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1" r:id="rId5"/>
    <p:sldId id="274" r:id="rId6"/>
    <p:sldId id="263" r:id="rId7"/>
    <p:sldId id="275" r:id="rId8"/>
    <p:sldId id="278" r:id="rId9"/>
    <p:sldId id="264" r:id="rId10"/>
    <p:sldId id="269" r:id="rId11"/>
    <p:sldId id="267" r:id="rId12"/>
    <p:sldId id="265" r:id="rId13"/>
    <p:sldId id="270" r:id="rId14"/>
    <p:sldId id="276" r:id="rId15"/>
    <p:sldId id="266" r:id="rId16"/>
    <p:sldId id="277" r:id="rId17"/>
    <p:sldId id="271" r:id="rId18"/>
    <p:sldId id="268"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8" d="100"/>
          <a:sy n="68" d="100"/>
        </p:scale>
        <p:origin x="6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5A0A8-4915-4DA0-BD36-0E664D7C3EE7}"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EF899-546C-4B96-9964-E638179FDDD6}" type="slidenum">
              <a:rPr lang="en-US" smtClean="0"/>
              <a:t>‹#›</a:t>
            </a:fld>
            <a:endParaRPr lang="en-US"/>
          </a:p>
        </p:txBody>
      </p:sp>
    </p:spTree>
    <p:extLst>
      <p:ext uri="{BB962C8B-B14F-4D97-AF65-F5344CB8AC3E}">
        <p14:creationId xmlns:p14="http://schemas.microsoft.com/office/powerpoint/2010/main" val="52307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49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161b7ee8c_9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161b7ee8c_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53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315480238_2_10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315480238_2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18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33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p:cNvSpPr>
            <a:spLocks noGrp="1" noChangeArrowheads="1"/>
          </p:cNvSpPr>
          <p:nvPr>
            <p:ph type="sldNum"/>
          </p:nvPr>
        </p:nvSpPr>
        <p:spPr>
          <a:ln/>
        </p:spPr>
        <p:txBody>
          <a:bodyPr/>
          <a:lstStyle/>
          <a:p>
            <a:fld id="{77BD35B7-DAF1-5B4D-94FA-36B61FD74AC4}" type="slidenum">
              <a:rPr lang="en-US" altLang="x-none"/>
              <a:pPr/>
              <a:t>18</a:t>
            </a:fld>
            <a:endParaRPr lang="en-US" altLang="x-none" dirty="0"/>
          </a:p>
        </p:txBody>
      </p:sp>
      <p:sp>
        <p:nvSpPr>
          <p:cNvPr id="18433" name="Text Box 1"/>
          <p:cNvSpPr txBox="1">
            <a:spLocks noGrp="1" noRot="1" noChangeAspect="1" noChangeArrowheads="1"/>
          </p:cNvSpPr>
          <p:nvPr>
            <p:ph type="sldImg"/>
          </p:nvPr>
        </p:nvSpPr>
        <p:spPr bwMode="auto">
          <a:xfrm>
            <a:off x="688975" y="1143000"/>
            <a:ext cx="5475288" cy="30813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8434" name="Text Box 2"/>
          <p:cNvSpPr txBox="1">
            <a:spLocks noGrp="1" noChangeArrowheads="1"/>
          </p:cNvSpPr>
          <p:nvPr>
            <p:ph type="body" idx="1"/>
          </p:nvPr>
        </p:nvSpPr>
        <p:spPr bwMode="auto">
          <a:xfrm>
            <a:off x="685800" y="4400550"/>
            <a:ext cx="5481638" cy="3595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extLst>
      <p:ext uri="{BB962C8B-B14F-4D97-AF65-F5344CB8AC3E}">
        <p14:creationId xmlns:p14="http://schemas.microsoft.com/office/powerpoint/2010/main" val="331497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27887a60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e27887a608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409174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27887a608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e27887a608_0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415326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10602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160026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84229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5"/>
          <p:cNvSpPr txBox="1">
            <a:spLocks noGrp="1"/>
          </p:cNvSpPr>
          <p:nvPr>
            <p:ph type="title"/>
          </p:nvPr>
        </p:nvSpPr>
        <p:spPr>
          <a:xfrm>
            <a:off x="1229333" y="1189033"/>
            <a:ext cx="9154800" cy="11432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1229333" y="2514601"/>
            <a:ext cx="9154800" cy="31548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Clr>
                <a:srgbClr val="FFB600"/>
              </a:buClr>
              <a:buSzPts val="1800"/>
              <a:buChar char="●"/>
              <a:defRPr/>
            </a:lvl1pPr>
            <a:lvl2pPr marL="1219170" lvl="1" indent="-457189">
              <a:spcBef>
                <a:spcPts val="0"/>
              </a:spcBef>
              <a:spcAft>
                <a:spcPts val="0"/>
              </a:spcAft>
              <a:buClr>
                <a:srgbClr val="FFB600"/>
              </a:buClr>
              <a:buSzPts val="1800"/>
              <a:buChar char="○"/>
              <a:defRPr/>
            </a:lvl2pPr>
            <a:lvl3pPr marL="1828754" lvl="2" indent="-457189">
              <a:spcBef>
                <a:spcPts val="0"/>
              </a:spcBef>
              <a:spcAft>
                <a:spcPts val="0"/>
              </a:spcAft>
              <a:buClr>
                <a:srgbClr val="FFB600"/>
              </a:buClr>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11472533" y="6120400"/>
            <a:ext cx="719600" cy="7376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825329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umbers">
    <p:spTree>
      <p:nvGrpSpPr>
        <p:cNvPr id="1" name=""/>
        <p:cNvGrpSpPr/>
        <p:nvPr/>
      </p:nvGrpSpPr>
      <p:grpSpPr>
        <a:xfrm>
          <a:off x="0" y="0"/>
          <a:ext cx="0" cy="0"/>
          <a:chOff x="0" y="0"/>
          <a:chExt cx="0" cy="0"/>
        </a:xfrm>
      </p:grpSpPr>
      <p:sp>
        <p:nvSpPr>
          <p:cNvPr id="6" name="Picture Placeholder 5">
            <a:extLst>
              <a:ext uri="{FF2B5EF4-FFF2-40B4-BE49-F238E27FC236}">
                <a16:creationId xmlns="" xmlns:a16="http://schemas.microsoft.com/office/drawing/2014/main" id="{61D9CD4D-789B-AA48-B041-2690CC0EBEEA}"/>
              </a:ext>
            </a:extLst>
          </p:cNvPr>
          <p:cNvSpPr>
            <a:spLocks noGrp="1"/>
          </p:cNvSpPr>
          <p:nvPr>
            <p:ph type="pic" sz="quarter" idx="15"/>
          </p:nvPr>
        </p:nvSpPr>
        <p:spPr>
          <a:xfrm>
            <a:off x="1" y="1773789"/>
            <a:ext cx="3580155" cy="5084212"/>
          </a:xfrm>
          <a:custGeom>
            <a:avLst/>
            <a:gdLst>
              <a:gd name="connsiteX0" fmla="*/ 754380 w 7772401"/>
              <a:gd name="connsiteY0" fmla="*/ 0 h 11040533"/>
              <a:gd name="connsiteX1" fmla="*/ 7772401 w 7772401"/>
              <a:gd name="connsiteY1" fmla="*/ 7018020 h 11040533"/>
              <a:gd name="connsiteX2" fmla="*/ 6573833 w 7772401"/>
              <a:gd name="connsiteY2" fmla="*/ 10941862 h 11040533"/>
              <a:gd name="connsiteX3" fmla="*/ 6503666 w 7772401"/>
              <a:gd name="connsiteY3" fmla="*/ 11040533 h 11040533"/>
              <a:gd name="connsiteX4" fmla="*/ 0 w 7772401"/>
              <a:gd name="connsiteY4" fmla="*/ 11040533 h 11040533"/>
              <a:gd name="connsiteX5" fmla="*/ 0 w 7772401"/>
              <a:gd name="connsiteY5" fmla="*/ 40913 h 11040533"/>
              <a:gd name="connsiteX6" fmla="*/ 36829 w 7772401"/>
              <a:gd name="connsiteY6" fmla="*/ 36234 h 11040533"/>
              <a:gd name="connsiteX7" fmla="*/ 754380 w 7772401"/>
              <a:gd name="connsiteY7" fmla="*/ 0 h 1104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2401" h="11040533">
                <a:moveTo>
                  <a:pt x="754380" y="0"/>
                </a:moveTo>
                <a:cubicBezTo>
                  <a:pt x="4630326" y="0"/>
                  <a:pt x="7772401" y="3142076"/>
                  <a:pt x="7772401" y="7018020"/>
                </a:cubicBezTo>
                <a:cubicBezTo>
                  <a:pt x="7772401" y="8471499"/>
                  <a:pt x="7330546" y="9821778"/>
                  <a:pt x="6573833" y="10941862"/>
                </a:cubicBezTo>
                <a:lnTo>
                  <a:pt x="6503666" y="11040533"/>
                </a:lnTo>
                <a:lnTo>
                  <a:pt x="0" y="11040533"/>
                </a:lnTo>
                <a:lnTo>
                  <a:pt x="0" y="40913"/>
                </a:lnTo>
                <a:lnTo>
                  <a:pt x="36829" y="36234"/>
                </a:lnTo>
                <a:cubicBezTo>
                  <a:pt x="272754" y="12274"/>
                  <a:pt x="512134" y="0"/>
                  <a:pt x="754380" y="0"/>
                </a:cubicBezTo>
                <a:close/>
              </a:path>
            </a:pathLst>
          </a:custGeom>
          <a:solidFill>
            <a:schemeClr val="bg1">
              <a:lumMod val="90000"/>
            </a:schemeClr>
          </a:solidFill>
          <a:ln>
            <a:noFill/>
          </a:ln>
          <a:effectLst/>
        </p:spPr>
        <p:txBody>
          <a:bodyPr wrap="square">
            <a:noAutofit/>
          </a:bodyPr>
          <a:lstStyle>
            <a:lvl1pPr marL="0" indent="0">
              <a:buNone/>
              <a:defRPr sz="1300" b="0" i="0">
                <a:ln>
                  <a:noFill/>
                </a:ln>
                <a:solidFill>
                  <a:schemeClr val="bg1">
                    <a:lumMod val="85000"/>
                  </a:schemeClr>
                </a:solidFill>
                <a:latin typeface="Source Sans Pro Light" panose="020B0403030403020204" pitchFamily="34" charset="0"/>
                <a:ea typeface="Noto Sans Light" panose="020B0402040504020204" pitchFamily="34" charset="0"/>
                <a:cs typeface="Noto Sans Light" panose="020B0402040504020204" pitchFamily="34" charset="0"/>
              </a:defRPr>
            </a:lvl1pPr>
          </a:lstStyle>
          <a:p>
            <a:endParaRPr lang="en-US" dirty="0"/>
          </a:p>
        </p:txBody>
      </p:sp>
    </p:spTree>
    <p:extLst>
      <p:ext uri="{BB962C8B-B14F-4D97-AF65-F5344CB8AC3E}">
        <p14:creationId xmlns:p14="http://schemas.microsoft.com/office/powerpoint/2010/main" val="1801150065"/>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44D77-4124-4D01-BB22-7B52DDC4C9FE}"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95543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C44D77-4124-4D01-BB22-7B52DDC4C9FE}"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17512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C44D77-4124-4D01-BB22-7B52DDC4C9FE}"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368111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C44D77-4124-4D01-BB22-7B52DDC4C9FE}"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6502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C44D77-4124-4D01-BB22-7B52DDC4C9FE}"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35529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44D77-4124-4D01-BB22-7B52DDC4C9FE}"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26793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4D77-4124-4D01-BB22-7B52DDC4C9FE}"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4865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44D77-4124-4D01-BB22-7B52DDC4C9FE}"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C2A28-E5E2-4BAB-A160-EBF2876DAC65}" type="slidenum">
              <a:rPr lang="en-US" smtClean="0"/>
              <a:t>‹#›</a:t>
            </a:fld>
            <a:endParaRPr lang="en-US"/>
          </a:p>
        </p:txBody>
      </p:sp>
    </p:spTree>
    <p:extLst>
      <p:ext uri="{BB962C8B-B14F-4D97-AF65-F5344CB8AC3E}">
        <p14:creationId xmlns:p14="http://schemas.microsoft.com/office/powerpoint/2010/main" val="27062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44D77-4124-4D01-BB22-7B52DDC4C9FE}" type="datetimeFigureOut">
              <a:rPr lang="en-US" smtClean="0"/>
              <a:t>7/30/2021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C2A28-E5E2-4BAB-A160-EBF2876DAC65}" type="slidenum">
              <a:rPr lang="en-US" smtClean="0"/>
              <a:t>‹#›</a:t>
            </a:fld>
            <a:endParaRPr lang="en-US"/>
          </a:p>
        </p:txBody>
      </p:sp>
    </p:spTree>
    <p:extLst>
      <p:ext uri="{BB962C8B-B14F-4D97-AF65-F5344CB8AC3E}">
        <p14:creationId xmlns:p14="http://schemas.microsoft.com/office/powerpoint/2010/main" val="1956663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g"/><Relationship Id="rId3" Type="http://schemas.openxmlformats.org/officeDocument/2006/relationships/image" Target="../media/image9.jpg"/><Relationship Id="rId7" Type="http://schemas.openxmlformats.org/officeDocument/2006/relationships/image" Target="../media/image13.jpeg"/><Relationship Id="rId12" Type="http://schemas.openxmlformats.org/officeDocument/2006/relationships/image" Target="../media/image18.jp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jpg"/><Relationship Id="rId4" Type="http://schemas.openxmlformats.org/officeDocument/2006/relationships/image" Target="../media/image10.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6F5949D-1F4B-9948-855E-5C8A31D50FC6}"/>
              </a:ext>
            </a:extLst>
          </p:cNvPr>
          <p:cNvSpPr txBox="1"/>
          <p:nvPr/>
        </p:nvSpPr>
        <p:spPr>
          <a:xfrm>
            <a:off x="2314626" y="127000"/>
            <a:ext cx="8058616" cy="707886"/>
          </a:xfrm>
          <a:prstGeom prst="rect">
            <a:avLst/>
          </a:prstGeom>
          <a:noFill/>
        </p:spPr>
        <p:txBody>
          <a:bodyPr wrap="none" rtlCol="0">
            <a:spAutoFit/>
          </a:bodyPr>
          <a:lstStyle/>
          <a:p>
            <a:r>
              <a:rPr lang="x-none" sz="4000" b="1" dirty="0">
                <a:solidFill>
                  <a:srgbClr val="1A7A7C"/>
                </a:solidFill>
                <a:latin typeface="Cambria" panose="02040503050406030204" pitchFamily="18" charset="0"/>
              </a:rPr>
              <a:t>GIẬN - Thiền Sư Thích Nhất Hạnh </a:t>
            </a:r>
          </a:p>
        </p:txBody>
      </p:sp>
      <p:graphicFrame>
        <p:nvGraphicFramePr>
          <p:cNvPr id="3" name="Table 3">
            <a:extLst>
              <a:ext uri="{FF2B5EF4-FFF2-40B4-BE49-F238E27FC236}">
                <a16:creationId xmlns="" xmlns:a16="http://schemas.microsoft.com/office/drawing/2014/main" id="{F55BFC87-4AC0-0045-B743-39775B041B08}"/>
              </a:ext>
            </a:extLst>
          </p:cNvPr>
          <p:cNvGraphicFramePr>
            <a:graphicFrameLocks noGrp="1"/>
          </p:cNvGraphicFramePr>
          <p:nvPr>
            <p:extLst>
              <p:ext uri="{D42A27DB-BD31-4B8C-83A1-F6EECF244321}">
                <p14:modId xmlns:p14="http://schemas.microsoft.com/office/powerpoint/2010/main" val="3761949844"/>
              </p:ext>
            </p:extLst>
          </p:nvPr>
        </p:nvGraphicFramePr>
        <p:xfrm>
          <a:off x="0" y="5746403"/>
          <a:ext cx="12192000" cy="584200"/>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362268064"/>
                    </a:ext>
                  </a:extLst>
                </a:gridCol>
                <a:gridCol w="4064000">
                  <a:extLst>
                    <a:ext uri="{9D8B030D-6E8A-4147-A177-3AD203B41FA5}">
                      <a16:colId xmlns="" xmlns:a16="http://schemas.microsoft.com/office/drawing/2014/main" val="2216062514"/>
                    </a:ext>
                  </a:extLst>
                </a:gridCol>
                <a:gridCol w="4064000">
                  <a:extLst>
                    <a:ext uri="{9D8B030D-6E8A-4147-A177-3AD203B41FA5}">
                      <a16:colId xmlns="" xmlns:a16="http://schemas.microsoft.com/office/drawing/2014/main" val="2516021388"/>
                    </a:ext>
                  </a:extLst>
                </a:gridCol>
              </a:tblGrid>
              <a:tr h="584200">
                <a:tc>
                  <a:txBody>
                    <a:bodyPr/>
                    <a:lstStyle/>
                    <a:p>
                      <a:pPr algn="ctr"/>
                      <a:r>
                        <a:rPr lang="en-US" sz="3300" dirty="0" smtClean="0">
                          <a:latin typeface="Cambria" panose="02040503050406030204" pitchFamily="18" charset="0"/>
                        </a:rPr>
                        <a:t>TUẤN</a:t>
                      </a:r>
                      <a:r>
                        <a:rPr lang="en-US" sz="3300" baseline="0" dirty="0" smtClean="0">
                          <a:latin typeface="Cambria" panose="02040503050406030204" pitchFamily="18" charset="0"/>
                        </a:rPr>
                        <a:t> ANH</a:t>
                      </a:r>
                      <a:endParaRPr lang="x-none" sz="3300" dirty="0">
                        <a:latin typeface="Cambria" panose="02040503050406030204" pitchFamily="18" charset="0"/>
                      </a:endParaRPr>
                    </a:p>
                  </a:txBody>
                  <a:tcPr marL="76200" marR="76200" marT="38100" marB="38100">
                    <a:solidFill>
                      <a:srgbClr val="1A7A7C"/>
                    </a:solidFill>
                  </a:tcPr>
                </a:tc>
                <a:tc>
                  <a:txBody>
                    <a:bodyPr/>
                    <a:lstStyle/>
                    <a:p>
                      <a:pPr algn="ctr"/>
                      <a:r>
                        <a:rPr lang="x-none" sz="3300">
                          <a:latin typeface="Cambria" panose="02040503050406030204" pitchFamily="18" charset="0"/>
                        </a:rPr>
                        <a:t>Giận </a:t>
                      </a:r>
                    </a:p>
                  </a:txBody>
                  <a:tcPr marL="76200" marR="76200" marT="38100" marB="38100">
                    <a:solidFill>
                      <a:srgbClr val="1A7A7C"/>
                    </a:solidFill>
                  </a:tcPr>
                </a:tc>
                <a:tc>
                  <a:txBody>
                    <a:bodyPr/>
                    <a:lstStyle/>
                    <a:p>
                      <a:pPr algn="ctr"/>
                      <a:r>
                        <a:rPr lang="en-US" sz="3300" dirty="0" smtClean="0">
                          <a:latin typeface="Cambria" panose="02040503050406030204" pitchFamily="18" charset="0"/>
                        </a:rPr>
                        <a:t>2021</a:t>
                      </a:r>
                      <a:endParaRPr lang="x-none" sz="3300" dirty="0">
                        <a:latin typeface="Cambria" panose="02040503050406030204" pitchFamily="18" charset="0"/>
                      </a:endParaRPr>
                    </a:p>
                  </a:txBody>
                  <a:tcPr marL="76200" marR="76200" marT="38100" marB="38100">
                    <a:solidFill>
                      <a:srgbClr val="1A7A7C"/>
                    </a:solidFill>
                  </a:tcPr>
                </a:tc>
                <a:extLst>
                  <a:ext uri="{0D108BD9-81ED-4DB2-BD59-A6C34878D82A}">
                    <a16:rowId xmlns="" xmlns:a16="http://schemas.microsoft.com/office/drawing/2014/main" val="3562960038"/>
                  </a:ext>
                </a:extLst>
              </a:tr>
            </a:tbl>
          </a:graphicData>
        </a:graphic>
      </p:graphicFrame>
      <p:pic>
        <p:nvPicPr>
          <p:cNvPr id="1030" name="Picture 6" descr="Giận – Làng Mai">
            <a:extLst>
              <a:ext uri="{FF2B5EF4-FFF2-40B4-BE49-F238E27FC236}">
                <a16:creationId xmlns="" xmlns:a16="http://schemas.microsoft.com/office/drawing/2014/main" id="{BA27A2BE-98C4-554A-BEB7-97291026240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927" y="819498"/>
            <a:ext cx="3184473" cy="450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2" name="Picture 8" descr="Anger: Wisdom for Cooling the Flames by Thich Nhat Hanh | Hiệu Sách Ngoại  Văn BOA Bookstore">
            <a:extLst>
              <a:ext uri="{FF2B5EF4-FFF2-40B4-BE49-F238E27FC236}">
                <a16:creationId xmlns="" xmlns:a16="http://schemas.microsoft.com/office/drawing/2014/main" id="{7BD0078F-9665-8240-A9CF-EED51174F5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0682" y="819498"/>
            <a:ext cx="3184473" cy="4500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4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p:nvPr/>
        </p:nvSpPr>
        <p:spPr>
          <a:xfrm>
            <a:off x="4570767" y="2397400"/>
            <a:ext cx="2677200" cy="2462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vi" sz="3600">
                <a:solidFill>
                  <a:srgbClr val="EC3A3B"/>
                </a:solidFill>
                <a:latin typeface="Roboto Slab"/>
                <a:ea typeface="Roboto Slab"/>
                <a:cs typeface="Roboto Slab"/>
                <a:sym typeface="Roboto Slab"/>
              </a:rPr>
              <a:t>B</a:t>
            </a:r>
            <a:r>
              <a:rPr lang="vi" sz="2800">
                <a:solidFill>
                  <a:srgbClr val="EC3A3B"/>
                </a:solidFill>
                <a:latin typeface="Roboto Slab"/>
                <a:ea typeface="Roboto Slab"/>
                <a:cs typeface="Roboto Slab"/>
                <a:sym typeface="Roboto Slab"/>
              </a:rPr>
              <a:t>ản chất của cơn giận</a:t>
            </a:r>
            <a:endParaRPr sz="1467"/>
          </a:p>
        </p:txBody>
      </p:sp>
      <p:sp>
        <p:nvSpPr>
          <p:cNvPr id="119" name="Google Shape;119;p19"/>
          <p:cNvSpPr/>
          <p:nvPr/>
        </p:nvSpPr>
        <p:spPr>
          <a:xfrm>
            <a:off x="578367" y="2115267"/>
            <a:ext cx="3371200" cy="12360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spcAft>
                <a:spcPts val="1600"/>
              </a:spcAft>
            </a:pPr>
            <a:r>
              <a:rPr lang="vi" sz="2267">
                <a:solidFill>
                  <a:srgbClr val="38761D"/>
                </a:solidFill>
                <a:latin typeface="Roboto"/>
                <a:ea typeface="Roboto"/>
                <a:cs typeface="Roboto"/>
                <a:sym typeface="Roboto"/>
              </a:rPr>
              <a:t>Có sẵn trong ta dưới hình thức hạt giống</a:t>
            </a:r>
            <a:endParaRPr sz="1733">
              <a:solidFill>
                <a:srgbClr val="38761D"/>
              </a:solidFill>
            </a:endParaRPr>
          </a:p>
        </p:txBody>
      </p:sp>
      <p:sp>
        <p:nvSpPr>
          <p:cNvPr id="120" name="Google Shape;120;p19"/>
          <p:cNvSpPr/>
          <p:nvPr/>
        </p:nvSpPr>
        <p:spPr>
          <a:xfrm>
            <a:off x="8006400" y="2117667"/>
            <a:ext cx="3371200" cy="13056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vi" sz="2267">
                <a:solidFill>
                  <a:srgbClr val="0000FF"/>
                </a:solidFill>
              </a:rPr>
              <a:t>Được trao truyền qua các thế hệ</a:t>
            </a:r>
            <a:endParaRPr sz="2267">
              <a:solidFill>
                <a:srgbClr val="0000FF"/>
              </a:solidFill>
            </a:endParaRPr>
          </a:p>
        </p:txBody>
      </p:sp>
      <p:sp>
        <p:nvSpPr>
          <p:cNvPr id="121" name="Google Shape;121;p19"/>
          <p:cNvSpPr/>
          <p:nvPr/>
        </p:nvSpPr>
        <p:spPr>
          <a:xfrm>
            <a:off x="287667" y="4384100"/>
            <a:ext cx="4098400" cy="14376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vi" sz="2000">
                <a:solidFill>
                  <a:srgbClr val="9900FF"/>
                </a:solidFill>
              </a:rPr>
              <a:t>Ảnh hưởng bởi thể chất:</a:t>
            </a:r>
            <a:endParaRPr sz="2000">
              <a:solidFill>
                <a:srgbClr val="9900FF"/>
              </a:solidFill>
            </a:endParaRPr>
          </a:p>
          <a:p>
            <a:pPr marL="609585" indent="-431789">
              <a:buClr>
                <a:srgbClr val="9900FF"/>
              </a:buClr>
              <a:buSzPts val="1500"/>
              <a:buChar char="-"/>
            </a:pPr>
            <a:r>
              <a:rPr lang="vi" sz="2000">
                <a:solidFill>
                  <a:srgbClr val="9900FF"/>
                </a:solidFill>
              </a:rPr>
              <a:t>Cách chế tác thức ăn</a:t>
            </a:r>
            <a:endParaRPr sz="2000">
              <a:solidFill>
                <a:srgbClr val="9900FF"/>
              </a:solidFill>
            </a:endParaRPr>
          </a:p>
          <a:p>
            <a:pPr marL="609585" indent="-431789">
              <a:buClr>
                <a:srgbClr val="9900FF"/>
              </a:buClr>
              <a:buSzPts val="1500"/>
              <a:buChar char="-"/>
            </a:pPr>
            <a:r>
              <a:rPr lang="vi" sz="2000">
                <a:solidFill>
                  <a:srgbClr val="9900FF"/>
                </a:solidFill>
              </a:rPr>
              <a:t>các loại thực phẩm tiêu thụ</a:t>
            </a:r>
            <a:endParaRPr sz="2000">
              <a:solidFill>
                <a:srgbClr val="9900FF"/>
              </a:solidFill>
            </a:endParaRPr>
          </a:p>
          <a:p>
            <a:pPr marL="609585" indent="-431789">
              <a:buClr>
                <a:srgbClr val="9900FF"/>
              </a:buClr>
              <a:buSzPts val="1500"/>
              <a:buChar char="-"/>
            </a:pPr>
            <a:r>
              <a:rPr lang="vi" sz="2000">
                <a:solidFill>
                  <a:srgbClr val="9900FF"/>
                </a:solidFill>
              </a:rPr>
              <a:t>cách ta ăn uống</a:t>
            </a:r>
            <a:endParaRPr sz="2000">
              <a:solidFill>
                <a:srgbClr val="9900FF"/>
              </a:solidFill>
            </a:endParaRPr>
          </a:p>
        </p:txBody>
      </p:sp>
      <p:sp>
        <p:nvSpPr>
          <p:cNvPr id="122" name="Google Shape;122;p19"/>
          <p:cNvSpPr/>
          <p:nvPr/>
        </p:nvSpPr>
        <p:spPr>
          <a:xfrm>
            <a:off x="7667667" y="4197433"/>
            <a:ext cx="4329600" cy="16524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vi" sz="2000">
                <a:solidFill>
                  <a:srgbClr val="FF00FF"/>
                </a:solidFill>
              </a:rPr>
              <a:t>Ảnh hưởng bởi tinh thần:</a:t>
            </a:r>
            <a:endParaRPr sz="2000">
              <a:solidFill>
                <a:srgbClr val="FF00FF"/>
              </a:solidFill>
            </a:endParaRPr>
          </a:p>
          <a:p>
            <a:pPr marL="609585" indent="-431789">
              <a:buClr>
                <a:srgbClr val="FF00FF"/>
              </a:buClr>
              <a:buSzPts val="1500"/>
              <a:buChar char="-"/>
            </a:pPr>
            <a:r>
              <a:rPr lang="vi" sz="2000">
                <a:solidFill>
                  <a:srgbClr val="FF00FF"/>
                </a:solidFill>
              </a:rPr>
              <a:t>thông qua các giác quan: mắt, tai, ý thức</a:t>
            </a:r>
            <a:endParaRPr sz="2000">
              <a:solidFill>
                <a:srgbClr val="FF00FF"/>
              </a:solidFill>
            </a:endParaRPr>
          </a:p>
          <a:p>
            <a:pPr marL="609585" indent="-431789">
              <a:buClr>
                <a:srgbClr val="FF00FF"/>
              </a:buClr>
              <a:buSzPts val="1500"/>
              <a:buChar char="-"/>
            </a:pPr>
            <a:r>
              <a:rPr lang="vi" sz="2000">
                <a:solidFill>
                  <a:srgbClr val="FF00FF"/>
                </a:solidFill>
              </a:rPr>
              <a:t>đọc báo, phim truyện, internet , người tiếp xúc ...</a:t>
            </a:r>
            <a:endParaRPr sz="2000">
              <a:solidFill>
                <a:srgbClr val="FF00FF"/>
              </a:solidFill>
            </a:endParaRPr>
          </a:p>
        </p:txBody>
      </p:sp>
    </p:spTree>
    <p:extLst>
      <p:ext uri="{BB962C8B-B14F-4D97-AF65-F5344CB8AC3E}">
        <p14:creationId xmlns:p14="http://schemas.microsoft.com/office/powerpoint/2010/main" val="3873255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16000" y="79700"/>
            <a:ext cx="12208000" cy="908400"/>
          </a:xfrm>
          <a:prstGeom prst="rect">
            <a:avLst/>
          </a:prstGeom>
        </p:spPr>
        <p:txBody>
          <a:bodyPr spcFirstLastPara="1" vert="horz" wrap="square" lIns="121900" tIns="121900" rIns="121900" bIns="121900" rtlCol="0" anchor="t" anchorCtr="0">
            <a:noAutofit/>
          </a:bodyPr>
          <a:lstStyle/>
          <a:p>
            <a:pPr algn="ctr">
              <a:spcBef>
                <a:spcPts val="800"/>
              </a:spcBef>
            </a:pPr>
            <a:r>
              <a:rPr lang="en" sz="3200" b="1">
                <a:latin typeface="Comfortaa"/>
                <a:ea typeface="Comfortaa"/>
                <a:cs typeface="Comfortaa"/>
                <a:sym typeface="Comfortaa"/>
              </a:rPr>
              <a:t>DẬP TẮT LỬA GIẬN</a:t>
            </a:r>
            <a:endParaRPr sz="3200" b="1">
              <a:latin typeface="Comfortaa"/>
              <a:ea typeface="Comfortaa"/>
              <a:cs typeface="Comfortaa"/>
              <a:sym typeface="Comfortaa"/>
            </a:endParaRPr>
          </a:p>
          <a:p>
            <a:pPr algn="ctr">
              <a:spcBef>
                <a:spcPts val="800"/>
              </a:spcBef>
              <a:buClr>
                <a:schemeClr val="dk1"/>
              </a:buClr>
              <a:buSzPts val="1100"/>
            </a:pPr>
            <a:endParaRPr sz="4800" b="1">
              <a:latin typeface="Comfortaa"/>
              <a:ea typeface="Comfortaa"/>
              <a:cs typeface="Comfortaa"/>
              <a:sym typeface="Comfortaa"/>
            </a:endParaRPr>
          </a:p>
        </p:txBody>
      </p:sp>
      <p:grpSp>
        <p:nvGrpSpPr>
          <p:cNvPr id="139" name="Google Shape;139;p17"/>
          <p:cNvGrpSpPr/>
          <p:nvPr/>
        </p:nvGrpSpPr>
        <p:grpSpPr>
          <a:xfrm>
            <a:off x="744488" y="3170945"/>
            <a:ext cx="10687019" cy="1154268"/>
            <a:chOff x="1593000" y="2322568"/>
            <a:chExt cx="5957975" cy="643500"/>
          </a:xfrm>
        </p:grpSpPr>
        <p:sp>
          <p:nvSpPr>
            <p:cNvPr id="140" name="Google Shape;140;p17"/>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400"/>
            </a:p>
          </p:txBody>
        </p:sp>
        <p:sp>
          <p:nvSpPr>
            <p:cNvPr id="141" name="Google Shape;141;p17"/>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endParaRPr sz="2400"/>
            </a:p>
          </p:txBody>
        </p:sp>
        <p:sp>
          <p:nvSpPr>
            <p:cNvPr id="142" name="Google Shape;142;p17"/>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endParaRPr sz="2400"/>
            </a:p>
          </p:txBody>
        </p:sp>
        <p:sp>
          <p:nvSpPr>
            <p:cNvPr id="143" name="Google Shape;143;p17"/>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a:lnSpc>
                  <a:spcPct val="115000"/>
                </a:lnSpc>
                <a:buClr>
                  <a:schemeClr val="dk1"/>
                </a:buClr>
                <a:buSzPts val="1100"/>
              </a:pPr>
              <a:r>
                <a:rPr lang="en" sz="2000">
                  <a:solidFill>
                    <a:srgbClr val="FFFFFF"/>
                  </a:solidFill>
                  <a:latin typeface="Roboto"/>
                  <a:ea typeface="Roboto"/>
                  <a:cs typeface="Roboto"/>
                  <a:sym typeface="Roboto"/>
                </a:rPr>
                <a:t>Gương mặt khi đang giận</a:t>
              </a:r>
              <a:endParaRPr sz="2000">
                <a:solidFill>
                  <a:srgbClr val="FFFFFF"/>
                </a:solidFill>
                <a:latin typeface="Roboto"/>
                <a:ea typeface="Roboto"/>
                <a:cs typeface="Roboto"/>
                <a:sym typeface="Roboto"/>
              </a:endParaRPr>
            </a:p>
            <a:p>
              <a:pPr>
                <a:lnSpc>
                  <a:spcPct val="115000"/>
                </a:lnSpc>
              </a:pPr>
              <a:endParaRPr sz="1333">
                <a:solidFill>
                  <a:srgbClr val="FFFFFF"/>
                </a:solidFill>
                <a:latin typeface="Roboto"/>
                <a:ea typeface="Roboto"/>
                <a:cs typeface="Roboto"/>
                <a:sym typeface="Roboto"/>
              </a:endParaRPr>
            </a:p>
          </p:txBody>
        </p:sp>
        <p:sp>
          <p:nvSpPr>
            <p:cNvPr id="144" name="Google Shape;144;p1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400"/>
            </a:p>
          </p:txBody>
        </p:sp>
        <p:sp>
          <p:nvSpPr>
            <p:cNvPr id="145" name="Google Shape;145;p17"/>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algn="ctr"/>
              <a:r>
                <a:rPr lang="en" sz="3467">
                  <a:solidFill>
                    <a:srgbClr val="FFFFFF"/>
                  </a:solidFill>
                  <a:latin typeface="Roboto"/>
                  <a:ea typeface="Roboto"/>
                  <a:cs typeface="Roboto"/>
                  <a:sym typeface="Roboto"/>
                </a:rPr>
                <a:t>03</a:t>
              </a:r>
              <a:endParaRPr sz="3467">
                <a:solidFill>
                  <a:srgbClr val="FFFFFF"/>
                </a:solidFill>
                <a:latin typeface="Roboto"/>
                <a:ea typeface="Roboto"/>
                <a:cs typeface="Roboto"/>
                <a:sym typeface="Roboto"/>
              </a:endParaRPr>
            </a:p>
          </p:txBody>
        </p:sp>
        <p:sp>
          <p:nvSpPr>
            <p:cNvPr id="146" name="Google Shape;146;p17"/>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89457">
                <a:lnSpc>
                  <a:spcPct val="115000"/>
                </a:lnSpc>
                <a:buClr>
                  <a:srgbClr val="A72A1E"/>
                </a:buClr>
                <a:buSzPts val="1000"/>
                <a:buFont typeface="Roboto"/>
                <a:buChar char="●"/>
              </a:pPr>
              <a:r>
                <a:rPr lang="en" sz="1333" dirty="0">
                  <a:solidFill>
                    <a:srgbClr val="A72A1E"/>
                  </a:solidFill>
                  <a:latin typeface="Roboto"/>
                  <a:ea typeface="Roboto"/>
                  <a:cs typeface="Roboto"/>
                  <a:sym typeface="Roboto"/>
                </a:rPr>
                <a:t>Nụ cười giúp cho năng lượng chánh niệm phát sinh và từ</a:t>
              </a:r>
              <a:endParaRPr sz="1333" dirty="0">
                <a:solidFill>
                  <a:srgbClr val="A72A1E"/>
                </a:solidFill>
                <a:latin typeface="Roboto"/>
                <a:ea typeface="Roboto"/>
                <a:cs typeface="Roboto"/>
                <a:sym typeface="Roboto"/>
              </a:endParaRPr>
            </a:p>
            <a:p>
              <a:pPr marL="609585">
                <a:lnSpc>
                  <a:spcPct val="115000"/>
                </a:lnSpc>
              </a:pPr>
              <a:r>
                <a:rPr lang="en" sz="1333" dirty="0">
                  <a:solidFill>
                    <a:srgbClr val="A72A1E"/>
                  </a:solidFill>
                  <a:latin typeface="Roboto"/>
                  <a:ea typeface="Roboto"/>
                  <a:cs typeface="Roboto"/>
                  <a:sym typeface="Roboto"/>
                </a:rPr>
                <a:t>đó giúp ta ôm ấp cơn giận</a:t>
              </a:r>
              <a:endParaRPr sz="1333" dirty="0">
                <a:solidFill>
                  <a:srgbClr val="A72A1E"/>
                </a:solidFill>
                <a:latin typeface="Roboto"/>
                <a:ea typeface="Roboto"/>
                <a:cs typeface="Roboto"/>
                <a:sym typeface="Roboto"/>
              </a:endParaRPr>
            </a:p>
            <a:p>
              <a:pPr>
                <a:lnSpc>
                  <a:spcPct val="115000"/>
                </a:lnSpc>
              </a:pPr>
              <a:r>
                <a:rPr lang="en" sz="1067" dirty="0">
                  <a:solidFill>
                    <a:srgbClr val="A72A1E"/>
                  </a:solidFill>
                  <a:latin typeface="Roboto"/>
                  <a:ea typeface="Roboto"/>
                  <a:cs typeface="Roboto"/>
                  <a:sym typeface="Roboto"/>
                </a:rPr>
                <a:t>								</a:t>
              </a:r>
              <a:endParaRPr sz="1067" dirty="0">
                <a:solidFill>
                  <a:srgbClr val="A72A1E"/>
                </a:solidFill>
                <a:latin typeface="Roboto"/>
                <a:ea typeface="Roboto"/>
                <a:cs typeface="Roboto"/>
                <a:sym typeface="Roboto"/>
              </a:endParaRPr>
            </a:p>
          </p:txBody>
        </p:sp>
      </p:grpSp>
      <p:grpSp>
        <p:nvGrpSpPr>
          <p:cNvPr id="147" name="Google Shape;147;p17"/>
          <p:cNvGrpSpPr/>
          <p:nvPr/>
        </p:nvGrpSpPr>
        <p:grpSpPr>
          <a:xfrm>
            <a:off x="744488" y="1995886"/>
            <a:ext cx="10687019" cy="1154268"/>
            <a:chOff x="1593000" y="2322568"/>
            <a:chExt cx="5957975" cy="643500"/>
          </a:xfrm>
        </p:grpSpPr>
        <p:sp>
          <p:nvSpPr>
            <p:cNvPr id="148" name="Google Shape;148;p17"/>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400"/>
            </a:p>
          </p:txBody>
        </p:sp>
        <p:sp>
          <p:nvSpPr>
            <p:cNvPr id="149" name="Google Shape;149;p17"/>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endParaRPr sz="2400"/>
            </a:p>
          </p:txBody>
        </p:sp>
        <p:sp>
          <p:nvSpPr>
            <p:cNvPr id="150" name="Google Shape;150;p17"/>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endParaRPr sz="2400"/>
            </a:p>
          </p:txBody>
        </p:sp>
        <p:sp>
          <p:nvSpPr>
            <p:cNvPr id="151" name="Google Shape;151;p17"/>
            <p:cNvSpPr/>
            <p:nvPr/>
          </p:nvSpPr>
          <p:spPr>
            <a:xfrm>
              <a:off x="2342625" y="2543568"/>
              <a:ext cx="1940700" cy="352200"/>
            </a:xfrm>
            <a:prstGeom prst="rect">
              <a:avLst/>
            </a:prstGeom>
            <a:noFill/>
            <a:ln>
              <a:noFill/>
            </a:ln>
          </p:spPr>
          <p:txBody>
            <a:bodyPr spcFirstLastPara="1" wrap="square" lIns="121900" tIns="121900" rIns="121900" bIns="121900" anchor="ctr" anchorCtr="0">
              <a:noAutofit/>
            </a:bodyPr>
            <a:lstStyle/>
            <a:p>
              <a:pPr>
                <a:lnSpc>
                  <a:spcPct val="115000"/>
                </a:lnSpc>
              </a:pPr>
              <a:r>
                <a:rPr lang="en" sz="2000">
                  <a:solidFill>
                    <a:srgbClr val="FFFFFF"/>
                  </a:solidFill>
                  <a:latin typeface="Roboto"/>
                  <a:ea typeface="Roboto"/>
                  <a:cs typeface="Roboto"/>
                  <a:sym typeface="Roboto"/>
                </a:rPr>
                <a:t>Dụng cụ chữa lửa</a:t>
              </a:r>
              <a:br>
                <a:rPr lang="en" sz="2000">
                  <a:solidFill>
                    <a:srgbClr val="FFFFFF"/>
                  </a:solidFill>
                  <a:latin typeface="Roboto"/>
                  <a:ea typeface="Roboto"/>
                  <a:cs typeface="Roboto"/>
                  <a:sym typeface="Roboto"/>
                </a:rPr>
              </a:br>
              <a:r>
                <a:rPr lang="en" sz="1600">
                  <a:solidFill>
                    <a:srgbClr val="FFFFFF"/>
                  </a:solidFill>
                  <a:latin typeface="Roboto"/>
                  <a:ea typeface="Roboto"/>
                  <a:cs typeface="Roboto"/>
                  <a:sym typeface="Roboto"/>
                </a:rPr>
                <a:t>- Hơi thở chánh niệm</a:t>
              </a:r>
              <a:endParaRPr sz="1600">
                <a:solidFill>
                  <a:srgbClr val="FFFFFF"/>
                </a:solidFill>
                <a:latin typeface="Roboto"/>
                <a:ea typeface="Roboto"/>
                <a:cs typeface="Roboto"/>
                <a:sym typeface="Roboto"/>
              </a:endParaRPr>
            </a:p>
            <a:p>
              <a:pPr>
                <a:lnSpc>
                  <a:spcPct val="115000"/>
                </a:lnSpc>
                <a:buClr>
                  <a:schemeClr val="dk1"/>
                </a:buClr>
                <a:buSzPts val="1100"/>
              </a:pPr>
              <a:endParaRPr sz="2000">
                <a:solidFill>
                  <a:srgbClr val="FFFFFF"/>
                </a:solidFill>
                <a:latin typeface="Roboto"/>
                <a:ea typeface="Roboto"/>
                <a:cs typeface="Roboto"/>
                <a:sym typeface="Roboto"/>
              </a:endParaRPr>
            </a:p>
            <a:p>
              <a:pPr>
                <a:lnSpc>
                  <a:spcPct val="115000"/>
                </a:lnSpc>
              </a:pPr>
              <a:endParaRPr sz="1333">
                <a:solidFill>
                  <a:srgbClr val="FFFFFF"/>
                </a:solidFill>
                <a:latin typeface="Roboto"/>
                <a:ea typeface="Roboto"/>
                <a:cs typeface="Roboto"/>
                <a:sym typeface="Roboto"/>
              </a:endParaRPr>
            </a:p>
          </p:txBody>
        </p:sp>
        <p:sp>
          <p:nvSpPr>
            <p:cNvPr id="152" name="Google Shape;152;p1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400"/>
            </a:p>
          </p:txBody>
        </p:sp>
        <p:sp>
          <p:nvSpPr>
            <p:cNvPr id="153" name="Google Shape;153;p17"/>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algn="ctr"/>
              <a:r>
                <a:rPr lang="en" sz="3467">
                  <a:solidFill>
                    <a:srgbClr val="FFFFFF"/>
                  </a:solidFill>
                  <a:latin typeface="Roboto"/>
                  <a:ea typeface="Roboto"/>
                  <a:cs typeface="Roboto"/>
                  <a:sym typeface="Roboto"/>
                </a:rPr>
                <a:t>02</a:t>
              </a:r>
              <a:endParaRPr sz="3467">
                <a:solidFill>
                  <a:srgbClr val="FFFFFF"/>
                </a:solidFill>
                <a:latin typeface="Roboto"/>
                <a:ea typeface="Roboto"/>
                <a:cs typeface="Roboto"/>
                <a:sym typeface="Roboto"/>
              </a:endParaRPr>
            </a:p>
          </p:txBody>
        </p:sp>
        <p:sp>
          <p:nvSpPr>
            <p:cNvPr id="154" name="Google Shape;154;p17"/>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89457">
                <a:lnSpc>
                  <a:spcPct val="115000"/>
                </a:lnSpc>
                <a:buClr>
                  <a:srgbClr val="A72A1E"/>
                </a:buClr>
                <a:buSzPts val="1000"/>
                <a:buFont typeface="Roboto"/>
                <a:buChar char="●"/>
              </a:pPr>
              <a:r>
                <a:rPr lang="en" sz="1333" dirty="0">
                  <a:solidFill>
                    <a:srgbClr val="A72A1E"/>
                  </a:solidFill>
                  <a:latin typeface="Roboto"/>
                  <a:ea typeface="Roboto"/>
                  <a:cs typeface="Roboto"/>
                  <a:sym typeface="Roboto"/>
                </a:rPr>
                <a:t>Khi thở vào ta nói thầm "vào", khi thở ra ta nói thầm "ra".</a:t>
              </a:r>
              <a:endParaRPr sz="1333" dirty="0">
                <a:solidFill>
                  <a:srgbClr val="A72A1E"/>
                </a:solidFill>
                <a:latin typeface="Roboto"/>
                <a:ea typeface="Roboto"/>
                <a:cs typeface="Roboto"/>
                <a:sym typeface="Roboto"/>
              </a:endParaRPr>
            </a:p>
            <a:p>
              <a:pPr marL="609585">
                <a:lnSpc>
                  <a:spcPct val="115000"/>
                </a:lnSpc>
              </a:pPr>
              <a:r>
                <a:rPr lang="en" sz="1333" dirty="0">
                  <a:solidFill>
                    <a:srgbClr val="A72A1E"/>
                  </a:solidFill>
                  <a:latin typeface="Roboto"/>
                  <a:ea typeface="Roboto"/>
                  <a:cs typeface="Roboto"/>
                  <a:sym typeface="Roboto"/>
                </a:rPr>
                <a:t>Như thế ta thực tập suốt ngày. Đây là một thực tập luôn luôn có </a:t>
              </a:r>
              <a:r>
                <a:rPr lang="en" sz="1333" dirty="0" smtClean="0">
                  <a:solidFill>
                    <a:srgbClr val="A72A1E"/>
                  </a:solidFill>
                  <a:latin typeface="Roboto"/>
                  <a:ea typeface="Roboto"/>
                  <a:cs typeface="Roboto"/>
                  <a:sym typeface="Roboto"/>
                </a:rPr>
                <a:t>sẵn và </a:t>
              </a:r>
              <a:r>
                <a:rPr lang="en" sz="1333" dirty="0">
                  <a:solidFill>
                    <a:srgbClr val="A72A1E"/>
                  </a:solidFill>
                  <a:latin typeface="Roboto"/>
                  <a:ea typeface="Roboto"/>
                  <a:cs typeface="Roboto"/>
                  <a:sym typeface="Roboto"/>
                </a:rPr>
                <a:t>nhờ đó mà có thể thay đổi cả cuộc sống</a:t>
              </a:r>
              <a:endParaRPr sz="1333" dirty="0">
                <a:solidFill>
                  <a:srgbClr val="A72A1E"/>
                </a:solidFill>
                <a:latin typeface="Roboto"/>
                <a:ea typeface="Roboto"/>
                <a:cs typeface="Roboto"/>
                <a:sym typeface="Roboto"/>
              </a:endParaRPr>
            </a:p>
            <a:p>
              <a:pPr marL="609585">
                <a:lnSpc>
                  <a:spcPct val="115000"/>
                </a:lnSpc>
              </a:pPr>
              <a:endParaRPr sz="1067" dirty="0">
                <a:solidFill>
                  <a:srgbClr val="A72A1E"/>
                </a:solidFill>
                <a:latin typeface="Roboto"/>
                <a:ea typeface="Roboto"/>
                <a:cs typeface="Roboto"/>
                <a:sym typeface="Roboto"/>
              </a:endParaRPr>
            </a:p>
          </p:txBody>
        </p:sp>
      </p:grpSp>
      <p:grpSp>
        <p:nvGrpSpPr>
          <p:cNvPr id="155" name="Google Shape;155;p17"/>
          <p:cNvGrpSpPr/>
          <p:nvPr/>
        </p:nvGrpSpPr>
        <p:grpSpPr>
          <a:xfrm>
            <a:off x="744488" y="820810"/>
            <a:ext cx="10687019" cy="1154268"/>
            <a:chOff x="1593000" y="2322568"/>
            <a:chExt cx="5957975" cy="643500"/>
          </a:xfrm>
        </p:grpSpPr>
        <p:sp>
          <p:nvSpPr>
            <p:cNvPr id="156" name="Google Shape;156;p17"/>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400"/>
            </a:p>
          </p:txBody>
        </p:sp>
        <p:sp>
          <p:nvSpPr>
            <p:cNvPr id="157" name="Google Shape;157;p17"/>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endParaRPr sz="2400"/>
            </a:p>
          </p:txBody>
        </p:sp>
        <p:sp>
          <p:nvSpPr>
            <p:cNvPr id="158" name="Google Shape;158;p17"/>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endParaRPr sz="2400"/>
            </a:p>
          </p:txBody>
        </p:sp>
        <p:sp>
          <p:nvSpPr>
            <p:cNvPr id="159" name="Google Shape;159;p17"/>
            <p:cNvSpPr/>
            <p:nvPr/>
          </p:nvSpPr>
          <p:spPr>
            <a:xfrm>
              <a:off x="2342625" y="2459577"/>
              <a:ext cx="1940700" cy="506400"/>
            </a:xfrm>
            <a:prstGeom prst="rect">
              <a:avLst/>
            </a:prstGeom>
            <a:noFill/>
            <a:ln>
              <a:noFill/>
            </a:ln>
          </p:spPr>
          <p:txBody>
            <a:bodyPr spcFirstLastPara="1" wrap="square" lIns="121900" tIns="121900" rIns="121900" bIns="121900" anchor="ctr" anchorCtr="0">
              <a:noAutofit/>
            </a:bodyPr>
            <a:lstStyle/>
            <a:p>
              <a:pPr>
                <a:lnSpc>
                  <a:spcPct val="115000"/>
                </a:lnSpc>
              </a:pPr>
              <a:r>
                <a:rPr lang="en" sz="2000">
                  <a:solidFill>
                    <a:srgbClr val="FFFFFF"/>
                  </a:solidFill>
                  <a:latin typeface="Roboto"/>
                  <a:ea typeface="Roboto"/>
                  <a:cs typeface="Roboto"/>
                  <a:sym typeface="Roboto"/>
                </a:rPr>
                <a:t>Cứu căn nhà cháy</a:t>
              </a:r>
              <a:br>
                <a:rPr lang="en" sz="2000">
                  <a:solidFill>
                    <a:srgbClr val="FFFFFF"/>
                  </a:solidFill>
                  <a:latin typeface="Roboto"/>
                  <a:ea typeface="Roboto"/>
                  <a:cs typeface="Roboto"/>
                  <a:sym typeface="Roboto"/>
                </a:rPr>
              </a:br>
              <a:r>
                <a:rPr lang="en" sz="1333">
                  <a:solidFill>
                    <a:srgbClr val="FFFFFF"/>
                  </a:solidFill>
                  <a:latin typeface="Roboto"/>
                  <a:ea typeface="Roboto"/>
                  <a:cs typeface="Roboto"/>
                  <a:sym typeface="Roboto"/>
                </a:rPr>
                <a:t>- Khi ai làm cho ta giận thì ta khổ</a:t>
              </a:r>
              <a:br>
                <a:rPr lang="en" sz="1333">
                  <a:solidFill>
                    <a:srgbClr val="FFFFFF"/>
                  </a:solidFill>
                  <a:latin typeface="Roboto"/>
                  <a:ea typeface="Roboto"/>
                  <a:cs typeface="Roboto"/>
                  <a:sym typeface="Roboto"/>
                </a:rPr>
              </a:br>
              <a:r>
                <a:rPr lang="en" sz="1333">
                  <a:solidFill>
                    <a:srgbClr val="FFFFFF"/>
                  </a:solidFill>
                  <a:latin typeface="Roboto"/>
                  <a:ea typeface="Roboto"/>
                  <a:cs typeface="Roboto"/>
                  <a:sym typeface="Roboto"/>
                </a:rPr>
                <a:t>- Tôi muốn trừng phạt anh</a:t>
              </a:r>
              <a:endParaRPr sz="1333">
                <a:solidFill>
                  <a:srgbClr val="FFFFFF"/>
                </a:solidFill>
                <a:latin typeface="Roboto"/>
                <a:ea typeface="Roboto"/>
                <a:cs typeface="Roboto"/>
                <a:sym typeface="Roboto"/>
              </a:endParaRPr>
            </a:p>
            <a:p>
              <a:pPr>
                <a:lnSpc>
                  <a:spcPct val="115000"/>
                </a:lnSpc>
              </a:pPr>
              <a:r>
                <a:rPr lang="en" sz="1333">
                  <a:solidFill>
                    <a:srgbClr val="FFFFFF"/>
                  </a:solidFill>
                  <a:latin typeface="Roboto"/>
                  <a:ea typeface="Roboto"/>
                  <a:cs typeface="Roboto"/>
                  <a:sym typeface="Roboto"/>
                </a:rPr>
                <a:t>- Tôi muốn làm cho anh đau</a:t>
              </a:r>
              <a:endParaRPr sz="1333">
                <a:solidFill>
                  <a:srgbClr val="FFFFFF"/>
                </a:solidFill>
                <a:latin typeface="Roboto"/>
                <a:ea typeface="Roboto"/>
                <a:cs typeface="Roboto"/>
                <a:sym typeface="Roboto"/>
              </a:endParaRPr>
            </a:p>
            <a:p>
              <a:pPr>
                <a:lnSpc>
                  <a:spcPct val="115000"/>
                </a:lnSpc>
              </a:pPr>
              <a:endParaRPr sz="2000">
                <a:solidFill>
                  <a:srgbClr val="FFFFFF"/>
                </a:solidFill>
                <a:latin typeface="Roboto"/>
                <a:ea typeface="Roboto"/>
                <a:cs typeface="Roboto"/>
                <a:sym typeface="Roboto"/>
              </a:endParaRPr>
            </a:p>
          </p:txBody>
        </p:sp>
        <p:sp>
          <p:nvSpPr>
            <p:cNvPr id="160" name="Google Shape;160;p1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400"/>
            </a:p>
          </p:txBody>
        </p:sp>
        <p:sp>
          <p:nvSpPr>
            <p:cNvPr id="161" name="Google Shape;161;p17"/>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algn="ctr"/>
              <a:r>
                <a:rPr lang="en" sz="3467">
                  <a:solidFill>
                    <a:srgbClr val="FFFFFF"/>
                  </a:solidFill>
                  <a:latin typeface="Roboto"/>
                  <a:ea typeface="Roboto"/>
                  <a:cs typeface="Roboto"/>
                  <a:sym typeface="Roboto"/>
                </a:rPr>
                <a:t>01</a:t>
              </a:r>
              <a:endParaRPr sz="3467">
                <a:solidFill>
                  <a:srgbClr val="FFFFFF"/>
                </a:solidFill>
                <a:latin typeface="Roboto"/>
                <a:ea typeface="Roboto"/>
                <a:cs typeface="Roboto"/>
                <a:sym typeface="Roboto"/>
              </a:endParaRPr>
            </a:p>
          </p:txBody>
        </p:sp>
        <p:sp>
          <p:nvSpPr>
            <p:cNvPr id="162" name="Google Shape;162;p17"/>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585" indent="-389457">
                <a:lnSpc>
                  <a:spcPct val="115000"/>
                </a:lnSpc>
                <a:buClr>
                  <a:srgbClr val="A72A1E"/>
                </a:buClr>
                <a:buSzPts val="1000"/>
                <a:buFont typeface="Roboto"/>
                <a:buChar char="●"/>
              </a:pPr>
              <a:r>
                <a:rPr lang="en" sz="1333" dirty="0">
                  <a:solidFill>
                    <a:srgbClr val="A72A1E"/>
                  </a:solidFill>
                  <a:latin typeface="Roboto"/>
                  <a:ea typeface="Roboto"/>
                  <a:cs typeface="Roboto"/>
                  <a:sym typeface="Roboto"/>
                </a:rPr>
                <a:t>Nếu một cái nhà đang cháy thì việc trước nhất phải làm là chữa </a:t>
              </a:r>
              <a:r>
                <a:rPr lang="en" sz="1333" dirty="0" smtClean="0">
                  <a:solidFill>
                    <a:srgbClr val="A72A1E"/>
                  </a:solidFill>
                  <a:latin typeface="Roboto"/>
                  <a:ea typeface="Roboto"/>
                  <a:cs typeface="Roboto"/>
                  <a:sym typeface="Roboto"/>
                </a:rPr>
                <a:t>cháy căn </a:t>
              </a:r>
              <a:r>
                <a:rPr lang="en" sz="1333" dirty="0">
                  <a:solidFill>
                    <a:srgbClr val="A72A1E"/>
                  </a:solidFill>
                  <a:latin typeface="Roboto"/>
                  <a:ea typeface="Roboto"/>
                  <a:cs typeface="Roboto"/>
                  <a:sym typeface="Roboto"/>
                </a:rPr>
                <a:t>nhà chứ không phải chạy theo đuổi bắt người đốt nhà.</a:t>
              </a:r>
              <a:endParaRPr sz="1333" dirty="0">
                <a:solidFill>
                  <a:srgbClr val="A72A1E"/>
                </a:solidFill>
                <a:latin typeface="Roboto"/>
                <a:ea typeface="Roboto"/>
                <a:cs typeface="Roboto"/>
                <a:sym typeface="Roboto"/>
              </a:endParaRPr>
            </a:p>
            <a:p>
              <a:pPr marL="609585">
                <a:lnSpc>
                  <a:spcPct val="115000"/>
                </a:lnSpc>
              </a:pPr>
              <a:endParaRPr sz="1067" dirty="0">
                <a:solidFill>
                  <a:srgbClr val="A72A1E"/>
                </a:solidFill>
                <a:latin typeface="Roboto"/>
                <a:ea typeface="Roboto"/>
                <a:cs typeface="Roboto"/>
                <a:sym typeface="Roboto"/>
              </a:endParaRPr>
            </a:p>
          </p:txBody>
        </p:sp>
      </p:grpSp>
      <p:grpSp>
        <p:nvGrpSpPr>
          <p:cNvPr id="163" name="Google Shape;163;p17"/>
          <p:cNvGrpSpPr/>
          <p:nvPr/>
        </p:nvGrpSpPr>
        <p:grpSpPr>
          <a:xfrm>
            <a:off x="744496" y="4325230"/>
            <a:ext cx="10687019" cy="1657141"/>
            <a:chOff x="1593000" y="2322568"/>
            <a:chExt cx="5957975" cy="643500"/>
          </a:xfrm>
        </p:grpSpPr>
        <p:sp>
          <p:nvSpPr>
            <p:cNvPr id="164" name="Google Shape;164;p17"/>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endParaRPr sz="2400"/>
            </a:p>
          </p:txBody>
        </p:sp>
        <p:sp>
          <p:nvSpPr>
            <p:cNvPr id="165" name="Google Shape;165;p17"/>
            <p:cNvSpPr/>
            <p:nvPr/>
          </p:nvSpPr>
          <p:spPr>
            <a:xfrm flipH="1">
              <a:off x="2283025" y="2322575"/>
              <a:ext cx="1844400" cy="642600"/>
            </a:xfrm>
            <a:prstGeom prst="rect">
              <a:avLst/>
            </a:prstGeom>
            <a:solidFill>
              <a:srgbClr val="A72A1E"/>
            </a:solidFill>
            <a:ln>
              <a:noFill/>
            </a:ln>
          </p:spPr>
          <p:txBody>
            <a:bodyPr spcFirstLastPara="1" wrap="square" lIns="121900" tIns="121900" rIns="121900" bIns="121900" anchor="ctr" anchorCtr="0">
              <a:noAutofit/>
            </a:bodyPr>
            <a:lstStyle/>
            <a:p>
              <a:endParaRPr sz="2400"/>
            </a:p>
          </p:txBody>
        </p:sp>
        <p:sp>
          <p:nvSpPr>
            <p:cNvPr id="166" name="Google Shape;166;p17"/>
            <p:cNvSpPr/>
            <p:nvPr/>
          </p:nvSpPr>
          <p:spPr>
            <a:xfrm rot="-5400000">
              <a:off x="3501574" y="1934671"/>
              <a:ext cx="643356" cy="1419149"/>
            </a:xfrm>
            <a:prstGeom prst="flowChartOffpageConnector">
              <a:avLst/>
            </a:prstGeom>
            <a:solidFill>
              <a:srgbClr val="A72A1E"/>
            </a:solidFill>
            <a:ln>
              <a:noFill/>
            </a:ln>
          </p:spPr>
          <p:txBody>
            <a:bodyPr spcFirstLastPara="1" wrap="square" lIns="121900" tIns="121900" rIns="121900" bIns="121900" anchor="ctr" anchorCtr="0">
              <a:noAutofit/>
            </a:bodyPr>
            <a:lstStyle/>
            <a:p>
              <a:endParaRPr sz="2400"/>
            </a:p>
          </p:txBody>
        </p:sp>
        <p:sp>
          <p:nvSpPr>
            <p:cNvPr id="167" name="Google Shape;167;p17"/>
            <p:cNvSpPr/>
            <p:nvPr/>
          </p:nvSpPr>
          <p:spPr>
            <a:xfrm>
              <a:off x="2342626" y="2459242"/>
              <a:ext cx="1940700" cy="436500"/>
            </a:xfrm>
            <a:prstGeom prst="rect">
              <a:avLst/>
            </a:prstGeom>
            <a:noFill/>
            <a:ln>
              <a:noFill/>
            </a:ln>
          </p:spPr>
          <p:txBody>
            <a:bodyPr spcFirstLastPara="1" wrap="square" lIns="121900" tIns="121900" rIns="121900" bIns="121900" anchor="ctr" anchorCtr="0">
              <a:noAutofit/>
            </a:bodyPr>
            <a:lstStyle/>
            <a:p>
              <a:pPr>
                <a:lnSpc>
                  <a:spcPct val="115000"/>
                </a:lnSpc>
              </a:pPr>
              <a:r>
                <a:rPr lang="en" sz="2000">
                  <a:solidFill>
                    <a:srgbClr val="FFFFFF"/>
                  </a:solidFill>
                  <a:latin typeface="Roboto"/>
                  <a:ea typeface="Roboto"/>
                  <a:cs typeface="Roboto"/>
                  <a:sym typeface="Roboto"/>
                </a:rPr>
                <a:t/>
              </a:r>
              <a:br>
                <a:rPr lang="en" sz="2000">
                  <a:solidFill>
                    <a:srgbClr val="FFFFFF"/>
                  </a:solidFill>
                  <a:latin typeface="Roboto"/>
                  <a:ea typeface="Roboto"/>
                  <a:cs typeface="Roboto"/>
                  <a:sym typeface="Roboto"/>
                </a:rPr>
              </a:br>
              <a:r>
                <a:rPr lang="en" sz="2000">
                  <a:solidFill>
                    <a:srgbClr val="FFFFFF"/>
                  </a:solidFill>
                  <a:latin typeface="Roboto"/>
                  <a:ea typeface="Roboto"/>
                  <a:cs typeface="Roboto"/>
                  <a:sym typeface="Roboto"/>
                </a:rPr>
                <a:t>-Ôm ấp cơn giận bằng tia nắng chánh niệm.</a:t>
              </a:r>
              <a:endParaRPr sz="2000">
                <a:solidFill>
                  <a:srgbClr val="FFFFFF"/>
                </a:solidFill>
                <a:latin typeface="Roboto"/>
                <a:ea typeface="Roboto"/>
                <a:cs typeface="Roboto"/>
                <a:sym typeface="Roboto"/>
              </a:endParaRPr>
            </a:p>
            <a:p>
              <a:pPr>
                <a:lnSpc>
                  <a:spcPct val="115000"/>
                </a:lnSpc>
                <a:buClr>
                  <a:schemeClr val="dk1"/>
                </a:buClr>
                <a:buSzPts val="1100"/>
              </a:pPr>
              <a:r>
                <a:rPr lang="en" sz="2000">
                  <a:solidFill>
                    <a:srgbClr val="FFFFFF"/>
                  </a:solidFill>
                  <a:latin typeface="Roboto"/>
                  <a:ea typeface="Roboto"/>
                  <a:cs typeface="Roboto"/>
                  <a:sym typeface="Roboto"/>
                </a:rPr>
                <a:t>- Nấu chín cơn giận</a:t>
              </a:r>
              <a:endParaRPr sz="2000">
                <a:solidFill>
                  <a:srgbClr val="FFFFFF"/>
                </a:solidFill>
                <a:latin typeface="Roboto"/>
                <a:ea typeface="Roboto"/>
                <a:cs typeface="Roboto"/>
                <a:sym typeface="Roboto"/>
              </a:endParaRPr>
            </a:p>
            <a:p>
              <a:pPr>
                <a:lnSpc>
                  <a:spcPct val="115000"/>
                </a:lnSpc>
              </a:pPr>
              <a:endParaRPr sz="2000">
                <a:solidFill>
                  <a:srgbClr val="FFFFFF"/>
                </a:solidFill>
                <a:latin typeface="Roboto"/>
                <a:ea typeface="Roboto"/>
                <a:cs typeface="Roboto"/>
                <a:sym typeface="Roboto"/>
              </a:endParaRPr>
            </a:p>
            <a:p>
              <a:pPr>
                <a:lnSpc>
                  <a:spcPct val="115000"/>
                </a:lnSpc>
              </a:pPr>
              <a:endParaRPr sz="2000">
                <a:solidFill>
                  <a:srgbClr val="FFFFFF"/>
                </a:solidFill>
                <a:latin typeface="Roboto"/>
                <a:ea typeface="Roboto"/>
                <a:cs typeface="Roboto"/>
                <a:sym typeface="Roboto"/>
              </a:endParaRPr>
            </a:p>
            <a:p>
              <a:pPr>
                <a:lnSpc>
                  <a:spcPct val="115000"/>
                </a:lnSpc>
              </a:pPr>
              <a:endParaRPr sz="1333">
                <a:solidFill>
                  <a:srgbClr val="FFFFFF"/>
                </a:solidFill>
                <a:latin typeface="Roboto"/>
                <a:ea typeface="Roboto"/>
                <a:cs typeface="Roboto"/>
                <a:sym typeface="Roboto"/>
              </a:endParaRPr>
            </a:p>
          </p:txBody>
        </p:sp>
        <p:sp>
          <p:nvSpPr>
            <p:cNvPr id="168" name="Google Shape;168;p1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121900" tIns="121900" rIns="121900" bIns="121900" anchor="ctr" anchorCtr="0">
              <a:noAutofit/>
            </a:bodyPr>
            <a:lstStyle/>
            <a:p>
              <a:endParaRPr sz="2400"/>
            </a:p>
          </p:txBody>
        </p:sp>
        <p:sp>
          <p:nvSpPr>
            <p:cNvPr id="169" name="Google Shape;169;p17"/>
            <p:cNvSpPr/>
            <p:nvPr/>
          </p:nvSpPr>
          <p:spPr>
            <a:xfrm>
              <a:off x="1593000" y="2322575"/>
              <a:ext cx="690000" cy="642600"/>
            </a:xfrm>
            <a:prstGeom prst="rect">
              <a:avLst/>
            </a:prstGeom>
            <a:solidFill>
              <a:srgbClr val="BE2F22"/>
            </a:solidFill>
            <a:ln>
              <a:noFill/>
            </a:ln>
          </p:spPr>
          <p:txBody>
            <a:bodyPr spcFirstLastPara="1" wrap="square" lIns="121900" tIns="121900" rIns="121900" bIns="121900" anchor="ctr" anchorCtr="0">
              <a:noAutofit/>
            </a:bodyPr>
            <a:lstStyle/>
            <a:p>
              <a:pPr algn="ctr"/>
              <a:r>
                <a:rPr lang="en" sz="3467">
                  <a:solidFill>
                    <a:srgbClr val="FFFFFF"/>
                  </a:solidFill>
                  <a:latin typeface="Roboto"/>
                  <a:ea typeface="Roboto"/>
                  <a:cs typeface="Roboto"/>
                  <a:sym typeface="Roboto"/>
                </a:rPr>
                <a:t>04</a:t>
              </a:r>
              <a:endParaRPr sz="3467">
                <a:solidFill>
                  <a:srgbClr val="FFFFFF"/>
                </a:solidFill>
                <a:latin typeface="Roboto"/>
                <a:ea typeface="Roboto"/>
                <a:cs typeface="Roboto"/>
                <a:sym typeface="Roboto"/>
              </a:endParaRPr>
            </a:p>
          </p:txBody>
        </p:sp>
        <p:sp>
          <p:nvSpPr>
            <p:cNvPr id="170" name="Google Shape;170;p17"/>
            <p:cNvSpPr/>
            <p:nvPr/>
          </p:nvSpPr>
          <p:spPr>
            <a:xfrm>
              <a:off x="4532825" y="2405806"/>
              <a:ext cx="2909700" cy="489936"/>
            </a:xfrm>
            <a:prstGeom prst="rect">
              <a:avLst/>
            </a:prstGeom>
            <a:noFill/>
            <a:ln>
              <a:noFill/>
            </a:ln>
          </p:spPr>
          <p:txBody>
            <a:bodyPr spcFirstLastPara="1" wrap="square" lIns="121900" tIns="121900" rIns="121900" bIns="121900" anchor="ctr" anchorCtr="0">
              <a:noAutofit/>
            </a:bodyPr>
            <a:lstStyle/>
            <a:p>
              <a:pPr marL="285750" indent="-285750">
                <a:lnSpc>
                  <a:spcPct val="115000"/>
                </a:lnSpc>
                <a:buClr>
                  <a:schemeClr val="dk1"/>
                </a:buClr>
                <a:buSzPts val="1100"/>
                <a:buFont typeface="Arial" panose="020B0604020202020204" pitchFamily="34" charset="0"/>
                <a:buChar char="•"/>
              </a:pPr>
              <a:r>
                <a:rPr lang="en" sz="1333" dirty="0" smtClean="0">
                  <a:solidFill>
                    <a:srgbClr val="A72A1E"/>
                  </a:solidFill>
                  <a:latin typeface="Roboto"/>
                  <a:ea typeface="Roboto"/>
                  <a:cs typeface="Roboto"/>
                  <a:sym typeface="Roboto"/>
                </a:rPr>
                <a:t>Cơn </a:t>
              </a:r>
              <a:r>
                <a:rPr lang="en" sz="1333" dirty="0">
                  <a:solidFill>
                    <a:srgbClr val="A72A1E"/>
                  </a:solidFill>
                  <a:latin typeface="Roboto"/>
                  <a:ea typeface="Roboto"/>
                  <a:cs typeface="Roboto"/>
                  <a:sym typeface="Roboto"/>
                </a:rPr>
                <a:t>giận giống như một em bé đang la khóc và cần được mẹ ôm ấp</a:t>
              </a:r>
              <a:endParaRPr sz="1333" dirty="0">
                <a:solidFill>
                  <a:srgbClr val="A72A1E"/>
                </a:solidFill>
                <a:latin typeface="Roboto"/>
                <a:ea typeface="Roboto"/>
                <a:cs typeface="Roboto"/>
                <a:sym typeface="Roboto"/>
              </a:endParaRPr>
            </a:p>
            <a:p>
              <a:pPr marL="285750" indent="-285750">
                <a:lnSpc>
                  <a:spcPct val="115000"/>
                </a:lnSpc>
                <a:buClr>
                  <a:schemeClr val="dk1"/>
                </a:buClr>
                <a:buSzPts val="1100"/>
                <a:buFont typeface="Arial" panose="020B0604020202020204" pitchFamily="34" charset="0"/>
                <a:buChar char="•"/>
              </a:pPr>
              <a:r>
                <a:rPr lang="en" sz="1333" dirty="0" smtClean="0">
                  <a:solidFill>
                    <a:srgbClr val="A72A1E"/>
                  </a:solidFill>
                  <a:latin typeface="Roboto"/>
                  <a:ea typeface="Roboto"/>
                  <a:cs typeface="Roboto"/>
                  <a:sym typeface="Roboto"/>
                </a:rPr>
                <a:t>Cơn </a:t>
              </a:r>
              <a:r>
                <a:rPr lang="en" sz="1333" dirty="0">
                  <a:solidFill>
                    <a:srgbClr val="A72A1E"/>
                  </a:solidFill>
                  <a:latin typeface="Roboto"/>
                  <a:ea typeface="Roboto"/>
                  <a:cs typeface="Roboto"/>
                  <a:sym typeface="Roboto"/>
                </a:rPr>
                <a:t>giận cũng thế. Cơn giận cũng cần nấu cho chín. Ban đầu thì cơn giận 'còn sống'</a:t>
              </a:r>
              <a:endParaRPr sz="1333" dirty="0">
                <a:solidFill>
                  <a:srgbClr val="A72A1E"/>
                </a:solidFill>
                <a:latin typeface="Roboto"/>
                <a:ea typeface="Roboto"/>
                <a:cs typeface="Roboto"/>
                <a:sym typeface="Roboto"/>
              </a:endParaRPr>
            </a:p>
            <a:p>
              <a:pPr>
                <a:lnSpc>
                  <a:spcPct val="115000"/>
                </a:lnSpc>
              </a:pPr>
              <a:endParaRPr sz="1067" dirty="0">
                <a:solidFill>
                  <a:srgbClr val="A72A1E"/>
                </a:solidFill>
                <a:latin typeface="Roboto"/>
                <a:ea typeface="Roboto"/>
                <a:cs typeface="Roboto"/>
                <a:sym typeface="Roboto"/>
              </a:endParaRPr>
            </a:p>
          </p:txBody>
        </p:sp>
      </p:grpSp>
      <p:sp>
        <p:nvSpPr>
          <p:cNvPr id="171" name="Google Shape;171;p17"/>
          <p:cNvSpPr txBox="1"/>
          <p:nvPr/>
        </p:nvSpPr>
        <p:spPr>
          <a:xfrm>
            <a:off x="479233" y="6197000"/>
            <a:ext cx="11518000" cy="1107955"/>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en" sz="1600" b="1">
                <a:solidFill>
                  <a:schemeClr val="lt1"/>
                </a:solidFill>
              </a:rPr>
              <a:t>Bất cứ giờ phút nào trong ngàycũng là một cơ hội để ta thực tập chánh niệm, để chế tác năng lượng chánh niệm thực hành dập tắt lửa giận.</a:t>
            </a:r>
            <a:endParaRPr sz="1600" b="1">
              <a:solidFill>
                <a:schemeClr val="lt1"/>
              </a:solidFill>
            </a:endParaRPr>
          </a:p>
          <a:p>
            <a:endParaRPr sz="2400">
              <a:solidFill>
                <a:schemeClr val="lt1"/>
              </a:solidFill>
              <a:latin typeface="Sniglet"/>
              <a:ea typeface="Sniglet"/>
              <a:cs typeface="Sniglet"/>
              <a:sym typeface="Sniglet"/>
            </a:endParaRPr>
          </a:p>
        </p:txBody>
      </p:sp>
    </p:spTree>
    <p:extLst>
      <p:ext uri="{BB962C8B-B14F-4D97-AF65-F5344CB8AC3E}">
        <p14:creationId xmlns:p14="http://schemas.microsoft.com/office/powerpoint/2010/main" val="1199037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140857" y="631270"/>
            <a:ext cx="10042958" cy="1121671"/>
          </a:xfrm>
          <a:prstGeom prst="rect">
            <a:avLst/>
          </a:prstGeom>
        </p:spPr>
        <p:txBody>
          <a:bodyPr spcFirstLastPara="1" vert="horz" wrap="square" lIns="121900" tIns="121900" rIns="121900" bIns="121900" rtlCol="0" anchor="t" anchorCtr="0">
            <a:noAutofit/>
          </a:bodyPr>
          <a:lstStyle/>
          <a:p>
            <a:r>
              <a:rPr lang="en" sz="3733" dirty="0">
                <a:latin typeface="Sedgwick Ave" panose="00000500000000000000" pitchFamily="2" charset="0"/>
              </a:rPr>
              <a:t>Tiếng nói của yêu thương chân thật</a:t>
            </a:r>
            <a:endParaRPr sz="3733" dirty="0">
              <a:latin typeface="Sedgwick Ave" panose="00000500000000000000" pitchFamily="2" charset="0"/>
            </a:endParaRPr>
          </a:p>
        </p:txBody>
      </p:sp>
      <p:sp>
        <p:nvSpPr>
          <p:cNvPr id="107" name="Google Shape;107;p18"/>
          <p:cNvSpPr txBox="1">
            <a:spLocks noGrp="1"/>
          </p:cNvSpPr>
          <p:nvPr>
            <p:ph type="sldNum" idx="12"/>
          </p:nvPr>
        </p:nvSpPr>
        <p:spPr>
          <a:xfrm>
            <a:off x="11472533" y="6120400"/>
            <a:ext cx="719600" cy="737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12</a:t>
            </a:fld>
            <a:endParaRPr/>
          </a:p>
        </p:txBody>
      </p:sp>
      <p:sp>
        <p:nvSpPr>
          <p:cNvPr id="19" name="Google Shape;434;p39"/>
          <p:cNvSpPr/>
          <p:nvPr/>
        </p:nvSpPr>
        <p:spPr>
          <a:xfrm>
            <a:off x="6866842" y="2730071"/>
            <a:ext cx="3108012" cy="1028691"/>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pPr algn="ctr"/>
            <a:r>
              <a:rPr lang="en-US" sz="1467" b="1">
                <a:solidFill>
                  <a:schemeClr val="lt1"/>
                </a:solidFill>
                <a:latin typeface="Raleway"/>
                <a:ea typeface="Raleway"/>
                <a:cs typeface="Raleway"/>
                <a:sym typeface="Raleway"/>
              </a:rPr>
              <a:t>Xin hãy giúp tôi!</a:t>
            </a:r>
            <a:endParaRPr sz="1467">
              <a:solidFill>
                <a:schemeClr val="lt1"/>
              </a:solidFill>
              <a:latin typeface="Raleway"/>
              <a:ea typeface="Raleway"/>
              <a:cs typeface="Raleway"/>
              <a:sym typeface="Raleway"/>
            </a:endParaRPr>
          </a:p>
        </p:txBody>
      </p:sp>
      <p:sp>
        <p:nvSpPr>
          <p:cNvPr id="22" name="Google Shape;437;p39"/>
          <p:cNvSpPr/>
          <p:nvPr/>
        </p:nvSpPr>
        <p:spPr>
          <a:xfrm>
            <a:off x="4005869" y="2730072"/>
            <a:ext cx="3438976" cy="1028691"/>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pPr lvl="0" algn="ctr"/>
            <a:r>
              <a:rPr lang="en-US" sz="1467" b="1">
                <a:solidFill>
                  <a:schemeClr val="lt1"/>
                </a:solidFill>
                <a:latin typeface="Raleway"/>
                <a:ea typeface="Raleway"/>
                <a:cs typeface="Raleway"/>
                <a:sym typeface="Raleway"/>
              </a:rPr>
              <a:t>Tôi sẽ cố gắng hết lòng</a:t>
            </a:r>
            <a:endParaRPr lang="vi-VN" sz="1467">
              <a:solidFill>
                <a:schemeClr val="lt1"/>
              </a:solidFill>
              <a:latin typeface="Raleway"/>
              <a:ea typeface="Raleway"/>
              <a:cs typeface="Raleway"/>
              <a:sym typeface="Raleway"/>
            </a:endParaRPr>
          </a:p>
        </p:txBody>
      </p:sp>
      <p:sp>
        <p:nvSpPr>
          <p:cNvPr id="23" name="Google Shape;438;p39"/>
          <p:cNvSpPr/>
          <p:nvPr/>
        </p:nvSpPr>
        <p:spPr>
          <a:xfrm>
            <a:off x="1787970" y="2730072"/>
            <a:ext cx="2660948" cy="1028691"/>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pPr algn="ctr"/>
            <a:r>
              <a:rPr lang="en-US" sz="1467" b="1">
                <a:solidFill>
                  <a:schemeClr val="lt1"/>
                </a:solidFill>
                <a:latin typeface="Raleway"/>
                <a:ea typeface="Raleway"/>
                <a:cs typeface="Raleway"/>
                <a:sym typeface="Raleway"/>
              </a:rPr>
              <a:t>Tôi đang cảm thấy khổ</a:t>
            </a:r>
            <a:endParaRPr lang="en" sz="1467">
              <a:solidFill>
                <a:schemeClr val="lt1"/>
              </a:solidFill>
              <a:latin typeface="Raleway"/>
              <a:ea typeface="Raleway"/>
              <a:cs typeface="Raleway"/>
              <a:sym typeface="Raleway"/>
            </a:endParaRPr>
          </a:p>
        </p:txBody>
      </p:sp>
      <p:cxnSp>
        <p:nvCxnSpPr>
          <p:cNvPr id="43" name="Google Shape;444;p39"/>
          <p:cNvCxnSpPr/>
          <p:nvPr/>
        </p:nvCxnSpPr>
        <p:spPr>
          <a:xfrm flipH="1" flipV="1">
            <a:off x="5591918" y="3614455"/>
            <a:ext cx="1" cy="353871"/>
          </a:xfrm>
          <a:prstGeom prst="straightConnector1">
            <a:avLst/>
          </a:prstGeom>
          <a:noFill/>
          <a:ln w="9525" cap="flat" cmpd="sng">
            <a:solidFill>
              <a:schemeClr val="lt2"/>
            </a:solidFill>
            <a:prstDash val="solid"/>
            <a:round/>
            <a:headEnd type="oval" w="med" len="med"/>
            <a:tailEnd type="oval" w="med" len="med"/>
          </a:ln>
        </p:spPr>
      </p:cxnSp>
      <p:sp>
        <p:nvSpPr>
          <p:cNvPr id="45" name="Google Shape;445;p39"/>
          <p:cNvSpPr txBox="1"/>
          <p:nvPr/>
        </p:nvSpPr>
        <p:spPr>
          <a:xfrm>
            <a:off x="3464037" y="3799172"/>
            <a:ext cx="4255760" cy="534264"/>
          </a:xfrm>
          <a:prstGeom prst="rect">
            <a:avLst/>
          </a:prstGeom>
          <a:noFill/>
          <a:ln>
            <a:noFill/>
          </a:ln>
        </p:spPr>
        <p:txBody>
          <a:bodyPr spcFirstLastPara="1" wrap="square" lIns="0" tIns="0" rIns="0" bIns="0" anchor="b" anchorCtr="0">
            <a:noAutofit/>
          </a:bodyPr>
          <a:lstStyle/>
          <a:p>
            <a:pPr lvl="0" algn="ctr"/>
            <a:r>
              <a:rPr lang="en-US" sz="1200" b="1">
                <a:solidFill>
                  <a:schemeClr val="dk2"/>
                </a:solidFill>
                <a:latin typeface="Raleway"/>
                <a:ea typeface="Raleway"/>
                <a:cs typeface="Raleway"/>
                <a:sym typeface="Raleway"/>
              </a:rPr>
              <a:t>CHĂM SÓC &amp; ÔM ẤP CƠN GIẬN</a:t>
            </a:r>
            <a:endParaRPr sz="1200">
              <a:solidFill>
                <a:schemeClr val="dk2"/>
              </a:solidFill>
              <a:latin typeface="Raleway"/>
              <a:ea typeface="Raleway"/>
              <a:cs typeface="Raleway"/>
              <a:sym typeface="Raleway"/>
            </a:endParaRPr>
          </a:p>
        </p:txBody>
      </p:sp>
      <p:sp>
        <p:nvSpPr>
          <p:cNvPr id="2" name="TextBox 1"/>
          <p:cNvSpPr txBox="1"/>
          <p:nvPr/>
        </p:nvSpPr>
        <p:spPr>
          <a:xfrm>
            <a:off x="4569081" y="1502561"/>
            <a:ext cx="4292600" cy="748795"/>
          </a:xfrm>
          <a:prstGeom prst="rect">
            <a:avLst/>
          </a:prstGeom>
          <a:noFill/>
        </p:spPr>
        <p:txBody>
          <a:bodyPr wrap="square" rtlCol="0">
            <a:spAutoFit/>
          </a:bodyPr>
          <a:lstStyle/>
          <a:p>
            <a:r>
              <a:rPr lang="en-US" sz="2133" i="1">
                <a:solidFill>
                  <a:schemeClr val="dk1"/>
                </a:solidFill>
                <a:latin typeface="Sedgwick Ave" panose="00000500000000000000" pitchFamily="2" charset="0"/>
                <a:ea typeface="Raleway Thin"/>
                <a:cs typeface="Raleway Thin"/>
              </a:rPr>
              <a:t>- Câu </a:t>
            </a:r>
            <a:r>
              <a:rPr lang="en-US" sz="2133" i="1">
                <a:solidFill>
                  <a:schemeClr val="dk1"/>
                </a:solidFill>
                <a:latin typeface="Sedgwick Ave" panose="00000500000000000000" pitchFamily="2" charset="0"/>
                <a:ea typeface="Raleway Thin"/>
                <a:cs typeface="Raleway Thin"/>
                <a:sym typeface="Raleway Thin"/>
              </a:rPr>
              <a:t>chuyện</a:t>
            </a:r>
            <a:r>
              <a:rPr lang="en-US" sz="2133" i="1">
                <a:solidFill>
                  <a:schemeClr val="dk1"/>
                </a:solidFill>
                <a:latin typeface="Sedgwick Ave" panose="00000500000000000000" pitchFamily="2" charset="0"/>
                <a:ea typeface="Raleway Thin"/>
                <a:cs typeface="Raleway Thin"/>
              </a:rPr>
              <a:t> truyền thông -</a:t>
            </a:r>
          </a:p>
        </p:txBody>
      </p:sp>
      <p:sp>
        <p:nvSpPr>
          <p:cNvPr id="32" name="Google Shape;445;p39"/>
          <p:cNvSpPr txBox="1"/>
          <p:nvPr/>
        </p:nvSpPr>
        <p:spPr>
          <a:xfrm>
            <a:off x="6715381" y="4673517"/>
            <a:ext cx="4218843" cy="393251"/>
          </a:xfrm>
          <a:prstGeom prst="rect">
            <a:avLst/>
          </a:prstGeom>
          <a:solidFill>
            <a:schemeClr val="accent2">
              <a:lumMod val="20000"/>
              <a:lumOff val="80000"/>
            </a:schemeClr>
          </a:solidFill>
          <a:ln>
            <a:noFill/>
          </a:ln>
        </p:spPr>
        <p:txBody>
          <a:bodyPr spcFirstLastPara="1" wrap="square" lIns="0" tIns="0" rIns="0" bIns="0" anchor="ctr" anchorCtr="0">
            <a:noAutofit/>
          </a:bodyPr>
          <a:lstStyle/>
          <a:p>
            <a:pPr marL="228594" indent="-228594" algn="ctr">
              <a:buFont typeface="Arial" panose="020B0604020202020204" pitchFamily="34" charset="0"/>
              <a:buChar char="•"/>
            </a:pPr>
            <a:r>
              <a:rPr lang="en-US" sz="1400" b="1">
                <a:solidFill>
                  <a:schemeClr val="dk2"/>
                </a:solidFill>
                <a:latin typeface="Raleway"/>
                <a:ea typeface="Raleway"/>
                <a:cs typeface="Raleway"/>
                <a:sym typeface="Raleway"/>
              </a:rPr>
              <a:t>TÔN TRỌNG CẢM XÚC CHÂN THẬT CỦA MÌNH</a:t>
            </a:r>
            <a:endParaRPr sz="1400">
              <a:solidFill>
                <a:schemeClr val="dk2"/>
              </a:solidFill>
              <a:latin typeface="Raleway"/>
              <a:ea typeface="Raleway"/>
              <a:cs typeface="Raleway"/>
              <a:sym typeface="Raleway"/>
            </a:endParaRPr>
          </a:p>
        </p:txBody>
      </p:sp>
      <p:sp>
        <p:nvSpPr>
          <p:cNvPr id="33" name="Google Shape;445;p39"/>
          <p:cNvSpPr txBox="1"/>
          <p:nvPr/>
        </p:nvSpPr>
        <p:spPr>
          <a:xfrm>
            <a:off x="5977173" y="5248192"/>
            <a:ext cx="3997680" cy="368245"/>
          </a:xfrm>
          <a:prstGeom prst="rect">
            <a:avLst/>
          </a:prstGeom>
          <a:solidFill>
            <a:schemeClr val="accent3">
              <a:lumMod val="20000"/>
              <a:lumOff val="8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171450" indent="-171450" algn="ctr">
              <a:buFont typeface="Arial" panose="020B0604020202020204" pitchFamily="34" charset="0"/>
              <a:buChar char="•"/>
              <a:defRPr sz="1050" b="1">
                <a:solidFill>
                  <a:schemeClr val="dk2"/>
                </a:solidFill>
                <a:latin typeface="Raleway"/>
                <a:ea typeface="Raleway"/>
                <a:cs typeface="Raleway"/>
              </a:defRPr>
            </a:lvl1pPr>
          </a:lstStyle>
          <a:p>
            <a:r>
              <a:rPr lang="en-US" sz="1400">
                <a:sym typeface="Raleway"/>
              </a:rPr>
              <a:t>NÓI TRONG BÌNH TĨNH VÀ ÁI NGỮ</a:t>
            </a:r>
            <a:endParaRPr sz="1400">
              <a:sym typeface="Raleway"/>
            </a:endParaRPr>
          </a:p>
        </p:txBody>
      </p:sp>
      <p:sp>
        <p:nvSpPr>
          <p:cNvPr id="34" name="Google Shape;445;p39"/>
          <p:cNvSpPr txBox="1"/>
          <p:nvPr/>
        </p:nvSpPr>
        <p:spPr>
          <a:xfrm>
            <a:off x="5257800" y="5793003"/>
            <a:ext cx="4091104" cy="327397"/>
          </a:xfrm>
          <a:prstGeom prst="rect">
            <a:avLst/>
          </a:prstGeom>
          <a:solidFill>
            <a:schemeClr val="accent6">
              <a:lumMod val="20000"/>
              <a:lumOff val="80000"/>
            </a:schemeClr>
          </a:solidFill>
          <a:ln>
            <a:solidFill>
              <a:schemeClr val="accent6">
                <a:lumMod val="20000"/>
                <a:lumOff val="80000"/>
              </a:schemeClr>
            </a:solidFill>
          </a:ln>
        </p:spPr>
        <p:txBody>
          <a:bodyPr spcFirstLastPara="1" wrap="square" lIns="0" tIns="0" rIns="0" bIns="0" anchor="ctr" anchorCtr="0">
            <a:noAutofit/>
          </a:bodyPr>
          <a:lstStyle>
            <a:defPPr marR="0" lvl="0" algn="l" rtl="0">
              <a:lnSpc>
                <a:spcPct val="100000"/>
              </a:lnSpc>
              <a:spcBef>
                <a:spcPts val="0"/>
              </a:spcBef>
              <a:spcAft>
                <a:spcPts val="0"/>
              </a:spcAft>
              <a:defRPr/>
            </a:defPPr>
            <a:lvl1pPr marL="171450" indent="-171450" algn="ctr">
              <a:buFont typeface="Arial" panose="020B0604020202020204" pitchFamily="34" charset="0"/>
              <a:buChar char="•"/>
              <a:defRPr sz="1050" b="1">
                <a:solidFill>
                  <a:schemeClr val="dk2"/>
                </a:solidFill>
                <a:latin typeface="Raleway"/>
                <a:ea typeface="Raleway"/>
                <a:cs typeface="Raleway"/>
              </a:defRPr>
            </a:lvl1pPr>
          </a:lstStyle>
          <a:p>
            <a:r>
              <a:rPr lang="en-US" sz="1400">
                <a:sym typeface="Raleway"/>
              </a:rPr>
              <a:t>TRONG 24H – DƯỚI MỌI HÌNH THỨC</a:t>
            </a:r>
            <a:endParaRPr sz="1400">
              <a:sym typeface="Raleway"/>
            </a:endParaRPr>
          </a:p>
        </p:txBody>
      </p:sp>
      <p:cxnSp>
        <p:nvCxnSpPr>
          <p:cNvPr id="35" name="Google Shape;444;p39"/>
          <p:cNvCxnSpPr/>
          <p:nvPr/>
        </p:nvCxnSpPr>
        <p:spPr>
          <a:xfrm flipH="1" flipV="1">
            <a:off x="8506252" y="2553134"/>
            <a:ext cx="1" cy="353871"/>
          </a:xfrm>
          <a:prstGeom prst="straightConnector1">
            <a:avLst/>
          </a:prstGeom>
          <a:noFill/>
          <a:ln w="9525" cap="flat" cmpd="sng">
            <a:solidFill>
              <a:schemeClr val="lt2"/>
            </a:solidFill>
            <a:prstDash val="solid"/>
            <a:round/>
            <a:headEnd type="oval" w="med" len="med"/>
            <a:tailEnd type="oval" w="med" len="med"/>
          </a:ln>
        </p:spPr>
      </p:cxnSp>
      <p:sp>
        <p:nvSpPr>
          <p:cNvPr id="36" name="Google Shape;445;p39"/>
          <p:cNvSpPr txBox="1"/>
          <p:nvPr/>
        </p:nvSpPr>
        <p:spPr>
          <a:xfrm>
            <a:off x="6378371" y="1879213"/>
            <a:ext cx="4255760" cy="534264"/>
          </a:xfrm>
          <a:prstGeom prst="rect">
            <a:avLst/>
          </a:prstGeom>
          <a:noFill/>
          <a:ln>
            <a:noFill/>
          </a:ln>
        </p:spPr>
        <p:txBody>
          <a:bodyPr spcFirstLastPara="1" wrap="square" lIns="0" tIns="0" rIns="0" bIns="0" anchor="b" anchorCtr="0">
            <a:noAutofit/>
          </a:bodyPr>
          <a:lstStyle/>
          <a:p>
            <a:pPr lvl="0" algn="ctr"/>
            <a:r>
              <a:rPr lang="en-US" sz="1200" b="1">
                <a:solidFill>
                  <a:schemeClr val="dk2"/>
                </a:solidFill>
                <a:latin typeface="Raleway"/>
                <a:ea typeface="Raleway"/>
                <a:cs typeface="Raleway"/>
                <a:sym typeface="Raleway"/>
              </a:rPr>
              <a:t>BẠN LÀ ĐỒNG MINH CỦA TÔI</a:t>
            </a:r>
            <a:endParaRPr sz="1200">
              <a:solidFill>
                <a:schemeClr val="dk2"/>
              </a:solidFill>
              <a:latin typeface="Raleway"/>
              <a:ea typeface="Raleway"/>
              <a:cs typeface="Raleway"/>
              <a:sym typeface="Raleway"/>
            </a:endParaRPr>
          </a:p>
        </p:txBody>
      </p:sp>
      <p:cxnSp>
        <p:nvCxnSpPr>
          <p:cNvPr id="37" name="Google Shape;444;p39"/>
          <p:cNvCxnSpPr/>
          <p:nvPr/>
        </p:nvCxnSpPr>
        <p:spPr>
          <a:xfrm flipH="1" flipV="1">
            <a:off x="3041529" y="2553134"/>
            <a:ext cx="1" cy="353871"/>
          </a:xfrm>
          <a:prstGeom prst="straightConnector1">
            <a:avLst/>
          </a:prstGeom>
          <a:noFill/>
          <a:ln w="9525" cap="flat" cmpd="sng">
            <a:solidFill>
              <a:schemeClr val="lt2"/>
            </a:solidFill>
            <a:prstDash val="solid"/>
            <a:round/>
            <a:headEnd type="oval" w="med" len="med"/>
            <a:tailEnd type="oval" w="med" len="med"/>
          </a:ln>
        </p:spPr>
      </p:cxnSp>
      <p:sp>
        <p:nvSpPr>
          <p:cNvPr id="38" name="Google Shape;445;p39"/>
          <p:cNvSpPr txBox="1"/>
          <p:nvPr/>
        </p:nvSpPr>
        <p:spPr>
          <a:xfrm>
            <a:off x="913648" y="1879213"/>
            <a:ext cx="4255760" cy="534264"/>
          </a:xfrm>
          <a:prstGeom prst="rect">
            <a:avLst/>
          </a:prstGeom>
          <a:noFill/>
          <a:ln>
            <a:noFill/>
          </a:ln>
        </p:spPr>
        <p:txBody>
          <a:bodyPr spcFirstLastPara="1" wrap="square" lIns="0" tIns="0" rIns="0" bIns="0" anchor="b" anchorCtr="0">
            <a:noAutofit/>
          </a:bodyPr>
          <a:lstStyle/>
          <a:p>
            <a:pPr lvl="0" algn="ctr"/>
            <a:r>
              <a:rPr lang="en-US" sz="1200" b="1">
                <a:solidFill>
                  <a:schemeClr val="dk2"/>
                </a:solidFill>
                <a:latin typeface="Raleway"/>
                <a:ea typeface="Raleway"/>
                <a:cs typeface="Raleway"/>
                <a:sym typeface="Raleway"/>
              </a:rPr>
              <a:t>CHÂN THẬT</a:t>
            </a:r>
            <a:endParaRPr sz="1200">
              <a:solidFill>
                <a:schemeClr val="dk2"/>
              </a:solidFill>
              <a:latin typeface="Raleway"/>
              <a:ea typeface="Raleway"/>
              <a:cs typeface="Raleway"/>
              <a:sym typeface="Raleway"/>
            </a:endParaRPr>
          </a:p>
        </p:txBody>
      </p:sp>
      <p:pic>
        <p:nvPicPr>
          <p:cNvPr id="2050" name="Picture 2" descr="Những câu nói hay và ý nghĩa về tình yêu và cuộc sống - Vntrip.v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5595" y="4410091"/>
            <a:ext cx="3040549" cy="171030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9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1801946" y="211015"/>
            <a:ext cx="8498681" cy="762000"/>
          </a:xfrm>
        </p:spPr>
        <p:txBody>
          <a:bodyPr>
            <a:normAutofit fontScale="92500"/>
          </a:bodyPr>
          <a:lstStyle/>
          <a:p>
            <a:pPr algn="ctr"/>
            <a:r>
              <a:rPr lang="vi-VN" sz="3667" b="1" dirty="0" smtClean="0">
                <a:solidFill>
                  <a:srgbClr val="1A7A7C"/>
                </a:solidFill>
                <a:latin typeface="Cambria" panose="02040503050406030204" pitchFamily="18" charset="0"/>
              </a:rPr>
              <a:t>TIẾNG NÓI CỦA YÊU THƯƠNG CHÂN THẬT</a:t>
            </a:r>
            <a:endParaRPr lang="x-none" sz="3667" b="1" dirty="0">
              <a:solidFill>
                <a:srgbClr val="1A7A7C"/>
              </a:solidFill>
              <a:latin typeface="Cambria" panose="02040503050406030204" pitchFamily="18" charset="0"/>
            </a:endParaRPr>
          </a:p>
        </p:txBody>
      </p:sp>
      <p:grpSp>
        <p:nvGrpSpPr>
          <p:cNvPr id="7" name="Group 6"/>
          <p:cNvGrpSpPr/>
          <p:nvPr/>
        </p:nvGrpSpPr>
        <p:grpSpPr>
          <a:xfrm>
            <a:off x="1019175" y="1115230"/>
            <a:ext cx="10153650" cy="5133975"/>
            <a:chOff x="266700" y="1326245"/>
            <a:chExt cx="10153650" cy="5133975"/>
          </a:xfrm>
        </p:grpSpPr>
        <p:pic>
          <p:nvPicPr>
            <p:cNvPr id="2" name="Picture 1"/>
            <p:cNvPicPr>
              <a:picLocks noChangeAspect="1"/>
            </p:cNvPicPr>
            <p:nvPr/>
          </p:nvPicPr>
          <p:blipFill>
            <a:blip r:embed="rId2"/>
            <a:stretch>
              <a:fillRect/>
            </a:stretch>
          </p:blipFill>
          <p:spPr>
            <a:xfrm>
              <a:off x="266700" y="1326245"/>
              <a:ext cx="5829300" cy="5133975"/>
            </a:xfrm>
            <a:prstGeom prst="rect">
              <a:avLst/>
            </a:prstGeom>
          </p:spPr>
        </p:pic>
        <p:pic>
          <p:nvPicPr>
            <p:cNvPr id="3" name="Picture 2"/>
            <p:cNvPicPr>
              <a:picLocks noChangeAspect="1"/>
            </p:cNvPicPr>
            <p:nvPr/>
          </p:nvPicPr>
          <p:blipFill>
            <a:blip r:embed="rId3"/>
            <a:stretch>
              <a:fillRect/>
            </a:stretch>
          </p:blipFill>
          <p:spPr>
            <a:xfrm>
              <a:off x="6096000" y="1326245"/>
              <a:ext cx="4324350" cy="5133975"/>
            </a:xfrm>
            <a:prstGeom prst="rect">
              <a:avLst/>
            </a:prstGeom>
          </p:spPr>
        </p:pic>
      </p:grpSp>
    </p:spTree>
    <p:extLst>
      <p:ext uri="{BB962C8B-B14F-4D97-AF65-F5344CB8AC3E}">
        <p14:creationId xmlns:p14="http://schemas.microsoft.com/office/powerpoint/2010/main" val="1521903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1801946" y="211015"/>
            <a:ext cx="8498681" cy="762000"/>
          </a:xfrm>
        </p:spPr>
        <p:txBody>
          <a:bodyPr>
            <a:normAutofit fontScale="92500"/>
          </a:bodyPr>
          <a:lstStyle/>
          <a:p>
            <a:pPr algn="ctr"/>
            <a:r>
              <a:rPr lang="vi-VN" sz="3667" b="1" dirty="0" smtClean="0">
                <a:solidFill>
                  <a:srgbClr val="1A7A7C"/>
                </a:solidFill>
                <a:latin typeface="Cambria" panose="02040503050406030204" pitchFamily="18" charset="0"/>
              </a:rPr>
              <a:t>TIẾNG NÓI CỦA YÊU THƯƠNG CHÂN THẬT</a:t>
            </a:r>
            <a:endParaRPr lang="x-none" sz="3667" b="1" dirty="0">
              <a:solidFill>
                <a:srgbClr val="1A7A7C"/>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956603" y="973015"/>
            <a:ext cx="10466363" cy="5201542"/>
          </a:xfrm>
          <a:prstGeom prst="rect">
            <a:avLst/>
          </a:prstGeom>
        </p:spPr>
      </p:pic>
    </p:spTree>
    <p:extLst>
      <p:ext uri="{BB962C8B-B14F-4D97-AF65-F5344CB8AC3E}">
        <p14:creationId xmlns:p14="http://schemas.microsoft.com/office/powerpoint/2010/main" val="3617347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3206" y="-1288460"/>
            <a:ext cx="16698412" cy="9434920"/>
          </a:xfrm>
          <a:prstGeom prst="rect">
            <a:avLst/>
          </a:prstGeom>
        </p:spPr>
      </p:pic>
    </p:spTree>
    <p:extLst>
      <p:ext uri="{BB962C8B-B14F-4D97-AF65-F5344CB8AC3E}">
        <p14:creationId xmlns:p14="http://schemas.microsoft.com/office/powerpoint/2010/main" val="222097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1801946" y="211015"/>
            <a:ext cx="8498681" cy="762000"/>
          </a:xfrm>
        </p:spPr>
        <p:txBody>
          <a:bodyPr>
            <a:normAutofit/>
          </a:bodyPr>
          <a:lstStyle/>
          <a:p>
            <a:pPr algn="ctr"/>
            <a:r>
              <a:rPr lang="en-US" sz="3667" b="1" dirty="0" smtClean="0">
                <a:solidFill>
                  <a:srgbClr val="1A7A7C"/>
                </a:solidFill>
                <a:latin typeface="Cambria" panose="02040503050406030204" pitchFamily="18" charset="0"/>
              </a:rPr>
              <a:t>CHUYỂN HÓA</a:t>
            </a:r>
            <a:endParaRPr lang="x-none" sz="3667" b="1" dirty="0">
              <a:solidFill>
                <a:srgbClr val="1A7A7C"/>
              </a:solidFill>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1153305" y="1480917"/>
            <a:ext cx="9795961" cy="4793273"/>
          </a:xfrm>
          <a:prstGeom prst="rect">
            <a:avLst/>
          </a:prstGeom>
        </p:spPr>
      </p:pic>
    </p:spTree>
    <p:extLst>
      <p:ext uri="{BB962C8B-B14F-4D97-AF65-F5344CB8AC3E}">
        <p14:creationId xmlns:p14="http://schemas.microsoft.com/office/powerpoint/2010/main" val="217458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1801946" y="211015"/>
            <a:ext cx="8498681" cy="762000"/>
          </a:xfrm>
        </p:spPr>
        <p:txBody>
          <a:bodyPr>
            <a:normAutofit/>
          </a:bodyPr>
          <a:lstStyle/>
          <a:p>
            <a:pPr algn="ctr"/>
            <a:r>
              <a:rPr lang="en-US" sz="3667" b="1" dirty="0" smtClean="0">
                <a:solidFill>
                  <a:srgbClr val="1A7A7C"/>
                </a:solidFill>
                <a:latin typeface="Cambria" panose="02040503050406030204" pitchFamily="18" charset="0"/>
              </a:rPr>
              <a:t>CHUYỂN HÓA CƠN GIẬN</a:t>
            </a:r>
            <a:endParaRPr lang="x-none" sz="3667" b="1" dirty="0">
              <a:solidFill>
                <a:srgbClr val="1A7A7C"/>
              </a:solidFill>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1122378" y="1333720"/>
            <a:ext cx="9857815" cy="4884201"/>
          </a:xfrm>
          <a:prstGeom prst="rect">
            <a:avLst/>
          </a:prstGeom>
        </p:spPr>
      </p:pic>
    </p:spTree>
    <p:extLst>
      <p:ext uri="{BB962C8B-B14F-4D97-AF65-F5344CB8AC3E}">
        <p14:creationId xmlns:p14="http://schemas.microsoft.com/office/powerpoint/2010/main" val="189118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52550" y="1252697"/>
            <a:ext cx="4786215" cy="707886"/>
            <a:chOff x="4611000" y="1312840"/>
            <a:chExt cx="4786215" cy="707886"/>
          </a:xfrm>
        </p:grpSpPr>
        <p:sp>
          <p:nvSpPr>
            <p:cNvPr id="68" name="TextBox 67"/>
            <p:cNvSpPr txBox="1"/>
            <p:nvPr/>
          </p:nvSpPr>
          <p:spPr>
            <a:xfrm>
              <a:off x="5407212" y="1460573"/>
              <a:ext cx="3990003" cy="430887"/>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Thở</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để</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chăm</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sóc</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cơn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giận</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62466FDA-0C16-1548-B961-A7B170C8D707}"/>
                </a:ext>
              </a:extLst>
            </p:cNvPr>
            <p:cNvSpPr txBox="1"/>
            <p:nvPr/>
          </p:nvSpPr>
          <p:spPr>
            <a:xfrm>
              <a:off x="4611000" y="1312840"/>
              <a:ext cx="489236" cy="707886"/>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1</a:t>
              </a:r>
            </a:p>
          </p:txBody>
        </p:sp>
      </p:grpSp>
      <p:grpSp>
        <p:nvGrpSpPr>
          <p:cNvPr id="4" name="Group 3"/>
          <p:cNvGrpSpPr/>
          <p:nvPr/>
        </p:nvGrpSpPr>
        <p:grpSpPr>
          <a:xfrm>
            <a:off x="4752550" y="2230427"/>
            <a:ext cx="5316329" cy="941213"/>
            <a:chOff x="4610999" y="2459395"/>
            <a:chExt cx="5316329" cy="1323439"/>
          </a:xfrm>
        </p:grpSpPr>
        <p:sp>
          <p:nvSpPr>
            <p:cNvPr id="72" name="TextBox 71"/>
            <p:cNvSpPr txBox="1"/>
            <p:nvPr/>
          </p:nvSpPr>
          <p:spPr>
            <a:xfrm>
              <a:off x="5369542" y="2557843"/>
              <a:ext cx="4557786" cy="769441"/>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Buông</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thư</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toàn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thân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để</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chăm</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sóc</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và</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chữa</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trị</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cơn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giận</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8" name="TextBox 27">
              <a:extLst>
                <a:ext uri="{FF2B5EF4-FFF2-40B4-BE49-F238E27FC236}">
                  <a16:creationId xmlns="" xmlns:a16="http://schemas.microsoft.com/office/drawing/2014/main" id="{24D44DC7-18B9-F44E-B9DC-667D4AF4BFB1}"/>
                </a:ext>
              </a:extLst>
            </p:cNvPr>
            <p:cNvSpPr txBox="1"/>
            <p:nvPr/>
          </p:nvSpPr>
          <p:spPr>
            <a:xfrm>
              <a:off x="4610999" y="2459395"/>
              <a:ext cx="489236" cy="1323439"/>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2</a:t>
              </a:r>
            </a:p>
            <a:p>
              <a:pPr algn="ctr"/>
              <a:endPar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endParaRPr>
            </a:p>
          </p:txBody>
        </p:sp>
      </p:grpSp>
      <p:sp>
        <p:nvSpPr>
          <p:cNvPr id="22" name="Text Placeholder 6">
            <a:extLst>
              <a:ext uri="{FF2B5EF4-FFF2-40B4-BE49-F238E27FC236}">
                <a16:creationId xmlns="" xmlns:a16="http://schemas.microsoft.com/office/drawing/2014/main" id="{E964A9C3-ED56-DE4A-A8B7-70A5CD14D3F0}"/>
              </a:ext>
            </a:extLst>
          </p:cNvPr>
          <p:cNvSpPr txBox="1">
            <a:spLocks/>
          </p:cNvSpPr>
          <p:nvPr/>
        </p:nvSpPr>
        <p:spPr>
          <a:xfrm>
            <a:off x="3891159" y="239039"/>
            <a:ext cx="4636206" cy="523220"/>
          </a:xfrm>
          <a:prstGeom prst="rect">
            <a:avLst/>
          </a:prstGeom>
        </p:spPr>
        <p:txBody>
          <a:bodyPr wrap="none" anchor="t">
            <a:spAutoFit/>
          </a:bodyPr>
          <a:lstStyle>
            <a:defPPr>
              <a:defRPr lang="en-US"/>
            </a:defPPr>
            <a:lvl1pPr marR="0" indent="0" defTabSz="1828434" fontAlgn="auto">
              <a:lnSpc>
                <a:spcPct val="100000"/>
              </a:lnSpc>
              <a:spcBef>
                <a:spcPts val="0"/>
              </a:spcBef>
              <a:spcAft>
                <a:spcPts val="0"/>
              </a:spcAft>
              <a:buClrTx/>
              <a:buSzTx/>
              <a:buFontTx/>
              <a:buNone/>
              <a:tabLst/>
              <a:defRPr sz="3200" b="1" i="0" spc="300">
                <a:solidFill>
                  <a:srgbClr val="6B0D16"/>
                </a:solidFill>
                <a:effectLst/>
                <a:latin typeface="Source Sans Pro" panose="020B0503030403020204"/>
                <a:ea typeface="Source Sans Pro" panose="020B0503030403020204" pitchFamily="34" charset="0"/>
                <a:cs typeface="Times New Roman" panose="02020603050405020304" pitchFamily="18" charset="0"/>
              </a:defRPr>
            </a:lvl1pPr>
            <a:lvl2pPr marL="1371326" indent="-457109" defTabSz="1828434">
              <a:lnSpc>
                <a:spcPct val="90000"/>
              </a:lnSpc>
              <a:spcBef>
                <a:spcPts val="1000"/>
              </a:spcBef>
              <a:buFont typeface="Arial" panose="020B0604020202020204" pitchFamily="34" charset="0"/>
              <a:buChar char="•"/>
              <a:defRPr sz="4000" b="1" i="0">
                <a:solidFill>
                  <a:schemeClr val="tx2"/>
                </a:solidFill>
                <a:effectLst/>
                <a:latin typeface="Roboto Slab" pitchFamily="2" charset="0"/>
                <a:ea typeface="Noto Sans Light" panose="020B0402040504020204" pitchFamily="34" charset="0"/>
                <a:cs typeface="Lato" panose="020F0502020204030203" pitchFamily="34" charset="0"/>
              </a:defRPr>
            </a:lvl2pPr>
            <a:lvl3pPr marL="2285543" indent="-457109" defTabSz="1828434">
              <a:lnSpc>
                <a:spcPct val="90000"/>
              </a:lnSpc>
              <a:spcBef>
                <a:spcPts val="1000"/>
              </a:spcBef>
              <a:buFont typeface="Arial" panose="020B0604020202020204" pitchFamily="34" charset="0"/>
              <a:buChar char="•"/>
              <a:defRPr sz="3600" b="1" i="0">
                <a:solidFill>
                  <a:schemeClr val="tx2"/>
                </a:solidFill>
                <a:effectLst/>
                <a:latin typeface="Roboto Slab" pitchFamily="2" charset="0"/>
                <a:ea typeface="Noto Sans Light" panose="020B0402040504020204" pitchFamily="34" charset="0"/>
                <a:cs typeface="Lato" panose="020F0502020204030203" pitchFamily="34" charset="0"/>
              </a:defRPr>
            </a:lvl3pPr>
            <a:lvl4pPr marL="3199760" indent="-457109" defTabSz="1828434">
              <a:lnSpc>
                <a:spcPct val="90000"/>
              </a:lnSpc>
              <a:spcBef>
                <a:spcPts val="1000"/>
              </a:spcBef>
              <a:buFont typeface="Arial" panose="020B0604020202020204" pitchFamily="34" charset="0"/>
              <a:buChar char="•"/>
              <a:defRPr sz="3200" b="1" i="0">
                <a:solidFill>
                  <a:schemeClr val="tx2"/>
                </a:solidFill>
                <a:effectLst/>
                <a:latin typeface="Roboto Slab" pitchFamily="2" charset="0"/>
                <a:ea typeface="Noto Sans Light" panose="020B0402040504020204" pitchFamily="34" charset="0"/>
                <a:cs typeface="Lato" panose="020F0502020204030203" pitchFamily="34" charset="0"/>
              </a:defRPr>
            </a:lvl4pPr>
            <a:lvl5pPr marL="4113977" indent="-457109" defTabSz="1828434">
              <a:lnSpc>
                <a:spcPct val="90000"/>
              </a:lnSpc>
              <a:spcBef>
                <a:spcPts val="1000"/>
              </a:spcBef>
              <a:buFont typeface="Arial" panose="020B0604020202020204" pitchFamily="34" charset="0"/>
              <a:buChar char="•"/>
              <a:defRPr sz="3200" b="1" i="0">
                <a:solidFill>
                  <a:schemeClr val="tx2"/>
                </a:solidFill>
                <a:effectLst/>
                <a:latin typeface="Roboto Slab" pitchFamily="2" charset="0"/>
                <a:ea typeface="Noto Sans Light" panose="020B0402040504020204" pitchFamily="34" charset="0"/>
                <a:cs typeface="Lato" panose="020F0502020204030203" pitchFamily="34" charset="0"/>
              </a:defRPr>
            </a:lvl5pPr>
            <a:lvl6pPr marL="5028194" indent="-457109" defTabSz="1828434">
              <a:lnSpc>
                <a:spcPct val="90000"/>
              </a:lnSpc>
              <a:spcBef>
                <a:spcPts val="1000"/>
              </a:spcBef>
              <a:buFont typeface="Arial" panose="020B0604020202020204" pitchFamily="34" charset="0"/>
              <a:buChar char="•"/>
              <a:defRPr sz="3600"/>
            </a:lvl6pPr>
            <a:lvl7pPr marL="5942411" indent="-457109" defTabSz="1828434">
              <a:lnSpc>
                <a:spcPct val="90000"/>
              </a:lnSpc>
              <a:spcBef>
                <a:spcPts val="1000"/>
              </a:spcBef>
              <a:buFont typeface="Arial" panose="020B0604020202020204" pitchFamily="34" charset="0"/>
              <a:buChar char="•"/>
              <a:defRPr sz="3600"/>
            </a:lvl7pPr>
            <a:lvl8pPr marL="6856628" indent="-457109" defTabSz="1828434">
              <a:lnSpc>
                <a:spcPct val="90000"/>
              </a:lnSpc>
              <a:spcBef>
                <a:spcPts val="1000"/>
              </a:spcBef>
              <a:buFont typeface="Arial" panose="020B0604020202020204" pitchFamily="34" charset="0"/>
              <a:buChar char="•"/>
              <a:defRPr sz="3600"/>
            </a:lvl8pPr>
            <a:lvl9pPr marL="7770846" indent="-457109" defTabSz="1828434">
              <a:lnSpc>
                <a:spcPct val="90000"/>
              </a:lnSpc>
              <a:spcBef>
                <a:spcPts val="1000"/>
              </a:spcBef>
              <a:buFont typeface="Arial" panose="020B0604020202020204" pitchFamily="34" charset="0"/>
              <a:buChar char="•"/>
              <a:defRPr sz="3600"/>
            </a:lvl9pPr>
          </a:lstStyle>
          <a:p>
            <a:pPr algn="ctr"/>
            <a:r>
              <a:rPr lang="vi-VN" sz="2800" dirty="0" smtClean="0">
                <a:latin typeface="Cambria" panose="02040503050406030204" pitchFamily="18" charset="0"/>
                <a:ea typeface="Cambria" panose="02040503050406030204" pitchFamily="18" charset="0"/>
              </a:rPr>
              <a:t>HƠI </a:t>
            </a:r>
            <a:r>
              <a:rPr lang="vi-VN" sz="2800" dirty="0">
                <a:latin typeface="Cambria" panose="02040503050406030204" pitchFamily="18" charset="0"/>
                <a:ea typeface="Cambria" panose="02040503050406030204" pitchFamily="18" charset="0"/>
              </a:rPr>
              <a:t>THỞ CHÁNH NIỆM</a:t>
            </a:r>
          </a:p>
        </p:txBody>
      </p:sp>
      <p:sp>
        <p:nvSpPr>
          <p:cNvPr id="23" name="Freeform 22">
            <a:extLst>
              <a:ext uri="{FF2B5EF4-FFF2-40B4-BE49-F238E27FC236}">
                <a16:creationId xmlns="" xmlns:a16="http://schemas.microsoft.com/office/drawing/2014/main" id="{4137B472-A3A1-924A-A0D2-1DC9EBDE8E6F}"/>
              </a:ext>
            </a:extLst>
          </p:cNvPr>
          <p:cNvSpPr/>
          <p:nvPr/>
        </p:nvSpPr>
        <p:spPr>
          <a:xfrm flipH="1">
            <a:off x="3800077" y="71590"/>
            <a:ext cx="1591056" cy="690669"/>
          </a:xfrm>
          <a:custGeom>
            <a:avLst/>
            <a:gdLst>
              <a:gd name="connsiteX0" fmla="*/ 0 w 2974008"/>
              <a:gd name="connsiteY0" fmla="*/ 0 h 2633472"/>
              <a:gd name="connsiteX1" fmla="*/ 2974008 w 2974008"/>
              <a:gd name="connsiteY1" fmla="*/ 0 h 2633472"/>
              <a:gd name="connsiteX2" fmla="*/ 2974008 w 2974008"/>
              <a:gd name="connsiteY2" fmla="*/ 2633472 h 2633472"/>
              <a:gd name="connsiteX3" fmla="*/ 2642516 w 2974008"/>
              <a:gd name="connsiteY3" fmla="*/ 2633472 h 2633472"/>
              <a:gd name="connsiteX4" fmla="*/ 2642516 w 2974008"/>
              <a:gd name="connsiteY4" fmla="*/ 331492 h 2633472"/>
              <a:gd name="connsiteX5" fmla="*/ 0 w 2974008"/>
              <a:gd name="connsiteY5" fmla="*/ 331492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4008" h="2633472">
                <a:moveTo>
                  <a:pt x="0" y="0"/>
                </a:moveTo>
                <a:lnTo>
                  <a:pt x="2974008" y="0"/>
                </a:lnTo>
                <a:lnTo>
                  <a:pt x="2974008" y="2633472"/>
                </a:lnTo>
                <a:lnTo>
                  <a:pt x="2642516" y="2633472"/>
                </a:lnTo>
                <a:lnTo>
                  <a:pt x="2642516" y="331492"/>
                </a:lnTo>
                <a:lnTo>
                  <a:pt x="0" y="331492"/>
                </a:lnTo>
                <a:close/>
              </a:path>
            </a:pathLst>
          </a:custGeom>
          <a:solidFill>
            <a:srgbClr val="9D1018"/>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1" i="0" u="none" strike="noStrike" kern="0" cap="none" spc="0" normalizeH="0" baseline="0" noProof="0" dirty="0">
              <a:ln>
                <a:noFill/>
              </a:ln>
              <a:solidFill>
                <a:srgbClr val="432C0F"/>
              </a:solidFill>
              <a:effectLst/>
              <a:uLnTx/>
              <a:uFillTx/>
              <a:latin typeface="Cambria" panose="02040503050406030204" pitchFamily="18" charset="0"/>
              <a:ea typeface="Cambria" panose="02040503050406030204" pitchFamily="18" charset="0"/>
            </a:endParaRPr>
          </a:p>
        </p:txBody>
      </p:sp>
      <p:grpSp>
        <p:nvGrpSpPr>
          <p:cNvPr id="32" name="Group 31"/>
          <p:cNvGrpSpPr/>
          <p:nvPr/>
        </p:nvGrpSpPr>
        <p:grpSpPr>
          <a:xfrm>
            <a:off x="4714879" y="2999416"/>
            <a:ext cx="5459446" cy="707886"/>
            <a:chOff x="4610999" y="2459395"/>
            <a:chExt cx="5459446" cy="707886"/>
          </a:xfrm>
        </p:grpSpPr>
        <p:sp>
          <p:nvSpPr>
            <p:cNvPr id="33" name="TextBox 32"/>
            <p:cNvSpPr txBox="1"/>
            <p:nvPr/>
          </p:nvSpPr>
          <p:spPr>
            <a:xfrm>
              <a:off x="5301767" y="2597894"/>
              <a:ext cx="4768678" cy="430887"/>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Bạn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có</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thể</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vượt</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qua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cơn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bão</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tố</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6" name="TextBox 35">
              <a:extLst>
                <a:ext uri="{FF2B5EF4-FFF2-40B4-BE49-F238E27FC236}">
                  <a16:creationId xmlns="" xmlns:a16="http://schemas.microsoft.com/office/drawing/2014/main" id="{24D44DC7-18B9-F44E-B9DC-667D4AF4BFB1}"/>
                </a:ext>
              </a:extLst>
            </p:cNvPr>
            <p:cNvSpPr txBox="1"/>
            <p:nvPr/>
          </p:nvSpPr>
          <p:spPr>
            <a:xfrm>
              <a:off x="4610999" y="2459395"/>
              <a:ext cx="489236" cy="707886"/>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3</a:t>
              </a:r>
            </a:p>
          </p:txBody>
        </p:sp>
      </p:grpSp>
      <p:grpSp>
        <p:nvGrpSpPr>
          <p:cNvPr id="37" name="Group 36"/>
          <p:cNvGrpSpPr/>
          <p:nvPr/>
        </p:nvGrpSpPr>
        <p:grpSpPr>
          <a:xfrm>
            <a:off x="4700365" y="3764508"/>
            <a:ext cx="5769722" cy="707886"/>
            <a:chOff x="4610999" y="2459395"/>
            <a:chExt cx="5769722" cy="707886"/>
          </a:xfrm>
        </p:grpSpPr>
        <p:sp>
          <p:nvSpPr>
            <p:cNvPr id="38" name="TextBox 37"/>
            <p:cNvSpPr txBox="1"/>
            <p:nvPr/>
          </p:nvSpPr>
          <p:spPr>
            <a:xfrm>
              <a:off x="5301767" y="2597894"/>
              <a:ext cx="5078954" cy="430887"/>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Nhận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diện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và</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ôm</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ấp</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các</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tâm</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hành</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9" name="TextBox 38">
              <a:extLst>
                <a:ext uri="{FF2B5EF4-FFF2-40B4-BE49-F238E27FC236}">
                  <a16:creationId xmlns="" xmlns:a16="http://schemas.microsoft.com/office/drawing/2014/main" id="{24D44DC7-18B9-F44E-B9DC-667D4AF4BFB1}"/>
                </a:ext>
              </a:extLst>
            </p:cNvPr>
            <p:cNvSpPr txBox="1"/>
            <p:nvPr/>
          </p:nvSpPr>
          <p:spPr>
            <a:xfrm>
              <a:off x="4610999" y="2459395"/>
              <a:ext cx="489236" cy="707886"/>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4</a:t>
              </a:r>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52" y="1046386"/>
            <a:ext cx="3482038" cy="5280453"/>
          </a:xfrm>
          <a:prstGeom prst="rect">
            <a:avLst/>
          </a:prstGeom>
        </p:spPr>
      </p:pic>
      <p:grpSp>
        <p:nvGrpSpPr>
          <p:cNvPr id="20" name="Group 19"/>
          <p:cNvGrpSpPr/>
          <p:nvPr/>
        </p:nvGrpSpPr>
        <p:grpSpPr>
          <a:xfrm>
            <a:off x="4658902" y="4616037"/>
            <a:ext cx="5833523" cy="707886"/>
            <a:chOff x="4610999" y="2459395"/>
            <a:chExt cx="5833523" cy="707886"/>
          </a:xfrm>
        </p:grpSpPr>
        <p:sp>
          <p:nvSpPr>
            <p:cNvPr id="21" name="TextBox 20"/>
            <p:cNvSpPr txBox="1"/>
            <p:nvPr/>
          </p:nvSpPr>
          <p:spPr>
            <a:xfrm>
              <a:off x="5301767" y="2597894"/>
              <a:ext cx="5142755" cy="430887"/>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Hạt</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giống</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sân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hận</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hạt</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giống</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từ</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bi</a:t>
              </a:r>
            </a:p>
          </p:txBody>
        </p:sp>
        <p:sp>
          <p:nvSpPr>
            <p:cNvPr id="24" name="TextBox 23">
              <a:extLst>
                <a:ext uri="{FF2B5EF4-FFF2-40B4-BE49-F238E27FC236}">
                  <a16:creationId xmlns="" xmlns:a16="http://schemas.microsoft.com/office/drawing/2014/main" id="{24D44DC7-18B9-F44E-B9DC-667D4AF4BFB1}"/>
                </a:ext>
              </a:extLst>
            </p:cNvPr>
            <p:cNvSpPr txBox="1"/>
            <p:nvPr/>
          </p:nvSpPr>
          <p:spPr>
            <a:xfrm>
              <a:off x="4610999" y="2459395"/>
              <a:ext cx="489236" cy="707886"/>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5</a:t>
              </a:r>
            </a:p>
          </p:txBody>
        </p:sp>
      </p:grpSp>
      <p:grpSp>
        <p:nvGrpSpPr>
          <p:cNvPr id="26" name="Group 25"/>
          <p:cNvGrpSpPr/>
          <p:nvPr/>
        </p:nvGrpSpPr>
        <p:grpSpPr>
          <a:xfrm>
            <a:off x="4752550" y="5467566"/>
            <a:ext cx="5369421" cy="707886"/>
            <a:chOff x="4610999" y="2459395"/>
            <a:chExt cx="5369421" cy="707886"/>
          </a:xfrm>
        </p:grpSpPr>
        <p:sp>
          <p:nvSpPr>
            <p:cNvPr id="27" name="TextBox 26"/>
            <p:cNvSpPr txBox="1"/>
            <p:nvPr/>
          </p:nvSpPr>
          <p:spPr>
            <a:xfrm>
              <a:off x="5301767" y="2597894"/>
              <a:ext cx="4678653" cy="430887"/>
            </a:xfrm>
            <a:prstGeom prst="rect">
              <a:avLst/>
            </a:prstGeom>
            <a:noFill/>
          </p:spPr>
          <p:txBody>
            <a:bodyPr wrap="none" rtlCol="0" anchor="ctr" anchorCtr="0">
              <a:spAutoFit/>
            </a:bodyPr>
            <a:lstStyle/>
            <a:p>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Tập</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khí</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và</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hơi</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thở</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chánh</a:t>
              </a:r>
              <a:r>
                <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rPr>
                <a:t> </a:t>
              </a:r>
              <a:r>
                <a:rPr lang="en-US" sz="2200" b="1" spc="150" dirty="0" err="1">
                  <a:solidFill>
                    <a:schemeClr val="tx2"/>
                  </a:solidFill>
                  <a:latin typeface="Cambria" panose="02040503050406030204" pitchFamily="18" charset="0"/>
                  <a:ea typeface="Cambria" panose="02040503050406030204" pitchFamily="18" charset="0"/>
                  <a:cs typeface="Times New Roman" panose="02020603050405020304" pitchFamily="18" charset="0"/>
                </a:rPr>
                <a:t>niệm</a:t>
              </a:r>
              <a:endParaRPr lang="en-US" sz="2200" b="1" spc="150" dirty="0">
                <a:solidFill>
                  <a:schemeClr val="tx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29" name="TextBox 28">
              <a:extLst>
                <a:ext uri="{FF2B5EF4-FFF2-40B4-BE49-F238E27FC236}">
                  <a16:creationId xmlns="" xmlns:a16="http://schemas.microsoft.com/office/drawing/2014/main" id="{24D44DC7-18B9-F44E-B9DC-667D4AF4BFB1}"/>
                </a:ext>
              </a:extLst>
            </p:cNvPr>
            <p:cNvSpPr txBox="1"/>
            <p:nvPr/>
          </p:nvSpPr>
          <p:spPr>
            <a:xfrm>
              <a:off x="4610999" y="2459395"/>
              <a:ext cx="489236" cy="707886"/>
            </a:xfrm>
            <a:prstGeom prst="rect">
              <a:avLst/>
            </a:prstGeom>
            <a:noFill/>
          </p:spPr>
          <p:txBody>
            <a:bodyPr wrap="none" rtlCol="0">
              <a:spAutoFit/>
            </a:bodyPr>
            <a:lstStyle/>
            <a:p>
              <a:pPr algn="ctr"/>
              <a:r>
                <a:rPr lang="en-US" sz="4000" b="1" dirty="0">
                  <a:solidFill>
                    <a:schemeClr val="bg2">
                      <a:lumMod val="50000"/>
                    </a:schemeClr>
                  </a:solidFill>
                  <a:latin typeface="Cambria" panose="02040503050406030204" pitchFamily="18" charset="0"/>
                  <a:ea typeface="Cambria" panose="02040503050406030204" pitchFamily="18" charset="0"/>
                  <a:cs typeface="Times New Roman" panose="02020603050405020304" pitchFamily="18" charset="0"/>
                </a:rPr>
                <a:t>6</a:t>
              </a:r>
            </a:p>
          </p:txBody>
        </p:sp>
      </p:grpSp>
    </p:spTree>
    <p:extLst>
      <p:ext uri="{BB962C8B-B14F-4D97-AF65-F5344CB8AC3E}">
        <p14:creationId xmlns:p14="http://schemas.microsoft.com/office/powerpoint/2010/main" val="35671040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arn(inVertic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80367" y="-8"/>
            <a:ext cx="8242400" cy="675200"/>
          </a:xfrm>
          <a:prstGeom prst="rect">
            <a:avLst/>
          </a:prstGeom>
          <a:noFill/>
          <a:ln>
            <a:noFill/>
          </a:ln>
        </p:spPr>
        <p:txBody>
          <a:bodyPr spcFirstLastPara="1" vert="horz" wrap="square" lIns="121900" tIns="121900" rIns="121900" bIns="121900" rtlCol="0" anchor="ctr" anchorCtr="0">
            <a:noAutofit/>
          </a:bodyPr>
          <a:lstStyle/>
          <a:p>
            <a:pPr algn="ctr">
              <a:spcBef>
                <a:spcPts val="0"/>
              </a:spcBef>
              <a:buClr>
                <a:schemeClr val="dk1"/>
              </a:buClr>
              <a:buSzPts val="3300"/>
            </a:pPr>
            <a:r>
              <a:rPr lang="vi" sz="3467" b="1" dirty="0" smtClean="0"/>
              <a:t>TRUYỀN </a:t>
            </a:r>
            <a:r>
              <a:rPr lang="vi" sz="3467" b="1" dirty="0"/>
              <a:t>THÔNG VỚI TÂM TỪ BI</a:t>
            </a:r>
            <a:endParaRPr sz="3467" b="1" dirty="0"/>
          </a:p>
        </p:txBody>
      </p:sp>
      <p:grpSp>
        <p:nvGrpSpPr>
          <p:cNvPr id="216" name="Google Shape;216;p27"/>
          <p:cNvGrpSpPr/>
          <p:nvPr/>
        </p:nvGrpSpPr>
        <p:grpSpPr>
          <a:xfrm>
            <a:off x="698107" y="675236"/>
            <a:ext cx="6762376" cy="1230131"/>
            <a:chOff x="337387" y="854853"/>
            <a:chExt cx="4956300" cy="805200"/>
          </a:xfrm>
        </p:grpSpPr>
        <p:sp>
          <p:nvSpPr>
            <p:cNvPr id="217" name="Google Shape;217;p27"/>
            <p:cNvSpPr txBox="1"/>
            <p:nvPr/>
          </p:nvSpPr>
          <p:spPr>
            <a:xfrm>
              <a:off x="337387" y="854853"/>
              <a:ext cx="4956300" cy="260700"/>
            </a:xfrm>
            <a:prstGeom prst="rect">
              <a:avLst/>
            </a:prstGeom>
            <a:noFill/>
            <a:ln>
              <a:noFill/>
            </a:ln>
          </p:spPr>
          <p:txBody>
            <a:bodyPr spcFirstLastPara="1" wrap="square" lIns="121900" tIns="121900" rIns="121900" bIns="121900" anchor="ctr" anchorCtr="0">
              <a:noAutofit/>
            </a:bodyPr>
            <a:lstStyle/>
            <a:p>
              <a:r>
                <a:rPr lang="vi" sz="1867">
                  <a:solidFill>
                    <a:schemeClr val="accent1"/>
                  </a:solidFill>
                  <a:latin typeface="Fira Sans Extra Condensed"/>
                  <a:ea typeface="Fira Sans Extra Condensed"/>
                  <a:cs typeface="Fira Sans Extra Condensed"/>
                  <a:sym typeface="Fira Sans Extra Condensed"/>
                </a:rPr>
                <a:t>Tình yêu thương – Mặt trời vẫn còn đó sau đám mây</a:t>
              </a:r>
              <a:endParaRPr sz="1867">
                <a:solidFill>
                  <a:schemeClr val="accent1"/>
                </a:solidFill>
                <a:latin typeface="Fira Sans Extra Condensed"/>
                <a:ea typeface="Fira Sans Extra Condensed"/>
                <a:cs typeface="Fira Sans Extra Condensed"/>
                <a:sym typeface="Fira Sans Extra Condensed"/>
              </a:endParaRPr>
            </a:p>
          </p:txBody>
        </p:sp>
        <p:sp>
          <p:nvSpPr>
            <p:cNvPr id="218" name="Google Shape;218;p27"/>
            <p:cNvSpPr txBox="1"/>
            <p:nvPr/>
          </p:nvSpPr>
          <p:spPr>
            <a:xfrm>
              <a:off x="392060" y="1115553"/>
              <a:ext cx="4517700" cy="544500"/>
            </a:xfrm>
            <a:prstGeom prst="rect">
              <a:avLst/>
            </a:prstGeom>
            <a:noFill/>
            <a:ln>
              <a:noFill/>
            </a:ln>
          </p:spPr>
          <p:txBody>
            <a:bodyPr spcFirstLastPara="1" wrap="square" lIns="121900" tIns="121900" rIns="121900" bIns="121900" anchor="ctr" anchorCtr="0">
              <a:noAutofit/>
            </a:bodyPr>
            <a:lstStyle/>
            <a:p>
              <a:r>
                <a:rPr lang="vi" sz="1867">
                  <a:solidFill>
                    <a:schemeClr val="dk1"/>
                  </a:solidFill>
                  <a:latin typeface="Roboto"/>
                  <a:ea typeface="Roboto"/>
                  <a:cs typeface="Roboto"/>
                  <a:sym typeface="Roboto"/>
                </a:rPr>
                <a:t>Khi giận hay tuyệt vọng, tình thương yêu cũng vẫn còn đó, khả năng truyền thông, tha thứ, thương yêu vẫn còn. --&gt;hãy hy vọng.</a:t>
              </a:r>
              <a:endParaRPr sz="2400">
                <a:solidFill>
                  <a:schemeClr val="dk1"/>
                </a:solidFill>
                <a:latin typeface="Roboto"/>
                <a:ea typeface="Roboto"/>
                <a:cs typeface="Roboto"/>
                <a:sym typeface="Roboto"/>
              </a:endParaRPr>
            </a:p>
          </p:txBody>
        </p:sp>
      </p:grpSp>
      <p:grpSp>
        <p:nvGrpSpPr>
          <p:cNvPr id="219" name="Google Shape;219;p27"/>
          <p:cNvGrpSpPr/>
          <p:nvPr/>
        </p:nvGrpSpPr>
        <p:grpSpPr>
          <a:xfrm>
            <a:off x="611367" y="2066335"/>
            <a:ext cx="5938523" cy="2666773"/>
            <a:chOff x="420212" y="1924297"/>
            <a:chExt cx="4515300" cy="793997"/>
          </a:xfrm>
        </p:grpSpPr>
        <p:sp>
          <p:nvSpPr>
            <p:cNvPr id="220" name="Google Shape;220;p27"/>
            <p:cNvSpPr txBox="1"/>
            <p:nvPr/>
          </p:nvSpPr>
          <p:spPr>
            <a:xfrm>
              <a:off x="509393" y="1924297"/>
              <a:ext cx="2011500" cy="167400"/>
            </a:xfrm>
            <a:prstGeom prst="rect">
              <a:avLst/>
            </a:prstGeom>
            <a:noFill/>
            <a:ln>
              <a:noFill/>
            </a:ln>
          </p:spPr>
          <p:txBody>
            <a:bodyPr spcFirstLastPara="1" wrap="square" lIns="121900" tIns="121900" rIns="121900" bIns="121900" anchor="ctr" anchorCtr="0">
              <a:noAutofit/>
            </a:bodyPr>
            <a:lstStyle/>
            <a:p>
              <a:r>
                <a:rPr lang="vi" sz="2400">
                  <a:solidFill>
                    <a:schemeClr val="accent2"/>
                  </a:solidFill>
                  <a:latin typeface="Fira Sans Extra Condensed"/>
                  <a:ea typeface="Fira Sans Extra Condensed"/>
                  <a:cs typeface="Fira Sans Extra Condensed"/>
                  <a:sym typeface="Fira Sans Extra Condensed"/>
                </a:rPr>
                <a:t>Lắng nghe sâu</a:t>
              </a:r>
              <a:endParaRPr sz="2400">
                <a:solidFill>
                  <a:schemeClr val="accent2"/>
                </a:solidFill>
                <a:latin typeface="Fira Sans Extra Condensed"/>
                <a:ea typeface="Fira Sans Extra Condensed"/>
                <a:cs typeface="Fira Sans Extra Condensed"/>
                <a:sym typeface="Fira Sans Extra Condensed"/>
              </a:endParaRPr>
            </a:p>
          </p:txBody>
        </p:sp>
        <p:sp>
          <p:nvSpPr>
            <p:cNvPr id="221" name="Google Shape;221;p27"/>
            <p:cNvSpPr txBox="1"/>
            <p:nvPr/>
          </p:nvSpPr>
          <p:spPr>
            <a:xfrm>
              <a:off x="420212" y="2107495"/>
              <a:ext cx="4515300" cy="610800"/>
            </a:xfrm>
            <a:prstGeom prst="rect">
              <a:avLst/>
            </a:prstGeom>
            <a:noFill/>
            <a:ln>
              <a:noFill/>
            </a:ln>
          </p:spPr>
          <p:txBody>
            <a:bodyPr spcFirstLastPara="1" wrap="square" lIns="121900" tIns="121900" rIns="121900" bIns="121900" anchor="ctr" anchorCtr="0">
              <a:noAutofit/>
            </a:bodyPr>
            <a:lstStyle/>
            <a:p>
              <a:pPr marL="287859" indent="-287859">
                <a:buClr>
                  <a:schemeClr val="dk1"/>
                </a:buClr>
                <a:buSzPts val="1200"/>
                <a:buFont typeface="Roboto"/>
                <a:buChar char="-"/>
              </a:pPr>
              <a:r>
                <a:rPr lang="vi" sz="1600">
                  <a:solidFill>
                    <a:schemeClr val="dk1"/>
                  </a:solidFill>
                  <a:latin typeface="Roboto"/>
                  <a:ea typeface="Roboto"/>
                  <a:cs typeface="Roboto"/>
                  <a:sym typeface="Roboto"/>
                </a:rPr>
                <a:t>Lắng nghe để người kia có cơ hội bộc bạch tâm tư, để cảm nhận rằng có người hiểu mình, có cơ hội nói ra và bớt khổ. Lắng nghe không phán xét hay tìm phương án giải quyết.</a:t>
              </a:r>
              <a:endParaRPr sz="1600"/>
            </a:p>
            <a:p>
              <a:pPr marL="287859" indent="-287859">
                <a:buClr>
                  <a:schemeClr val="dk1"/>
                </a:buClr>
                <a:buSzPts val="1200"/>
                <a:buFont typeface="Roboto"/>
                <a:buChar char="-"/>
              </a:pPr>
              <a:r>
                <a:rPr lang="vi" sz="1600">
                  <a:solidFill>
                    <a:schemeClr val="dk1"/>
                  </a:solidFill>
                  <a:latin typeface="Roboto"/>
                  <a:ea typeface="Roboto"/>
                  <a:cs typeface="Roboto"/>
                  <a:sym typeface="Roboto"/>
                </a:rPr>
                <a:t>Muốn lắng nghe sâu, ta phải thực tập, phải được nuôi dưỡng (giống như lính cứu hỏa đi chữa cháy cần được bảo hộ).</a:t>
              </a:r>
              <a:endParaRPr sz="1600"/>
            </a:p>
            <a:p>
              <a:pPr marL="287859" indent="-287859">
                <a:buClr>
                  <a:schemeClr val="dk1"/>
                </a:buClr>
                <a:buSzPts val="1200"/>
                <a:buFont typeface="Roboto"/>
                <a:buChar char="-"/>
              </a:pPr>
              <a:r>
                <a:rPr lang="vi" sz="1600">
                  <a:solidFill>
                    <a:schemeClr val="dk1"/>
                  </a:solidFill>
                  <a:latin typeface="Roboto"/>
                  <a:ea typeface="Roboto"/>
                  <a:cs typeface="Roboto"/>
                  <a:sym typeface="Roboto"/>
                </a:rPr>
                <a:t>Nuôi dưỡng tự thân: cần nhóm bạn, tăng thân, sống chánh niệm, tiếp xúc với điều yêu thương, người hạnh phúc</a:t>
              </a:r>
              <a:endParaRPr sz="1600"/>
            </a:p>
            <a:p>
              <a:pPr marL="287859" indent="-186262">
                <a:buClr>
                  <a:schemeClr val="dk1"/>
                </a:buClr>
                <a:buSzPts val="1100"/>
              </a:pPr>
              <a:endParaRPr sz="1600">
                <a:solidFill>
                  <a:schemeClr val="dk1"/>
                </a:solidFill>
                <a:latin typeface="Roboto"/>
                <a:ea typeface="Roboto"/>
                <a:cs typeface="Roboto"/>
                <a:sym typeface="Roboto"/>
              </a:endParaRPr>
            </a:p>
          </p:txBody>
        </p:sp>
      </p:grpSp>
      <p:grpSp>
        <p:nvGrpSpPr>
          <p:cNvPr id="222" name="Google Shape;222;p27"/>
          <p:cNvGrpSpPr/>
          <p:nvPr/>
        </p:nvGrpSpPr>
        <p:grpSpPr>
          <a:xfrm>
            <a:off x="241301" y="4894061"/>
            <a:ext cx="3133217" cy="1297084"/>
            <a:chOff x="457200" y="2947800"/>
            <a:chExt cx="2379900" cy="795497"/>
          </a:xfrm>
        </p:grpSpPr>
        <p:sp>
          <p:nvSpPr>
            <p:cNvPr id="223" name="Google Shape;223;p27"/>
            <p:cNvSpPr txBox="1"/>
            <p:nvPr/>
          </p:nvSpPr>
          <p:spPr>
            <a:xfrm>
              <a:off x="457200" y="2947800"/>
              <a:ext cx="1429500" cy="260700"/>
            </a:xfrm>
            <a:prstGeom prst="rect">
              <a:avLst/>
            </a:prstGeom>
            <a:noFill/>
            <a:ln>
              <a:noFill/>
            </a:ln>
          </p:spPr>
          <p:txBody>
            <a:bodyPr spcFirstLastPara="1" wrap="square" lIns="121900" tIns="121900" rIns="121900" bIns="121900" anchor="ctr" anchorCtr="0">
              <a:noAutofit/>
            </a:bodyPr>
            <a:lstStyle/>
            <a:p>
              <a:r>
                <a:rPr lang="vi" sz="2400">
                  <a:solidFill>
                    <a:schemeClr val="accent3"/>
                  </a:solidFill>
                  <a:latin typeface="Fira Sans Extra Condensed"/>
                  <a:ea typeface="Fira Sans Extra Condensed"/>
                  <a:cs typeface="Fira Sans Extra Condensed"/>
                  <a:sym typeface="Fira Sans Extra Condensed"/>
                </a:rPr>
                <a:t>Viết thư</a:t>
              </a:r>
              <a:endParaRPr sz="2400">
                <a:solidFill>
                  <a:schemeClr val="accent3"/>
                </a:solidFill>
                <a:latin typeface="Fira Sans Extra Condensed"/>
                <a:ea typeface="Fira Sans Extra Condensed"/>
                <a:cs typeface="Fira Sans Extra Condensed"/>
                <a:sym typeface="Fira Sans Extra Condensed"/>
              </a:endParaRPr>
            </a:p>
          </p:txBody>
        </p:sp>
        <p:sp>
          <p:nvSpPr>
            <p:cNvPr id="224" name="Google Shape;224;p27"/>
            <p:cNvSpPr txBox="1"/>
            <p:nvPr/>
          </p:nvSpPr>
          <p:spPr>
            <a:xfrm>
              <a:off x="457200" y="3225197"/>
              <a:ext cx="2379900" cy="518100"/>
            </a:xfrm>
            <a:prstGeom prst="rect">
              <a:avLst/>
            </a:prstGeom>
            <a:noFill/>
            <a:ln>
              <a:noFill/>
            </a:ln>
          </p:spPr>
          <p:txBody>
            <a:bodyPr spcFirstLastPara="1" wrap="square" lIns="121900" tIns="121900" rIns="121900" bIns="121900" anchor="ctr" anchorCtr="0">
              <a:noAutofit/>
            </a:bodyPr>
            <a:lstStyle/>
            <a:p>
              <a:r>
                <a:rPr lang="vi" sz="1600">
                  <a:solidFill>
                    <a:schemeClr val="dk1"/>
                  </a:solidFill>
                  <a:latin typeface="Roboto"/>
                  <a:ea typeface="Roboto"/>
                  <a:cs typeface="Roboto"/>
                  <a:sym typeface="Roboto"/>
                </a:rPr>
                <a:t>Nếu như chưa thể nói trực tiếp, hãy viết thư.</a:t>
              </a:r>
              <a:endParaRPr sz="1600">
                <a:solidFill>
                  <a:schemeClr val="dk1"/>
                </a:solidFill>
                <a:latin typeface="Roboto"/>
                <a:ea typeface="Roboto"/>
                <a:cs typeface="Roboto"/>
                <a:sym typeface="Roboto"/>
              </a:endParaRPr>
            </a:p>
          </p:txBody>
        </p:sp>
      </p:grpSp>
      <p:grpSp>
        <p:nvGrpSpPr>
          <p:cNvPr id="225" name="Google Shape;225;p27"/>
          <p:cNvGrpSpPr/>
          <p:nvPr/>
        </p:nvGrpSpPr>
        <p:grpSpPr>
          <a:xfrm>
            <a:off x="3854860" y="4851999"/>
            <a:ext cx="7914472" cy="1470000"/>
            <a:chOff x="304827" y="3888774"/>
            <a:chExt cx="3885484" cy="946027"/>
          </a:xfrm>
        </p:grpSpPr>
        <p:sp>
          <p:nvSpPr>
            <p:cNvPr id="226" name="Google Shape;226;p27"/>
            <p:cNvSpPr txBox="1"/>
            <p:nvPr/>
          </p:nvSpPr>
          <p:spPr>
            <a:xfrm>
              <a:off x="304827" y="3888774"/>
              <a:ext cx="2600400" cy="189600"/>
            </a:xfrm>
            <a:prstGeom prst="rect">
              <a:avLst/>
            </a:prstGeom>
            <a:noFill/>
            <a:ln>
              <a:noFill/>
            </a:ln>
          </p:spPr>
          <p:txBody>
            <a:bodyPr spcFirstLastPara="1" wrap="square" lIns="121900" tIns="121900" rIns="121900" bIns="121900" anchor="ctr" anchorCtr="0">
              <a:noAutofit/>
            </a:bodyPr>
            <a:lstStyle/>
            <a:p>
              <a:r>
                <a:rPr lang="vi" sz="2400">
                  <a:solidFill>
                    <a:schemeClr val="accent4"/>
                  </a:solidFill>
                  <a:latin typeface="Fira Sans Extra Condensed"/>
                  <a:ea typeface="Fira Sans Extra Condensed"/>
                  <a:cs typeface="Fira Sans Extra Condensed"/>
                  <a:sym typeface="Fira Sans Extra Condensed"/>
                </a:rPr>
                <a:t>Bắt đầu cuộc đối thoại</a:t>
              </a:r>
              <a:endParaRPr sz="2400">
                <a:solidFill>
                  <a:schemeClr val="accent4"/>
                </a:solidFill>
                <a:latin typeface="Fira Sans Extra Condensed"/>
                <a:ea typeface="Fira Sans Extra Condensed"/>
                <a:cs typeface="Fira Sans Extra Condensed"/>
                <a:sym typeface="Fira Sans Extra Condensed"/>
              </a:endParaRPr>
            </a:p>
          </p:txBody>
        </p:sp>
        <p:sp>
          <p:nvSpPr>
            <p:cNvPr id="227" name="Google Shape;227;p27"/>
            <p:cNvSpPr txBox="1"/>
            <p:nvPr/>
          </p:nvSpPr>
          <p:spPr>
            <a:xfrm>
              <a:off x="418411" y="4189501"/>
              <a:ext cx="3771900" cy="645300"/>
            </a:xfrm>
            <a:prstGeom prst="rect">
              <a:avLst/>
            </a:prstGeom>
            <a:noFill/>
            <a:ln>
              <a:noFill/>
            </a:ln>
          </p:spPr>
          <p:txBody>
            <a:bodyPr spcFirstLastPara="1" wrap="square" lIns="121900" tIns="121900" rIns="121900" bIns="121900" anchor="ctr" anchorCtr="0">
              <a:noAutofit/>
            </a:bodyPr>
            <a:lstStyle/>
            <a:p>
              <a:r>
                <a:rPr lang="vi" sz="1867" dirty="0">
                  <a:solidFill>
                    <a:schemeClr val="dk1"/>
                  </a:solidFill>
                  <a:latin typeface="Roboto"/>
                  <a:ea typeface="Roboto"/>
                  <a:cs typeface="Roboto"/>
                  <a:sym typeface="Roboto"/>
                </a:rPr>
                <a:t>“Con thân yêu ơi, ba biết rằng con cũng là ba. Con là tiếp nối của ba và khi con khổ thì ba không thể nào sung sướng. Hai cha con ta hãy cùng nhau chỉnh đốn lại mọi sự. Con hãy giúp ba”</a:t>
              </a:r>
              <a:endParaRPr sz="1867" dirty="0">
                <a:solidFill>
                  <a:schemeClr val="dk1"/>
                </a:solidFill>
                <a:latin typeface="Roboto"/>
                <a:ea typeface="Roboto"/>
                <a:cs typeface="Roboto"/>
                <a:sym typeface="Roboto"/>
              </a:endParaRPr>
            </a:p>
          </p:txBody>
        </p:sp>
      </p:grpSp>
      <p:grpSp>
        <p:nvGrpSpPr>
          <p:cNvPr id="228" name="Google Shape;228;p27"/>
          <p:cNvGrpSpPr/>
          <p:nvPr/>
        </p:nvGrpSpPr>
        <p:grpSpPr>
          <a:xfrm>
            <a:off x="7201273" y="186804"/>
            <a:ext cx="4941652" cy="5041873"/>
            <a:chOff x="6233716" y="1301241"/>
            <a:chExt cx="5039074" cy="5041874"/>
          </a:xfrm>
        </p:grpSpPr>
        <p:grpSp>
          <p:nvGrpSpPr>
            <p:cNvPr id="229" name="Google Shape;229;p27"/>
            <p:cNvGrpSpPr/>
            <p:nvPr/>
          </p:nvGrpSpPr>
          <p:grpSpPr>
            <a:xfrm>
              <a:off x="6233716" y="1301241"/>
              <a:ext cx="5039074" cy="5041874"/>
              <a:chOff x="4755000" y="1014506"/>
              <a:chExt cx="3779400" cy="3781500"/>
            </a:xfrm>
          </p:grpSpPr>
          <p:sp>
            <p:nvSpPr>
              <p:cNvPr id="230" name="Google Shape;230;p27"/>
              <p:cNvSpPr/>
              <p:nvPr/>
            </p:nvSpPr>
            <p:spPr>
              <a:xfrm rot="5400000">
                <a:off x="4753950" y="1015556"/>
                <a:ext cx="3781500" cy="3779400"/>
              </a:xfrm>
              <a:prstGeom prst="ellipse">
                <a:avLst/>
              </a:prstGeom>
              <a:solidFill>
                <a:schemeClr val="accent4"/>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Calibri"/>
                  <a:ea typeface="Calibri"/>
                  <a:cs typeface="Calibri"/>
                  <a:sym typeface="Calibri"/>
                </a:endParaRPr>
              </a:p>
            </p:txBody>
          </p:sp>
          <p:sp>
            <p:nvSpPr>
              <p:cNvPr id="231" name="Google Shape;231;p27"/>
              <p:cNvSpPr/>
              <p:nvPr/>
            </p:nvSpPr>
            <p:spPr>
              <a:xfrm rot="5400000">
                <a:off x="4753950" y="1278375"/>
                <a:ext cx="3150900" cy="3148800"/>
              </a:xfrm>
              <a:prstGeom prst="ellipse">
                <a:avLst/>
              </a:prstGeom>
              <a:solidFill>
                <a:schemeClr val="accent3"/>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Calibri"/>
                  <a:ea typeface="Calibri"/>
                  <a:cs typeface="Calibri"/>
                  <a:sym typeface="Calibri"/>
                </a:endParaRPr>
              </a:p>
            </p:txBody>
          </p:sp>
          <p:sp>
            <p:nvSpPr>
              <p:cNvPr id="232" name="Google Shape;232;p27"/>
              <p:cNvSpPr/>
              <p:nvPr/>
            </p:nvSpPr>
            <p:spPr>
              <a:xfrm rot="5400000">
                <a:off x="4754631" y="1642105"/>
                <a:ext cx="2422200" cy="2421300"/>
              </a:xfrm>
              <a:prstGeom prst="ellipse">
                <a:avLst/>
              </a:prstGeom>
              <a:solidFill>
                <a:schemeClr val="accent2"/>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Calibri"/>
                  <a:ea typeface="Calibri"/>
                  <a:cs typeface="Calibri"/>
                  <a:sym typeface="Calibri"/>
                </a:endParaRPr>
              </a:p>
            </p:txBody>
          </p:sp>
          <p:sp>
            <p:nvSpPr>
              <p:cNvPr id="233" name="Google Shape;233;p27"/>
              <p:cNvSpPr/>
              <p:nvPr/>
            </p:nvSpPr>
            <p:spPr>
              <a:xfrm>
                <a:off x="4769669" y="2043640"/>
                <a:ext cx="1644600" cy="1644300"/>
              </a:xfrm>
              <a:prstGeom prst="ellipse">
                <a:avLst/>
              </a:prstGeom>
              <a:solidFill>
                <a:schemeClr val="accent1"/>
              </a:solid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r>
                  <a:rPr lang="vi" sz="2400">
                    <a:solidFill>
                      <a:schemeClr val="dk1"/>
                    </a:solidFill>
                    <a:latin typeface="Calibri"/>
                    <a:ea typeface="Calibri"/>
                    <a:cs typeface="Calibri"/>
                    <a:sym typeface="Calibri"/>
                  </a:rPr>
                  <a:t>Tình yêu thương</a:t>
                </a:r>
                <a:endParaRPr sz="2400">
                  <a:solidFill>
                    <a:schemeClr val="dk1"/>
                  </a:solidFill>
                  <a:latin typeface="Calibri"/>
                  <a:ea typeface="Calibri"/>
                  <a:cs typeface="Calibri"/>
                  <a:sym typeface="Calibri"/>
                </a:endParaRPr>
              </a:p>
            </p:txBody>
          </p:sp>
        </p:grpSp>
        <p:sp>
          <p:nvSpPr>
            <p:cNvPr id="234" name="Google Shape;234;p27"/>
            <p:cNvSpPr/>
            <p:nvPr/>
          </p:nvSpPr>
          <p:spPr>
            <a:xfrm>
              <a:off x="7015122" y="3180255"/>
              <a:ext cx="264600" cy="234600"/>
            </a:xfrm>
            <a:prstGeom prst="heart">
              <a:avLst/>
            </a:prstGeom>
            <a:solidFill>
              <a:srgbClr val="FF0000"/>
            </a:solidFill>
            <a:ln>
              <a:noFill/>
            </a:ln>
          </p:spPr>
          <p:txBody>
            <a:bodyPr spcFirstLastPara="1" wrap="square" lIns="91433" tIns="91433" rIns="91433" bIns="91433" anchor="ctr" anchorCtr="0">
              <a:noAutofit/>
            </a:bodyPr>
            <a:lstStyle/>
            <a:p>
              <a:pPr>
                <a:buClr>
                  <a:schemeClr val="dk1"/>
                </a:buClr>
                <a:buSzPts val="1400"/>
              </a:pPr>
              <a:endParaRPr sz="1867">
                <a:solidFill>
                  <a:srgbClr val="FF0000"/>
                </a:solidFill>
                <a:latin typeface="Calibri"/>
                <a:ea typeface="Calibri"/>
                <a:cs typeface="Calibri"/>
                <a:sym typeface="Calibri"/>
              </a:endParaRPr>
            </a:p>
          </p:txBody>
        </p:sp>
        <p:sp>
          <p:nvSpPr>
            <p:cNvPr id="236" name="Google Shape;236;p27"/>
            <p:cNvSpPr txBox="1"/>
            <p:nvPr/>
          </p:nvSpPr>
          <p:spPr>
            <a:xfrm>
              <a:off x="8492577" y="3513123"/>
              <a:ext cx="742500" cy="954260"/>
            </a:xfrm>
            <a:prstGeom prst="rect">
              <a:avLst/>
            </a:prstGeom>
            <a:noFill/>
            <a:ln>
              <a:noFill/>
            </a:ln>
          </p:spPr>
          <p:txBody>
            <a:bodyPr spcFirstLastPara="1" wrap="square" lIns="91433" tIns="45700" rIns="91433" bIns="45700" anchor="t" anchorCtr="0">
              <a:spAutoFit/>
            </a:bodyPr>
            <a:lstStyle/>
            <a:p>
              <a:r>
                <a:rPr lang="vi" sz="1867">
                  <a:solidFill>
                    <a:schemeClr val="dk1"/>
                  </a:solidFill>
                  <a:latin typeface="Calibri"/>
                  <a:ea typeface="Calibri"/>
                  <a:cs typeface="Calibri"/>
                  <a:sym typeface="Calibri"/>
                </a:rPr>
                <a:t>Lắng nghe sâu</a:t>
              </a:r>
              <a:endParaRPr sz="1867">
                <a:solidFill>
                  <a:schemeClr val="dk1"/>
                </a:solidFill>
                <a:latin typeface="Calibri"/>
                <a:ea typeface="Calibri"/>
                <a:cs typeface="Calibri"/>
                <a:sym typeface="Calibri"/>
              </a:endParaRPr>
            </a:p>
          </p:txBody>
        </p:sp>
        <p:grpSp>
          <p:nvGrpSpPr>
            <p:cNvPr id="237" name="Google Shape;237;p27"/>
            <p:cNvGrpSpPr/>
            <p:nvPr/>
          </p:nvGrpSpPr>
          <p:grpSpPr>
            <a:xfrm>
              <a:off x="10590701" y="2871464"/>
              <a:ext cx="404183" cy="289151"/>
              <a:chOff x="1328387" y="2500814"/>
              <a:chExt cx="404183" cy="289151"/>
            </a:xfrm>
          </p:grpSpPr>
          <p:sp>
            <p:nvSpPr>
              <p:cNvPr id="238" name="Google Shape;238;p27"/>
              <p:cNvSpPr/>
              <p:nvPr/>
            </p:nvSpPr>
            <p:spPr>
              <a:xfrm>
                <a:off x="1561491" y="2601479"/>
                <a:ext cx="125281" cy="118859"/>
              </a:xfrm>
              <a:custGeom>
                <a:avLst/>
                <a:gdLst/>
                <a:ahLst/>
                <a:cxnLst/>
                <a:rect l="l" t="t" r="r" b="b"/>
                <a:pathLst>
                  <a:path w="4779" h="4534" extrusionOk="0">
                    <a:moveTo>
                      <a:pt x="1675" y="0"/>
                    </a:moveTo>
                    <a:lnTo>
                      <a:pt x="1675" y="405"/>
                    </a:lnTo>
                    <a:cubicBezTo>
                      <a:pt x="1675" y="506"/>
                      <a:pt x="1603" y="607"/>
                      <a:pt x="1502" y="621"/>
                    </a:cubicBezTo>
                    <a:lnTo>
                      <a:pt x="520" y="910"/>
                    </a:lnTo>
                    <a:cubicBezTo>
                      <a:pt x="203" y="996"/>
                      <a:pt x="1" y="1271"/>
                      <a:pt x="1" y="1603"/>
                    </a:cubicBezTo>
                    <a:lnTo>
                      <a:pt x="1" y="4533"/>
                    </a:lnTo>
                    <a:lnTo>
                      <a:pt x="3826" y="4533"/>
                    </a:lnTo>
                    <a:cubicBezTo>
                      <a:pt x="4346" y="4533"/>
                      <a:pt x="4779" y="4100"/>
                      <a:pt x="4779" y="3580"/>
                    </a:cubicBezTo>
                    <a:lnTo>
                      <a:pt x="4779" y="1588"/>
                    </a:lnTo>
                    <a:cubicBezTo>
                      <a:pt x="4779" y="1285"/>
                      <a:pt x="4577" y="996"/>
                      <a:pt x="4274" y="910"/>
                    </a:cubicBezTo>
                    <a:lnTo>
                      <a:pt x="3306" y="621"/>
                    </a:lnTo>
                    <a:cubicBezTo>
                      <a:pt x="3191" y="607"/>
                      <a:pt x="3119" y="506"/>
                      <a:pt x="3119" y="405"/>
                    </a:cubicBezTo>
                    <a:lnTo>
                      <a:pt x="3119" y="0"/>
                    </a:lnTo>
                    <a:close/>
                  </a:path>
                </a:pathLst>
              </a:custGeom>
              <a:solidFill>
                <a:srgbClr val="AABBC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39" name="Google Shape;239;p27"/>
              <p:cNvSpPr/>
              <p:nvPr/>
            </p:nvSpPr>
            <p:spPr>
              <a:xfrm>
                <a:off x="1561884" y="2620407"/>
                <a:ext cx="125281" cy="99932"/>
              </a:xfrm>
              <a:custGeom>
                <a:avLst/>
                <a:gdLst/>
                <a:ahLst/>
                <a:cxnLst/>
                <a:rect l="l" t="t" r="r" b="b"/>
                <a:pathLst>
                  <a:path w="4779" h="3812" extrusionOk="0">
                    <a:moveTo>
                      <a:pt x="1155" y="0"/>
                    </a:moveTo>
                    <a:lnTo>
                      <a:pt x="520" y="188"/>
                    </a:lnTo>
                    <a:cubicBezTo>
                      <a:pt x="217" y="274"/>
                      <a:pt x="0" y="549"/>
                      <a:pt x="0" y="881"/>
                    </a:cubicBezTo>
                    <a:lnTo>
                      <a:pt x="0" y="3811"/>
                    </a:lnTo>
                    <a:lnTo>
                      <a:pt x="3826" y="3811"/>
                    </a:lnTo>
                    <a:cubicBezTo>
                      <a:pt x="4360" y="3811"/>
                      <a:pt x="4778" y="3378"/>
                      <a:pt x="4778" y="2858"/>
                    </a:cubicBezTo>
                    <a:lnTo>
                      <a:pt x="4778" y="866"/>
                    </a:lnTo>
                    <a:cubicBezTo>
                      <a:pt x="4778" y="549"/>
                      <a:pt x="4576" y="274"/>
                      <a:pt x="4259" y="188"/>
                    </a:cubicBezTo>
                    <a:lnTo>
                      <a:pt x="3624" y="0"/>
                    </a:lnTo>
                    <a:cubicBezTo>
                      <a:pt x="3349" y="476"/>
                      <a:pt x="2869" y="715"/>
                      <a:pt x="2389" y="715"/>
                    </a:cubicBezTo>
                    <a:cubicBezTo>
                      <a:pt x="1909" y="715"/>
                      <a:pt x="1429" y="476"/>
                      <a:pt x="1155" y="0"/>
                    </a:cubicBezTo>
                    <a:close/>
                  </a:path>
                </a:pathLst>
              </a:custGeom>
              <a:solidFill>
                <a:srgbClr val="91A8B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0" name="Google Shape;240;p27"/>
              <p:cNvSpPr/>
              <p:nvPr/>
            </p:nvSpPr>
            <p:spPr>
              <a:xfrm>
                <a:off x="1603881" y="2601479"/>
                <a:ext cx="40895" cy="18953"/>
              </a:xfrm>
              <a:custGeom>
                <a:avLst/>
                <a:gdLst/>
                <a:ahLst/>
                <a:cxnLst/>
                <a:rect l="l" t="t" r="r" b="b"/>
                <a:pathLst>
                  <a:path w="1560" h="723" extrusionOk="0">
                    <a:moveTo>
                      <a:pt x="58" y="0"/>
                    </a:moveTo>
                    <a:lnTo>
                      <a:pt x="58" y="405"/>
                    </a:lnTo>
                    <a:cubicBezTo>
                      <a:pt x="58" y="448"/>
                      <a:pt x="44" y="506"/>
                      <a:pt x="1" y="549"/>
                    </a:cubicBezTo>
                    <a:cubicBezTo>
                      <a:pt x="246" y="664"/>
                      <a:pt x="520" y="722"/>
                      <a:pt x="794" y="722"/>
                    </a:cubicBezTo>
                    <a:cubicBezTo>
                      <a:pt x="1054" y="722"/>
                      <a:pt x="1314" y="664"/>
                      <a:pt x="1560" y="549"/>
                    </a:cubicBezTo>
                    <a:cubicBezTo>
                      <a:pt x="1531" y="506"/>
                      <a:pt x="1502" y="448"/>
                      <a:pt x="1502" y="405"/>
                    </a:cubicBezTo>
                    <a:lnTo>
                      <a:pt x="1502" y="0"/>
                    </a:lnTo>
                    <a:close/>
                  </a:path>
                </a:pathLst>
              </a:custGeom>
              <a:solidFill>
                <a:srgbClr val="94A5B3"/>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1" name="Google Shape;241;p27"/>
              <p:cNvSpPr/>
              <p:nvPr/>
            </p:nvSpPr>
            <p:spPr>
              <a:xfrm>
                <a:off x="1580785" y="2513685"/>
                <a:ext cx="31458" cy="68893"/>
              </a:xfrm>
              <a:custGeom>
                <a:avLst/>
                <a:gdLst/>
                <a:ahLst/>
                <a:cxnLst/>
                <a:rect l="l" t="t" r="r" b="b"/>
                <a:pathLst>
                  <a:path w="1200" h="2628" extrusionOk="0">
                    <a:moveTo>
                      <a:pt x="723" y="0"/>
                    </a:moveTo>
                    <a:cubicBezTo>
                      <a:pt x="319" y="0"/>
                      <a:pt x="1" y="318"/>
                      <a:pt x="1" y="722"/>
                    </a:cubicBezTo>
                    <a:lnTo>
                      <a:pt x="1" y="881"/>
                    </a:lnTo>
                    <a:cubicBezTo>
                      <a:pt x="1" y="1083"/>
                      <a:pt x="30" y="1285"/>
                      <a:pt x="88" y="1487"/>
                    </a:cubicBezTo>
                    <a:lnTo>
                      <a:pt x="477" y="2628"/>
                    </a:lnTo>
                    <a:lnTo>
                      <a:pt x="1199" y="2628"/>
                    </a:lnTo>
                    <a:lnTo>
                      <a:pt x="1199" y="0"/>
                    </a:lnTo>
                    <a:close/>
                  </a:path>
                </a:pathLst>
              </a:custGeom>
              <a:solidFill>
                <a:srgbClr val="667A8C"/>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2" name="Google Shape;242;p27"/>
              <p:cNvSpPr/>
              <p:nvPr/>
            </p:nvSpPr>
            <p:spPr>
              <a:xfrm>
                <a:off x="1593290" y="2507236"/>
                <a:ext cx="75342" cy="75342"/>
              </a:xfrm>
              <a:custGeom>
                <a:avLst/>
                <a:gdLst/>
                <a:ahLst/>
                <a:cxnLst/>
                <a:rect l="l" t="t" r="r" b="b"/>
                <a:pathLst>
                  <a:path w="2874" h="2874" extrusionOk="0">
                    <a:moveTo>
                      <a:pt x="722" y="1"/>
                    </a:moveTo>
                    <a:cubicBezTo>
                      <a:pt x="318" y="1"/>
                      <a:pt x="0" y="319"/>
                      <a:pt x="0" y="723"/>
                    </a:cubicBezTo>
                    <a:cubicBezTo>
                      <a:pt x="0" y="983"/>
                      <a:pt x="217" y="1199"/>
                      <a:pt x="477" y="1199"/>
                    </a:cubicBezTo>
                    <a:lnTo>
                      <a:pt x="2397" y="2874"/>
                    </a:lnTo>
                    <a:lnTo>
                      <a:pt x="2801" y="1459"/>
                    </a:lnTo>
                    <a:cubicBezTo>
                      <a:pt x="2844" y="1286"/>
                      <a:pt x="2873" y="1098"/>
                      <a:pt x="2873" y="925"/>
                    </a:cubicBezTo>
                    <a:lnTo>
                      <a:pt x="2873" y="477"/>
                    </a:lnTo>
                    <a:cubicBezTo>
                      <a:pt x="2873" y="203"/>
                      <a:pt x="2656" y="1"/>
                      <a:pt x="2397" y="1"/>
                    </a:cubicBezTo>
                    <a:close/>
                  </a:path>
                </a:pathLst>
              </a:custGeom>
              <a:solidFill>
                <a:srgbClr val="5C7285"/>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3" name="Google Shape;243;p27"/>
              <p:cNvSpPr/>
              <p:nvPr/>
            </p:nvSpPr>
            <p:spPr>
              <a:xfrm>
                <a:off x="1586841" y="2538668"/>
                <a:ext cx="74975" cy="68893"/>
              </a:xfrm>
              <a:custGeom>
                <a:avLst/>
                <a:gdLst/>
                <a:ahLst/>
                <a:cxnLst/>
                <a:rect l="l" t="t" r="r" b="b"/>
                <a:pathLst>
                  <a:path w="2860" h="2628" extrusionOk="0">
                    <a:moveTo>
                      <a:pt x="910" y="0"/>
                    </a:moveTo>
                    <a:cubicBezTo>
                      <a:pt x="780" y="0"/>
                      <a:pt x="665" y="43"/>
                      <a:pt x="564" y="144"/>
                    </a:cubicBezTo>
                    <a:lnTo>
                      <a:pt x="131" y="577"/>
                    </a:lnTo>
                    <a:cubicBezTo>
                      <a:pt x="44" y="664"/>
                      <a:pt x="1" y="780"/>
                      <a:pt x="1" y="910"/>
                    </a:cubicBezTo>
                    <a:lnTo>
                      <a:pt x="1" y="1184"/>
                    </a:lnTo>
                    <a:cubicBezTo>
                      <a:pt x="1" y="1992"/>
                      <a:pt x="636" y="2627"/>
                      <a:pt x="1444" y="2627"/>
                    </a:cubicBezTo>
                    <a:cubicBezTo>
                      <a:pt x="2224" y="2613"/>
                      <a:pt x="2859" y="1978"/>
                      <a:pt x="2859" y="1184"/>
                    </a:cubicBezTo>
                    <a:lnTo>
                      <a:pt x="2859" y="881"/>
                    </a:lnTo>
                    <a:cubicBezTo>
                      <a:pt x="2859" y="751"/>
                      <a:pt x="2816" y="635"/>
                      <a:pt x="2715" y="534"/>
                    </a:cubicBezTo>
                    <a:cubicBezTo>
                      <a:pt x="2354" y="173"/>
                      <a:pt x="1675" y="15"/>
                      <a:pt x="910" y="0"/>
                    </a:cubicBezTo>
                    <a:close/>
                  </a:path>
                </a:pathLst>
              </a:custGeom>
              <a:solidFill>
                <a:srgbClr val="BCC9D4"/>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4" name="Google Shape;244;p27"/>
              <p:cNvSpPr/>
              <p:nvPr/>
            </p:nvSpPr>
            <p:spPr>
              <a:xfrm>
                <a:off x="1587234" y="2538983"/>
                <a:ext cx="74949" cy="67451"/>
              </a:xfrm>
              <a:custGeom>
                <a:avLst/>
                <a:gdLst/>
                <a:ahLst/>
                <a:cxnLst/>
                <a:rect l="l" t="t" r="r" b="b"/>
                <a:pathLst>
                  <a:path w="2859" h="2573" extrusionOk="0">
                    <a:moveTo>
                      <a:pt x="884" y="0"/>
                    </a:moveTo>
                    <a:cubicBezTo>
                      <a:pt x="768" y="0"/>
                      <a:pt x="655" y="55"/>
                      <a:pt x="578" y="132"/>
                    </a:cubicBezTo>
                    <a:lnTo>
                      <a:pt x="145" y="565"/>
                    </a:lnTo>
                    <a:cubicBezTo>
                      <a:pt x="44" y="667"/>
                      <a:pt x="0" y="782"/>
                      <a:pt x="0" y="912"/>
                    </a:cubicBezTo>
                    <a:lnTo>
                      <a:pt x="0" y="1186"/>
                    </a:lnTo>
                    <a:cubicBezTo>
                      <a:pt x="0" y="1821"/>
                      <a:pt x="419" y="2384"/>
                      <a:pt x="1040" y="2572"/>
                    </a:cubicBezTo>
                    <a:cubicBezTo>
                      <a:pt x="823" y="2312"/>
                      <a:pt x="708" y="1995"/>
                      <a:pt x="722" y="1663"/>
                    </a:cubicBezTo>
                    <a:lnTo>
                      <a:pt x="708" y="970"/>
                    </a:lnTo>
                    <a:cubicBezTo>
                      <a:pt x="708" y="690"/>
                      <a:pt x="924" y="478"/>
                      <a:pt x="1187" y="478"/>
                    </a:cubicBezTo>
                    <a:cubicBezTo>
                      <a:pt x="1196" y="478"/>
                      <a:pt x="1204" y="478"/>
                      <a:pt x="1213" y="479"/>
                    </a:cubicBezTo>
                    <a:cubicBezTo>
                      <a:pt x="1704" y="522"/>
                      <a:pt x="2411" y="594"/>
                      <a:pt x="2859" y="811"/>
                    </a:cubicBezTo>
                    <a:cubicBezTo>
                      <a:pt x="2844" y="710"/>
                      <a:pt x="2801" y="609"/>
                      <a:pt x="2729" y="537"/>
                    </a:cubicBezTo>
                    <a:cubicBezTo>
                      <a:pt x="2353" y="176"/>
                      <a:pt x="1675" y="17"/>
                      <a:pt x="924" y="3"/>
                    </a:cubicBezTo>
                    <a:cubicBezTo>
                      <a:pt x="911" y="1"/>
                      <a:pt x="897" y="0"/>
                      <a:pt x="884" y="0"/>
                    </a:cubicBezTo>
                    <a:close/>
                  </a:path>
                </a:pathLst>
              </a:custGeom>
              <a:solidFill>
                <a:srgbClr val="AABBC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5" name="Google Shape;245;p27"/>
              <p:cNvSpPr/>
              <p:nvPr/>
            </p:nvSpPr>
            <p:spPr>
              <a:xfrm>
                <a:off x="1561884" y="2632518"/>
                <a:ext cx="24983" cy="87820"/>
              </a:xfrm>
              <a:custGeom>
                <a:avLst/>
                <a:gdLst/>
                <a:ahLst/>
                <a:cxnLst/>
                <a:rect l="l" t="t" r="r" b="b"/>
                <a:pathLst>
                  <a:path w="953" h="3350" extrusionOk="0">
                    <a:moveTo>
                      <a:pt x="130" y="0"/>
                    </a:moveTo>
                    <a:cubicBezTo>
                      <a:pt x="44" y="130"/>
                      <a:pt x="0" y="260"/>
                      <a:pt x="0" y="419"/>
                    </a:cubicBezTo>
                    <a:lnTo>
                      <a:pt x="0" y="3349"/>
                    </a:lnTo>
                    <a:lnTo>
                      <a:pt x="953" y="3349"/>
                    </a:lnTo>
                    <a:lnTo>
                      <a:pt x="953" y="1126"/>
                    </a:lnTo>
                    <a:cubicBezTo>
                      <a:pt x="953" y="938"/>
                      <a:pt x="881" y="751"/>
                      <a:pt x="751" y="621"/>
                    </a:cubicBezTo>
                    <a:lnTo>
                      <a:pt x="130" y="0"/>
                    </a:lnTo>
                    <a:close/>
                  </a:path>
                </a:pathLst>
              </a:custGeom>
              <a:solidFill>
                <a:srgbClr val="667A8C"/>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6" name="Google Shape;246;p27"/>
              <p:cNvSpPr/>
              <p:nvPr/>
            </p:nvSpPr>
            <p:spPr>
              <a:xfrm>
                <a:off x="1630751" y="2632518"/>
                <a:ext cx="56415" cy="87820"/>
              </a:xfrm>
              <a:custGeom>
                <a:avLst/>
                <a:gdLst/>
                <a:ahLst/>
                <a:cxnLst/>
                <a:rect l="l" t="t" r="r" b="b"/>
                <a:pathLst>
                  <a:path w="2152" h="3350" extrusionOk="0">
                    <a:moveTo>
                      <a:pt x="2021" y="0"/>
                    </a:moveTo>
                    <a:lnTo>
                      <a:pt x="1415" y="621"/>
                    </a:lnTo>
                    <a:cubicBezTo>
                      <a:pt x="1271" y="751"/>
                      <a:pt x="1199" y="938"/>
                      <a:pt x="1199" y="1126"/>
                    </a:cubicBezTo>
                    <a:lnTo>
                      <a:pt x="1199" y="2165"/>
                    </a:lnTo>
                    <a:cubicBezTo>
                      <a:pt x="1199" y="2295"/>
                      <a:pt x="1098" y="2396"/>
                      <a:pt x="953" y="2396"/>
                    </a:cubicBezTo>
                    <a:lnTo>
                      <a:pt x="0" y="2396"/>
                    </a:lnTo>
                    <a:lnTo>
                      <a:pt x="0" y="3349"/>
                    </a:lnTo>
                    <a:lnTo>
                      <a:pt x="1199" y="3349"/>
                    </a:lnTo>
                    <a:cubicBezTo>
                      <a:pt x="1733" y="3349"/>
                      <a:pt x="2151" y="2916"/>
                      <a:pt x="2151" y="2396"/>
                    </a:cubicBezTo>
                    <a:lnTo>
                      <a:pt x="2151" y="404"/>
                    </a:lnTo>
                    <a:cubicBezTo>
                      <a:pt x="2151" y="260"/>
                      <a:pt x="2108" y="116"/>
                      <a:pt x="2021" y="0"/>
                    </a:cubicBezTo>
                    <a:close/>
                  </a:path>
                </a:pathLst>
              </a:custGeom>
              <a:solidFill>
                <a:srgbClr val="667A8C"/>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7" name="Google Shape;247;p27"/>
              <p:cNvSpPr/>
              <p:nvPr/>
            </p:nvSpPr>
            <p:spPr>
              <a:xfrm>
                <a:off x="1348442" y="2726735"/>
                <a:ext cx="364074" cy="18953"/>
              </a:xfrm>
              <a:custGeom>
                <a:avLst/>
                <a:gdLst/>
                <a:ahLst/>
                <a:cxnLst/>
                <a:rect l="l" t="t" r="r" b="b"/>
                <a:pathLst>
                  <a:path w="13888" h="723" extrusionOk="0">
                    <a:moveTo>
                      <a:pt x="1" y="0"/>
                    </a:moveTo>
                    <a:lnTo>
                      <a:pt x="1" y="722"/>
                    </a:lnTo>
                    <a:lnTo>
                      <a:pt x="13888" y="722"/>
                    </a:lnTo>
                    <a:lnTo>
                      <a:pt x="13888" y="0"/>
                    </a:lnTo>
                    <a:close/>
                  </a:path>
                </a:pathLst>
              </a:custGeom>
              <a:solidFill>
                <a:srgbClr val="AABBC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8" name="Google Shape;248;p27"/>
              <p:cNvSpPr/>
              <p:nvPr/>
            </p:nvSpPr>
            <p:spPr>
              <a:xfrm>
                <a:off x="1342019" y="2726735"/>
                <a:ext cx="13265" cy="63231"/>
              </a:xfrm>
              <a:custGeom>
                <a:avLst/>
                <a:gdLst/>
                <a:ahLst/>
                <a:cxnLst/>
                <a:rect l="l" t="t" r="r" b="b"/>
                <a:pathLst>
                  <a:path w="506" h="2412" extrusionOk="0">
                    <a:moveTo>
                      <a:pt x="15" y="0"/>
                    </a:moveTo>
                    <a:lnTo>
                      <a:pt x="15" y="2151"/>
                    </a:lnTo>
                    <a:cubicBezTo>
                      <a:pt x="0" y="2325"/>
                      <a:pt x="127" y="2411"/>
                      <a:pt x="253" y="2411"/>
                    </a:cubicBezTo>
                    <a:cubicBezTo>
                      <a:pt x="379" y="2411"/>
                      <a:pt x="505" y="2325"/>
                      <a:pt x="491" y="2151"/>
                    </a:cubicBezTo>
                    <a:lnTo>
                      <a:pt x="491" y="0"/>
                    </a:lnTo>
                    <a:close/>
                  </a:path>
                </a:pathLst>
              </a:custGeom>
              <a:solidFill>
                <a:srgbClr val="AABBC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49" name="Google Shape;249;p27"/>
              <p:cNvSpPr/>
              <p:nvPr/>
            </p:nvSpPr>
            <p:spPr>
              <a:xfrm>
                <a:off x="1705674" y="2726735"/>
                <a:ext cx="13265" cy="63231"/>
              </a:xfrm>
              <a:custGeom>
                <a:avLst/>
                <a:gdLst/>
                <a:ahLst/>
                <a:cxnLst/>
                <a:rect l="l" t="t" r="r" b="b"/>
                <a:pathLst>
                  <a:path w="506" h="2412" extrusionOk="0">
                    <a:moveTo>
                      <a:pt x="15" y="0"/>
                    </a:moveTo>
                    <a:lnTo>
                      <a:pt x="15" y="2151"/>
                    </a:lnTo>
                    <a:cubicBezTo>
                      <a:pt x="1" y="2325"/>
                      <a:pt x="127" y="2411"/>
                      <a:pt x="253" y="2411"/>
                    </a:cubicBezTo>
                    <a:cubicBezTo>
                      <a:pt x="380" y="2411"/>
                      <a:pt x="506" y="2325"/>
                      <a:pt x="491" y="2151"/>
                    </a:cubicBezTo>
                    <a:lnTo>
                      <a:pt x="491" y="0"/>
                    </a:lnTo>
                    <a:close/>
                  </a:path>
                </a:pathLst>
              </a:custGeom>
              <a:solidFill>
                <a:srgbClr val="AABBC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0" name="Google Shape;250;p27"/>
              <p:cNvSpPr/>
              <p:nvPr/>
            </p:nvSpPr>
            <p:spPr>
              <a:xfrm>
                <a:off x="1342386" y="2726735"/>
                <a:ext cx="12531" cy="18953"/>
              </a:xfrm>
              <a:custGeom>
                <a:avLst/>
                <a:gdLst/>
                <a:ahLst/>
                <a:cxnLst/>
                <a:rect l="l" t="t" r="r" b="b"/>
                <a:pathLst>
                  <a:path w="478" h="723" extrusionOk="0">
                    <a:moveTo>
                      <a:pt x="1" y="0"/>
                    </a:moveTo>
                    <a:lnTo>
                      <a:pt x="1" y="722"/>
                    </a:lnTo>
                    <a:lnTo>
                      <a:pt x="477" y="722"/>
                    </a:lnTo>
                    <a:lnTo>
                      <a:pt x="477" y="0"/>
                    </a:lnTo>
                    <a:close/>
                  </a:path>
                </a:pathLst>
              </a:custGeom>
              <a:solidFill>
                <a:srgbClr val="94A5B3"/>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1" name="Google Shape;251;p27"/>
              <p:cNvSpPr/>
              <p:nvPr/>
            </p:nvSpPr>
            <p:spPr>
              <a:xfrm>
                <a:off x="1706067" y="2726735"/>
                <a:ext cx="12505" cy="18953"/>
              </a:xfrm>
              <a:custGeom>
                <a:avLst/>
                <a:gdLst/>
                <a:ahLst/>
                <a:cxnLst/>
                <a:rect l="l" t="t" r="r" b="b"/>
                <a:pathLst>
                  <a:path w="477" h="723" extrusionOk="0">
                    <a:moveTo>
                      <a:pt x="0" y="0"/>
                    </a:moveTo>
                    <a:lnTo>
                      <a:pt x="0" y="722"/>
                    </a:lnTo>
                    <a:lnTo>
                      <a:pt x="476" y="722"/>
                    </a:lnTo>
                    <a:lnTo>
                      <a:pt x="476" y="0"/>
                    </a:lnTo>
                    <a:close/>
                  </a:path>
                </a:pathLst>
              </a:custGeom>
              <a:solidFill>
                <a:srgbClr val="94A5B3"/>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2" name="Google Shape;252;p27"/>
              <p:cNvSpPr/>
              <p:nvPr/>
            </p:nvSpPr>
            <p:spPr>
              <a:xfrm>
                <a:off x="1328387" y="2720679"/>
                <a:ext cx="404183" cy="12505"/>
              </a:xfrm>
              <a:custGeom>
                <a:avLst/>
                <a:gdLst/>
                <a:ahLst/>
                <a:cxnLst/>
                <a:rect l="l" t="t" r="r" b="b"/>
                <a:pathLst>
                  <a:path w="15418" h="477" extrusionOk="0">
                    <a:moveTo>
                      <a:pt x="289" y="0"/>
                    </a:moveTo>
                    <a:cubicBezTo>
                      <a:pt x="1" y="15"/>
                      <a:pt x="1" y="448"/>
                      <a:pt x="289" y="477"/>
                    </a:cubicBezTo>
                    <a:lnTo>
                      <a:pt x="15129" y="477"/>
                    </a:lnTo>
                    <a:cubicBezTo>
                      <a:pt x="15418" y="448"/>
                      <a:pt x="15418" y="15"/>
                      <a:pt x="15129" y="0"/>
                    </a:cubicBezTo>
                    <a:close/>
                  </a:path>
                </a:pathLst>
              </a:custGeom>
              <a:solidFill>
                <a:srgbClr val="BCC9D4"/>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3" name="Google Shape;253;p27"/>
              <p:cNvSpPr/>
              <p:nvPr/>
            </p:nvSpPr>
            <p:spPr>
              <a:xfrm>
                <a:off x="1624695" y="2708148"/>
                <a:ext cx="37487" cy="12557"/>
              </a:xfrm>
              <a:custGeom>
                <a:avLst/>
                <a:gdLst/>
                <a:ahLst/>
                <a:cxnLst/>
                <a:rect l="l" t="t" r="r" b="b"/>
                <a:pathLst>
                  <a:path w="1430" h="479" extrusionOk="0">
                    <a:moveTo>
                      <a:pt x="1221" y="1"/>
                    </a:moveTo>
                    <a:cubicBezTo>
                      <a:pt x="1213" y="1"/>
                      <a:pt x="1206" y="1"/>
                      <a:pt x="1199" y="2"/>
                    </a:cubicBezTo>
                    <a:lnTo>
                      <a:pt x="0" y="2"/>
                    </a:lnTo>
                    <a:lnTo>
                      <a:pt x="0" y="478"/>
                    </a:lnTo>
                    <a:lnTo>
                      <a:pt x="1199" y="478"/>
                    </a:lnTo>
                    <a:cubicBezTo>
                      <a:pt x="1329" y="478"/>
                      <a:pt x="1430" y="363"/>
                      <a:pt x="1430" y="233"/>
                    </a:cubicBezTo>
                    <a:cubicBezTo>
                      <a:pt x="1430" y="111"/>
                      <a:pt x="1340" y="1"/>
                      <a:pt x="1221" y="1"/>
                    </a:cubicBezTo>
                    <a:close/>
                  </a:path>
                </a:pathLst>
              </a:custGeom>
              <a:solidFill>
                <a:srgbClr val="BCC9D4"/>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4" name="Google Shape;254;p27"/>
              <p:cNvSpPr/>
              <p:nvPr/>
            </p:nvSpPr>
            <p:spPr>
              <a:xfrm>
                <a:off x="1549380" y="2657868"/>
                <a:ext cx="87820" cy="62837"/>
              </a:xfrm>
              <a:custGeom>
                <a:avLst/>
                <a:gdLst/>
                <a:ahLst/>
                <a:cxnLst/>
                <a:rect l="l" t="t" r="r" b="b"/>
                <a:pathLst>
                  <a:path w="3350" h="2397" extrusionOk="0">
                    <a:moveTo>
                      <a:pt x="232" y="0"/>
                    </a:moveTo>
                    <a:cubicBezTo>
                      <a:pt x="102" y="0"/>
                      <a:pt x="1" y="101"/>
                      <a:pt x="1" y="246"/>
                    </a:cubicBezTo>
                    <a:lnTo>
                      <a:pt x="1" y="2151"/>
                    </a:lnTo>
                    <a:cubicBezTo>
                      <a:pt x="1" y="2281"/>
                      <a:pt x="102" y="2396"/>
                      <a:pt x="232" y="2396"/>
                    </a:cubicBezTo>
                    <a:lnTo>
                      <a:pt x="3104" y="2396"/>
                    </a:lnTo>
                    <a:cubicBezTo>
                      <a:pt x="3234" y="2396"/>
                      <a:pt x="3350" y="2281"/>
                      <a:pt x="3350" y="2151"/>
                    </a:cubicBezTo>
                    <a:lnTo>
                      <a:pt x="3350" y="246"/>
                    </a:lnTo>
                    <a:cubicBezTo>
                      <a:pt x="3350" y="101"/>
                      <a:pt x="3234" y="0"/>
                      <a:pt x="3104" y="0"/>
                    </a:cubicBezTo>
                    <a:close/>
                  </a:path>
                </a:pathLst>
              </a:custGeom>
              <a:solidFill>
                <a:srgbClr val="E9EDF1"/>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5" name="Google Shape;255;p27"/>
              <p:cNvSpPr/>
              <p:nvPr/>
            </p:nvSpPr>
            <p:spPr>
              <a:xfrm>
                <a:off x="1585714" y="2682825"/>
                <a:ext cx="15178" cy="12531"/>
              </a:xfrm>
              <a:custGeom>
                <a:avLst/>
                <a:gdLst/>
                <a:ahLst/>
                <a:cxnLst/>
                <a:rect l="l" t="t" r="r" b="b"/>
                <a:pathLst>
                  <a:path w="579" h="478" extrusionOk="0">
                    <a:moveTo>
                      <a:pt x="289" y="1"/>
                    </a:moveTo>
                    <a:cubicBezTo>
                      <a:pt x="1" y="30"/>
                      <a:pt x="1" y="463"/>
                      <a:pt x="289" y="477"/>
                    </a:cubicBezTo>
                    <a:cubicBezTo>
                      <a:pt x="578" y="463"/>
                      <a:pt x="578" y="30"/>
                      <a:pt x="289" y="1"/>
                    </a:cubicBezTo>
                    <a:close/>
                  </a:path>
                </a:pathLst>
              </a:custGeom>
              <a:solidFill>
                <a:srgbClr val="FFFFFF"/>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6" name="Google Shape;256;p27"/>
              <p:cNvSpPr/>
              <p:nvPr/>
            </p:nvSpPr>
            <p:spPr>
              <a:xfrm>
                <a:off x="1386296" y="2607535"/>
                <a:ext cx="125648" cy="113170"/>
              </a:xfrm>
              <a:custGeom>
                <a:avLst/>
                <a:gdLst/>
                <a:ahLst/>
                <a:cxnLst/>
                <a:rect l="l" t="t" r="r" b="b"/>
                <a:pathLst>
                  <a:path w="4793" h="4317" extrusionOk="0">
                    <a:moveTo>
                      <a:pt x="1675" y="0"/>
                    </a:moveTo>
                    <a:lnTo>
                      <a:pt x="1675" y="116"/>
                    </a:lnTo>
                    <a:cubicBezTo>
                      <a:pt x="1675" y="332"/>
                      <a:pt x="1530" y="520"/>
                      <a:pt x="1328" y="578"/>
                    </a:cubicBezTo>
                    <a:lnTo>
                      <a:pt x="520" y="809"/>
                    </a:lnTo>
                    <a:cubicBezTo>
                      <a:pt x="217" y="910"/>
                      <a:pt x="0" y="1184"/>
                      <a:pt x="0" y="1502"/>
                    </a:cubicBezTo>
                    <a:lnTo>
                      <a:pt x="0" y="3595"/>
                    </a:lnTo>
                    <a:cubicBezTo>
                      <a:pt x="0" y="3984"/>
                      <a:pt x="318" y="4316"/>
                      <a:pt x="722" y="4316"/>
                    </a:cubicBezTo>
                    <a:lnTo>
                      <a:pt x="4071" y="4316"/>
                    </a:lnTo>
                    <a:cubicBezTo>
                      <a:pt x="4461" y="4316"/>
                      <a:pt x="4793" y="3984"/>
                      <a:pt x="4793" y="3595"/>
                    </a:cubicBezTo>
                    <a:lnTo>
                      <a:pt x="4793" y="1502"/>
                    </a:lnTo>
                    <a:cubicBezTo>
                      <a:pt x="4793" y="1184"/>
                      <a:pt x="4576" y="895"/>
                      <a:pt x="4259" y="809"/>
                    </a:cubicBezTo>
                    <a:lnTo>
                      <a:pt x="3465" y="578"/>
                    </a:lnTo>
                    <a:cubicBezTo>
                      <a:pt x="3248" y="520"/>
                      <a:pt x="3118" y="332"/>
                      <a:pt x="3118" y="116"/>
                    </a:cubicBezTo>
                    <a:lnTo>
                      <a:pt x="3118" y="0"/>
                    </a:lnTo>
                    <a:close/>
                  </a:path>
                </a:pathLst>
              </a:custGeom>
              <a:solidFill>
                <a:srgbClr val="D3DC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7" name="Google Shape;257;p27"/>
              <p:cNvSpPr/>
              <p:nvPr/>
            </p:nvSpPr>
            <p:spPr>
              <a:xfrm>
                <a:off x="1386296" y="2636293"/>
                <a:ext cx="24983" cy="84412"/>
              </a:xfrm>
              <a:custGeom>
                <a:avLst/>
                <a:gdLst/>
                <a:ahLst/>
                <a:cxnLst/>
                <a:rect l="l" t="t" r="r" b="b"/>
                <a:pathLst>
                  <a:path w="953" h="3220" extrusionOk="0">
                    <a:moveTo>
                      <a:pt x="130" y="0"/>
                    </a:moveTo>
                    <a:cubicBezTo>
                      <a:pt x="43" y="116"/>
                      <a:pt x="0" y="260"/>
                      <a:pt x="0" y="405"/>
                    </a:cubicBezTo>
                    <a:lnTo>
                      <a:pt x="0" y="2498"/>
                    </a:lnTo>
                    <a:cubicBezTo>
                      <a:pt x="0" y="2887"/>
                      <a:pt x="318" y="3219"/>
                      <a:pt x="722" y="3219"/>
                    </a:cubicBezTo>
                    <a:lnTo>
                      <a:pt x="953" y="3219"/>
                    </a:lnTo>
                    <a:lnTo>
                      <a:pt x="953" y="823"/>
                    </a:lnTo>
                    <a:lnTo>
                      <a:pt x="130" y="0"/>
                    </a:lnTo>
                    <a:close/>
                  </a:path>
                </a:pathLst>
              </a:custGeom>
              <a:solidFill>
                <a:srgbClr val="CFD9E0"/>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8" name="Google Shape;258;p27"/>
              <p:cNvSpPr/>
              <p:nvPr/>
            </p:nvSpPr>
            <p:spPr>
              <a:xfrm>
                <a:off x="1486569" y="2636293"/>
                <a:ext cx="25376" cy="84412"/>
              </a:xfrm>
              <a:custGeom>
                <a:avLst/>
                <a:gdLst/>
                <a:ahLst/>
                <a:cxnLst/>
                <a:rect l="l" t="t" r="r" b="b"/>
                <a:pathLst>
                  <a:path w="968" h="3220" extrusionOk="0">
                    <a:moveTo>
                      <a:pt x="823" y="0"/>
                    </a:moveTo>
                    <a:lnTo>
                      <a:pt x="1" y="823"/>
                    </a:lnTo>
                    <a:lnTo>
                      <a:pt x="1" y="3219"/>
                    </a:lnTo>
                    <a:lnTo>
                      <a:pt x="246" y="3219"/>
                    </a:lnTo>
                    <a:cubicBezTo>
                      <a:pt x="636" y="3219"/>
                      <a:pt x="968" y="2887"/>
                      <a:pt x="968" y="2498"/>
                    </a:cubicBezTo>
                    <a:lnTo>
                      <a:pt x="968" y="405"/>
                    </a:lnTo>
                    <a:cubicBezTo>
                      <a:pt x="953" y="260"/>
                      <a:pt x="910" y="116"/>
                      <a:pt x="823" y="0"/>
                    </a:cubicBezTo>
                    <a:close/>
                  </a:path>
                </a:pathLst>
              </a:custGeom>
              <a:solidFill>
                <a:srgbClr val="CFD9E0"/>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59" name="Google Shape;259;p27"/>
              <p:cNvSpPr/>
              <p:nvPr/>
            </p:nvSpPr>
            <p:spPr>
              <a:xfrm>
                <a:off x="1418829" y="2607535"/>
                <a:ext cx="60190" cy="18953"/>
              </a:xfrm>
              <a:custGeom>
                <a:avLst/>
                <a:gdLst/>
                <a:ahLst/>
                <a:cxnLst/>
                <a:rect l="l" t="t" r="r" b="b"/>
                <a:pathLst>
                  <a:path w="2296" h="723" extrusionOk="0">
                    <a:moveTo>
                      <a:pt x="434" y="0"/>
                    </a:moveTo>
                    <a:lnTo>
                      <a:pt x="434" y="116"/>
                    </a:lnTo>
                    <a:cubicBezTo>
                      <a:pt x="434" y="332"/>
                      <a:pt x="289" y="520"/>
                      <a:pt x="87" y="578"/>
                    </a:cubicBezTo>
                    <a:lnTo>
                      <a:pt x="1" y="607"/>
                    </a:lnTo>
                    <a:cubicBezTo>
                      <a:pt x="376" y="679"/>
                      <a:pt x="766" y="722"/>
                      <a:pt x="1155" y="722"/>
                    </a:cubicBezTo>
                    <a:cubicBezTo>
                      <a:pt x="1531" y="722"/>
                      <a:pt x="1921" y="679"/>
                      <a:pt x="2296" y="607"/>
                    </a:cubicBezTo>
                    <a:lnTo>
                      <a:pt x="2224" y="578"/>
                    </a:lnTo>
                    <a:cubicBezTo>
                      <a:pt x="2007" y="520"/>
                      <a:pt x="1877" y="332"/>
                      <a:pt x="1877" y="116"/>
                    </a:cubicBezTo>
                    <a:lnTo>
                      <a:pt x="1877" y="0"/>
                    </a:lnTo>
                    <a:close/>
                  </a:path>
                </a:pathLst>
              </a:custGeom>
              <a:solidFill>
                <a:srgbClr val="CFD9E0"/>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0" name="Google Shape;260;p27"/>
              <p:cNvSpPr/>
              <p:nvPr/>
            </p:nvSpPr>
            <p:spPr>
              <a:xfrm>
                <a:off x="1393846" y="2500814"/>
                <a:ext cx="110549" cy="113170"/>
              </a:xfrm>
              <a:custGeom>
                <a:avLst/>
                <a:gdLst/>
                <a:ahLst/>
                <a:cxnLst/>
                <a:rect l="l" t="t" r="r" b="b"/>
                <a:pathLst>
                  <a:path w="4217" h="4317" extrusionOk="0">
                    <a:moveTo>
                      <a:pt x="2108" y="1"/>
                    </a:moveTo>
                    <a:cubicBezTo>
                      <a:pt x="1185" y="1"/>
                      <a:pt x="492" y="766"/>
                      <a:pt x="434" y="1704"/>
                    </a:cubicBezTo>
                    <a:cubicBezTo>
                      <a:pt x="376" y="2368"/>
                      <a:pt x="246" y="3032"/>
                      <a:pt x="44" y="3682"/>
                    </a:cubicBezTo>
                    <a:cubicBezTo>
                      <a:pt x="1" y="3811"/>
                      <a:pt x="59" y="3941"/>
                      <a:pt x="189" y="3985"/>
                    </a:cubicBezTo>
                    <a:cubicBezTo>
                      <a:pt x="795" y="4201"/>
                      <a:pt x="1444" y="4317"/>
                      <a:pt x="2108" y="4317"/>
                    </a:cubicBezTo>
                    <a:cubicBezTo>
                      <a:pt x="2758" y="4302"/>
                      <a:pt x="3408" y="4187"/>
                      <a:pt x="4028" y="3970"/>
                    </a:cubicBezTo>
                    <a:cubicBezTo>
                      <a:pt x="4144" y="3927"/>
                      <a:pt x="4216" y="3797"/>
                      <a:pt x="4173" y="3667"/>
                    </a:cubicBezTo>
                    <a:cubicBezTo>
                      <a:pt x="3971" y="3032"/>
                      <a:pt x="3841" y="2368"/>
                      <a:pt x="3783" y="1704"/>
                    </a:cubicBezTo>
                    <a:cubicBezTo>
                      <a:pt x="3711" y="766"/>
                      <a:pt x="3032" y="1"/>
                      <a:pt x="2108" y="1"/>
                    </a:cubicBezTo>
                    <a:close/>
                  </a:path>
                </a:pathLst>
              </a:custGeom>
              <a:solidFill>
                <a:srgbClr val="5C7285"/>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1" name="Google Shape;261;p27"/>
              <p:cNvSpPr/>
              <p:nvPr/>
            </p:nvSpPr>
            <p:spPr>
              <a:xfrm>
                <a:off x="1405197" y="2751718"/>
                <a:ext cx="12531" cy="37854"/>
              </a:xfrm>
              <a:custGeom>
                <a:avLst/>
                <a:gdLst/>
                <a:ahLst/>
                <a:cxnLst/>
                <a:rect l="l" t="t" r="r" b="b"/>
                <a:pathLst>
                  <a:path w="478" h="1444" extrusionOk="0">
                    <a:moveTo>
                      <a:pt x="1" y="0"/>
                    </a:moveTo>
                    <a:lnTo>
                      <a:pt x="1" y="1198"/>
                    </a:lnTo>
                    <a:cubicBezTo>
                      <a:pt x="1" y="1328"/>
                      <a:pt x="102" y="1444"/>
                      <a:pt x="232" y="1444"/>
                    </a:cubicBezTo>
                    <a:cubicBezTo>
                      <a:pt x="362" y="1444"/>
                      <a:pt x="477" y="1328"/>
                      <a:pt x="477" y="1198"/>
                    </a:cubicBezTo>
                    <a:lnTo>
                      <a:pt x="477" y="0"/>
                    </a:lnTo>
                    <a:close/>
                  </a:path>
                </a:pathLst>
              </a:custGeom>
              <a:solidFill>
                <a:srgbClr val="D1DB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2" name="Google Shape;262;p27"/>
              <p:cNvSpPr/>
              <p:nvPr/>
            </p:nvSpPr>
            <p:spPr>
              <a:xfrm>
                <a:off x="1405197" y="2745662"/>
                <a:ext cx="12531" cy="24983"/>
              </a:xfrm>
              <a:custGeom>
                <a:avLst/>
                <a:gdLst/>
                <a:ahLst/>
                <a:cxnLst/>
                <a:rect l="l" t="t" r="r" b="b"/>
                <a:pathLst>
                  <a:path w="478" h="953" extrusionOk="0">
                    <a:moveTo>
                      <a:pt x="1" y="0"/>
                    </a:moveTo>
                    <a:lnTo>
                      <a:pt x="1" y="953"/>
                    </a:lnTo>
                    <a:lnTo>
                      <a:pt x="477" y="953"/>
                    </a:lnTo>
                    <a:lnTo>
                      <a:pt x="477" y="0"/>
                    </a:lnTo>
                    <a:close/>
                  </a:path>
                </a:pathLst>
              </a:custGeom>
              <a:solidFill>
                <a:srgbClr val="91A8B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3" name="Google Shape;263;p27"/>
              <p:cNvSpPr/>
              <p:nvPr/>
            </p:nvSpPr>
            <p:spPr>
              <a:xfrm>
                <a:off x="1480146" y="2751718"/>
                <a:ext cx="12872" cy="37854"/>
              </a:xfrm>
              <a:custGeom>
                <a:avLst/>
                <a:gdLst/>
                <a:ahLst/>
                <a:cxnLst/>
                <a:rect l="l" t="t" r="r" b="b"/>
                <a:pathLst>
                  <a:path w="491" h="1444" extrusionOk="0">
                    <a:moveTo>
                      <a:pt x="0" y="0"/>
                    </a:moveTo>
                    <a:lnTo>
                      <a:pt x="0" y="1198"/>
                    </a:lnTo>
                    <a:cubicBezTo>
                      <a:pt x="15" y="1328"/>
                      <a:pt x="116" y="1444"/>
                      <a:pt x="246" y="1444"/>
                    </a:cubicBezTo>
                    <a:cubicBezTo>
                      <a:pt x="375" y="1444"/>
                      <a:pt x="491" y="1328"/>
                      <a:pt x="491" y="1198"/>
                    </a:cubicBezTo>
                    <a:lnTo>
                      <a:pt x="491" y="0"/>
                    </a:lnTo>
                    <a:close/>
                  </a:path>
                </a:pathLst>
              </a:custGeom>
              <a:solidFill>
                <a:srgbClr val="D1DB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4" name="Google Shape;264;p27"/>
              <p:cNvSpPr/>
              <p:nvPr/>
            </p:nvSpPr>
            <p:spPr>
              <a:xfrm>
                <a:off x="1480146" y="2745662"/>
                <a:ext cx="12872" cy="24983"/>
              </a:xfrm>
              <a:custGeom>
                <a:avLst/>
                <a:gdLst/>
                <a:ahLst/>
                <a:cxnLst/>
                <a:rect l="l" t="t" r="r" b="b"/>
                <a:pathLst>
                  <a:path w="491" h="953" extrusionOk="0">
                    <a:moveTo>
                      <a:pt x="0" y="0"/>
                    </a:moveTo>
                    <a:lnTo>
                      <a:pt x="0" y="953"/>
                    </a:lnTo>
                    <a:lnTo>
                      <a:pt x="491" y="953"/>
                    </a:lnTo>
                    <a:lnTo>
                      <a:pt x="491" y="0"/>
                    </a:lnTo>
                    <a:close/>
                  </a:path>
                </a:pathLst>
              </a:custGeom>
              <a:solidFill>
                <a:srgbClr val="91A8B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5" name="Google Shape;265;p27"/>
              <p:cNvSpPr/>
              <p:nvPr/>
            </p:nvSpPr>
            <p:spPr>
              <a:xfrm>
                <a:off x="1404830" y="2651419"/>
                <a:ext cx="88187" cy="106747"/>
              </a:xfrm>
              <a:custGeom>
                <a:avLst/>
                <a:gdLst/>
                <a:ahLst/>
                <a:cxnLst/>
                <a:rect l="l" t="t" r="r" b="b"/>
                <a:pathLst>
                  <a:path w="3364" h="4072" extrusionOk="0">
                    <a:moveTo>
                      <a:pt x="722" y="1"/>
                    </a:moveTo>
                    <a:cubicBezTo>
                      <a:pt x="333" y="1"/>
                      <a:pt x="0" y="333"/>
                      <a:pt x="0" y="723"/>
                    </a:cubicBezTo>
                    <a:lnTo>
                      <a:pt x="0" y="3841"/>
                    </a:lnTo>
                    <a:cubicBezTo>
                      <a:pt x="0" y="3971"/>
                      <a:pt x="116" y="4072"/>
                      <a:pt x="246" y="4072"/>
                    </a:cubicBezTo>
                    <a:lnTo>
                      <a:pt x="3119" y="4072"/>
                    </a:lnTo>
                    <a:cubicBezTo>
                      <a:pt x="3248" y="4072"/>
                      <a:pt x="3364" y="3971"/>
                      <a:pt x="3364" y="3841"/>
                    </a:cubicBezTo>
                    <a:lnTo>
                      <a:pt x="3364" y="723"/>
                    </a:lnTo>
                    <a:cubicBezTo>
                      <a:pt x="3350" y="333"/>
                      <a:pt x="3032" y="15"/>
                      <a:pt x="2642" y="1"/>
                    </a:cubicBezTo>
                    <a:close/>
                  </a:path>
                </a:pathLst>
              </a:custGeom>
              <a:solidFill>
                <a:srgbClr val="72889B"/>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6" name="Google Shape;266;p27"/>
              <p:cNvSpPr/>
              <p:nvPr/>
            </p:nvSpPr>
            <p:spPr>
              <a:xfrm>
                <a:off x="1393846" y="2501181"/>
                <a:ext cx="67399" cy="110916"/>
              </a:xfrm>
              <a:custGeom>
                <a:avLst/>
                <a:gdLst/>
                <a:ahLst/>
                <a:cxnLst/>
                <a:rect l="l" t="t" r="r" b="b"/>
                <a:pathLst>
                  <a:path w="2571" h="4231" extrusionOk="0">
                    <a:moveTo>
                      <a:pt x="2108" y="1"/>
                    </a:moveTo>
                    <a:cubicBezTo>
                      <a:pt x="1185" y="1"/>
                      <a:pt x="492" y="752"/>
                      <a:pt x="434" y="1690"/>
                    </a:cubicBezTo>
                    <a:cubicBezTo>
                      <a:pt x="376" y="2368"/>
                      <a:pt x="246" y="3018"/>
                      <a:pt x="44" y="3668"/>
                    </a:cubicBezTo>
                    <a:cubicBezTo>
                      <a:pt x="1" y="3797"/>
                      <a:pt x="59" y="3927"/>
                      <a:pt x="189" y="3971"/>
                    </a:cubicBezTo>
                    <a:cubicBezTo>
                      <a:pt x="506" y="4086"/>
                      <a:pt x="824" y="4158"/>
                      <a:pt x="1156" y="4231"/>
                    </a:cubicBezTo>
                    <a:cubicBezTo>
                      <a:pt x="1141" y="4173"/>
                      <a:pt x="1141" y="4115"/>
                      <a:pt x="1156" y="4072"/>
                    </a:cubicBezTo>
                    <a:cubicBezTo>
                      <a:pt x="1329" y="3350"/>
                      <a:pt x="1444" y="2614"/>
                      <a:pt x="1502" y="1878"/>
                    </a:cubicBezTo>
                    <a:cubicBezTo>
                      <a:pt x="1545" y="1011"/>
                      <a:pt x="1964" y="290"/>
                      <a:pt x="2570" y="59"/>
                    </a:cubicBezTo>
                    <a:cubicBezTo>
                      <a:pt x="2412" y="15"/>
                      <a:pt x="2267" y="1"/>
                      <a:pt x="2108" y="1"/>
                    </a:cubicBezTo>
                    <a:close/>
                  </a:path>
                </a:pathLst>
              </a:custGeom>
              <a:solidFill>
                <a:srgbClr val="667A8C"/>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grpSp>
          <p:nvGrpSpPr>
            <p:cNvPr id="267" name="Google Shape;267;p27"/>
            <p:cNvGrpSpPr/>
            <p:nvPr/>
          </p:nvGrpSpPr>
          <p:grpSpPr>
            <a:xfrm>
              <a:off x="9592065" y="3003168"/>
              <a:ext cx="366722" cy="317962"/>
              <a:chOff x="3735553" y="1530151"/>
              <a:chExt cx="366722" cy="317962"/>
            </a:xfrm>
          </p:grpSpPr>
          <p:sp>
            <p:nvSpPr>
              <p:cNvPr id="268" name="Google Shape;268;p27"/>
              <p:cNvSpPr/>
              <p:nvPr/>
            </p:nvSpPr>
            <p:spPr>
              <a:xfrm>
                <a:off x="3770760" y="1565725"/>
                <a:ext cx="331515" cy="282388"/>
              </a:xfrm>
              <a:custGeom>
                <a:avLst/>
                <a:gdLst/>
                <a:ahLst/>
                <a:cxnLst/>
                <a:rect l="l" t="t" r="r" b="b"/>
                <a:pathLst>
                  <a:path w="12646" h="10772" extrusionOk="0">
                    <a:moveTo>
                      <a:pt x="909" y="1"/>
                    </a:moveTo>
                    <a:cubicBezTo>
                      <a:pt x="404" y="1"/>
                      <a:pt x="0" y="405"/>
                      <a:pt x="0" y="910"/>
                    </a:cubicBezTo>
                    <a:lnTo>
                      <a:pt x="0" y="7218"/>
                    </a:lnTo>
                    <a:cubicBezTo>
                      <a:pt x="0" y="7724"/>
                      <a:pt x="404" y="8128"/>
                      <a:pt x="909" y="8128"/>
                    </a:cubicBezTo>
                    <a:lnTo>
                      <a:pt x="4518" y="8128"/>
                    </a:lnTo>
                    <a:lnTo>
                      <a:pt x="8329" y="10726"/>
                    </a:lnTo>
                    <a:cubicBezTo>
                      <a:pt x="8371" y="10757"/>
                      <a:pt x="8416" y="10771"/>
                      <a:pt x="8459" y="10771"/>
                    </a:cubicBezTo>
                    <a:cubicBezTo>
                      <a:pt x="8597" y="10771"/>
                      <a:pt x="8720" y="10634"/>
                      <a:pt x="8676" y="10481"/>
                    </a:cubicBezTo>
                    <a:lnTo>
                      <a:pt x="8127" y="8113"/>
                    </a:lnTo>
                    <a:lnTo>
                      <a:pt x="11736" y="8113"/>
                    </a:lnTo>
                    <a:cubicBezTo>
                      <a:pt x="12241" y="8113"/>
                      <a:pt x="12645" y="7709"/>
                      <a:pt x="12645" y="7218"/>
                    </a:cubicBezTo>
                    <a:lnTo>
                      <a:pt x="12645" y="896"/>
                    </a:lnTo>
                    <a:cubicBezTo>
                      <a:pt x="12645" y="405"/>
                      <a:pt x="12227" y="1"/>
                      <a:pt x="11736" y="1"/>
                    </a:cubicBezTo>
                    <a:close/>
                  </a:path>
                </a:pathLst>
              </a:custGeom>
              <a:solidFill>
                <a:srgbClr val="E9EDF1"/>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69" name="Google Shape;269;p27"/>
              <p:cNvSpPr/>
              <p:nvPr/>
            </p:nvSpPr>
            <p:spPr>
              <a:xfrm>
                <a:off x="3770760" y="1565725"/>
                <a:ext cx="307685" cy="189246"/>
              </a:xfrm>
              <a:custGeom>
                <a:avLst/>
                <a:gdLst/>
                <a:ahLst/>
                <a:cxnLst/>
                <a:rect l="l" t="t" r="r" b="b"/>
                <a:pathLst>
                  <a:path w="11737" h="7219" extrusionOk="0">
                    <a:moveTo>
                      <a:pt x="909" y="1"/>
                    </a:moveTo>
                    <a:cubicBezTo>
                      <a:pt x="404" y="1"/>
                      <a:pt x="0" y="405"/>
                      <a:pt x="0" y="910"/>
                    </a:cubicBezTo>
                    <a:lnTo>
                      <a:pt x="0" y="7218"/>
                    </a:lnTo>
                    <a:lnTo>
                      <a:pt x="10379" y="7218"/>
                    </a:lnTo>
                    <a:cubicBezTo>
                      <a:pt x="11130" y="7218"/>
                      <a:pt x="11736" y="6612"/>
                      <a:pt x="11736" y="5862"/>
                    </a:cubicBezTo>
                    <a:lnTo>
                      <a:pt x="11736" y="1"/>
                    </a:lnTo>
                    <a:close/>
                  </a:path>
                </a:pathLst>
              </a:custGeom>
              <a:solidFill>
                <a:srgbClr val="BCC9D4"/>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0" name="Google Shape;270;p27"/>
              <p:cNvSpPr/>
              <p:nvPr/>
            </p:nvSpPr>
            <p:spPr>
              <a:xfrm>
                <a:off x="3735553" y="1530151"/>
                <a:ext cx="330781" cy="282073"/>
              </a:xfrm>
              <a:custGeom>
                <a:avLst/>
                <a:gdLst/>
                <a:ahLst/>
                <a:cxnLst/>
                <a:rect l="l" t="t" r="r" b="b"/>
                <a:pathLst>
                  <a:path w="12618" h="10760" extrusionOk="0">
                    <a:moveTo>
                      <a:pt x="896" y="1"/>
                    </a:moveTo>
                    <a:cubicBezTo>
                      <a:pt x="405" y="1"/>
                      <a:pt x="1" y="405"/>
                      <a:pt x="1" y="910"/>
                    </a:cubicBezTo>
                    <a:lnTo>
                      <a:pt x="1" y="7219"/>
                    </a:lnTo>
                    <a:cubicBezTo>
                      <a:pt x="1" y="7724"/>
                      <a:pt x="405" y="8128"/>
                      <a:pt x="896" y="8128"/>
                    </a:cubicBezTo>
                    <a:lnTo>
                      <a:pt x="4504" y="8128"/>
                    </a:lnTo>
                    <a:lnTo>
                      <a:pt x="3970" y="10495"/>
                    </a:lnTo>
                    <a:cubicBezTo>
                      <a:pt x="3937" y="10640"/>
                      <a:pt x="4050" y="10760"/>
                      <a:pt x="4183" y="10760"/>
                    </a:cubicBezTo>
                    <a:cubicBezTo>
                      <a:pt x="4222" y="10760"/>
                      <a:pt x="4263" y="10749"/>
                      <a:pt x="4302" y="10726"/>
                    </a:cubicBezTo>
                    <a:lnTo>
                      <a:pt x="8113" y="8128"/>
                    </a:lnTo>
                    <a:lnTo>
                      <a:pt x="11722" y="8128"/>
                    </a:lnTo>
                    <a:cubicBezTo>
                      <a:pt x="12213" y="8128"/>
                      <a:pt x="12617" y="7724"/>
                      <a:pt x="12617" y="7219"/>
                    </a:cubicBezTo>
                    <a:lnTo>
                      <a:pt x="12617" y="910"/>
                    </a:lnTo>
                    <a:cubicBezTo>
                      <a:pt x="12617" y="405"/>
                      <a:pt x="12213" y="15"/>
                      <a:pt x="11722" y="1"/>
                    </a:cubicBezTo>
                    <a:close/>
                  </a:path>
                </a:pathLst>
              </a:custGeom>
              <a:solidFill>
                <a:srgbClr val="EFF1F3"/>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1" name="Google Shape;271;p27"/>
              <p:cNvSpPr/>
              <p:nvPr/>
            </p:nvSpPr>
            <p:spPr>
              <a:xfrm>
                <a:off x="3779070" y="1629296"/>
                <a:ext cx="250170" cy="14785"/>
              </a:xfrm>
              <a:custGeom>
                <a:avLst/>
                <a:gdLst/>
                <a:ahLst/>
                <a:cxnLst/>
                <a:rect l="l" t="t" r="r" b="b"/>
                <a:pathLst>
                  <a:path w="9543" h="564" extrusionOk="0">
                    <a:moveTo>
                      <a:pt x="376" y="1"/>
                    </a:moveTo>
                    <a:cubicBezTo>
                      <a:pt x="1" y="1"/>
                      <a:pt x="1" y="564"/>
                      <a:pt x="376" y="564"/>
                    </a:cubicBezTo>
                    <a:lnTo>
                      <a:pt x="9167" y="564"/>
                    </a:lnTo>
                    <a:cubicBezTo>
                      <a:pt x="9542" y="564"/>
                      <a:pt x="9542" y="1"/>
                      <a:pt x="9167" y="1"/>
                    </a:cubicBezTo>
                    <a:close/>
                  </a:path>
                </a:pathLst>
              </a:custGeom>
              <a:solidFill>
                <a:srgbClr val="D1DB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2" name="Google Shape;272;p27"/>
              <p:cNvSpPr/>
              <p:nvPr/>
            </p:nvSpPr>
            <p:spPr>
              <a:xfrm>
                <a:off x="3779070" y="1599778"/>
                <a:ext cx="167304" cy="14785"/>
              </a:xfrm>
              <a:custGeom>
                <a:avLst/>
                <a:gdLst/>
                <a:ahLst/>
                <a:cxnLst/>
                <a:rect l="l" t="t" r="r" b="b"/>
                <a:pathLst>
                  <a:path w="6382" h="564" extrusionOk="0">
                    <a:moveTo>
                      <a:pt x="376" y="1"/>
                    </a:moveTo>
                    <a:cubicBezTo>
                      <a:pt x="1" y="1"/>
                      <a:pt x="1" y="564"/>
                      <a:pt x="376" y="564"/>
                    </a:cubicBezTo>
                    <a:lnTo>
                      <a:pt x="6006" y="564"/>
                    </a:lnTo>
                    <a:cubicBezTo>
                      <a:pt x="6381" y="564"/>
                      <a:pt x="6381" y="1"/>
                      <a:pt x="6006" y="1"/>
                    </a:cubicBezTo>
                    <a:close/>
                  </a:path>
                </a:pathLst>
              </a:custGeom>
              <a:solidFill>
                <a:srgbClr val="9AAAB7"/>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3" name="Google Shape;273;p27"/>
              <p:cNvSpPr/>
              <p:nvPr/>
            </p:nvSpPr>
            <p:spPr>
              <a:xfrm>
                <a:off x="3950490" y="1599778"/>
                <a:ext cx="78750" cy="14785"/>
              </a:xfrm>
              <a:custGeom>
                <a:avLst/>
                <a:gdLst/>
                <a:ahLst/>
                <a:cxnLst/>
                <a:rect l="l" t="t" r="r" b="b"/>
                <a:pathLst>
                  <a:path w="3004" h="564" extrusionOk="0">
                    <a:moveTo>
                      <a:pt x="376" y="1"/>
                    </a:moveTo>
                    <a:cubicBezTo>
                      <a:pt x="1" y="1"/>
                      <a:pt x="1" y="564"/>
                      <a:pt x="376" y="564"/>
                    </a:cubicBezTo>
                    <a:lnTo>
                      <a:pt x="2628" y="564"/>
                    </a:lnTo>
                    <a:cubicBezTo>
                      <a:pt x="3003" y="564"/>
                      <a:pt x="3003" y="1"/>
                      <a:pt x="2628" y="1"/>
                    </a:cubicBezTo>
                    <a:close/>
                  </a:path>
                </a:pathLst>
              </a:custGeom>
              <a:solidFill>
                <a:srgbClr val="8397A7"/>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4" name="Google Shape;274;p27"/>
              <p:cNvSpPr/>
              <p:nvPr/>
            </p:nvSpPr>
            <p:spPr>
              <a:xfrm>
                <a:off x="3779070" y="1658814"/>
                <a:ext cx="96524" cy="14785"/>
              </a:xfrm>
              <a:custGeom>
                <a:avLst/>
                <a:gdLst/>
                <a:ahLst/>
                <a:cxnLst/>
                <a:rect l="l" t="t" r="r" b="b"/>
                <a:pathLst>
                  <a:path w="3682" h="564" extrusionOk="0">
                    <a:moveTo>
                      <a:pt x="376" y="1"/>
                    </a:moveTo>
                    <a:cubicBezTo>
                      <a:pt x="1" y="1"/>
                      <a:pt x="1" y="564"/>
                      <a:pt x="376" y="564"/>
                    </a:cubicBezTo>
                    <a:lnTo>
                      <a:pt x="3306" y="564"/>
                    </a:lnTo>
                    <a:cubicBezTo>
                      <a:pt x="3682" y="564"/>
                      <a:pt x="3682" y="1"/>
                      <a:pt x="3306" y="1"/>
                    </a:cubicBezTo>
                    <a:close/>
                  </a:path>
                </a:pathLst>
              </a:custGeom>
              <a:solidFill>
                <a:srgbClr val="91A8B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5" name="Google Shape;275;p27"/>
              <p:cNvSpPr/>
              <p:nvPr/>
            </p:nvSpPr>
            <p:spPr>
              <a:xfrm>
                <a:off x="3891087" y="1658814"/>
                <a:ext cx="138153" cy="14785"/>
              </a:xfrm>
              <a:custGeom>
                <a:avLst/>
                <a:gdLst/>
                <a:ahLst/>
                <a:cxnLst/>
                <a:rect l="l" t="t" r="r" b="b"/>
                <a:pathLst>
                  <a:path w="5270" h="564" extrusionOk="0">
                    <a:moveTo>
                      <a:pt x="376" y="1"/>
                    </a:moveTo>
                    <a:cubicBezTo>
                      <a:pt x="0" y="1"/>
                      <a:pt x="0" y="564"/>
                      <a:pt x="376" y="564"/>
                    </a:cubicBezTo>
                    <a:lnTo>
                      <a:pt x="4894" y="564"/>
                    </a:lnTo>
                    <a:cubicBezTo>
                      <a:pt x="5269" y="564"/>
                      <a:pt x="5269" y="1"/>
                      <a:pt x="4894" y="1"/>
                    </a:cubicBezTo>
                    <a:close/>
                  </a:path>
                </a:pathLst>
              </a:custGeom>
              <a:solidFill>
                <a:srgbClr val="D1DB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6" name="Google Shape;276;p27"/>
              <p:cNvSpPr/>
              <p:nvPr/>
            </p:nvSpPr>
            <p:spPr>
              <a:xfrm>
                <a:off x="3779070" y="1570260"/>
                <a:ext cx="49232" cy="14785"/>
              </a:xfrm>
              <a:custGeom>
                <a:avLst/>
                <a:gdLst/>
                <a:ahLst/>
                <a:cxnLst/>
                <a:rect l="l" t="t" r="r" b="b"/>
                <a:pathLst>
                  <a:path w="1878" h="564" extrusionOk="0">
                    <a:moveTo>
                      <a:pt x="376" y="1"/>
                    </a:moveTo>
                    <a:cubicBezTo>
                      <a:pt x="1" y="1"/>
                      <a:pt x="1" y="564"/>
                      <a:pt x="376" y="564"/>
                    </a:cubicBezTo>
                    <a:lnTo>
                      <a:pt x="1502" y="564"/>
                    </a:lnTo>
                    <a:cubicBezTo>
                      <a:pt x="1877" y="564"/>
                      <a:pt x="1877" y="1"/>
                      <a:pt x="1502" y="1"/>
                    </a:cubicBezTo>
                    <a:close/>
                  </a:path>
                </a:pathLst>
              </a:custGeom>
              <a:solidFill>
                <a:srgbClr val="8397A7"/>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7" name="Google Shape;277;p27"/>
              <p:cNvSpPr/>
              <p:nvPr/>
            </p:nvSpPr>
            <p:spPr>
              <a:xfrm>
                <a:off x="3832051" y="1570260"/>
                <a:ext cx="197189" cy="14785"/>
              </a:xfrm>
              <a:custGeom>
                <a:avLst/>
                <a:gdLst/>
                <a:ahLst/>
                <a:cxnLst/>
                <a:rect l="l" t="t" r="r" b="b"/>
                <a:pathLst>
                  <a:path w="7522" h="564" extrusionOk="0">
                    <a:moveTo>
                      <a:pt x="376" y="1"/>
                    </a:moveTo>
                    <a:cubicBezTo>
                      <a:pt x="1" y="1"/>
                      <a:pt x="1" y="564"/>
                      <a:pt x="376" y="564"/>
                    </a:cubicBezTo>
                    <a:lnTo>
                      <a:pt x="7146" y="564"/>
                    </a:lnTo>
                    <a:cubicBezTo>
                      <a:pt x="7521" y="564"/>
                      <a:pt x="7521" y="1"/>
                      <a:pt x="7146" y="1"/>
                    </a:cubicBezTo>
                    <a:close/>
                  </a:path>
                </a:pathLst>
              </a:custGeom>
              <a:solidFill>
                <a:srgbClr val="9AAAB7"/>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8" name="Google Shape;278;p27"/>
              <p:cNvSpPr/>
              <p:nvPr/>
            </p:nvSpPr>
            <p:spPr>
              <a:xfrm>
                <a:off x="3779070" y="1688699"/>
                <a:ext cx="190740" cy="14811"/>
              </a:xfrm>
              <a:custGeom>
                <a:avLst/>
                <a:gdLst/>
                <a:ahLst/>
                <a:cxnLst/>
                <a:rect l="l" t="t" r="r" b="b"/>
                <a:pathLst>
                  <a:path w="7276" h="565" extrusionOk="0">
                    <a:moveTo>
                      <a:pt x="6929" y="1"/>
                    </a:moveTo>
                    <a:cubicBezTo>
                      <a:pt x="6924" y="1"/>
                      <a:pt x="6920" y="1"/>
                      <a:pt x="6915" y="1"/>
                    </a:cubicBezTo>
                    <a:lnTo>
                      <a:pt x="376" y="1"/>
                    </a:lnTo>
                    <a:cubicBezTo>
                      <a:pt x="1" y="1"/>
                      <a:pt x="1" y="564"/>
                      <a:pt x="376" y="564"/>
                    </a:cubicBezTo>
                    <a:lnTo>
                      <a:pt x="6915" y="564"/>
                    </a:lnTo>
                    <a:cubicBezTo>
                      <a:pt x="7271" y="550"/>
                      <a:pt x="7276" y="1"/>
                      <a:pt x="6929" y="1"/>
                    </a:cubicBezTo>
                    <a:close/>
                  </a:path>
                </a:pathLst>
              </a:custGeom>
              <a:solidFill>
                <a:srgbClr val="D1DBE2"/>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279" name="Google Shape;279;p27"/>
              <p:cNvSpPr/>
              <p:nvPr/>
            </p:nvSpPr>
            <p:spPr>
              <a:xfrm>
                <a:off x="3973953" y="1688699"/>
                <a:ext cx="55287" cy="14811"/>
              </a:xfrm>
              <a:custGeom>
                <a:avLst/>
                <a:gdLst/>
                <a:ahLst/>
                <a:cxnLst/>
                <a:rect l="l" t="t" r="r" b="b"/>
                <a:pathLst>
                  <a:path w="2109" h="565" extrusionOk="0">
                    <a:moveTo>
                      <a:pt x="1747" y="1"/>
                    </a:moveTo>
                    <a:cubicBezTo>
                      <a:pt x="1743" y="1"/>
                      <a:pt x="1738" y="1"/>
                      <a:pt x="1733" y="1"/>
                    </a:cubicBezTo>
                    <a:lnTo>
                      <a:pt x="376" y="1"/>
                    </a:lnTo>
                    <a:cubicBezTo>
                      <a:pt x="1" y="1"/>
                      <a:pt x="1" y="564"/>
                      <a:pt x="376" y="564"/>
                    </a:cubicBezTo>
                    <a:lnTo>
                      <a:pt x="1733" y="564"/>
                    </a:lnTo>
                    <a:cubicBezTo>
                      <a:pt x="2104" y="550"/>
                      <a:pt x="2108" y="1"/>
                      <a:pt x="1747" y="1"/>
                    </a:cubicBezTo>
                    <a:close/>
                  </a:path>
                </a:pathLst>
              </a:custGeom>
              <a:solidFill>
                <a:srgbClr val="91A8B8"/>
              </a:solidFill>
              <a:ln>
                <a:noFill/>
              </a:ln>
            </p:spPr>
            <p:txBody>
              <a:bodyPr spcFirstLastPara="1" wrap="square" lIns="91433" tIns="91433" rIns="91433" bIns="91433"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sp>
          <p:nvSpPr>
            <p:cNvPr id="280" name="Google Shape;280;p27"/>
            <p:cNvSpPr txBox="1"/>
            <p:nvPr/>
          </p:nvSpPr>
          <p:spPr>
            <a:xfrm>
              <a:off x="9475100" y="3626460"/>
              <a:ext cx="742500" cy="666937"/>
            </a:xfrm>
            <a:prstGeom prst="rect">
              <a:avLst/>
            </a:prstGeom>
            <a:noFill/>
            <a:ln>
              <a:noFill/>
            </a:ln>
          </p:spPr>
          <p:txBody>
            <a:bodyPr spcFirstLastPara="1" wrap="square" lIns="91433" tIns="45700" rIns="91433" bIns="45700" anchor="t" anchorCtr="0">
              <a:spAutoFit/>
            </a:bodyPr>
            <a:lstStyle/>
            <a:p>
              <a:r>
                <a:rPr lang="vi" sz="1867">
                  <a:solidFill>
                    <a:schemeClr val="dk1"/>
                  </a:solidFill>
                  <a:latin typeface="Calibri"/>
                  <a:ea typeface="Calibri"/>
                  <a:cs typeface="Calibri"/>
                  <a:sym typeface="Calibri"/>
                </a:rPr>
                <a:t>Viết thư</a:t>
              </a:r>
              <a:endParaRPr sz="1867">
                <a:solidFill>
                  <a:schemeClr val="dk1"/>
                </a:solidFill>
                <a:latin typeface="Calibri"/>
                <a:ea typeface="Calibri"/>
                <a:cs typeface="Calibri"/>
                <a:sym typeface="Calibri"/>
              </a:endParaRPr>
            </a:p>
          </p:txBody>
        </p:sp>
        <p:sp>
          <p:nvSpPr>
            <p:cNvPr id="281" name="Google Shape;281;p27"/>
            <p:cNvSpPr txBox="1"/>
            <p:nvPr/>
          </p:nvSpPr>
          <p:spPr>
            <a:xfrm>
              <a:off x="10521788" y="3429000"/>
              <a:ext cx="742500" cy="666937"/>
            </a:xfrm>
            <a:prstGeom prst="rect">
              <a:avLst/>
            </a:prstGeom>
            <a:noFill/>
            <a:ln>
              <a:noFill/>
            </a:ln>
          </p:spPr>
          <p:txBody>
            <a:bodyPr spcFirstLastPara="1" wrap="square" lIns="91433" tIns="45700" rIns="91433" bIns="45700" anchor="t" anchorCtr="0">
              <a:spAutoFit/>
            </a:bodyPr>
            <a:lstStyle/>
            <a:p>
              <a:r>
                <a:rPr lang="vi" sz="1867">
                  <a:solidFill>
                    <a:schemeClr val="dk1"/>
                  </a:solidFill>
                  <a:latin typeface="Calibri"/>
                  <a:ea typeface="Calibri"/>
                  <a:cs typeface="Calibri"/>
                  <a:sym typeface="Calibri"/>
                </a:rPr>
                <a:t>Đối thoại</a:t>
              </a:r>
              <a:endParaRPr sz="1867">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09114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2674144" y="0"/>
            <a:ext cx="6843712" cy="762000"/>
          </a:xfrm>
        </p:spPr>
        <p:txBody>
          <a:bodyPr/>
          <a:lstStyle/>
          <a:p>
            <a:pPr algn="ctr"/>
            <a:r>
              <a:rPr lang="x-none" sz="3667" b="1">
                <a:solidFill>
                  <a:srgbClr val="1A7A7C"/>
                </a:solidFill>
                <a:latin typeface="Cambria" panose="02040503050406030204" pitchFamily="18" charset="0"/>
              </a:rPr>
              <a:t>TÁC GIẢ TÁC PHẨM </a:t>
            </a:r>
          </a:p>
        </p:txBody>
      </p:sp>
      <p:pic>
        <p:nvPicPr>
          <p:cNvPr id="2050" name="Picture 2" descr="Thiền sư Thích Nhất Hạnh dưới góc nhìn của báo chí quốc tế">
            <a:extLst>
              <a:ext uri="{FF2B5EF4-FFF2-40B4-BE49-F238E27FC236}">
                <a16:creationId xmlns="" xmlns:a16="http://schemas.microsoft.com/office/drawing/2014/main" id="{E8F6FC7F-C153-D249-B6EE-9577A9F49AE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939801"/>
            <a:ext cx="3286125" cy="2489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6" name="Picture 6" descr="Giận – Làng Mai">
            <a:extLst>
              <a:ext uri="{FF2B5EF4-FFF2-40B4-BE49-F238E27FC236}">
                <a16:creationId xmlns="" xmlns:a16="http://schemas.microsoft.com/office/drawing/2014/main" id="{9BE59743-9687-C34C-9FE9-E71FC7D331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3649312"/>
            <a:ext cx="3286125" cy="24850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DF55DC6D-541B-1049-9015-360748128C54}"/>
              </a:ext>
            </a:extLst>
          </p:cNvPr>
          <p:cNvSpPr/>
          <p:nvPr/>
        </p:nvSpPr>
        <p:spPr>
          <a:xfrm>
            <a:off x="3552825" y="939801"/>
            <a:ext cx="8381536" cy="2489200"/>
          </a:xfrm>
          <a:prstGeom prst="rect">
            <a:avLst/>
          </a:prstGeom>
          <a:solidFill>
            <a:schemeClr val="bg1"/>
          </a:solidFill>
          <a:ln>
            <a:solidFill>
              <a:srgbClr val="1A7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39" indent="-285739">
              <a:buFont typeface="Arial" panose="020B0604020202020204" pitchFamily="34" charset="0"/>
              <a:buChar char="•"/>
            </a:pPr>
            <a:r>
              <a:rPr lang="vi-VN" sz="2000" dirty="0">
                <a:solidFill>
                  <a:schemeClr val="tx1"/>
                </a:solidFill>
                <a:latin typeface="Cambria" panose="02040503050406030204" pitchFamily="18" charset="0"/>
              </a:rPr>
              <a:t>Thích Nhất Hạnh được một số tờ báo đánh giá là nhà lãnh đạo Phật giáo có ảnh hưởng lớn thứ hai ở phương Tây chỉ sau Đạt Lai Lạt Ma.</a:t>
            </a:r>
          </a:p>
          <a:p>
            <a:pPr marL="285739" indent="-285739">
              <a:buFont typeface="Arial" panose="020B0604020202020204" pitchFamily="34" charset="0"/>
              <a:buChar char="•"/>
            </a:pPr>
            <a:r>
              <a:rPr lang="vi-VN" sz="2000" dirty="0">
                <a:solidFill>
                  <a:schemeClr val="tx1"/>
                </a:solidFill>
                <a:latin typeface="Cambria" panose="02040503050406030204" pitchFamily="18" charset="0"/>
              </a:rPr>
              <a:t>Thích Nhất Hạnh đã viết hơn 100 cuốn sách, trong số đó hơn 70 cuốn bằng tiếng Anh. </a:t>
            </a:r>
            <a:r>
              <a:rPr lang="en-US" sz="2000" dirty="0" err="1">
                <a:solidFill>
                  <a:schemeClr val="tx1"/>
                </a:solidFill>
                <a:latin typeface="Cambria" panose="02040503050406030204" pitchFamily="18" charset="0"/>
              </a:rPr>
              <a:t>Thầy</a:t>
            </a:r>
            <a:r>
              <a:rPr lang="vi-VN" sz="2000" dirty="0">
                <a:solidFill>
                  <a:schemeClr val="tx1"/>
                </a:solidFill>
                <a:latin typeface="Cambria" panose="02040503050406030204" pitchFamily="18" charset="0"/>
              </a:rPr>
              <a:t> là người vận động cho phong trào hòa bình, với các giải pháp không bạo lực cho các mâu thuẫn.</a:t>
            </a:r>
            <a:endParaRPr lang="vi-VN" sz="2000" baseline="30000" dirty="0">
              <a:solidFill>
                <a:schemeClr val="tx1"/>
              </a:solidFill>
              <a:latin typeface="Cambria" panose="02040503050406030204" pitchFamily="18" charset="0"/>
            </a:endParaRPr>
          </a:p>
        </p:txBody>
      </p:sp>
      <p:sp>
        <p:nvSpPr>
          <p:cNvPr id="9" name="Rectangle 8">
            <a:extLst>
              <a:ext uri="{FF2B5EF4-FFF2-40B4-BE49-F238E27FC236}">
                <a16:creationId xmlns="" xmlns:a16="http://schemas.microsoft.com/office/drawing/2014/main" id="{349743B4-B721-BD46-98B7-B3F817548E5C}"/>
              </a:ext>
            </a:extLst>
          </p:cNvPr>
          <p:cNvSpPr/>
          <p:nvPr/>
        </p:nvSpPr>
        <p:spPr>
          <a:xfrm>
            <a:off x="3552825" y="3646312"/>
            <a:ext cx="8381536" cy="2485052"/>
          </a:xfrm>
          <a:prstGeom prst="rect">
            <a:avLst/>
          </a:prstGeom>
          <a:solidFill>
            <a:schemeClr val="bg1"/>
          </a:solidFill>
          <a:ln>
            <a:solidFill>
              <a:srgbClr val="1A7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0985" indent="-380985">
              <a:buFont typeface="Arial" panose="020B0604020202020204" pitchFamily="34" charset="0"/>
              <a:buChar char="•"/>
            </a:pPr>
            <a:r>
              <a:rPr lang="vi-VN" sz="2667" baseline="30000" dirty="0">
                <a:solidFill>
                  <a:schemeClr val="tx1"/>
                </a:solidFill>
                <a:latin typeface="Cambria" panose="02040503050406030204" pitchFamily="18" charset="0"/>
              </a:rPr>
              <a:t>Giận được xuất </a:t>
            </a:r>
            <a:r>
              <a:rPr lang="vi-VN" sz="2667" baseline="30000">
                <a:solidFill>
                  <a:schemeClr val="tx1"/>
                </a:solidFill>
                <a:latin typeface="Cambria" panose="02040503050406030204" pitchFamily="18" charset="0"/>
              </a:rPr>
              <a:t>bản </a:t>
            </a:r>
            <a:r>
              <a:rPr lang="en-US" sz="2667" baseline="30000">
                <a:solidFill>
                  <a:schemeClr val="tx1"/>
                </a:solidFill>
                <a:latin typeface="Cambria" panose="02040503050406030204" pitchFamily="18" charset="0"/>
              </a:rPr>
              <a:t>t</a:t>
            </a:r>
            <a:r>
              <a:rPr lang="vi-VN" sz="2667" baseline="30000">
                <a:solidFill>
                  <a:schemeClr val="tx1"/>
                </a:solidFill>
                <a:latin typeface="Cambria" panose="02040503050406030204" pitchFamily="18" charset="0"/>
              </a:rPr>
              <a:t>ại </a:t>
            </a:r>
            <a:r>
              <a:rPr lang="vi-VN" sz="2667" baseline="30000" dirty="0">
                <a:solidFill>
                  <a:schemeClr val="tx1"/>
                </a:solidFill>
                <a:latin typeface="Cambria" panose="02040503050406030204" pitchFamily="18" charset="0"/>
              </a:rPr>
              <a:t>Hoa Kỳ ngày 10.09.2001, trước biến cố 11.09.2001 một ngày. Vì vậy, Giận trở thành cuốn sách bán chạy nhất Hoa Kỳ – 50.000 bản mỗi tuần – trong vòng 9 </a:t>
            </a:r>
            <a:r>
              <a:rPr lang="vi-VN" sz="2667" baseline="30000">
                <a:solidFill>
                  <a:schemeClr val="tx1"/>
                </a:solidFill>
                <a:latin typeface="Cambria" panose="02040503050406030204" pitchFamily="18" charset="0"/>
              </a:rPr>
              <a:t>tháng …</a:t>
            </a:r>
            <a:r>
              <a:rPr lang="en-US" sz="2667" baseline="30000">
                <a:solidFill>
                  <a:schemeClr val="tx1"/>
                </a:solidFill>
                <a:latin typeface="Cambria" panose="02040503050406030204" pitchFamily="18" charset="0"/>
              </a:rPr>
              <a:t> </a:t>
            </a:r>
            <a:r>
              <a:rPr lang="vi-VN" sz="2667" baseline="30000">
                <a:solidFill>
                  <a:schemeClr val="tx1"/>
                </a:solidFill>
                <a:latin typeface="Cambria" panose="02040503050406030204" pitchFamily="18" charset="0"/>
              </a:rPr>
              <a:t>Giận </a:t>
            </a:r>
            <a:r>
              <a:rPr lang="vi-VN" sz="2667" baseline="30000" dirty="0">
                <a:solidFill>
                  <a:schemeClr val="tx1"/>
                </a:solidFill>
                <a:latin typeface="Cambria" panose="02040503050406030204" pitchFamily="18" charset="0"/>
              </a:rPr>
              <a:t>tiếp tục là cuốn sách nhận được sự đón nhận nồng nhiệt của đọc giả và được chuyển thể sang nhiều thứ tiếng</a:t>
            </a:r>
          </a:p>
          <a:p>
            <a:pPr marL="380985" indent="-380985">
              <a:buFont typeface="Arial" panose="020B0604020202020204" pitchFamily="34" charset="0"/>
              <a:buChar char="•"/>
            </a:pPr>
            <a:endParaRPr lang="vi-VN" sz="2667" baseline="30000" dirty="0">
              <a:solidFill>
                <a:schemeClr val="tx1"/>
              </a:solidFill>
              <a:latin typeface="Cambria" panose="02040503050406030204" pitchFamily="18" charset="0"/>
            </a:endParaRPr>
          </a:p>
          <a:p>
            <a:pPr marL="380985" indent="-380985">
              <a:buFont typeface="Arial" panose="020B0604020202020204" pitchFamily="34" charset="0"/>
              <a:buChar char="•"/>
            </a:pPr>
            <a:r>
              <a:rPr lang="vi-VN" sz="2667" baseline="30000" dirty="0">
                <a:solidFill>
                  <a:schemeClr val="tx1"/>
                </a:solidFill>
                <a:latin typeface="Cambria" panose="02040503050406030204" pitchFamily="18" charset="0"/>
              </a:rPr>
              <a:t>Tại Hàn Quốc, cuốn sách đã </a:t>
            </a:r>
            <a:r>
              <a:rPr lang="vi-VN" sz="2667" baseline="30000">
                <a:solidFill>
                  <a:schemeClr val="tx1"/>
                </a:solidFill>
                <a:latin typeface="Cambria" panose="02040503050406030204" pitchFamily="18" charset="0"/>
              </a:rPr>
              <a:t>bán đ</a:t>
            </a:r>
            <a:r>
              <a:rPr lang="en-US" sz="2667" baseline="30000">
                <a:solidFill>
                  <a:schemeClr val="tx1"/>
                </a:solidFill>
                <a:latin typeface="Cambria" panose="02040503050406030204" pitchFamily="18" charset="0"/>
              </a:rPr>
              <a:t>ược</a:t>
            </a:r>
            <a:r>
              <a:rPr lang="vi-VN" sz="2667" baseline="30000">
                <a:solidFill>
                  <a:schemeClr val="tx1"/>
                </a:solidFill>
                <a:latin typeface="Cambria" panose="02040503050406030204" pitchFamily="18" charset="0"/>
              </a:rPr>
              <a:t> </a:t>
            </a:r>
            <a:r>
              <a:rPr lang="vi-VN" sz="2667" baseline="30000" dirty="0">
                <a:solidFill>
                  <a:schemeClr val="tx1"/>
                </a:solidFill>
                <a:latin typeface="Cambria" panose="02040503050406030204" pitchFamily="18" charset="0"/>
              </a:rPr>
              <a:t>1 triệu bản chỉ </a:t>
            </a:r>
            <a:r>
              <a:rPr lang="vi-VN" sz="2667" baseline="30000">
                <a:solidFill>
                  <a:schemeClr val="tx1"/>
                </a:solidFill>
                <a:latin typeface="Cambria" panose="02040503050406030204" pitchFamily="18" charset="0"/>
              </a:rPr>
              <a:t>trong </a:t>
            </a:r>
            <a:r>
              <a:rPr lang="en-US" sz="2667" baseline="30000">
                <a:solidFill>
                  <a:schemeClr val="tx1"/>
                </a:solidFill>
                <a:latin typeface="Cambria" panose="02040503050406030204" pitchFamily="18" charset="0"/>
              </a:rPr>
              <a:t>vòng</a:t>
            </a:r>
            <a:r>
              <a:rPr lang="vi-VN" sz="2667" baseline="30000">
                <a:solidFill>
                  <a:schemeClr val="tx1"/>
                </a:solidFill>
                <a:latin typeface="Cambria" panose="02040503050406030204" pitchFamily="18" charset="0"/>
              </a:rPr>
              <a:t> </a:t>
            </a:r>
            <a:r>
              <a:rPr lang="vi-VN" sz="2667" baseline="30000" dirty="0">
                <a:solidFill>
                  <a:schemeClr val="tx1"/>
                </a:solidFill>
                <a:latin typeface="Cambria" panose="02040503050406030204" pitchFamily="18" charset="0"/>
              </a:rPr>
              <a:t>11 tháng. Rất nhiều độc giả đã điều phục được tâm mình, sử dụng ái ngữ lắng nghe để hoà giải với người thân, đem hạnh phúc cho chính gia đình và cộng đồng của họ </a:t>
            </a:r>
          </a:p>
        </p:txBody>
      </p:sp>
    </p:spTree>
    <p:extLst>
      <p:ext uri="{BB962C8B-B14F-4D97-AF65-F5344CB8AC3E}">
        <p14:creationId xmlns:p14="http://schemas.microsoft.com/office/powerpoint/2010/main" val="2161652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438033" y="246733"/>
            <a:ext cx="10298000" cy="641600"/>
          </a:xfrm>
          <a:prstGeom prst="rect">
            <a:avLst/>
          </a:prstGeom>
          <a:noFill/>
          <a:ln>
            <a:noFill/>
          </a:ln>
        </p:spPr>
        <p:txBody>
          <a:bodyPr spcFirstLastPara="1" vert="horz" wrap="square" lIns="121900" tIns="121900" rIns="121900" bIns="121900" rtlCol="0" anchor="ctr" anchorCtr="0">
            <a:noAutofit/>
          </a:bodyPr>
          <a:lstStyle/>
          <a:p>
            <a:pPr algn="ctr">
              <a:spcBef>
                <a:spcPts val="0"/>
              </a:spcBef>
              <a:buClr>
                <a:schemeClr val="dk1"/>
              </a:buClr>
              <a:buSzPts val="3300"/>
            </a:pPr>
            <a:r>
              <a:rPr lang="vi" b="1" dirty="0" smtClean="0"/>
              <a:t>TÂM </a:t>
            </a:r>
            <a:r>
              <a:rPr lang="vi" b="1" dirty="0"/>
              <a:t>KINH CỦA BẠN</a:t>
            </a:r>
            <a:endParaRPr b="1" dirty="0"/>
          </a:p>
        </p:txBody>
      </p:sp>
      <p:grpSp>
        <p:nvGrpSpPr>
          <p:cNvPr id="317" name="Google Shape;317;p29"/>
          <p:cNvGrpSpPr/>
          <p:nvPr/>
        </p:nvGrpSpPr>
        <p:grpSpPr>
          <a:xfrm>
            <a:off x="4376367" y="1750213"/>
            <a:ext cx="1903024" cy="1901824"/>
            <a:chOff x="3145153" y="1332176"/>
            <a:chExt cx="1427268" cy="1426368"/>
          </a:xfrm>
        </p:grpSpPr>
        <p:sp>
          <p:nvSpPr>
            <p:cNvPr id="318" name="Google Shape;318;p29"/>
            <p:cNvSpPr/>
            <p:nvPr/>
          </p:nvSpPr>
          <p:spPr>
            <a:xfrm>
              <a:off x="3145153" y="1332176"/>
              <a:ext cx="765000" cy="765000"/>
            </a:xfrm>
            <a:prstGeom prst="ellipse">
              <a:avLst/>
            </a:prstGeom>
            <a:solidFill>
              <a:schemeClr val="accent1"/>
            </a:solidFill>
            <a:ln>
              <a:noFill/>
            </a:ln>
          </p:spPr>
          <p:txBody>
            <a:bodyPr spcFirstLastPara="1" wrap="square" lIns="0" tIns="121900" rIns="0" bIns="121900" anchor="ctr" anchorCtr="0">
              <a:noAutofit/>
            </a:bodyPr>
            <a:lstStyle/>
            <a:p>
              <a:pPr algn="ctr"/>
              <a:endParaRPr sz="2000">
                <a:solidFill>
                  <a:srgbClr val="FFFFFF"/>
                </a:solidFill>
                <a:latin typeface="Fira Sans Extra Condensed"/>
                <a:ea typeface="Fira Sans Extra Condensed"/>
                <a:cs typeface="Fira Sans Extra Condensed"/>
                <a:sym typeface="Fira Sans Extra Condensed"/>
              </a:endParaRPr>
            </a:p>
          </p:txBody>
        </p:sp>
        <p:cxnSp>
          <p:nvCxnSpPr>
            <p:cNvPr id="319" name="Google Shape;319;p29"/>
            <p:cNvCxnSpPr>
              <a:endCxn id="318" idx="5"/>
            </p:cNvCxnSpPr>
            <p:nvPr/>
          </p:nvCxnSpPr>
          <p:spPr>
            <a:xfrm rot="10800000">
              <a:off x="3798121" y="1985144"/>
              <a:ext cx="774300" cy="773400"/>
            </a:xfrm>
            <a:prstGeom prst="straightConnector1">
              <a:avLst/>
            </a:prstGeom>
            <a:noFill/>
            <a:ln w="19050" cap="flat" cmpd="sng">
              <a:solidFill>
                <a:schemeClr val="accent1"/>
              </a:solidFill>
              <a:prstDash val="solid"/>
              <a:round/>
              <a:headEnd type="none" w="sm" len="sm"/>
              <a:tailEnd type="none" w="sm" len="sm"/>
            </a:ln>
          </p:spPr>
        </p:cxnSp>
      </p:grpSp>
      <p:grpSp>
        <p:nvGrpSpPr>
          <p:cNvPr id="320" name="Google Shape;320;p29"/>
          <p:cNvGrpSpPr/>
          <p:nvPr/>
        </p:nvGrpSpPr>
        <p:grpSpPr>
          <a:xfrm>
            <a:off x="6189624" y="1817701"/>
            <a:ext cx="1899824" cy="1905024"/>
            <a:chOff x="4572332" y="1332175"/>
            <a:chExt cx="1424868" cy="1428768"/>
          </a:xfrm>
        </p:grpSpPr>
        <p:sp>
          <p:nvSpPr>
            <p:cNvPr id="321" name="Google Shape;321;p29"/>
            <p:cNvSpPr/>
            <p:nvPr/>
          </p:nvSpPr>
          <p:spPr>
            <a:xfrm>
              <a:off x="5232200" y="1332175"/>
              <a:ext cx="765000" cy="765000"/>
            </a:xfrm>
            <a:prstGeom prst="ellipse">
              <a:avLst/>
            </a:prstGeom>
            <a:solidFill>
              <a:schemeClr val="accent2"/>
            </a:solidFill>
            <a:ln>
              <a:noFill/>
            </a:ln>
          </p:spPr>
          <p:txBody>
            <a:bodyPr spcFirstLastPara="1" wrap="square" lIns="0" tIns="121900" rIns="0" bIns="121900" anchor="ctr" anchorCtr="0">
              <a:noAutofit/>
            </a:bodyPr>
            <a:lstStyle/>
            <a:p>
              <a:pPr algn="ctr"/>
              <a:endParaRPr sz="2000">
                <a:solidFill>
                  <a:srgbClr val="FFFFFF"/>
                </a:solidFill>
                <a:latin typeface="Fira Sans Extra Condensed"/>
                <a:ea typeface="Fira Sans Extra Condensed"/>
                <a:cs typeface="Fira Sans Extra Condensed"/>
                <a:sym typeface="Fira Sans Extra Condensed"/>
              </a:endParaRPr>
            </a:p>
          </p:txBody>
        </p:sp>
        <p:cxnSp>
          <p:nvCxnSpPr>
            <p:cNvPr id="322" name="Google Shape;322;p29"/>
            <p:cNvCxnSpPr>
              <a:endCxn id="321" idx="3"/>
            </p:cNvCxnSpPr>
            <p:nvPr/>
          </p:nvCxnSpPr>
          <p:spPr>
            <a:xfrm rot="10800000" flipH="1">
              <a:off x="4572332" y="1985143"/>
              <a:ext cx="771900" cy="775800"/>
            </a:xfrm>
            <a:prstGeom prst="straightConnector1">
              <a:avLst/>
            </a:prstGeom>
            <a:noFill/>
            <a:ln w="19050" cap="flat" cmpd="sng">
              <a:solidFill>
                <a:schemeClr val="accent2"/>
              </a:solidFill>
              <a:prstDash val="solid"/>
              <a:round/>
              <a:headEnd type="none" w="sm" len="sm"/>
              <a:tailEnd type="none" w="sm" len="sm"/>
            </a:ln>
          </p:spPr>
        </p:cxnSp>
      </p:grpSp>
      <p:grpSp>
        <p:nvGrpSpPr>
          <p:cNvPr id="323" name="Google Shape;323;p29"/>
          <p:cNvGrpSpPr/>
          <p:nvPr/>
        </p:nvGrpSpPr>
        <p:grpSpPr>
          <a:xfrm>
            <a:off x="4007217" y="3402164"/>
            <a:ext cx="1906224" cy="1905024"/>
            <a:chOff x="3145150" y="2755932"/>
            <a:chExt cx="1429668" cy="1428768"/>
          </a:xfrm>
        </p:grpSpPr>
        <p:sp>
          <p:nvSpPr>
            <p:cNvPr id="324" name="Google Shape;324;p29"/>
            <p:cNvSpPr/>
            <p:nvPr/>
          </p:nvSpPr>
          <p:spPr>
            <a:xfrm>
              <a:off x="3145150" y="3419700"/>
              <a:ext cx="765000" cy="765000"/>
            </a:xfrm>
            <a:prstGeom prst="ellipse">
              <a:avLst/>
            </a:prstGeom>
            <a:solidFill>
              <a:schemeClr val="accent4"/>
            </a:solidFill>
            <a:ln>
              <a:noFill/>
            </a:ln>
          </p:spPr>
          <p:txBody>
            <a:bodyPr spcFirstLastPara="1" wrap="square" lIns="0" tIns="121900" rIns="0" bIns="121900" anchor="ctr" anchorCtr="0">
              <a:noAutofit/>
            </a:bodyPr>
            <a:lstStyle/>
            <a:p>
              <a:pPr algn="ctr"/>
              <a:endParaRPr sz="2000">
                <a:solidFill>
                  <a:srgbClr val="FFFFFF"/>
                </a:solidFill>
                <a:latin typeface="Fira Sans Extra Condensed"/>
                <a:ea typeface="Fira Sans Extra Condensed"/>
                <a:cs typeface="Fira Sans Extra Condensed"/>
                <a:sym typeface="Fira Sans Extra Condensed"/>
              </a:endParaRPr>
            </a:p>
          </p:txBody>
        </p:sp>
        <p:cxnSp>
          <p:nvCxnSpPr>
            <p:cNvPr id="325" name="Google Shape;325;p29"/>
            <p:cNvCxnSpPr>
              <a:endCxn id="324" idx="7"/>
            </p:cNvCxnSpPr>
            <p:nvPr/>
          </p:nvCxnSpPr>
          <p:spPr>
            <a:xfrm flipH="1">
              <a:off x="3798118" y="2755932"/>
              <a:ext cx="776700" cy="775800"/>
            </a:xfrm>
            <a:prstGeom prst="straightConnector1">
              <a:avLst/>
            </a:prstGeom>
            <a:noFill/>
            <a:ln w="19050" cap="flat" cmpd="sng">
              <a:solidFill>
                <a:schemeClr val="accent4"/>
              </a:solidFill>
              <a:prstDash val="solid"/>
              <a:round/>
              <a:headEnd type="none" w="sm" len="sm"/>
              <a:tailEnd type="none" w="sm" len="sm"/>
            </a:ln>
          </p:spPr>
        </p:cxnSp>
      </p:grpSp>
      <p:grpSp>
        <p:nvGrpSpPr>
          <p:cNvPr id="326" name="Google Shape;326;p29"/>
          <p:cNvGrpSpPr/>
          <p:nvPr/>
        </p:nvGrpSpPr>
        <p:grpSpPr>
          <a:xfrm>
            <a:off x="6640079" y="3230854"/>
            <a:ext cx="1965445" cy="1673993"/>
            <a:chOff x="4523117" y="2929206"/>
            <a:chExt cx="1474084" cy="1255495"/>
          </a:xfrm>
        </p:grpSpPr>
        <p:sp>
          <p:nvSpPr>
            <p:cNvPr id="327" name="Google Shape;327;p29"/>
            <p:cNvSpPr/>
            <p:nvPr/>
          </p:nvSpPr>
          <p:spPr>
            <a:xfrm>
              <a:off x="5232201" y="3419701"/>
              <a:ext cx="765000" cy="765000"/>
            </a:xfrm>
            <a:prstGeom prst="ellipse">
              <a:avLst/>
            </a:prstGeom>
            <a:solidFill>
              <a:schemeClr val="accent3"/>
            </a:solidFill>
            <a:ln>
              <a:noFill/>
            </a:ln>
          </p:spPr>
          <p:txBody>
            <a:bodyPr spcFirstLastPara="1" wrap="square" lIns="0" tIns="121900" rIns="0" bIns="121900" anchor="ctr" anchorCtr="0">
              <a:noAutofit/>
            </a:bodyPr>
            <a:lstStyle/>
            <a:p>
              <a:pPr algn="ctr"/>
              <a:endParaRPr sz="2000">
                <a:solidFill>
                  <a:srgbClr val="FFFFFF"/>
                </a:solidFill>
                <a:latin typeface="Fira Sans Extra Condensed"/>
                <a:ea typeface="Fira Sans Extra Condensed"/>
                <a:cs typeface="Fira Sans Extra Condensed"/>
                <a:sym typeface="Fira Sans Extra Condensed"/>
              </a:endParaRPr>
            </a:p>
          </p:txBody>
        </p:sp>
        <p:cxnSp>
          <p:nvCxnSpPr>
            <p:cNvPr id="328" name="Google Shape;328;p29"/>
            <p:cNvCxnSpPr/>
            <p:nvPr/>
          </p:nvCxnSpPr>
          <p:spPr>
            <a:xfrm>
              <a:off x="4523117" y="2929206"/>
              <a:ext cx="769500" cy="770700"/>
            </a:xfrm>
            <a:prstGeom prst="straightConnector1">
              <a:avLst/>
            </a:prstGeom>
            <a:noFill/>
            <a:ln w="19050" cap="flat" cmpd="sng">
              <a:solidFill>
                <a:schemeClr val="accent3"/>
              </a:solidFill>
              <a:prstDash val="solid"/>
              <a:round/>
              <a:headEnd type="none" w="sm" len="sm"/>
              <a:tailEnd type="none" w="sm" len="sm"/>
            </a:ln>
          </p:spPr>
        </p:cxnSp>
      </p:grpSp>
      <p:grpSp>
        <p:nvGrpSpPr>
          <p:cNvPr id="329" name="Google Shape;329;p29"/>
          <p:cNvGrpSpPr/>
          <p:nvPr/>
        </p:nvGrpSpPr>
        <p:grpSpPr>
          <a:xfrm>
            <a:off x="5450639" y="2741349"/>
            <a:ext cx="1561600" cy="1561600"/>
            <a:chOff x="5587975" y="1952850"/>
            <a:chExt cx="1171200" cy="1171200"/>
          </a:xfrm>
        </p:grpSpPr>
        <p:sp>
          <p:nvSpPr>
            <p:cNvPr id="330" name="Google Shape;330;p29"/>
            <p:cNvSpPr/>
            <p:nvPr/>
          </p:nvSpPr>
          <p:spPr>
            <a:xfrm>
              <a:off x="5587975" y="1952850"/>
              <a:ext cx="1171200" cy="11712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dk1"/>
                </a:solidFill>
                <a:latin typeface="Calibri"/>
                <a:ea typeface="Calibri"/>
                <a:cs typeface="Calibri"/>
                <a:sym typeface="Calibri"/>
              </a:endParaRPr>
            </a:p>
          </p:txBody>
        </p:sp>
        <p:sp>
          <p:nvSpPr>
            <p:cNvPr id="331" name="Google Shape;331;p29"/>
            <p:cNvSpPr/>
            <p:nvPr/>
          </p:nvSpPr>
          <p:spPr>
            <a:xfrm>
              <a:off x="5673875" y="2038750"/>
              <a:ext cx="999300" cy="999300"/>
            </a:xfrm>
            <a:prstGeom prst="ellipse">
              <a:avLst/>
            </a:prstGeom>
            <a:solidFill>
              <a:schemeClr val="lt2"/>
            </a:solidFill>
            <a:ln>
              <a:noFill/>
            </a:ln>
          </p:spPr>
          <p:txBody>
            <a:bodyPr spcFirstLastPara="1" wrap="square" lIns="0" tIns="121900" rIns="0" bIns="121900" anchor="ctr" anchorCtr="0">
              <a:noAutofit/>
            </a:bodyPr>
            <a:lstStyle/>
            <a:p>
              <a:pPr algn="ctr"/>
              <a:r>
                <a:rPr lang="vi" sz="2267">
                  <a:solidFill>
                    <a:srgbClr val="FF0000"/>
                  </a:solidFill>
                  <a:latin typeface="Fira Sans Extra Condensed"/>
                  <a:ea typeface="Fira Sans Extra Condensed"/>
                  <a:cs typeface="Fira Sans Extra Condensed"/>
                  <a:sym typeface="Fira Sans Extra Condensed"/>
                </a:rPr>
                <a:t>GIẬN AI</a:t>
              </a:r>
              <a:endParaRPr sz="2400">
                <a:solidFill>
                  <a:srgbClr val="FF0000"/>
                </a:solidFill>
                <a:latin typeface="Calibri"/>
                <a:ea typeface="Calibri"/>
                <a:cs typeface="Calibri"/>
                <a:sym typeface="Calibri"/>
              </a:endParaRPr>
            </a:p>
          </p:txBody>
        </p:sp>
      </p:grpSp>
      <p:grpSp>
        <p:nvGrpSpPr>
          <p:cNvPr id="332" name="Google Shape;332;p29"/>
          <p:cNvGrpSpPr/>
          <p:nvPr/>
        </p:nvGrpSpPr>
        <p:grpSpPr>
          <a:xfrm>
            <a:off x="1400999" y="1676001"/>
            <a:ext cx="2969196" cy="1654644"/>
            <a:chOff x="511899" y="1513968"/>
            <a:chExt cx="2082964" cy="1040744"/>
          </a:xfrm>
        </p:grpSpPr>
        <p:sp>
          <p:nvSpPr>
            <p:cNvPr id="333" name="Google Shape;333;p29"/>
            <p:cNvSpPr txBox="1"/>
            <p:nvPr/>
          </p:nvSpPr>
          <p:spPr>
            <a:xfrm>
              <a:off x="710263" y="1789712"/>
              <a:ext cx="1884600" cy="765000"/>
            </a:xfrm>
            <a:prstGeom prst="rect">
              <a:avLst/>
            </a:prstGeom>
            <a:noFill/>
            <a:ln>
              <a:noFill/>
            </a:ln>
          </p:spPr>
          <p:txBody>
            <a:bodyPr spcFirstLastPara="1" wrap="square" lIns="121900" tIns="121900" rIns="121900" bIns="121900" anchor="t" anchorCtr="0">
              <a:noAutofit/>
            </a:bodyPr>
            <a:lstStyle/>
            <a:p>
              <a:pPr marL="287859" indent="-287859">
                <a:buClr>
                  <a:schemeClr val="dk1"/>
                </a:buClr>
                <a:buSzPts val="1200"/>
                <a:buFont typeface="Roboto"/>
                <a:buChar char="-"/>
              </a:pPr>
              <a:r>
                <a:rPr lang="vi" sz="1600">
                  <a:solidFill>
                    <a:schemeClr val="dk1"/>
                  </a:solidFill>
                  <a:latin typeface="Roboto"/>
                  <a:ea typeface="Roboto"/>
                  <a:cs typeface="Roboto"/>
                  <a:sym typeface="Roboto"/>
                </a:rPr>
                <a:t>Tâm kinh: sự biết ơn</a:t>
              </a:r>
              <a:endParaRPr sz="1467"/>
            </a:p>
            <a:p>
              <a:pPr marL="287859" indent="-287859">
                <a:buClr>
                  <a:schemeClr val="dk1"/>
                </a:buClr>
                <a:buSzPts val="1200"/>
                <a:buFont typeface="Roboto"/>
                <a:buChar char="-"/>
              </a:pPr>
              <a:r>
                <a:rPr lang="vi" sz="1600">
                  <a:solidFill>
                    <a:schemeClr val="dk1"/>
                  </a:solidFill>
                  <a:latin typeface="Roboto"/>
                  <a:ea typeface="Roboto"/>
                  <a:cs typeface="Roboto"/>
                  <a:sym typeface="Roboto"/>
                </a:rPr>
                <a:t>Đọc mỗi ngày</a:t>
              </a:r>
              <a:endParaRPr sz="1467"/>
            </a:p>
            <a:p>
              <a:pPr marL="287859" indent="-287859">
                <a:buClr>
                  <a:schemeClr val="dk1"/>
                </a:buClr>
                <a:buSzPts val="1200"/>
                <a:buFont typeface="Roboto"/>
                <a:buChar char="-"/>
              </a:pPr>
              <a:r>
                <a:rPr lang="vi" sz="1600">
                  <a:solidFill>
                    <a:schemeClr val="dk1"/>
                  </a:solidFill>
                  <a:latin typeface="Roboto"/>
                  <a:ea typeface="Roboto"/>
                  <a:cs typeface="Roboto"/>
                  <a:sym typeface="Roboto"/>
                </a:rPr>
                <a:t>Đọc khi giận.</a:t>
              </a:r>
              <a:endParaRPr sz="1600">
                <a:solidFill>
                  <a:schemeClr val="dk1"/>
                </a:solidFill>
                <a:latin typeface="Roboto"/>
                <a:ea typeface="Roboto"/>
                <a:cs typeface="Roboto"/>
                <a:sym typeface="Roboto"/>
              </a:endParaRPr>
            </a:p>
          </p:txBody>
        </p:sp>
        <p:sp>
          <p:nvSpPr>
            <p:cNvPr id="334" name="Google Shape;334;p29"/>
            <p:cNvSpPr txBox="1"/>
            <p:nvPr/>
          </p:nvSpPr>
          <p:spPr>
            <a:xfrm>
              <a:off x="511899" y="1513968"/>
              <a:ext cx="2082900" cy="354600"/>
            </a:xfrm>
            <a:prstGeom prst="rect">
              <a:avLst/>
            </a:prstGeom>
            <a:noFill/>
            <a:ln>
              <a:noFill/>
            </a:ln>
          </p:spPr>
          <p:txBody>
            <a:bodyPr spcFirstLastPara="1" wrap="square" lIns="121900" tIns="121900" rIns="121900" bIns="121900" anchor="ctr" anchorCtr="0">
              <a:noAutofit/>
            </a:bodyPr>
            <a:lstStyle/>
            <a:p>
              <a:r>
                <a:rPr lang="vi" sz="2267">
                  <a:solidFill>
                    <a:schemeClr val="accent1"/>
                  </a:solidFill>
                  <a:latin typeface="Fira Sans Extra Condensed"/>
                  <a:ea typeface="Fira Sans Extra Condensed"/>
                  <a:cs typeface="Fira Sans Extra Condensed"/>
                  <a:sym typeface="Fira Sans Extra Condensed"/>
                </a:rPr>
                <a:t>Đọc “tâm kinh của bạn”</a:t>
              </a:r>
              <a:endParaRPr sz="2267">
                <a:solidFill>
                  <a:schemeClr val="accent1"/>
                </a:solidFill>
                <a:latin typeface="Fira Sans Extra Condensed"/>
                <a:ea typeface="Fira Sans Extra Condensed"/>
                <a:cs typeface="Fira Sans Extra Condensed"/>
                <a:sym typeface="Fira Sans Extra Condensed"/>
              </a:endParaRPr>
            </a:p>
          </p:txBody>
        </p:sp>
      </p:grpSp>
      <p:grpSp>
        <p:nvGrpSpPr>
          <p:cNvPr id="335" name="Google Shape;335;p29"/>
          <p:cNvGrpSpPr/>
          <p:nvPr/>
        </p:nvGrpSpPr>
        <p:grpSpPr>
          <a:xfrm>
            <a:off x="1400991" y="4477744"/>
            <a:ext cx="2512816" cy="1387665"/>
            <a:chOff x="710263" y="2962188"/>
            <a:chExt cx="1884612" cy="1040749"/>
          </a:xfrm>
        </p:grpSpPr>
        <p:sp>
          <p:nvSpPr>
            <p:cNvPr id="336" name="Google Shape;336;p29"/>
            <p:cNvSpPr txBox="1"/>
            <p:nvPr/>
          </p:nvSpPr>
          <p:spPr>
            <a:xfrm>
              <a:off x="710263" y="3237937"/>
              <a:ext cx="1884600" cy="765000"/>
            </a:xfrm>
            <a:prstGeom prst="rect">
              <a:avLst/>
            </a:prstGeom>
            <a:noFill/>
            <a:ln>
              <a:noFill/>
            </a:ln>
          </p:spPr>
          <p:txBody>
            <a:bodyPr spcFirstLastPara="1" wrap="square" lIns="121900" tIns="121900" rIns="121900" bIns="121900" anchor="t" anchorCtr="0">
              <a:noAutofit/>
            </a:bodyPr>
            <a:lstStyle/>
            <a:p>
              <a:r>
                <a:rPr lang="vi" sz="1600">
                  <a:solidFill>
                    <a:schemeClr val="dk1"/>
                  </a:solidFill>
                  <a:latin typeface="Roboto"/>
                  <a:ea typeface="Roboto"/>
                  <a:cs typeface="Roboto"/>
                  <a:sym typeface="Roboto"/>
                </a:rPr>
                <a:t>Ôm ấp, đón nhận, chăm sóc cơn giận</a:t>
              </a:r>
              <a:endParaRPr sz="1600">
                <a:solidFill>
                  <a:schemeClr val="dk1"/>
                </a:solidFill>
                <a:latin typeface="Roboto"/>
                <a:ea typeface="Roboto"/>
                <a:cs typeface="Roboto"/>
                <a:sym typeface="Roboto"/>
              </a:endParaRPr>
            </a:p>
          </p:txBody>
        </p:sp>
        <p:sp>
          <p:nvSpPr>
            <p:cNvPr id="337" name="Google Shape;337;p29"/>
            <p:cNvSpPr txBox="1"/>
            <p:nvPr/>
          </p:nvSpPr>
          <p:spPr>
            <a:xfrm>
              <a:off x="710275" y="2962188"/>
              <a:ext cx="1884600" cy="354600"/>
            </a:xfrm>
            <a:prstGeom prst="rect">
              <a:avLst/>
            </a:prstGeom>
            <a:noFill/>
            <a:ln>
              <a:noFill/>
            </a:ln>
          </p:spPr>
          <p:txBody>
            <a:bodyPr spcFirstLastPara="1" wrap="square" lIns="121900" tIns="121900" rIns="121900" bIns="121900" anchor="ctr" anchorCtr="0">
              <a:noAutofit/>
            </a:bodyPr>
            <a:lstStyle/>
            <a:p>
              <a:r>
                <a:rPr lang="vi" sz="2267">
                  <a:solidFill>
                    <a:schemeClr val="accent4"/>
                  </a:solidFill>
                  <a:latin typeface="Fira Sans Extra Condensed"/>
                  <a:ea typeface="Fira Sans Extra Condensed"/>
                  <a:cs typeface="Fira Sans Extra Condensed"/>
                  <a:sym typeface="Fira Sans Extra Condensed"/>
                </a:rPr>
                <a:t>Chánh niệm </a:t>
              </a:r>
              <a:endParaRPr sz="2267">
                <a:solidFill>
                  <a:schemeClr val="accent4"/>
                </a:solidFill>
                <a:latin typeface="Fira Sans Extra Condensed"/>
                <a:ea typeface="Fira Sans Extra Condensed"/>
                <a:cs typeface="Fira Sans Extra Condensed"/>
                <a:sym typeface="Fira Sans Extra Condensed"/>
              </a:endParaRPr>
            </a:p>
          </p:txBody>
        </p:sp>
      </p:grpSp>
      <p:grpSp>
        <p:nvGrpSpPr>
          <p:cNvPr id="338" name="Google Shape;338;p29"/>
          <p:cNvGrpSpPr/>
          <p:nvPr/>
        </p:nvGrpSpPr>
        <p:grpSpPr>
          <a:xfrm>
            <a:off x="8332997" y="1450034"/>
            <a:ext cx="2512816" cy="1387665"/>
            <a:chOff x="6547463" y="1513963"/>
            <a:chExt cx="1884612" cy="1040749"/>
          </a:xfrm>
        </p:grpSpPr>
        <p:sp>
          <p:nvSpPr>
            <p:cNvPr id="339" name="Google Shape;339;p29"/>
            <p:cNvSpPr txBox="1"/>
            <p:nvPr/>
          </p:nvSpPr>
          <p:spPr>
            <a:xfrm>
              <a:off x="6547463" y="1789712"/>
              <a:ext cx="1884600" cy="765000"/>
            </a:xfrm>
            <a:prstGeom prst="rect">
              <a:avLst/>
            </a:prstGeom>
            <a:noFill/>
            <a:ln>
              <a:noFill/>
            </a:ln>
          </p:spPr>
          <p:txBody>
            <a:bodyPr spcFirstLastPara="1" wrap="square" lIns="121900" tIns="121900" rIns="121900" bIns="121900" anchor="t" anchorCtr="0">
              <a:noAutofit/>
            </a:bodyPr>
            <a:lstStyle/>
            <a:p>
              <a:pPr marL="287859" indent="-287859">
                <a:buClr>
                  <a:schemeClr val="dk1"/>
                </a:buClr>
                <a:buSzPts val="1200"/>
                <a:buFont typeface="Roboto"/>
                <a:buChar char="-"/>
              </a:pPr>
              <a:r>
                <a:rPr lang="vi" sz="1600">
                  <a:solidFill>
                    <a:schemeClr val="dk1"/>
                  </a:solidFill>
                  <a:latin typeface="Roboto"/>
                  <a:ea typeface="Roboto"/>
                  <a:cs typeface="Roboto"/>
                  <a:sym typeface="Roboto"/>
                </a:rPr>
                <a:t>Mua quà lúc đang yêu thương vui vẻ</a:t>
              </a:r>
              <a:endParaRPr sz="1467"/>
            </a:p>
            <a:p>
              <a:pPr marL="287859" indent="-287859">
                <a:buClr>
                  <a:schemeClr val="dk1"/>
                </a:buClr>
                <a:buSzPts val="1200"/>
                <a:buFont typeface="Roboto"/>
                <a:buChar char="-"/>
              </a:pPr>
              <a:r>
                <a:rPr lang="vi" sz="1600">
                  <a:solidFill>
                    <a:schemeClr val="dk1"/>
                  </a:solidFill>
                  <a:latin typeface="Roboto"/>
                  <a:ea typeface="Roboto"/>
                  <a:cs typeface="Roboto"/>
                  <a:sym typeface="Roboto"/>
                </a:rPr>
                <a:t>Khi giận thì tặng quà</a:t>
              </a:r>
              <a:endParaRPr sz="1600">
                <a:solidFill>
                  <a:schemeClr val="dk1"/>
                </a:solidFill>
                <a:latin typeface="Roboto"/>
                <a:ea typeface="Roboto"/>
                <a:cs typeface="Roboto"/>
                <a:sym typeface="Roboto"/>
              </a:endParaRPr>
            </a:p>
          </p:txBody>
        </p:sp>
        <p:sp>
          <p:nvSpPr>
            <p:cNvPr id="340" name="Google Shape;340;p29"/>
            <p:cNvSpPr txBox="1"/>
            <p:nvPr/>
          </p:nvSpPr>
          <p:spPr>
            <a:xfrm>
              <a:off x="6547475" y="1513963"/>
              <a:ext cx="1884600" cy="354600"/>
            </a:xfrm>
            <a:prstGeom prst="rect">
              <a:avLst/>
            </a:prstGeom>
            <a:noFill/>
            <a:ln>
              <a:noFill/>
            </a:ln>
          </p:spPr>
          <p:txBody>
            <a:bodyPr spcFirstLastPara="1" wrap="square" lIns="121900" tIns="121900" rIns="121900" bIns="121900" anchor="ctr" anchorCtr="0">
              <a:noAutofit/>
            </a:bodyPr>
            <a:lstStyle/>
            <a:p>
              <a:pPr algn="r"/>
              <a:r>
                <a:rPr lang="vi" sz="2267">
                  <a:solidFill>
                    <a:schemeClr val="accent2"/>
                  </a:solidFill>
                  <a:latin typeface="Fira Sans Extra Condensed"/>
                  <a:ea typeface="Fira Sans Extra Condensed"/>
                  <a:cs typeface="Fira Sans Extra Condensed"/>
                  <a:sym typeface="Fira Sans Extra Condensed"/>
                </a:rPr>
                <a:t>Tặng quà</a:t>
              </a:r>
              <a:endParaRPr sz="2267">
                <a:solidFill>
                  <a:schemeClr val="accent2"/>
                </a:solidFill>
                <a:latin typeface="Fira Sans Extra Condensed"/>
                <a:ea typeface="Fira Sans Extra Condensed"/>
                <a:cs typeface="Fira Sans Extra Condensed"/>
                <a:sym typeface="Fira Sans Extra Condensed"/>
              </a:endParaRPr>
            </a:p>
          </p:txBody>
        </p:sp>
      </p:grpSp>
      <p:grpSp>
        <p:nvGrpSpPr>
          <p:cNvPr id="341" name="Google Shape;341;p29"/>
          <p:cNvGrpSpPr/>
          <p:nvPr/>
        </p:nvGrpSpPr>
        <p:grpSpPr>
          <a:xfrm>
            <a:off x="5032365" y="5714036"/>
            <a:ext cx="2756016" cy="1387667"/>
            <a:chOff x="6547463" y="2962187"/>
            <a:chExt cx="2067012" cy="1040750"/>
          </a:xfrm>
        </p:grpSpPr>
        <p:sp>
          <p:nvSpPr>
            <p:cNvPr id="342" name="Google Shape;342;p29"/>
            <p:cNvSpPr txBox="1"/>
            <p:nvPr/>
          </p:nvSpPr>
          <p:spPr>
            <a:xfrm>
              <a:off x="6547463" y="3237937"/>
              <a:ext cx="1884600" cy="765000"/>
            </a:xfrm>
            <a:prstGeom prst="rect">
              <a:avLst/>
            </a:prstGeom>
            <a:noFill/>
            <a:ln>
              <a:noFill/>
            </a:ln>
          </p:spPr>
          <p:txBody>
            <a:bodyPr spcFirstLastPara="1" wrap="square" lIns="121900" tIns="121900" rIns="121900" bIns="121900" anchor="t" anchorCtr="0">
              <a:noAutofit/>
            </a:bodyPr>
            <a:lstStyle/>
            <a:p>
              <a:pPr algn="r"/>
              <a:r>
                <a:rPr lang="vi" sz="1600">
                  <a:solidFill>
                    <a:schemeClr val="dk1"/>
                  </a:solidFill>
                  <a:latin typeface="Roboto"/>
                  <a:ea typeface="Roboto"/>
                  <a:cs typeface="Roboto"/>
                  <a:sym typeface="Roboto"/>
                </a:rPr>
                <a:t>Chúng ta đều trong 1 dòng chảy sinh mệnh</a:t>
              </a:r>
              <a:endParaRPr sz="1600">
                <a:solidFill>
                  <a:schemeClr val="dk1"/>
                </a:solidFill>
                <a:latin typeface="Roboto"/>
                <a:ea typeface="Roboto"/>
                <a:cs typeface="Roboto"/>
                <a:sym typeface="Roboto"/>
              </a:endParaRPr>
            </a:p>
          </p:txBody>
        </p:sp>
        <p:sp>
          <p:nvSpPr>
            <p:cNvPr id="343" name="Google Shape;343;p29"/>
            <p:cNvSpPr txBox="1"/>
            <p:nvPr/>
          </p:nvSpPr>
          <p:spPr>
            <a:xfrm>
              <a:off x="6547475" y="2962187"/>
              <a:ext cx="2067000" cy="400500"/>
            </a:xfrm>
            <a:prstGeom prst="rect">
              <a:avLst/>
            </a:prstGeom>
            <a:noFill/>
            <a:ln>
              <a:noFill/>
            </a:ln>
          </p:spPr>
          <p:txBody>
            <a:bodyPr spcFirstLastPara="1" wrap="square" lIns="121900" tIns="121900" rIns="121900" bIns="121900" anchor="ctr" anchorCtr="0">
              <a:noAutofit/>
            </a:bodyPr>
            <a:lstStyle/>
            <a:p>
              <a:pPr algn="r"/>
              <a:r>
                <a:rPr lang="vi" sz="2267">
                  <a:solidFill>
                    <a:srgbClr val="A8D08C"/>
                  </a:solidFill>
                  <a:latin typeface="Fira Sans Extra Condensed"/>
                  <a:ea typeface="Fira Sans Extra Condensed"/>
                  <a:cs typeface="Fira Sans Extra Condensed"/>
                  <a:sym typeface="Fira Sans Extra Condensed"/>
                </a:rPr>
                <a:t>Đối tượng cơn giận</a:t>
              </a:r>
              <a:endParaRPr sz="2267">
                <a:solidFill>
                  <a:srgbClr val="A8D08C"/>
                </a:solidFill>
                <a:latin typeface="Fira Sans Extra Condensed"/>
                <a:ea typeface="Fira Sans Extra Condensed"/>
                <a:cs typeface="Fira Sans Extra Condensed"/>
                <a:sym typeface="Fira Sans Extra Condensed"/>
              </a:endParaRPr>
            </a:p>
          </p:txBody>
        </p:sp>
      </p:grpSp>
      <p:grpSp>
        <p:nvGrpSpPr>
          <p:cNvPr id="344" name="Google Shape;344;p29"/>
          <p:cNvGrpSpPr/>
          <p:nvPr/>
        </p:nvGrpSpPr>
        <p:grpSpPr>
          <a:xfrm>
            <a:off x="7867117" y="4158827"/>
            <a:ext cx="452408" cy="471996"/>
            <a:chOff x="2685825" y="840375"/>
            <a:chExt cx="481900" cy="481825"/>
          </a:xfrm>
        </p:grpSpPr>
        <p:sp>
          <p:nvSpPr>
            <p:cNvPr id="345" name="Google Shape;345;p29"/>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sp>
          <p:nvSpPr>
            <p:cNvPr id="346" name="Google Shape;346;p29"/>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grpSp>
      <p:grpSp>
        <p:nvGrpSpPr>
          <p:cNvPr id="347" name="Google Shape;347;p29"/>
          <p:cNvGrpSpPr/>
          <p:nvPr/>
        </p:nvGrpSpPr>
        <p:grpSpPr>
          <a:xfrm>
            <a:off x="7319712" y="2079627"/>
            <a:ext cx="467241" cy="453183"/>
            <a:chOff x="3270675" y="841800"/>
            <a:chExt cx="497700" cy="482725"/>
          </a:xfrm>
        </p:grpSpPr>
        <p:sp>
          <p:nvSpPr>
            <p:cNvPr id="348" name="Google Shape;348;p29"/>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sp>
          <p:nvSpPr>
            <p:cNvPr id="349" name="Google Shape;349;p29"/>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sp>
          <p:nvSpPr>
            <p:cNvPr id="350" name="Google Shape;350;p29"/>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grpSp>
      <p:grpSp>
        <p:nvGrpSpPr>
          <p:cNvPr id="351" name="Google Shape;351;p29"/>
          <p:cNvGrpSpPr/>
          <p:nvPr/>
        </p:nvGrpSpPr>
        <p:grpSpPr>
          <a:xfrm>
            <a:off x="4249384" y="4590234"/>
            <a:ext cx="452337" cy="452337"/>
            <a:chOff x="3271200" y="1435075"/>
            <a:chExt cx="481825" cy="481825"/>
          </a:xfrm>
        </p:grpSpPr>
        <p:sp>
          <p:nvSpPr>
            <p:cNvPr id="352" name="Google Shape;352;p2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sp>
          <p:nvSpPr>
            <p:cNvPr id="353" name="Google Shape;353;p2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FFFFFF"/>
            </a:solidFill>
            <a:ln>
              <a:noFill/>
            </a:ln>
          </p:spPr>
          <p:txBody>
            <a:bodyPr spcFirstLastPara="1" wrap="square" lIns="121900" tIns="121900" rIns="121900" bIns="121900" anchor="ctr" anchorCtr="0">
              <a:noAutofit/>
            </a:bodyPr>
            <a:lstStyle/>
            <a:p>
              <a:endParaRPr sz="2400">
                <a:solidFill>
                  <a:srgbClr val="435D74"/>
                </a:solidFill>
                <a:latin typeface="Calibri"/>
                <a:ea typeface="Calibri"/>
                <a:cs typeface="Calibri"/>
                <a:sym typeface="Calibri"/>
              </a:endParaRPr>
            </a:p>
          </p:txBody>
        </p:sp>
      </p:grpSp>
      <p:sp>
        <p:nvSpPr>
          <p:cNvPr id="354" name="Google Shape;354;p29"/>
          <p:cNvSpPr txBox="1"/>
          <p:nvPr/>
        </p:nvSpPr>
        <p:spPr>
          <a:xfrm>
            <a:off x="4595451" y="1994034"/>
            <a:ext cx="534000" cy="379615"/>
          </a:xfrm>
          <a:prstGeom prst="rect">
            <a:avLst/>
          </a:prstGeom>
          <a:noFill/>
          <a:ln>
            <a:noFill/>
          </a:ln>
        </p:spPr>
        <p:txBody>
          <a:bodyPr spcFirstLastPara="1" wrap="square" lIns="91433" tIns="45700" rIns="91433" bIns="45700" anchor="t" anchorCtr="0">
            <a:spAutoFit/>
          </a:bodyPr>
          <a:lstStyle/>
          <a:p>
            <a:r>
              <a:rPr lang="vi" sz="1867">
                <a:solidFill>
                  <a:schemeClr val="dk1"/>
                </a:solidFill>
                <a:latin typeface="Calibri"/>
                <a:ea typeface="Calibri"/>
                <a:cs typeface="Calibri"/>
                <a:sym typeface="Calibri"/>
              </a:rPr>
              <a:t>🙏</a:t>
            </a:r>
            <a:endParaRPr sz="1467"/>
          </a:p>
        </p:txBody>
      </p:sp>
      <p:sp>
        <p:nvSpPr>
          <p:cNvPr id="355" name="Google Shape;355;p29"/>
          <p:cNvSpPr/>
          <p:nvPr/>
        </p:nvSpPr>
        <p:spPr>
          <a:xfrm>
            <a:off x="5897841" y="4872149"/>
            <a:ext cx="1020000" cy="1020000"/>
          </a:xfrm>
          <a:prstGeom prst="ellipse">
            <a:avLst/>
          </a:prstGeom>
          <a:solidFill>
            <a:srgbClr val="A8D08C"/>
          </a:solidFill>
          <a:ln>
            <a:noFill/>
          </a:ln>
        </p:spPr>
        <p:txBody>
          <a:bodyPr spcFirstLastPara="1" wrap="square" lIns="0" tIns="121900" rIns="0" bIns="121900" anchor="ctr" anchorCtr="0">
            <a:noAutofit/>
          </a:bodyPr>
          <a:lstStyle/>
          <a:p>
            <a:pPr algn="ctr"/>
            <a:r>
              <a:rPr lang="vi" sz="2000">
                <a:solidFill>
                  <a:srgbClr val="FFFFFF"/>
                </a:solidFill>
                <a:latin typeface="Fira Sans Extra Condensed"/>
                <a:ea typeface="Fira Sans Extra Condensed"/>
                <a:cs typeface="Fira Sans Extra Condensed"/>
                <a:sym typeface="Fira Sans Extra Condensed"/>
              </a:rPr>
              <a:t>👥</a:t>
            </a:r>
            <a:endParaRPr sz="2000">
              <a:solidFill>
                <a:srgbClr val="FFFFFF"/>
              </a:solidFill>
              <a:latin typeface="Fira Sans Extra Condensed"/>
              <a:ea typeface="Fira Sans Extra Condensed"/>
              <a:cs typeface="Fira Sans Extra Condensed"/>
              <a:sym typeface="Fira Sans Extra Condensed"/>
            </a:endParaRPr>
          </a:p>
        </p:txBody>
      </p:sp>
      <p:grpSp>
        <p:nvGrpSpPr>
          <p:cNvPr id="356" name="Google Shape;356;p29"/>
          <p:cNvGrpSpPr/>
          <p:nvPr/>
        </p:nvGrpSpPr>
        <p:grpSpPr>
          <a:xfrm>
            <a:off x="8601124" y="3722725"/>
            <a:ext cx="2512816" cy="1387665"/>
            <a:chOff x="6547463" y="2962188"/>
            <a:chExt cx="1884612" cy="1040749"/>
          </a:xfrm>
        </p:grpSpPr>
        <p:sp>
          <p:nvSpPr>
            <p:cNvPr id="357" name="Google Shape;357;p29"/>
            <p:cNvSpPr txBox="1"/>
            <p:nvPr/>
          </p:nvSpPr>
          <p:spPr>
            <a:xfrm>
              <a:off x="6547463" y="3237937"/>
              <a:ext cx="1884600" cy="765000"/>
            </a:xfrm>
            <a:prstGeom prst="rect">
              <a:avLst/>
            </a:prstGeom>
            <a:noFill/>
            <a:ln>
              <a:noFill/>
            </a:ln>
          </p:spPr>
          <p:txBody>
            <a:bodyPr spcFirstLastPara="1" wrap="square" lIns="121900" tIns="121900" rIns="121900" bIns="121900" anchor="t" anchorCtr="0">
              <a:noAutofit/>
            </a:bodyPr>
            <a:lstStyle/>
            <a:p>
              <a:pPr algn="r"/>
              <a:r>
                <a:rPr lang="vi" sz="1600">
                  <a:solidFill>
                    <a:schemeClr val="dk1"/>
                  </a:solidFill>
                  <a:latin typeface="Roboto"/>
                  <a:ea typeface="Roboto"/>
                  <a:cs typeface="Roboto"/>
                  <a:sym typeface="Roboto"/>
                </a:rPr>
                <a:t>Có hiểu mới có thương</a:t>
              </a:r>
              <a:endParaRPr sz="1600">
                <a:solidFill>
                  <a:schemeClr val="dk1"/>
                </a:solidFill>
                <a:latin typeface="Roboto"/>
                <a:ea typeface="Roboto"/>
                <a:cs typeface="Roboto"/>
                <a:sym typeface="Roboto"/>
              </a:endParaRPr>
            </a:p>
          </p:txBody>
        </p:sp>
        <p:sp>
          <p:nvSpPr>
            <p:cNvPr id="358" name="Google Shape;358;p29"/>
            <p:cNvSpPr txBox="1"/>
            <p:nvPr/>
          </p:nvSpPr>
          <p:spPr>
            <a:xfrm>
              <a:off x="6547475" y="2962188"/>
              <a:ext cx="1884600" cy="354600"/>
            </a:xfrm>
            <a:prstGeom prst="rect">
              <a:avLst/>
            </a:prstGeom>
            <a:noFill/>
            <a:ln>
              <a:noFill/>
            </a:ln>
          </p:spPr>
          <p:txBody>
            <a:bodyPr spcFirstLastPara="1" wrap="square" lIns="121900" tIns="121900" rIns="121900" bIns="121900" anchor="ctr" anchorCtr="0">
              <a:noAutofit/>
            </a:bodyPr>
            <a:lstStyle/>
            <a:p>
              <a:pPr algn="r"/>
              <a:r>
                <a:rPr lang="vi" sz="2267">
                  <a:solidFill>
                    <a:srgbClr val="8296B0"/>
                  </a:solidFill>
                  <a:latin typeface="Fira Sans Extra Condensed"/>
                  <a:ea typeface="Fira Sans Extra Condensed"/>
                  <a:cs typeface="Fira Sans Extra Condensed"/>
                  <a:sym typeface="Fira Sans Extra Condensed"/>
                </a:rPr>
                <a:t>Hiểu biết</a:t>
              </a:r>
              <a:endParaRPr sz="2267">
                <a:solidFill>
                  <a:srgbClr val="8296B0"/>
                </a:solidFill>
                <a:latin typeface="Fira Sans Extra Condensed"/>
                <a:ea typeface="Fira Sans Extra Condensed"/>
                <a:cs typeface="Fira Sans Extra Condensed"/>
                <a:sym typeface="Fira Sans Extra Condensed"/>
              </a:endParaRPr>
            </a:p>
          </p:txBody>
        </p:sp>
      </p:grpSp>
      <p:cxnSp>
        <p:nvCxnSpPr>
          <p:cNvPr id="359" name="Google Shape;359;p29"/>
          <p:cNvCxnSpPr>
            <a:endCxn id="355" idx="0"/>
          </p:cNvCxnSpPr>
          <p:nvPr/>
        </p:nvCxnSpPr>
        <p:spPr>
          <a:xfrm>
            <a:off x="6407841" y="4258149"/>
            <a:ext cx="0" cy="614000"/>
          </a:xfrm>
          <a:prstGeom prst="straightConnector1">
            <a:avLst/>
          </a:prstGeom>
          <a:noFill/>
          <a:ln w="19050" cap="flat" cmpd="sng">
            <a:solidFill>
              <a:schemeClr val="accent3"/>
            </a:solidFill>
            <a:prstDash val="solid"/>
            <a:round/>
            <a:headEnd type="none" w="sm" len="sm"/>
            <a:tailEnd type="none" w="sm" len="sm"/>
          </a:ln>
        </p:spPr>
      </p:cxnSp>
      <p:sp>
        <p:nvSpPr>
          <p:cNvPr id="360" name="Google Shape;360;p29"/>
          <p:cNvSpPr txBox="1"/>
          <p:nvPr/>
        </p:nvSpPr>
        <p:spPr>
          <a:xfrm>
            <a:off x="678525" y="3248390"/>
            <a:ext cx="4240400" cy="584735"/>
          </a:xfrm>
          <a:prstGeom prst="rect">
            <a:avLst/>
          </a:prstGeom>
          <a:noFill/>
          <a:ln>
            <a:noFill/>
          </a:ln>
        </p:spPr>
        <p:txBody>
          <a:bodyPr spcFirstLastPara="1" wrap="square" lIns="91433" tIns="45700" rIns="91433" bIns="45700" anchor="t" anchorCtr="0">
            <a:spAutoFit/>
          </a:bodyPr>
          <a:lstStyle/>
          <a:p>
            <a:r>
              <a:rPr lang="vi" sz="1600" i="1">
                <a:solidFill>
                  <a:srgbClr val="FFFF00"/>
                </a:solidFill>
                <a:latin typeface="Roboto"/>
                <a:ea typeface="Roboto"/>
                <a:cs typeface="Roboto"/>
                <a:sym typeface="Roboto"/>
              </a:rPr>
              <a:t>Chỉ số năng lượng: Tình yêu thương: 500, Niềm vui: 540, Lòng biết ơn: 550</a:t>
            </a:r>
            <a:endParaRPr sz="1600" i="1">
              <a:solidFill>
                <a:srgbClr val="FFFF00"/>
              </a:solidFill>
              <a:latin typeface="Roboto"/>
              <a:ea typeface="Roboto"/>
              <a:cs typeface="Roboto"/>
              <a:sym typeface="Roboto"/>
            </a:endParaRPr>
          </a:p>
        </p:txBody>
      </p:sp>
    </p:spTree>
    <p:extLst>
      <p:ext uri="{BB962C8B-B14F-4D97-AF65-F5344CB8AC3E}">
        <p14:creationId xmlns:p14="http://schemas.microsoft.com/office/powerpoint/2010/main" val="2015423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20D5D19D-0789-4518-B5DC-D47ADF69D2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8"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 name="Title 1">
            <a:extLst>
              <a:ext uri="{FF2B5EF4-FFF2-40B4-BE49-F238E27FC236}">
                <a16:creationId xmlns="" xmlns:a16="http://schemas.microsoft.com/office/drawing/2014/main" id="{5F9949ED-4FBE-4749-ABAD-92C1322BFCDD}"/>
              </a:ext>
            </a:extLst>
          </p:cNvPr>
          <p:cNvSpPr>
            <a:spLocks noGrp="1"/>
          </p:cNvSpPr>
          <p:nvPr>
            <p:ph type="title"/>
          </p:nvPr>
        </p:nvSpPr>
        <p:spPr>
          <a:xfrm>
            <a:off x="1202531" y="1981200"/>
            <a:ext cx="4036333" cy="2837998"/>
          </a:xfrm>
        </p:spPr>
        <p:txBody>
          <a:bodyPr vert="horz" lIns="76200" tIns="38100" rIns="76200" bIns="38100" rtlCol="0" anchor="t">
            <a:normAutofit/>
          </a:bodyPr>
          <a:lstStyle/>
          <a:p>
            <a:pPr algn="ctr">
              <a:spcBef>
                <a:spcPct val="0"/>
              </a:spcBef>
            </a:pPr>
            <a:r>
              <a:rPr lang="en-US" sz="3417" b="1" dirty="0">
                <a:solidFill>
                  <a:srgbClr val="1A7A7C"/>
                </a:solidFill>
                <a:latin typeface="Cambria" panose="02040503050406030204" pitchFamily="18" charset="0"/>
              </a:rPr>
              <a:t>HẠNH PHÚC ĐẾN TỪ BÊN TRONG HAY ĐẾN TỪ BÊN NGOÀI?</a:t>
            </a:r>
          </a:p>
        </p:txBody>
      </p:sp>
      <p:sp>
        <p:nvSpPr>
          <p:cNvPr id="4" name="Text Placeholder 3">
            <a:extLst>
              <a:ext uri="{FF2B5EF4-FFF2-40B4-BE49-F238E27FC236}">
                <a16:creationId xmlns="" xmlns:a16="http://schemas.microsoft.com/office/drawing/2014/main" id="{DB9C3851-E74A-7444-A9AA-14A447A02D4B}"/>
              </a:ext>
            </a:extLst>
          </p:cNvPr>
          <p:cNvSpPr>
            <a:spLocks noGrp="1"/>
          </p:cNvSpPr>
          <p:nvPr>
            <p:ph type="body" idx="2"/>
          </p:nvPr>
        </p:nvSpPr>
        <p:spPr>
          <a:xfrm>
            <a:off x="432535" y="2972852"/>
            <a:ext cx="4036333" cy="1709849"/>
          </a:xfrm>
        </p:spPr>
        <p:txBody>
          <a:bodyPr vert="horz" lIns="76200" tIns="38100" rIns="76200" bIns="38100" rtlCol="0" anchor="b">
            <a:normAutofit/>
          </a:bodyPr>
          <a:lstStyle/>
          <a:p>
            <a:pPr algn="ctr">
              <a:spcBef>
                <a:spcPts val="833"/>
              </a:spcBef>
            </a:pPr>
            <a:r>
              <a:rPr lang="en-US" sz="2667" i="1" baseline="30000" dirty="0">
                <a:latin typeface="Cambria" panose="02040503050406030204" pitchFamily="18" charset="0"/>
              </a:rPr>
              <a:t>Câu chuyện tìm kim </a:t>
            </a:r>
          </a:p>
        </p:txBody>
      </p:sp>
      <p:grpSp>
        <p:nvGrpSpPr>
          <p:cNvPr id="73" name="Group 72">
            <a:extLst>
              <a:ext uri="{FF2B5EF4-FFF2-40B4-BE49-F238E27FC236}">
                <a16:creationId xmlns=""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 y="3154317"/>
            <a:ext cx="731520" cy="673460"/>
            <a:chOff x="3940602" y="308034"/>
            <a:chExt cx="2116791" cy="3428999"/>
          </a:xfrm>
          <a:solidFill>
            <a:schemeClr val="accent4"/>
          </a:solidFill>
        </p:grpSpPr>
        <p:sp>
          <p:nvSpPr>
            <p:cNvPr id="74" name="Rectangle 73">
              <a:extLst>
                <a:ext uri="{FF2B5EF4-FFF2-40B4-BE49-F238E27FC236}">
                  <a16:creationId xmlns=""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5" name="Rectangle 74">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6" name="Rectangle 75">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sp>
        <p:nvSpPr>
          <p:cNvPr id="78" name="Rectangle 77">
            <a:extLst>
              <a:ext uri="{FF2B5EF4-FFF2-40B4-BE49-F238E27FC236}">
                <a16:creationId xmlns=""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80" name="Rectangle 79">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pic>
        <p:nvPicPr>
          <p:cNvPr id="4098" name="Picture 2" descr="Kim Cương : Cách Tìm Kim Cương Khi Bị Thất Lạc , Mất. | Tâm Luxury - Trang  sức kim cương thiên nhiên">
            <a:extLst>
              <a:ext uri="{FF2B5EF4-FFF2-40B4-BE49-F238E27FC236}">
                <a16:creationId xmlns="" xmlns:a16="http://schemas.microsoft.com/office/drawing/2014/main" id="{2FE54018-EE4E-034D-8DF0-64CEEB289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62" r="23619"/>
          <a:stretch/>
        </p:blipFill>
        <p:spPr bwMode="auto">
          <a:xfrm>
            <a:off x="5922492" y="666728"/>
            <a:ext cx="553600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2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7C7325C-C010-144F-8D28-8286B20EB8F6}"/>
              </a:ext>
            </a:extLst>
          </p:cNvPr>
          <p:cNvSpPr>
            <a:spLocks noGrp="1"/>
          </p:cNvSpPr>
          <p:nvPr>
            <p:ph type="body" idx="2"/>
          </p:nvPr>
        </p:nvSpPr>
        <p:spPr>
          <a:xfrm>
            <a:off x="2674144" y="0"/>
            <a:ext cx="6843712" cy="762000"/>
          </a:xfrm>
        </p:spPr>
        <p:txBody>
          <a:bodyPr/>
          <a:lstStyle/>
          <a:p>
            <a:pPr algn="ctr"/>
            <a:r>
              <a:rPr lang="en-US" sz="3667" b="1" dirty="0" smtClean="0">
                <a:solidFill>
                  <a:srgbClr val="1A7A7C"/>
                </a:solidFill>
                <a:latin typeface="Cambria" panose="02040503050406030204" pitchFamily="18" charset="0"/>
              </a:rPr>
              <a:t>GIEO GÌ GẶT NẤY</a:t>
            </a:r>
            <a:endParaRPr lang="x-none" sz="3667" b="1" dirty="0">
              <a:solidFill>
                <a:srgbClr val="1A7A7C"/>
              </a:solidFill>
              <a:latin typeface="Cambria" panose="02040503050406030204" pitchFamily="18" charset="0"/>
            </a:endParaRPr>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98" y="1339116"/>
            <a:ext cx="5952102" cy="4873625"/>
          </a:xfrm>
        </p:spPr>
      </p:pic>
      <p:pic>
        <p:nvPicPr>
          <p:cNvPr id="2" name="Picture 1"/>
          <p:cNvPicPr>
            <a:picLocks noChangeAspect="1"/>
          </p:cNvPicPr>
          <p:nvPr/>
        </p:nvPicPr>
        <p:blipFill>
          <a:blip r:embed="rId3"/>
          <a:stretch>
            <a:fillRect/>
          </a:stretch>
        </p:blipFill>
        <p:spPr>
          <a:xfrm>
            <a:off x="6609445" y="1157982"/>
            <a:ext cx="5048250" cy="3152775"/>
          </a:xfrm>
          <a:prstGeom prst="rect">
            <a:avLst/>
          </a:prstGeom>
        </p:spPr>
      </p:pic>
      <p:sp>
        <p:nvSpPr>
          <p:cNvPr id="11" name="Rectangle 10">
            <a:extLst>
              <a:ext uri="{FF2B5EF4-FFF2-40B4-BE49-F238E27FC236}">
                <a16:creationId xmlns="" xmlns:a16="http://schemas.microsoft.com/office/drawing/2014/main" id="{DF55DC6D-541B-1049-9015-360748128C54}"/>
              </a:ext>
            </a:extLst>
          </p:cNvPr>
          <p:cNvSpPr/>
          <p:nvPr/>
        </p:nvSpPr>
        <p:spPr>
          <a:xfrm>
            <a:off x="6949173" y="4437366"/>
            <a:ext cx="3559393" cy="1916052"/>
          </a:xfrm>
          <a:prstGeom prst="rect">
            <a:avLst/>
          </a:prstGeom>
          <a:solidFill>
            <a:schemeClr val="bg1"/>
          </a:solidFill>
          <a:ln>
            <a:solidFill>
              <a:srgbClr val="1A7A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tx1"/>
                </a:solidFill>
                <a:latin typeface="Cambria" panose="02040503050406030204" pitchFamily="18" charset="0"/>
              </a:rPr>
              <a:t>Gieo</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suy</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nghĩ</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gặt</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lời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nói</a:t>
            </a:r>
            <a:endParaRPr lang="en-US" sz="2000" dirty="0">
              <a:solidFill>
                <a:schemeClr val="tx1"/>
              </a:solidFill>
              <a:latin typeface="Cambria" panose="02040503050406030204" pitchFamily="18" charset="0"/>
            </a:endParaRPr>
          </a:p>
          <a:p>
            <a:r>
              <a:rPr lang="en-US" sz="2000" dirty="0" err="1">
                <a:solidFill>
                  <a:schemeClr val="tx1"/>
                </a:solidFill>
                <a:latin typeface="Cambria" panose="02040503050406030204" pitchFamily="18" charset="0"/>
              </a:rPr>
              <a:t>Gieo</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lời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nói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gặt</a:t>
            </a:r>
            <a:r>
              <a:rPr lang="en-US" sz="2000" dirty="0">
                <a:solidFill>
                  <a:schemeClr val="tx1"/>
                </a:solidFill>
                <a:latin typeface="Cambria" panose="02040503050406030204" pitchFamily="18" charset="0"/>
              </a:rPr>
              <a:t> hành </a:t>
            </a:r>
            <a:r>
              <a:rPr lang="en-US" sz="2000" dirty="0" err="1">
                <a:solidFill>
                  <a:schemeClr val="tx1"/>
                </a:solidFill>
                <a:latin typeface="Cambria" panose="02040503050406030204" pitchFamily="18" charset="0"/>
              </a:rPr>
              <a:t>động</a:t>
            </a:r>
            <a:endParaRPr lang="en-US" sz="2000" dirty="0">
              <a:solidFill>
                <a:schemeClr val="tx1"/>
              </a:solidFill>
              <a:latin typeface="Cambria" panose="02040503050406030204" pitchFamily="18" charset="0"/>
            </a:endParaRPr>
          </a:p>
          <a:p>
            <a:r>
              <a:rPr lang="en-US" sz="2000" dirty="0" err="1">
                <a:solidFill>
                  <a:schemeClr val="tx1"/>
                </a:solidFill>
                <a:latin typeface="Cambria" panose="02040503050406030204" pitchFamily="18" charset="0"/>
              </a:rPr>
              <a:t>Gieo</a:t>
            </a:r>
            <a:r>
              <a:rPr lang="en-US" sz="2000" dirty="0">
                <a:solidFill>
                  <a:schemeClr val="tx1"/>
                </a:solidFill>
                <a:latin typeface="Cambria" panose="02040503050406030204" pitchFamily="18" charset="0"/>
              </a:rPr>
              <a:t> hành </a:t>
            </a:r>
            <a:r>
              <a:rPr lang="en-US" sz="2000" dirty="0" err="1">
                <a:solidFill>
                  <a:schemeClr val="tx1"/>
                </a:solidFill>
                <a:latin typeface="Cambria" panose="02040503050406030204" pitchFamily="18" charset="0"/>
              </a:rPr>
              <a:t>động</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gặt</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thói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quen</a:t>
            </a:r>
            <a:endParaRPr lang="en-US" sz="2000" dirty="0">
              <a:solidFill>
                <a:schemeClr val="tx1"/>
              </a:solidFill>
              <a:latin typeface="Cambria" panose="02040503050406030204" pitchFamily="18" charset="0"/>
            </a:endParaRPr>
          </a:p>
          <a:p>
            <a:r>
              <a:rPr lang="en-US" sz="2000" dirty="0" err="1">
                <a:solidFill>
                  <a:schemeClr val="tx1"/>
                </a:solidFill>
                <a:latin typeface="Cambria" panose="02040503050406030204" pitchFamily="18" charset="0"/>
              </a:rPr>
              <a:t>Gieo</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thói</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quen</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gặt</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tính</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cách</a:t>
            </a:r>
            <a:endParaRPr lang="en-US" sz="2000" dirty="0">
              <a:solidFill>
                <a:schemeClr val="tx1"/>
              </a:solidFill>
              <a:latin typeface="Cambria" panose="02040503050406030204" pitchFamily="18" charset="0"/>
            </a:endParaRPr>
          </a:p>
          <a:p>
            <a:r>
              <a:rPr lang="en-US" sz="2000" dirty="0" err="1">
                <a:solidFill>
                  <a:schemeClr val="tx1"/>
                </a:solidFill>
                <a:latin typeface="Cambria" panose="02040503050406030204" pitchFamily="18" charset="0"/>
              </a:rPr>
              <a:t>Gieo</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tính</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cách</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gặt</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vận</a:t>
            </a:r>
            <a:r>
              <a:rPr lang="en-US" sz="2000" dirty="0">
                <a:solidFill>
                  <a:schemeClr val="tx1"/>
                </a:solidFill>
                <a:latin typeface="Cambria" panose="02040503050406030204" pitchFamily="18" charset="0"/>
              </a:rPr>
              <a:t> </a:t>
            </a:r>
            <a:r>
              <a:rPr lang="en-US" sz="2000" dirty="0" err="1">
                <a:solidFill>
                  <a:schemeClr val="tx1"/>
                </a:solidFill>
                <a:latin typeface="Cambria" panose="02040503050406030204" pitchFamily="18" charset="0"/>
              </a:rPr>
              <a:t>mệnh</a:t>
            </a:r>
            <a:endParaRPr lang="en-US" sz="20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362984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20D5D19D-0789-4518-B5DC-D47ADF69D2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8"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 name="Title 1">
            <a:extLst>
              <a:ext uri="{FF2B5EF4-FFF2-40B4-BE49-F238E27FC236}">
                <a16:creationId xmlns="" xmlns:a16="http://schemas.microsoft.com/office/drawing/2014/main" id="{5F9949ED-4FBE-4749-ABAD-92C1322BFCDD}"/>
              </a:ext>
            </a:extLst>
          </p:cNvPr>
          <p:cNvSpPr>
            <a:spLocks noGrp="1"/>
          </p:cNvSpPr>
          <p:nvPr>
            <p:ph type="title"/>
          </p:nvPr>
        </p:nvSpPr>
        <p:spPr>
          <a:xfrm>
            <a:off x="1184081" y="590684"/>
            <a:ext cx="4036333" cy="2837998"/>
          </a:xfrm>
        </p:spPr>
        <p:txBody>
          <a:bodyPr vert="horz" lIns="76200" tIns="38100" rIns="76200" bIns="38100" rtlCol="0" anchor="t">
            <a:normAutofit/>
          </a:bodyPr>
          <a:lstStyle/>
          <a:p>
            <a:pPr algn="ctr">
              <a:spcBef>
                <a:spcPct val="0"/>
              </a:spcBef>
            </a:pPr>
            <a:r>
              <a:rPr lang="en-US" sz="3417" b="1" dirty="0" smtClean="0">
                <a:solidFill>
                  <a:srgbClr val="1A7A7C"/>
                </a:solidFill>
                <a:latin typeface="Cambria" panose="02040503050406030204" pitchFamily="18" charset="0"/>
              </a:rPr>
              <a:t>ĐIỀU GÌ ẢNH HƯỞNG ĐẾN SUY NGHĨ</a:t>
            </a:r>
            <a:endParaRPr lang="en-US" sz="3417" b="1" dirty="0">
              <a:solidFill>
                <a:srgbClr val="1A7A7C"/>
              </a:solidFill>
              <a:latin typeface="Cambria" panose="02040503050406030204" pitchFamily="18" charset="0"/>
            </a:endParaRPr>
          </a:p>
        </p:txBody>
      </p:sp>
      <p:sp>
        <p:nvSpPr>
          <p:cNvPr id="4" name="Text Placeholder 3">
            <a:extLst>
              <a:ext uri="{FF2B5EF4-FFF2-40B4-BE49-F238E27FC236}">
                <a16:creationId xmlns="" xmlns:a16="http://schemas.microsoft.com/office/drawing/2014/main" id="{DB9C3851-E74A-7444-A9AA-14A447A02D4B}"/>
              </a:ext>
            </a:extLst>
          </p:cNvPr>
          <p:cNvSpPr>
            <a:spLocks noGrp="1"/>
          </p:cNvSpPr>
          <p:nvPr>
            <p:ph type="body" idx="2"/>
          </p:nvPr>
        </p:nvSpPr>
        <p:spPr>
          <a:xfrm>
            <a:off x="1190498" y="2311677"/>
            <a:ext cx="4036333" cy="448326"/>
          </a:xfrm>
        </p:spPr>
        <p:txBody>
          <a:bodyPr vert="horz" lIns="76200" tIns="38100" rIns="76200" bIns="38100" rtlCol="0" anchor="b">
            <a:normAutofit/>
          </a:bodyPr>
          <a:lstStyle/>
          <a:p>
            <a:pPr algn="ctr">
              <a:spcBef>
                <a:spcPts val="833"/>
              </a:spcBef>
            </a:pPr>
            <a:r>
              <a:rPr lang="en-US" sz="2667" i="1" baseline="30000" dirty="0">
                <a:latin typeface="Cambria" panose="02040503050406030204" pitchFamily="18" charset="0"/>
              </a:rPr>
              <a:t> </a:t>
            </a:r>
            <a:r>
              <a:rPr lang="en-US" sz="2667" i="1" dirty="0" smtClean="0">
                <a:latin typeface="Cambria" panose="02040503050406030204" pitchFamily="18" charset="0"/>
              </a:rPr>
              <a:t>THỨC ĂN CHO TÂM</a:t>
            </a:r>
            <a:endParaRPr lang="en-US" sz="2667" i="1" baseline="30000" dirty="0">
              <a:latin typeface="Cambria" panose="02040503050406030204" pitchFamily="18" charset="0"/>
            </a:endParaRPr>
          </a:p>
        </p:txBody>
      </p:sp>
      <p:grpSp>
        <p:nvGrpSpPr>
          <p:cNvPr id="73" name="Group 72">
            <a:extLst>
              <a:ext uri="{FF2B5EF4-FFF2-40B4-BE49-F238E27FC236}">
                <a16:creationId xmlns=""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 y="3154317"/>
            <a:ext cx="731520" cy="673460"/>
            <a:chOff x="3940602" y="308034"/>
            <a:chExt cx="2116791" cy="3428999"/>
          </a:xfrm>
          <a:solidFill>
            <a:schemeClr val="accent4"/>
          </a:solidFill>
        </p:grpSpPr>
        <p:sp>
          <p:nvSpPr>
            <p:cNvPr id="74" name="Rectangle 73">
              <a:extLst>
                <a:ext uri="{FF2B5EF4-FFF2-40B4-BE49-F238E27FC236}">
                  <a16:creationId xmlns=""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5" name="Rectangle 74">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76" name="Rectangle 75">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grpSp>
      <p:sp>
        <p:nvSpPr>
          <p:cNvPr id="78" name="Rectangle 77">
            <a:extLst>
              <a:ext uri="{FF2B5EF4-FFF2-40B4-BE49-F238E27FC236}">
                <a16:creationId xmlns=""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80" name="Rectangle 79">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3" name="TextBox 2"/>
          <p:cNvSpPr txBox="1"/>
          <p:nvPr/>
        </p:nvSpPr>
        <p:spPr>
          <a:xfrm>
            <a:off x="6217920" y="1111348"/>
            <a:ext cx="4479750" cy="1477328"/>
          </a:xfrm>
          <a:prstGeom prst="rect">
            <a:avLst/>
          </a:prstGeom>
          <a:noFill/>
        </p:spPr>
        <p:txBody>
          <a:bodyPr wrap="square" rtlCol="0">
            <a:spAutoFit/>
          </a:bodyPr>
          <a:lstStyle/>
          <a:p>
            <a:r>
              <a:rPr lang="en-US" dirty="0" smtClean="0"/>
              <a:t>CHÚNG TA </a:t>
            </a:r>
            <a:r>
              <a:rPr lang="en-US" sz="2400" b="1" dirty="0" smtClean="0">
                <a:solidFill>
                  <a:schemeClr val="accent1">
                    <a:lumMod val="75000"/>
                  </a:schemeClr>
                </a:solidFill>
              </a:rPr>
              <a:t>NGHĨ</a:t>
            </a:r>
            <a:r>
              <a:rPr lang="en-US" dirty="0" smtClean="0">
                <a:solidFill>
                  <a:schemeClr val="accent1">
                    <a:lumMod val="75000"/>
                  </a:schemeClr>
                </a:solidFill>
              </a:rPr>
              <a:t> </a:t>
            </a:r>
            <a:r>
              <a:rPr lang="en-US" dirty="0" smtClean="0"/>
              <a:t>GÌ CHÚNG TA LÀ ĐIỀU ĐÓ</a:t>
            </a:r>
          </a:p>
          <a:p>
            <a:r>
              <a:rPr lang="en-US" dirty="0" smtClean="0"/>
              <a:t>CHÚNG TA </a:t>
            </a:r>
            <a:r>
              <a:rPr lang="en-US" sz="2400" b="1" dirty="0" smtClean="0">
                <a:solidFill>
                  <a:srgbClr val="92D050"/>
                </a:solidFill>
              </a:rPr>
              <a:t>THÍCH</a:t>
            </a:r>
            <a:r>
              <a:rPr lang="en-US" dirty="0" smtClean="0"/>
              <a:t> GÌ CHÚNG TA LÀ ĐIỀU ĐÓ</a:t>
            </a:r>
          </a:p>
          <a:p>
            <a:r>
              <a:rPr lang="en-US" dirty="0" smtClean="0"/>
              <a:t>CHÚNG TA </a:t>
            </a:r>
            <a:r>
              <a:rPr lang="en-US" sz="2400" b="1" dirty="0" smtClean="0">
                <a:solidFill>
                  <a:srgbClr val="FF0000"/>
                </a:solidFill>
              </a:rPr>
              <a:t>GHÉT</a:t>
            </a:r>
            <a:r>
              <a:rPr lang="en-US" dirty="0" smtClean="0"/>
              <a:t> GÌ CHÚNG TA CŨNG LÀ ĐIỀU ĐÓ</a:t>
            </a:r>
            <a:endParaRPr lang="en-US" dirty="0"/>
          </a:p>
        </p:txBody>
      </p:sp>
      <p:sp>
        <p:nvSpPr>
          <p:cNvPr id="13" name="TextBox 12"/>
          <p:cNvSpPr txBox="1"/>
          <p:nvPr/>
        </p:nvSpPr>
        <p:spPr>
          <a:xfrm>
            <a:off x="6217920" y="3227611"/>
            <a:ext cx="4479750" cy="1292662"/>
          </a:xfrm>
          <a:prstGeom prst="rect">
            <a:avLst/>
          </a:prstGeom>
          <a:noFill/>
        </p:spPr>
        <p:txBody>
          <a:bodyPr wrap="square" rtlCol="0">
            <a:spAutoFit/>
          </a:bodyPr>
          <a:lstStyle/>
          <a:p>
            <a:r>
              <a:rPr lang="en-US" dirty="0" smtClean="0"/>
              <a:t>NÊN….</a:t>
            </a:r>
          </a:p>
          <a:p>
            <a:r>
              <a:rPr lang="en-US" sz="3000" b="1" dirty="0" smtClean="0">
                <a:solidFill>
                  <a:srgbClr val="92D050"/>
                </a:solidFill>
              </a:rPr>
              <a:t>TÂM </a:t>
            </a:r>
            <a:r>
              <a:rPr lang="en-US" dirty="0"/>
              <a:t>TA</a:t>
            </a:r>
            <a:r>
              <a:rPr lang="en-US" sz="3000" b="1" dirty="0" smtClean="0">
                <a:solidFill>
                  <a:srgbClr val="92D050"/>
                </a:solidFill>
              </a:rPr>
              <a:t> </a:t>
            </a:r>
            <a:r>
              <a:rPr lang="en-US" sz="3000" b="1" dirty="0" smtClean="0">
                <a:solidFill>
                  <a:srgbClr val="FFC000"/>
                </a:solidFill>
              </a:rPr>
              <a:t>ĂN</a:t>
            </a:r>
            <a:r>
              <a:rPr lang="en-US" dirty="0" smtClean="0">
                <a:solidFill>
                  <a:srgbClr val="FFC000"/>
                </a:solidFill>
              </a:rPr>
              <a:t> </a:t>
            </a:r>
            <a:r>
              <a:rPr lang="en-US" dirty="0" smtClean="0"/>
              <a:t>GÌ </a:t>
            </a:r>
            <a:r>
              <a:rPr lang="en-US" sz="3000" b="1" dirty="0" smtClean="0">
                <a:solidFill>
                  <a:srgbClr val="FF0000"/>
                </a:solidFill>
              </a:rPr>
              <a:t>RẤT QUAN TRỌNG</a:t>
            </a:r>
            <a:endParaRPr lang="en-US" sz="3000" b="1" dirty="0">
              <a:solidFill>
                <a:srgbClr val="FF0000"/>
              </a:solidFill>
            </a:endParaRPr>
          </a:p>
        </p:txBody>
      </p:sp>
      <p:pic>
        <p:nvPicPr>
          <p:cNvPr id="6" name="Picture 5"/>
          <p:cNvPicPr>
            <a:picLocks noChangeAspect="1"/>
          </p:cNvPicPr>
          <p:nvPr/>
        </p:nvPicPr>
        <p:blipFill>
          <a:blip r:embed="rId2"/>
          <a:stretch>
            <a:fillRect/>
          </a:stretch>
        </p:blipFill>
        <p:spPr>
          <a:xfrm>
            <a:off x="798315" y="2816124"/>
            <a:ext cx="4807864" cy="3329744"/>
          </a:xfrm>
          <a:prstGeom prst="rect">
            <a:avLst/>
          </a:prstGeom>
        </p:spPr>
      </p:pic>
    </p:spTree>
    <p:extLst>
      <p:ext uri="{BB962C8B-B14F-4D97-AF65-F5344CB8AC3E}">
        <p14:creationId xmlns:p14="http://schemas.microsoft.com/office/powerpoint/2010/main" val="37609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72" y="905294"/>
            <a:ext cx="3964361" cy="23786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971" y="3928303"/>
            <a:ext cx="3853765" cy="22021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6328" y="2051581"/>
            <a:ext cx="1479878" cy="1109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3503" y="2571817"/>
            <a:ext cx="1658044" cy="1658044"/>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1502" y="2350050"/>
            <a:ext cx="1866489" cy="116480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08085" y="901062"/>
            <a:ext cx="1645996" cy="87553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65213" y="2701603"/>
            <a:ext cx="2245723" cy="1494653"/>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25628" y="898399"/>
            <a:ext cx="1689140" cy="1348497"/>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7328" y="4179126"/>
            <a:ext cx="1861751" cy="1861751"/>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88142" y="4294562"/>
            <a:ext cx="1635211" cy="1635211"/>
          </a:xfrm>
          <a:prstGeom prst="rect">
            <a:avLst/>
          </a:prstGeom>
        </p:spPr>
      </p:pic>
      <p:sp>
        <p:nvSpPr>
          <p:cNvPr id="20" name="Down Arrow 19"/>
          <p:cNvSpPr/>
          <p:nvPr/>
        </p:nvSpPr>
        <p:spPr>
          <a:xfrm>
            <a:off x="5363200" y="3398303"/>
            <a:ext cx="833319" cy="461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p:cNvSpPr/>
          <p:nvPr/>
        </p:nvSpPr>
        <p:spPr>
          <a:xfrm>
            <a:off x="3177463" y="4848752"/>
            <a:ext cx="593387" cy="522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7908857" y="4838775"/>
            <a:ext cx="576954" cy="546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5875" y="62358"/>
            <a:ext cx="3313450" cy="369332"/>
          </a:xfrm>
          <a:prstGeom prst="rect">
            <a:avLst/>
          </a:prstGeom>
          <a:noFill/>
          <a:ln>
            <a:solidFill>
              <a:schemeClr val="tx1"/>
            </a:solidFill>
          </a:ln>
        </p:spPr>
        <p:txBody>
          <a:bodyPr wrap="square" rtlCol="0">
            <a:spAutoFit/>
          </a:bodyPr>
          <a:lstStyle/>
          <a:p>
            <a:pPr algn="ctr">
              <a:spcBef>
                <a:spcPts val="833"/>
              </a:spcBef>
            </a:pPr>
            <a:r>
              <a:rPr lang="en-US" i="1" dirty="0" smtClean="0">
                <a:latin typeface="Cambria" panose="02040503050406030204" pitchFamily="18" charset="0"/>
              </a:rPr>
              <a:t>THỨC ĂN CHO TÂM</a:t>
            </a:r>
            <a:endParaRPr lang="en-US" i="1" baseline="30000" dirty="0">
              <a:latin typeface="Cambria" panose="02040503050406030204" pitchFamily="18" charset="0"/>
            </a:endParaRPr>
          </a:p>
        </p:txBody>
      </p: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89619" y="898399"/>
            <a:ext cx="2324976" cy="1673418"/>
          </a:xfrm>
          <a:prstGeom prst="rect">
            <a:avLst/>
          </a:prstGeom>
        </p:spPr>
      </p:pic>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4339" y="898399"/>
            <a:ext cx="1763074" cy="1324264"/>
          </a:xfrm>
          <a:prstGeom prst="rect">
            <a:avLst/>
          </a:prstGeom>
        </p:spPr>
      </p:pic>
      <p:sp>
        <p:nvSpPr>
          <p:cNvPr id="26" name="TextBox 25"/>
          <p:cNvSpPr txBox="1"/>
          <p:nvPr/>
        </p:nvSpPr>
        <p:spPr>
          <a:xfrm>
            <a:off x="201502" y="6171405"/>
            <a:ext cx="7585758" cy="646331"/>
          </a:xfrm>
          <a:prstGeom prst="rect">
            <a:avLst/>
          </a:prstGeom>
          <a:solidFill>
            <a:schemeClr val="accent6">
              <a:lumMod val="60000"/>
              <a:lumOff val="40000"/>
            </a:schemeClr>
          </a:solidFill>
        </p:spPr>
        <p:txBody>
          <a:bodyPr wrap="square" rtlCol="0">
            <a:spAutoFit/>
          </a:bodyPr>
          <a:lstStyle/>
          <a:p>
            <a:r>
              <a:rPr lang="vi-VN" dirty="0" smtClean="0"/>
              <a:t>Đúc kết: Những gì chúng ta ăn, tiêu thụ quyết đinh con người chúng ta</a:t>
            </a:r>
          </a:p>
          <a:p>
            <a:r>
              <a:rPr lang="vi-VN" dirty="0" smtClean="0"/>
              <a:t>Hãy thực hành tiêu thụ “thức ăn” CHÁNH NIỆM.</a:t>
            </a:r>
            <a:endParaRPr lang="en-US" dirty="0"/>
          </a:p>
        </p:txBody>
      </p:sp>
    </p:spTree>
    <p:extLst>
      <p:ext uri="{BB962C8B-B14F-4D97-AF65-F5344CB8AC3E}">
        <p14:creationId xmlns:p14="http://schemas.microsoft.com/office/powerpoint/2010/main" val="658376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098916" y="660727"/>
            <a:ext cx="6220588" cy="5567776"/>
          </a:xfrm>
          <a:prstGeom prst="ellipse">
            <a:avLst/>
          </a:prstGeom>
          <a:solidFill>
            <a:srgbClr val="89D1D3"/>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63420" y="1105746"/>
            <a:ext cx="1193214" cy="646331"/>
          </a:xfrm>
          <a:prstGeom prst="rect">
            <a:avLst/>
          </a:prstGeom>
          <a:noFill/>
        </p:spPr>
        <p:txBody>
          <a:bodyPr wrap="square" rtlCol="0">
            <a:spAutoFit/>
          </a:bodyPr>
          <a:lstStyle/>
          <a:p>
            <a:r>
              <a:rPr lang="en-US" sz="3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TÂM</a:t>
            </a:r>
            <a:endParaRPr lang="en-US"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2" name="TextBox 31"/>
          <p:cNvSpPr txBox="1"/>
          <p:nvPr/>
        </p:nvSpPr>
        <p:spPr>
          <a:xfrm>
            <a:off x="3964303" y="2030522"/>
            <a:ext cx="1428206" cy="369332"/>
          </a:xfrm>
          <a:prstGeom prst="rect">
            <a:avLst/>
          </a:prstGeom>
          <a:noFill/>
        </p:spPr>
        <p:txBody>
          <a:bodyPr wrap="square" rtlCol="0">
            <a:spAutoFit/>
          </a:bodyPr>
          <a:lstStyle/>
          <a:p>
            <a:r>
              <a:rPr lang="en-US" dirty="0" err="1"/>
              <a:t>Tham</a:t>
            </a:r>
            <a:r>
              <a:rPr lang="en-US" dirty="0"/>
              <a:t> </a:t>
            </a:r>
            <a:r>
              <a:rPr lang="en-US" dirty="0" err="1"/>
              <a:t>muốn</a:t>
            </a:r>
            <a:endParaRPr lang="en-US" dirty="0"/>
          </a:p>
        </p:txBody>
      </p:sp>
      <p:sp>
        <p:nvSpPr>
          <p:cNvPr id="33" name="TextBox 32"/>
          <p:cNvSpPr txBox="1"/>
          <p:nvPr/>
        </p:nvSpPr>
        <p:spPr>
          <a:xfrm>
            <a:off x="3983623" y="2561277"/>
            <a:ext cx="792480" cy="369332"/>
          </a:xfrm>
          <a:prstGeom prst="rect">
            <a:avLst/>
          </a:prstGeom>
          <a:noFill/>
        </p:spPr>
        <p:txBody>
          <a:bodyPr wrap="square" rtlCol="0">
            <a:spAutoFit/>
          </a:bodyPr>
          <a:lstStyle/>
          <a:p>
            <a:r>
              <a:rPr lang="en-US"/>
              <a:t>Giận </a:t>
            </a:r>
          </a:p>
        </p:txBody>
      </p:sp>
      <p:sp>
        <p:nvSpPr>
          <p:cNvPr id="34" name="TextBox 33"/>
          <p:cNvSpPr txBox="1"/>
          <p:nvPr/>
        </p:nvSpPr>
        <p:spPr>
          <a:xfrm>
            <a:off x="4019682" y="3075283"/>
            <a:ext cx="792480" cy="369332"/>
          </a:xfrm>
          <a:prstGeom prst="rect">
            <a:avLst/>
          </a:prstGeom>
          <a:noFill/>
        </p:spPr>
        <p:txBody>
          <a:bodyPr wrap="square" rtlCol="0">
            <a:spAutoFit/>
          </a:bodyPr>
          <a:lstStyle/>
          <a:p>
            <a:r>
              <a:rPr lang="en-US"/>
              <a:t>Lo sợ</a:t>
            </a:r>
          </a:p>
        </p:txBody>
      </p:sp>
      <p:sp>
        <p:nvSpPr>
          <p:cNvPr id="35" name="TextBox 34"/>
          <p:cNvSpPr txBox="1"/>
          <p:nvPr/>
        </p:nvSpPr>
        <p:spPr>
          <a:xfrm>
            <a:off x="3936401" y="3606654"/>
            <a:ext cx="1232812" cy="369332"/>
          </a:xfrm>
          <a:prstGeom prst="rect">
            <a:avLst/>
          </a:prstGeom>
          <a:noFill/>
        </p:spPr>
        <p:txBody>
          <a:bodyPr wrap="square" rtlCol="0">
            <a:spAutoFit/>
          </a:bodyPr>
          <a:lstStyle/>
          <a:p>
            <a:r>
              <a:rPr lang="en-US"/>
              <a:t>Buồn chán</a:t>
            </a:r>
          </a:p>
        </p:txBody>
      </p:sp>
      <p:sp>
        <p:nvSpPr>
          <p:cNvPr id="36" name="TextBox 35"/>
          <p:cNvSpPr txBox="1"/>
          <p:nvPr/>
        </p:nvSpPr>
        <p:spPr>
          <a:xfrm>
            <a:off x="4275084" y="4192883"/>
            <a:ext cx="1232812" cy="369332"/>
          </a:xfrm>
          <a:prstGeom prst="rect">
            <a:avLst/>
          </a:prstGeom>
          <a:noFill/>
        </p:spPr>
        <p:txBody>
          <a:bodyPr wrap="square" rtlCol="0">
            <a:spAutoFit/>
          </a:bodyPr>
          <a:lstStyle/>
          <a:p>
            <a:r>
              <a:rPr lang="en-US"/>
              <a:t>Vui vẻ</a:t>
            </a:r>
          </a:p>
        </p:txBody>
      </p:sp>
      <p:sp>
        <p:nvSpPr>
          <p:cNvPr id="38" name="Freeform 37"/>
          <p:cNvSpPr/>
          <p:nvPr/>
        </p:nvSpPr>
        <p:spPr>
          <a:xfrm>
            <a:off x="5562323" y="660727"/>
            <a:ext cx="1006914" cy="5567776"/>
          </a:xfrm>
          <a:custGeom>
            <a:avLst/>
            <a:gdLst>
              <a:gd name="connsiteX0" fmla="*/ 551094 w 1006914"/>
              <a:gd name="connsiteY0" fmla="*/ 0 h 4789715"/>
              <a:gd name="connsiteX1" fmla="*/ 11163 w 1006914"/>
              <a:gd name="connsiteY1" fmla="*/ 1532709 h 4789715"/>
              <a:gd name="connsiteX2" fmla="*/ 995231 w 1006914"/>
              <a:gd name="connsiteY2" fmla="*/ 3222172 h 4789715"/>
              <a:gd name="connsiteX3" fmla="*/ 464008 w 1006914"/>
              <a:gd name="connsiteY3" fmla="*/ 4789715 h 4789715"/>
            </a:gdLst>
            <a:ahLst/>
            <a:cxnLst>
              <a:cxn ang="0">
                <a:pos x="connsiteX0" y="connsiteY0"/>
              </a:cxn>
              <a:cxn ang="0">
                <a:pos x="connsiteX1" y="connsiteY1"/>
              </a:cxn>
              <a:cxn ang="0">
                <a:pos x="connsiteX2" y="connsiteY2"/>
              </a:cxn>
              <a:cxn ang="0">
                <a:pos x="connsiteX3" y="connsiteY3"/>
              </a:cxn>
            </a:cxnLst>
            <a:rect l="l" t="t" r="r" b="b"/>
            <a:pathLst>
              <a:path w="1006914" h="4789715">
                <a:moveTo>
                  <a:pt x="551094" y="0"/>
                </a:moveTo>
                <a:cubicBezTo>
                  <a:pt x="244117" y="497840"/>
                  <a:pt x="-62860" y="995680"/>
                  <a:pt x="11163" y="1532709"/>
                </a:cubicBezTo>
                <a:cubicBezTo>
                  <a:pt x="85186" y="2069738"/>
                  <a:pt x="919757" y="2679338"/>
                  <a:pt x="995231" y="3222172"/>
                </a:cubicBezTo>
                <a:cubicBezTo>
                  <a:pt x="1070705" y="3765006"/>
                  <a:pt x="767356" y="4277360"/>
                  <a:pt x="464008" y="4789715"/>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570837" y="4734776"/>
            <a:ext cx="1232812" cy="369332"/>
          </a:xfrm>
          <a:prstGeom prst="rect">
            <a:avLst/>
          </a:prstGeom>
          <a:noFill/>
        </p:spPr>
        <p:txBody>
          <a:bodyPr wrap="square" rtlCol="0">
            <a:spAutoFit/>
          </a:bodyPr>
          <a:lstStyle/>
          <a:p>
            <a:r>
              <a:rPr lang="en-US"/>
              <a:t>Bình an</a:t>
            </a:r>
          </a:p>
        </p:txBody>
      </p:sp>
      <p:cxnSp>
        <p:nvCxnSpPr>
          <p:cNvPr id="44" name="Straight Arrow Connector 43"/>
          <p:cNvCxnSpPr>
            <a:stCxn id="32" idx="3"/>
          </p:cNvCxnSpPr>
          <p:nvPr/>
        </p:nvCxnSpPr>
        <p:spPr>
          <a:xfrm>
            <a:off x="5392510" y="2215188"/>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376044" y="2745943"/>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53766" y="3259949"/>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013793" y="3820389"/>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09211" y="4447406"/>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209210" y="5071961"/>
            <a:ext cx="5554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44720" y="1404590"/>
            <a:ext cx="1201171" cy="369332"/>
          </a:xfrm>
          <a:prstGeom prst="rect">
            <a:avLst/>
          </a:prstGeom>
          <a:noFill/>
        </p:spPr>
        <p:txBody>
          <a:bodyPr wrap="square" rtlCol="0">
            <a:spAutoFit/>
          </a:bodyPr>
          <a:lstStyle/>
          <a:p>
            <a:r>
              <a:rPr lang="en-US" dirty="0" err="1"/>
              <a:t>Mỏi</a:t>
            </a:r>
            <a:r>
              <a:rPr lang="en-US" dirty="0"/>
              <a:t> </a:t>
            </a:r>
            <a:r>
              <a:rPr lang="en-US" dirty="0" err="1"/>
              <a:t>mệt</a:t>
            </a:r>
            <a:endParaRPr lang="en-US" dirty="0"/>
          </a:p>
        </p:txBody>
      </p:sp>
      <p:sp>
        <p:nvSpPr>
          <p:cNvPr id="51" name="TextBox 50"/>
          <p:cNvSpPr txBox="1"/>
          <p:nvPr/>
        </p:nvSpPr>
        <p:spPr>
          <a:xfrm>
            <a:off x="6457411" y="1874403"/>
            <a:ext cx="1513222" cy="369332"/>
          </a:xfrm>
          <a:prstGeom prst="rect">
            <a:avLst/>
          </a:prstGeom>
          <a:noFill/>
        </p:spPr>
        <p:txBody>
          <a:bodyPr wrap="square" rtlCol="0">
            <a:spAutoFit/>
          </a:bodyPr>
          <a:lstStyle/>
          <a:p>
            <a:r>
              <a:rPr lang="en-US" dirty="0" err="1"/>
              <a:t>Nóng</a:t>
            </a:r>
            <a:r>
              <a:rPr lang="en-US" dirty="0"/>
              <a:t> / </a:t>
            </a:r>
            <a:r>
              <a:rPr lang="en-US" dirty="0" err="1"/>
              <a:t>lạnh</a:t>
            </a:r>
            <a:endParaRPr lang="en-US" dirty="0"/>
          </a:p>
        </p:txBody>
      </p:sp>
      <p:sp>
        <p:nvSpPr>
          <p:cNvPr id="54" name="TextBox 53"/>
          <p:cNvSpPr txBox="1"/>
          <p:nvPr/>
        </p:nvSpPr>
        <p:spPr>
          <a:xfrm>
            <a:off x="6509476" y="2415412"/>
            <a:ext cx="1513222" cy="369332"/>
          </a:xfrm>
          <a:prstGeom prst="rect">
            <a:avLst/>
          </a:prstGeom>
          <a:noFill/>
        </p:spPr>
        <p:txBody>
          <a:bodyPr wrap="square" rtlCol="0">
            <a:spAutoFit/>
          </a:bodyPr>
          <a:lstStyle/>
          <a:p>
            <a:r>
              <a:rPr lang="en-US" dirty="0" err="1"/>
              <a:t>Nặng</a:t>
            </a:r>
            <a:r>
              <a:rPr lang="en-US" dirty="0"/>
              <a:t> </a:t>
            </a:r>
            <a:r>
              <a:rPr lang="en-US" dirty="0" err="1"/>
              <a:t>nề</a:t>
            </a:r>
            <a:endParaRPr lang="en-US" dirty="0"/>
          </a:p>
        </p:txBody>
      </p:sp>
      <p:sp>
        <p:nvSpPr>
          <p:cNvPr id="55" name="TextBox 54"/>
          <p:cNvSpPr txBox="1"/>
          <p:nvPr/>
        </p:nvSpPr>
        <p:spPr>
          <a:xfrm>
            <a:off x="6593353" y="2917028"/>
            <a:ext cx="1513222" cy="369332"/>
          </a:xfrm>
          <a:prstGeom prst="rect">
            <a:avLst/>
          </a:prstGeom>
          <a:noFill/>
        </p:spPr>
        <p:txBody>
          <a:bodyPr wrap="square" rtlCol="0">
            <a:spAutoFit/>
          </a:bodyPr>
          <a:lstStyle/>
          <a:p>
            <a:r>
              <a:rPr lang="en-US" dirty="0" err="1"/>
              <a:t>Nhẹ</a:t>
            </a:r>
            <a:r>
              <a:rPr lang="en-US" dirty="0"/>
              <a:t> </a:t>
            </a:r>
            <a:r>
              <a:rPr lang="en-US" dirty="0" err="1"/>
              <a:t>nhàng</a:t>
            </a:r>
            <a:endParaRPr lang="en-US" dirty="0"/>
          </a:p>
        </p:txBody>
      </p:sp>
      <p:sp>
        <p:nvSpPr>
          <p:cNvPr id="56" name="TextBox 55"/>
          <p:cNvSpPr txBox="1"/>
          <p:nvPr/>
        </p:nvSpPr>
        <p:spPr>
          <a:xfrm>
            <a:off x="6768524" y="3409298"/>
            <a:ext cx="1513222" cy="369332"/>
          </a:xfrm>
          <a:prstGeom prst="rect">
            <a:avLst/>
          </a:prstGeom>
          <a:noFill/>
        </p:spPr>
        <p:txBody>
          <a:bodyPr wrap="square" rtlCol="0">
            <a:spAutoFit/>
          </a:bodyPr>
          <a:lstStyle/>
          <a:p>
            <a:r>
              <a:rPr lang="en-US" dirty="0" err="1"/>
              <a:t>Đau</a:t>
            </a:r>
            <a:endParaRPr lang="en-US" dirty="0"/>
          </a:p>
        </p:txBody>
      </p:sp>
      <p:sp>
        <p:nvSpPr>
          <p:cNvPr id="57" name="TextBox 56"/>
          <p:cNvSpPr txBox="1"/>
          <p:nvPr/>
        </p:nvSpPr>
        <p:spPr>
          <a:xfrm>
            <a:off x="6894545" y="3914337"/>
            <a:ext cx="1513222" cy="369332"/>
          </a:xfrm>
          <a:prstGeom prst="rect">
            <a:avLst/>
          </a:prstGeom>
          <a:noFill/>
        </p:spPr>
        <p:txBody>
          <a:bodyPr wrap="square" rtlCol="0">
            <a:spAutoFit/>
          </a:bodyPr>
          <a:lstStyle/>
          <a:p>
            <a:r>
              <a:rPr lang="en-US" dirty="0" err="1"/>
              <a:t>Hơi</a:t>
            </a:r>
            <a:r>
              <a:rPr lang="en-US" dirty="0"/>
              <a:t> </a:t>
            </a:r>
            <a:r>
              <a:rPr lang="en-US" dirty="0" err="1"/>
              <a:t>thở</a:t>
            </a:r>
            <a:endParaRPr lang="en-US" dirty="0"/>
          </a:p>
        </p:txBody>
      </p:sp>
      <p:sp>
        <p:nvSpPr>
          <p:cNvPr id="58" name="TextBox 57"/>
          <p:cNvSpPr txBox="1"/>
          <p:nvPr/>
        </p:nvSpPr>
        <p:spPr>
          <a:xfrm>
            <a:off x="7052780" y="4483575"/>
            <a:ext cx="1513222" cy="369332"/>
          </a:xfrm>
          <a:prstGeom prst="rect">
            <a:avLst/>
          </a:prstGeom>
          <a:noFill/>
        </p:spPr>
        <p:txBody>
          <a:bodyPr wrap="square" rtlCol="0">
            <a:spAutoFit/>
          </a:bodyPr>
          <a:lstStyle/>
          <a:p>
            <a:r>
              <a:rPr lang="en-US" dirty="0" err="1"/>
              <a:t>Nhịp</a:t>
            </a:r>
            <a:r>
              <a:rPr lang="en-US" dirty="0"/>
              <a:t> </a:t>
            </a:r>
            <a:r>
              <a:rPr lang="en-US" dirty="0" err="1"/>
              <a:t>tim</a:t>
            </a:r>
            <a:endParaRPr lang="en-US" dirty="0"/>
          </a:p>
        </p:txBody>
      </p:sp>
      <p:sp>
        <p:nvSpPr>
          <p:cNvPr id="60" name="TextBox 59"/>
          <p:cNvSpPr txBox="1"/>
          <p:nvPr/>
        </p:nvSpPr>
        <p:spPr>
          <a:xfrm>
            <a:off x="6828782" y="5046964"/>
            <a:ext cx="1452261" cy="646331"/>
          </a:xfrm>
          <a:prstGeom prst="rect">
            <a:avLst/>
          </a:prstGeom>
          <a:noFill/>
        </p:spPr>
        <p:txBody>
          <a:bodyPr wrap="square" rtlCol="0">
            <a:spAutoFit/>
          </a:bodyPr>
          <a:lstStyle/>
          <a:p>
            <a:r>
              <a:rPr lang="en-US" sz="3600"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THÂN</a:t>
            </a:r>
            <a:endPar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1" name="TextBox 60"/>
          <p:cNvSpPr txBox="1"/>
          <p:nvPr/>
        </p:nvSpPr>
        <p:spPr>
          <a:xfrm>
            <a:off x="3007857" y="6447340"/>
            <a:ext cx="6958149" cy="461665"/>
          </a:xfrm>
          <a:prstGeom prst="rect">
            <a:avLst/>
          </a:prstGeom>
          <a:noFill/>
        </p:spPr>
        <p:txBody>
          <a:bodyPr wrap="square" rtlCol="0">
            <a:spAutoFit/>
          </a:bodyPr>
          <a:lstStyle/>
          <a:p>
            <a:r>
              <a:rPr lang="en-US" sz="2400" b="1" dirty="0" err="1">
                <a:ln w="0"/>
                <a:solidFill>
                  <a:srgbClr val="3B9C9E"/>
                </a:solidFill>
                <a:latin typeface="+mj-lt"/>
              </a:rPr>
              <a:t>BẠN</a:t>
            </a:r>
            <a:r>
              <a:rPr lang="en-US" sz="2400" b="1" dirty="0">
                <a:ln w="0"/>
                <a:solidFill>
                  <a:srgbClr val="3B9C9E"/>
                </a:solidFill>
                <a:latin typeface="+mj-lt"/>
              </a:rPr>
              <a:t> </a:t>
            </a:r>
            <a:r>
              <a:rPr lang="en-US" sz="2400" b="1" dirty="0" err="1">
                <a:ln w="0"/>
                <a:solidFill>
                  <a:srgbClr val="3B9C9E"/>
                </a:solidFill>
                <a:latin typeface="+mj-lt"/>
              </a:rPr>
              <a:t>ĐÃ</a:t>
            </a:r>
            <a:r>
              <a:rPr lang="en-US" sz="2400" b="1" dirty="0">
                <a:ln w="0"/>
                <a:solidFill>
                  <a:srgbClr val="3B9C9E"/>
                </a:solidFill>
                <a:latin typeface="+mj-lt"/>
              </a:rPr>
              <a:t> </a:t>
            </a:r>
            <a:r>
              <a:rPr lang="en-US" sz="2400" b="1" dirty="0" err="1">
                <a:ln w="0"/>
                <a:solidFill>
                  <a:srgbClr val="3B9C9E"/>
                </a:solidFill>
                <a:latin typeface="+mj-lt"/>
              </a:rPr>
              <a:t>HIỂU</a:t>
            </a:r>
            <a:r>
              <a:rPr lang="en-US" sz="2400" b="1" dirty="0">
                <a:ln w="0"/>
                <a:solidFill>
                  <a:srgbClr val="3B9C9E"/>
                </a:solidFill>
                <a:latin typeface="+mj-lt"/>
              </a:rPr>
              <a:t> </a:t>
            </a:r>
            <a:r>
              <a:rPr lang="en-US" sz="2400" b="1" dirty="0" err="1">
                <a:ln w="0"/>
                <a:solidFill>
                  <a:srgbClr val="3B9C9E"/>
                </a:solidFill>
                <a:latin typeface="+mj-lt"/>
              </a:rPr>
              <a:t>CẢM</a:t>
            </a:r>
            <a:r>
              <a:rPr lang="en-US" sz="2400" b="1" dirty="0">
                <a:ln w="0"/>
                <a:solidFill>
                  <a:srgbClr val="3B9C9E"/>
                </a:solidFill>
                <a:latin typeface="+mj-lt"/>
              </a:rPr>
              <a:t> </a:t>
            </a:r>
            <a:r>
              <a:rPr lang="en-US" sz="2400" b="1" dirty="0" err="1">
                <a:ln w="0"/>
                <a:solidFill>
                  <a:srgbClr val="3B9C9E"/>
                </a:solidFill>
                <a:latin typeface="+mj-lt"/>
              </a:rPr>
              <a:t>XÚC</a:t>
            </a:r>
            <a:r>
              <a:rPr lang="en-US" sz="2400" b="1" dirty="0">
                <a:ln w="0"/>
                <a:solidFill>
                  <a:srgbClr val="3B9C9E"/>
                </a:solidFill>
                <a:latin typeface="+mj-lt"/>
              </a:rPr>
              <a:t> </a:t>
            </a:r>
            <a:r>
              <a:rPr lang="en-US" sz="2400" b="1" dirty="0" err="1">
                <a:ln w="0"/>
                <a:solidFill>
                  <a:srgbClr val="3B9C9E"/>
                </a:solidFill>
                <a:latin typeface="+mj-lt"/>
              </a:rPr>
              <a:t>MÌNH</a:t>
            </a:r>
            <a:r>
              <a:rPr lang="en-US" sz="2400" b="1" dirty="0">
                <a:ln w="0"/>
                <a:solidFill>
                  <a:srgbClr val="3B9C9E"/>
                </a:solidFill>
                <a:latin typeface="+mj-lt"/>
              </a:rPr>
              <a:t> </a:t>
            </a:r>
            <a:r>
              <a:rPr lang="en-US" sz="2400" b="1" dirty="0" err="1">
                <a:ln w="0"/>
                <a:solidFill>
                  <a:srgbClr val="3B9C9E"/>
                </a:solidFill>
                <a:latin typeface="+mj-lt"/>
              </a:rPr>
              <a:t>MỘT</a:t>
            </a:r>
            <a:r>
              <a:rPr lang="en-US" sz="2400" b="1" dirty="0">
                <a:ln w="0"/>
                <a:solidFill>
                  <a:srgbClr val="3B9C9E"/>
                </a:solidFill>
                <a:latin typeface="+mj-lt"/>
              </a:rPr>
              <a:t> </a:t>
            </a:r>
            <a:r>
              <a:rPr lang="en-US" sz="2400" b="1" dirty="0" err="1">
                <a:ln w="0"/>
                <a:solidFill>
                  <a:srgbClr val="3B9C9E"/>
                </a:solidFill>
                <a:latin typeface="+mj-lt"/>
              </a:rPr>
              <a:t>CÁCH</a:t>
            </a:r>
            <a:r>
              <a:rPr lang="en-US" sz="2400" b="1" dirty="0">
                <a:ln w="0"/>
                <a:solidFill>
                  <a:srgbClr val="3B9C9E"/>
                </a:solidFill>
                <a:latin typeface="+mj-lt"/>
              </a:rPr>
              <a:t> </a:t>
            </a:r>
            <a:r>
              <a:rPr lang="en-US" sz="2400" b="1" dirty="0" err="1">
                <a:ln w="0"/>
                <a:solidFill>
                  <a:srgbClr val="3B9C9E"/>
                </a:solidFill>
                <a:latin typeface="+mj-lt"/>
              </a:rPr>
              <a:t>TRỌN</a:t>
            </a:r>
            <a:r>
              <a:rPr lang="en-US" sz="2400" b="1" dirty="0">
                <a:ln w="0"/>
                <a:solidFill>
                  <a:srgbClr val="3B9C9E"/>
                </a:solidFill>
                <a:latin typeface="+mj-lt"/>
              </a:rPr>
              <a:t> </a:t>
            </a:r>
            <a:r>
              <a:rPr lang="en-US" sz="2400" b="1" dirty="0" err="1">
                <a:ln w="0"/>
                <a:solidFill>
                  <a:srgbClr val="3B9C9E"/>
                </a:solidFill>
                <a:latin typeface="+mj-lt"/>
              </a:rPr>
              <a:t>VẸN</a:t>
            </a:r>
            <a:r>
              <a:rPr lang="en-US" sz="2400" b="1" dirty="0">
                <a:ln w="0"/>
                <a:solidFill>
                  <a:srgbClr val="3B9C9E"/>
                </a:solidFill>
                <a:latin typeface="+mj-lt"/>
              </a:rPr>
              <a:t> ?</a:t>
            </a:r>
          </a:p>
        </p:txBody>
      </p:sp>
      <p:sp>
        <p:nvSpPr>
          <p:cNvPr id="3" name="Rectangle 2"/>
          <p:cNvSpPr/>
          <p:nvPr/>
        </p:nvSpPr>
        <p:spPr>
          <a:xfrm>
            <a:off x="4149229" y="-767"/>
            <a:ext cx="3833101" cy="584775"/>
          </a:xfrm>
          <a:prstGeom prst="rect">
            <a:avLst/>
          </a:prstGeom>
        </p:spPr>
        <p:txBody>
          <a:bodyPr wrap="none">
            <a:spAutoFit/>
          </a:bodyPr>
          <a:lstStyle/>
          <a:p>
            <a:r>
              <a:rPr lang="en-US" sz="3200" b="1" dirty="0" err="1">
                <a:solidFill>
                  <a:schemeClr val="bg1"/>
                </a:solidFill>
                <a:effectLst>
                  <a:glow rad="342900">
                    <a:srgbClr val="00B0F0">
                      <a:alpha val="81000"/>
                    </a:srgbClr>
                  </a:glow>
                </a:effectLst>
                <a:latin typeface="Arial" panose="020B0604020202020204" pitchFamily="34" charset="0"/>
                <a:cs typeface="Arial" panose="020B0604020202020204" pitchFamily="34" charset="0"/>
              </a:rPr>
              <a:t>CẢM</a:t>
            </a:r>
            <a:r>
              <a:rPr lang="en-US" sz="3200" b="1" dirty="0">
                <a:solidFill>
                  <a:schemeClr val="bg1"/>
                </a:solidFill>
                <a:effectLst>
                  <a:glow rad="342900">
                    <a:srgbClr val="00B0F0">
                      <a:alpha val="81000"/>
                    </a:srgbClr>
                  </a:glow>
                </a:effectLst>
                <a:latin typeface="Arial" panose="020B0604020202020204" pitchFamily="34" charset="0"/>
                <a:cs typeface="Arial" panose="020B0604020202020204" pitchFamily="34" charset="0"/>
              </a:rPr>
              <a:t> </a:t>
            </a:r>
            <a:r>
              <a:rPr lang="en-US" sz="3200" b="1" dirty="0" err="1">
                <a:solidFill>
                  <a:schemeClr val="bg1"/>
                </a:solidFill>
                <a:effectLst>
                  <a:glow rad="342900">
                    <a:srgbClr val="00B0F0">
                      <a:alpha val="81000"/>
                    </a:srgbClr>
                  </a:glow>
                </a:effectLst>
                <a:latin typeface="Arial" panose="020B0604020202020204" pitchFamily="34" charset="0"/>
                <a:cs typeface="Arial" panose="020B0604020202020204" pitchFamily="34" charset="0"/>
              </a:rPr>
              <a:t>XÚC</a:t>
            </a:r>
            <a:r>
              <a:rPr lang="en-US" sz="3200" b="1" dirty="0">
                <a:solidFill>
                  <a:schemeClr val="bg1"/>
                </a:solidFill>
                <a:effectLst>
                  <a:glow rad="342900">
                    <a:srgbClr val="00B0F0">
                      <a:alpha val="81000"/>
                    </a:srgbClr>
                  </a:glow>
                </a:effectLst>
                <a:latin typeface="Arial" panose="020B0604020202020204" pitchFamily="34" charset="0"/>
                <a:cs typeface="Arial" panose="020B0604020202020204" pitchFamily="34" charset="0"/>
              </a:rPr>
              <a:t> </a:t>
            </a:r>
            <a:r>
              <a:rPr lang="en-US" sz="3200" b="1" dirty="0" err="1">
                <a:solidFill>
                  <a:schemeClr val="bg1"/>
                </a:solidFill>
                <a:effectLst>
                  <a:glow rad="342900">
                    <a:srgbClr val="00B0F0">
                      <a:alpha val="81000"/>
                    </a:srgbClr>
                  </a:glow>
                </a:effectLst>
                <a:latin typeface="Arial" panose="020B0604020202020204" pitchFamily="34" charset="0"/>
                <a:cs typeface="Arial" panose="020B0604020202020204" pitchFamily="34" charset="0"/>
              </a:rPr>
              <a:t>SINH</a:t>
            </a:r>
            <a:r>
              <a:rPr lang="en-US" sz="3200" b="1" dirty="0">
                <a:solidFill>
                  <a:schemeClr val="bg1"/>
                </a:solidFill>
                <a:effectLst>
                  <a:glow rad="342900">
                    <a:srgbClr val="00B0F0">
                      <a:alpha val="81000"/>
                    </a:srgbClr>
                  </a:glow>
                </a:effectLst>
                <a:latin typeface="Arial" panose="020B0604020202020204" pitchFamily="34" charset="0"/>
                <a:cs typeface="Arial" panose="020B0604020202020204" pitchFamily="34" charset="0"/>
              </a:rPr>
              <a:t> </a:t>
            </a:r>
            <a:r>
              <a:rPr lang="en-US" sz="3200" b="1" dirty="0" err="1">
                <a:solidFill>
                  <a:schemeClr val="bg1"/>
                </a:solidFill>
                <a:effectLst>
                  <a:glow rad="342900">
                    <a:srgbClr val="00B0F0">
                      <a:alpha val="81000"/>
                    </a:srgbClr>
                  </a:glow>
                </a:effectLst>
                <a:latin typeface="Arial" panose="020B0604020202020204" pitchFamily="34" charset="0"/>
                <a:cs typeface="Arial" panose="020B0604020202020204" pitchFamily="34" charset="0"/>
              </a:rPr>
              <a:t>LÝ</a:t>
            </a:r>
            <a:endParaRPr lang="en-GB" sz="3200" b="1" dirty="0">
              <a:solidFill>
                <a:schemeClr val="bg1"/>
              </a:solidFill>
              <a:effectLst>
                <a:glow rad="342900">
                  <a:srgbClr val="00B0F0">
                    <a:alpha val="81000"/>
                  </a:srgbClr>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7318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6316394" y="2792867"/>
            <a:ext cx="4957689" cy="3372303"/>
          </a:xfrm>
          <a:prstGeom prst="rect">
            <a:avLst/>
          </a:prstGeom>
        </p:spPr>
      </p:pic>
      <p:sp>
        <p:nvSpPr>
          <p:cNvPr id="2" name="Title 1"/>
          <p:cNvSpPr>
            <a:spLocks noGrp="1"/>
          </p:cNvSpPr>
          <p:nvPr>
            <p:ph type="title"/>
          </p:nvPr>
        </p:nvSpPr>
        <p:spPr>
          <a:xfrm>
            <a:off x="927295" y="344806"/>
            <a:ext cx="10515600" cy="1325563"/>
          </a:xfrm>
        </p:spPr>
        <p:txBody>
          <a:bodyPr/>
          <a:lstStyle/>
          <a:p>
            <a:pPr algn="ctr"/>
            <a:r>
              <a:rPr lang="en-US" dirty="0" smtClean="0"/>
              <a:t>TRUYỀN THÔNG</a:t>
            </a:r>
            <a:endParaRPr lang="en-US" dirty="0"/>
          </a:p>
        </p:txBody>
      </p:sp>
      <p:pic>
        <p:nvPicPr>
          <p:cNvPr id="4" name="Picture 3"/>
          <p:cNvPicPr>
            <a:picLocks noChangeAspect="1"/>
          </p:cNvPicPr>
          <p:nvPr/>
        </p:nvPicPr>
        <p:blipFill>
          <a:blip r:embed="rId3"/>
          <a:stretch>
            <a:fillRect/>
          </a:stretch>
        </p:blipFill>
        <p:spPr>
          <a:xfrm>
            <a:off x="1764192" y="4352983"/>
            <a:ext cx="2772492" cy="1705476"/>
          </a:xfrm>
          <a:prstGeom prst="rect">
            <a:avLst/>
          </a:prstGeom>
        </p:spPr>
      </p:pic>
      <p:pic>
        <p:nvPicPr>
          <p:cNvPr id="16" name="Picture 15"/>
          <p:cNvPicPr>
            <a:picLocks noChangeAspect="1"/>
          </p:cNvPicPr>
          <p:nvPr/>
        </p:nvPicPr>
        <p:blipFill>
          <a:blip r:embed="rId4"/>
          <a:stretch>
            <a:fillRect/>
          </a:stretch>
        </p:blipFill>
        <p:spPr>
          <a:xfrm>
            <a:off x="1364566" y="1348874"/>
            <a:ext cx="2757268" cy="2914790"/>
          </a:xfrm>
          <a:prstGeom prst="rect">
            <a:avLst/>
          </a:prstGeom>
        </p:spPr>
      </p:pic>
      <p:sp>
        <p:nvSpPr>
          <p:cNvPr id="21" name="TextBox 20"/>
          <p:cNvSpPr txBox="1"/>
          <p:nvPr/>
        </p:nvSpPr>
        <p:spPr>
          <a:xfrm>
            <a:off x="9068973" y="1474157"/>
            <a:ext cx="2489981" cy="830997"/>
          </a:xfrm>
          <a:prstGeom prst="rect">
            <a:avLst/>
          </a:prstGeom>
          <a:noFill/>
        </p:spPr>
        <p:txBody>
          <a:bodyPr wrap="square" rtlCol="0">
            <a:spAutoFit/>
          </a:bodyPr>
          <a:lstStyle/>
          <a:p>
            <a:r>
              <a:rPr lang="en-US" sz="2400" b="1" dirty="0" err="1" smtClean="0">
                <a:solidFill>
                  <a:srgbClr val="FF0000"/>
                </a:solidFill>
              </a:rPr>
              <a:t>Trên</a:t>
            </a:r>
            <a:r>
              <a:rPr lang="en-US" sz="2400" b="1" dirty="0" smtClean="0">
                <a:solidFill>
                  <a:srgbClr val="FF0000"/>
                </a:solidFill>
              </a:rPr>
              <a:t> </a:t>
            </a:r>
            <a:r>
              <a:rPr lang="en-US" sz="2400" b="1" dirty="0" err="1" smtClean="0">
                <a:solidFill>
                  <a:srgbClr val="FF0000"/>
                </a:solidFill>
              </a:rPr>
              <a:t>mây</a:t>
            </a:r>
            <a:r>
              <a:rPr lang="en-US" sz="2400" b="1" dirty="0" smtClean="0">
                <a:solidFill>
                  <a:srgbClr val="FF0000"/>
                </a:solidFill>
              </a:rPr>
              <a:t> </a:t>
            </a:r>
            <a:r>
              <a:rPr lang="en-US" sz="2400" b="1" dirty="0" err="1" smtClean="0">
                <a:solidFill>
                  <a:srgbClr val="FF0000"/>
                </a:solidFill>
              </a:rPr>
              <a:t>đen</a:t>
            </a:r>
            <a:r>
              <a:rPr lang="en-US" sz="2400" b="1" dirty="0" smtClean="0">
                <a:solidFill>
                  <a:srgbClr val="FF0000"/>
                </a:solidFill>
              </a:rPr>
              <a:t> </a:t>
            </a:r>
            <a:r>
              <a:rPr lang="en-US" sz="2400" b="1" dirty="0" err="1" smtClean="0">
                <a:solidFill>
                  <a:srgbClr val="FF0000"/>
                </a:solidFill>
              </a:rPr>
              <a:t>vẫn</a:t>
            </a:r>
            <a:r>
              <a:rPr lang="en-US" sz="2400" b="1" dirty="0" smtClean="0">
                <a:solidFill>
                  <a:srgbClr val="FF0000"/>
                </a:solidFill>
              </a:rPr>
              <a:t> </a:t>
            </a:r>
            <a:r>
              <a:rPr lang="en-US" sz="2400" b="1" dirty="0" err="1" smtClean="0">
                <a:solidFill>
                  <a:srgbClr val="FF0000"/>
                </a:solidFill>
              </a:rPr>
              <a:t>còn</a:t>
            </a:r>
            <a:r>
              <a:rPr lang="en-US" sz="2400" b="1" dirty="0" smtClean="0">
                <a:solidFill>
                  <a:srgbClr val="FF0000"/>
                </a:solidFill>
              </a:rPr>
              <a:t> </a:t>
            </a:r>
            <a:r>
              <a:rPr lang="en-US" sz="2400" b="1" dirty="0" err="1" smtClean="0">
                <a:solidFill>
                  <a:srgbClr val="FF0000"/>
                </a:solidFill>
              </a:rPr>
              <a:t>mặt</a:t>
            </a:r>
            <a:r>
              <a:rPr lang="en-US" sz="2400" b="1" dirty="0" smtClean="0">
                <a:solidFill>
                  <a:srgbClr val="FF0000"/>
                </a:solidFill>
              </a:rPr>
              <a:t> </a:t>
            </a:r>
            <a:r>
              <a:rPr lang="en-US" sz="2400" b="1" dirty="0" err="1" smtClean="0">
                <a:solidFill>
                  <a:srgbClr val="FF0000"/>
                </a:solidFill>
              </a:rPr>
              <a:t>trời</a:t>
            </a:r>
            <a:endParaRPr lang="en-US" sz="2400" b="1" dirty="0">
              <a:solidFill>
                <a:srgbClr val="FF0000"/>
              </a:solidFill>
            </a:endParaRPr>
          </a:p>
        </p:txBody>
      </p:sp>
      <p:sp>
        <p:nvSpPr>
          <p:cNvPr id="23" name="TextBox 22"/>
          <p:cNvSpPr txBox="1"/>
          <p:nvPr/>
        </p:nvSpPr>
        <p:spPr>
          <a:xfrm>
            <a:off x="660457" y="3848165"/>
            <a:ext cx="2489981" cy="830997"/>
          </a:xfrm>
          <a:prstGeom prst="rect">
            <a:avLst/>
          </a:prstGeom>
          <a:noFill/>
        </p:spPr>
        <p:txBody>
          <a:bodyPr wrap="square" rtlCol="0">
            <a:spAutoFit/>
          </a:bodyPr>
          <a:lstStyle/>
          <a:p>
            <a:r>
              <a:rPr lang="en-US" sz="2400" b="1" dirty="0" err="1" smtClean="0">
                <a:solidFill>
                  <a:srgbClr val="FF0000"/>
                </a:solidFill>
              </a:rPr>
              <a:t>Hơi</a:t>
            </a:r>
            <a:r>
              <a:rPr lang="en-US" sz="2400" b="1" dirty="0" smtClean="0">
                <a:solidFill>
                  <a:srgbClr val="FF0000"/>
                </a:solidFill>
              </a:rPr>
              <a:t> </a:t>
            </a:r>
            <a:r>
              <a:rPr lang="en-US" sz="2400" b="1" dirty="0" err="1" smtClean="0">
                <a:solidFill>
                  <a:srgbClr val="FF0000"/>
                </a:solidFill>
              </a:rPr>
              <a:t>thở</a:t>
            </a:r>
            <a:r>
              <a:rPr lang="en-US" sz="2400" b="1" dirty="0" smtClean="0">
                <a:solidFill>
                  <a:srgbClr val="FF0000"/>
                </a:solidFill>
              </a:rPr>
              <a:t> </a:t>
            </a:r>
            <a:r>
              <a:rPr lang="en-US" sz="2400" b="1" dirty="0" err="1" smtClean="0">
                <a:solidFill>
                  <a:srgbClr val="FF0000"/>
                </a:solidFill>
              </a:rPr>
              <a:t>chánh</a:t>
            </a:r>
            <a:r>
              <a:rPr lang="en-US" sz="2400" b="1" dirty="0" smtClean="0">
                <a:solidFill>
                  <a:srgbClr val="FF0000"/>
                </a:solidFill>
              </a:rPr>
              <a:t> </a:t>
            </a:r>
            <a:r>
              <a:rPr lang="en-US" sz="2400" b="1" dirty="0" err="1" smtClean="0">
                <a:solidFill>
                  <a:srgbClr val="FF0000"/>
                </a:solidFill>
              </a:rPr>
              <a:t>niệm</a:t>
            </a:r>
            <a:endParaRPr lang="en-US" sz="2400" b="1" dirty="0">
              <a:solidFill>
                <a:srgbClr val="FF0000"/>
              </a:solidFill>
            </a:endParaRPr>
          </a:p>
        </p:txBody>
      </p:sp>
      <p:sp>
        <p:nvSpPr>
          <p:cNvPr id="24" name="TextBox 23"/>
          <p:cNvSpPr txBox="1"/>
          <p:nvPr/>
        </p:nvSpPr>
        <p:spPr>
          <a:xfrm>
            <a:off x="4254173" y="4063519"/>
            <a:ext cx="2166425" cy="830997"/>
          </a:xfrm>
          <a:prstGeom prst="rect">
            <a:avLst/>
          </a:prstGeom>
          <a:noFill/>
        </p:spPr>
        <p:txBody>
          <a:bodyPr wrap="square" rtlCol="0">
            <a:spAutoFit/>
          </a:bodyPr>
          <a:lstStyle/>
          <a:p>
            <a:r>
              <a:rPr lang="en-US" sz="2400" b="1" dirty="0" err="1" smtClean="0">
                <a:solidFill>
                  <a:srgbClr val="FF0000"/>
                </a:solidFill>
              </a:rPr>
              <a:t>Lắng</a:t>
            </a:r>
            <a:r>
              <a:rPr lang="en-US" sz="2400" b="1" dirty="0" smtClean="0">
                <a:solidFill>
                  <a:srgbClr val="FF0000"/>
                </a:solidFill>
              </a:rPr>
              <a:t> nghe = con </a:t>
            </a:r>
            <a:r>
              <a:rPr lang="en-US" sz="2400" b="1" dirty="0" err="1" smtClean="0">
                <a:solidFill>
                  <a:srgbClr val="FF0000"/>
                </a:solidFill>
              </a:rPr>
              <a:t>tim</a:t>
            </a:r>
            <a:endParaRPr lang="en-US" sz="2400" b="1" dirty="0">
              <a:solidFill>
                <a:srgbClr val="FF0000"/>
              </a:solidFill>
            </a:endParaRPr>
          </a:p>
        </p:txBody>
      </p:sp>
    </p:spTree>
    <p:extLst>
      <p:ext uri="{BB962C8B-B14F-4D97-AF65-F5344CB8AC3E}">
        <p14:creationId xmlns:p14="http://schemas.microsoft.com/office/powerpoint/2010/main" val="3288038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pSp>
        <p:nvGrpSpPr>
          <p:cNvPr id="167" name="Google Shape;167;p4"/>
          <p:cNvGrpSpPr/>
          <p:nvPr/>
        </p:nvGrpSpPr>
        <p:grpSpPr>
          <a:xfrm>
            <a:off x="4053840" y="61506"/>
            <a:ext cx="5649718" cy="1030315"/>
            <a:chOff x="436525" y="286773"/>
            <a:chExt cx="5297984" cy="573329"/>
          </a:xfrm>
        </p:grpSpPr>
        <p:sp>
          <p:nvSpPr>
            <p:cNvPr id="168" name="Google Shape;168;p4"/>
            <p:cNvSpPr/>
            <p:nvPr/>
          </p:nvSpPr>
          <p:spPr>
            <a:xfrm>
              <a:off x="436525" y="286773"/>
              <a:ext cx="5297984" cy="573329"/>
            </a:xfrm>
            <a:prstGeom prst="rect">
              <a:avLst/>
            </a:pr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txBox="1"/>
            <p:nvPr/>
          </p:nvSpPr>
          <p:spPr>
            <a:xfrm>
              <a:off x="436525" y="286773"/>
              <a:ext cx="5297984" cy="573329"/>
            </a:xfrm>
            <a:prstGeom prst="rect">
              <a:avLst/>
            </a:prstGeom>
            <a:noFill/>
            <a:ln>
              <a:noFill/>
            </a:ln>
          </p:spPr>
          <p:txBody>
            <a:bodyPr spcFirstLastPara="1" wrap="square" lIns="455075" tIns="40625" rIns="40625" bIns="40625" anchor="ctr" anchorCtr="0">
              <a:noAutofit/>
            </a:bodyPr>
            <a:lstStyle/>
            <a:p>
              <a:pPr marL="0" marR="0" lvl="0" indent="0" algn="ctr" rtl="0">
                <a:spcBef>
                  <a:spcPts val="0"/>
                </a:spcBef>
                <a:spcAft>
                  <a:spcPts val="0"/>
                </a:spcAft>
                <a:buNone/>
              </a:pPr>
              <a:r>
                <a:rPr lang="en-US" sz="2400" b="1">
                  <a:solidFill>
                    <a:schemeClr val="dk1"/>
                  </a:solidFill>
                  <a:latin typeface="Tahoma"/>
                  <a:ea typeface="Tahoma"/>
                  <a:cs typeface="Tahoma"/>
                  <a:sym typeface="Tahoma"/>
                </a:rPr>
                <a:t>LÀM GÌ KHI GIẬN XẢY RA</a:t>
              </a:r>
              <a:endParaRPr/>
            </a:p>
          </p:txBody>
        </p:sp>
      </p:grpSp>
      <p:sp>
        <p:nvSpPr>
          <p:cNvPr id="170" name="Google Shape;170;p4"/>
          <p:cNvSpPr/>
          <p:nvPr/>
        </p:nvSpPr>
        <p:spPr>
          <a:xfrm>
            <a:off x="3504591" y="109893"/>
            <a:ext cx="1006449" cy="933540"/>
          </a:xfrm>
          <a:prstGeom prst="ellipse">
            <a:avLst/>
          </a:prstGeom>
          <a:solidFill>
            <a:srgbClr val="D8D8D8"/>
          </a:solidFill>
          <a:ln w="9525" cap="flat" cmpd="sng">
            <a:solidFill>
              <a:srgbClr val="A1A1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4" descr="Vì sao nhà hiện đại cháy nhanh gấp 6 lần so với 40 năm về trước? - Tin tức"/>
          <p:cNvPicPr preferRelativeResize="0"/>
          <p:nvPr/>
        </p:nvPicPr>
        <p:blipFill rotWithShape="1">
          <a:blip r:embed="rId3">
            <a:alphaModFix/>
          </a:blip>
          <a:srcRect/>
          <a:stretch/>
        </p:blipFill>
        <p:spPr>
          <a:xfrm>
            <a:off x="548935" y="1624083"/>
            <a:ext cx="4899319" cy="2715906"/>
          </a:xfrm>
          <a:prstGeom prst="rect">
            <a:avLst/>
          </a:prstGeom>
          <a:noFill/>
          <a:ln>
            <a:noFill/>
          </a:ln>
        </p:spPr>
      </p:pic>
      <p:pic>
        <p:nvPicPr>
          <p:cNvPr id="173" name="Google Shape;173;p4" descr="Hình ảnh mặt tức giận | NÓNG TÍNH"/>
          <p:cNvPicPr preferRelativeResize="0"/>
          <p:nvPr/>
        </p:nvPicPr>
        <p:blipFill rotWithShape="1">
          <a:blip r:embed="rId4">
            <a:alphaModFix/>
          </a:blip>
          <a:srcRect/>
          <a:stretch/>
        </p:blipFill>
        <p:spPr>
          <a:xfrm>
            <a:off x="6540302" y="1624083"/>
            <a:ext cx="4899319" cy="2715906"/>
          </a:xfrm>
          <a:prstGeom prst="rect">
            <a:avLst/>
          </a:prstGeom>
          <a:noFill/>
          <a:ln>
            <a:noFill/>
          </a:ln>
        </p:spPr>
      </p:pic>
      <p:sp>
        <p:nvSpPr>
          <p:cNvPr id="174" name="Google Shape;174;p4"/>
          <p:cNvSpPr/>
          <p:nvPr/>
        </p:nvSpPr>
        <p:spPr>
          <a:xfrm>
            <a:off x="904865" y="4870768"/>
            <a:ext cx="1146412" cy="1678674"/>
          </a:xfrm>
          <a:prstGeom prst="roundRect">
            <a:avLst>
              <a:gd name="adj" fmla="val 16667"/>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Tìm người đốt để trả thù</a:t>
            </a:r>
            <a:endParaRPr/>
          </a:p>
        </p:txBody>
      </p:sp>
      <p:sp>
        <p:nvSpPr>
          <p:cNvPr id="175" name="Google Shape;175;p4"/>
          <p:cNvSpPr/>
          <p:nvPr/>
        </p:nvSpPr>
        <p:spPr>
          <a:xfrm>
            <a:off x="3879848" y="4870768"/>
            <a:ext cx="1146412" cy="1678674"/>
          </a:xfrm>
          <a:prstGeom prst="roundRect">
            <a:avLst>
              <a:gd name="adj" fmla="val 16667"/>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Tìm cách chữa cháy nhà</a:t>
            </a:r>
            <a:endParaRPr/>
          </a:p>
        </p:txBody>
      </p:sp>
      <p:sp>
        <p:nvSpPr>
          <p:cNvPr id="176" name="Google Shape;176;p4"/>
          <p:cNvSpPr/>
          <p:nvPr/>
        </p:nvSpPr>
        <p:spPr>
          <a:xfrm>
            <a:off x="7028823" y="4870768"/>
            <a:ext cx="1146412" cy="1678674"/>
          </a:xfrm>
          <a:prstGeom prst="roundRect">
            <a:avLst>
              <a:gd name="adj" fmla="val 16667"/>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Đấu tranh với người làm mình giận</a:t>
            </a:r>
            <a:endParaRPr/>
          </a:p>
        </p:txBody>
      </p:sp>
      <p:sp>
        <p:nvSpPr>
          <p:cNvPr id="177" name="Google Shape;177;p4"/>
          <p:cNvSpPr/>
          <p:nvPr/>
        </p:nvSpPr>
        <p:spPr>
          <a:xfrm>
            <a:off x="10003806" y="4870768"/>
            <a:ext cx="1146412" cy="1678674"/>
          </a:xfrm>
          <a:prstGeom prst="roundRect">
            <a:avLst>
              <a:gd name="adj" fmla="val 16667"/>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Tìm cách dập tắt lửa Giận</a:t>
            </a:r>
            <a:endParaRPr/>
          </a:p>
        </p:txBody>
      </p:sp>
      <p:sp>
        <p:nvSpPr>
          <p:cNvPr id="178" name="Google Shape;178;p4"/>
          <p:cNvSpPr/>
          <p:nvPr/>
        </p:nvSpPr>
        <p:spPr>
          <a:xfrm>
            <a:off x="1127996" y="4421134"/>
            <a:ext cx="700149" cy="368489"/>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4"/>
          <p:cNvSpPr/>
          <p:nvPr/>
        </p:nvSpPr>
        <p:spPr>
          <a:xfrm>
            <a:off x="4102979" y="4421134"/>
            <a:ext cx="700149" cy="368489"/>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4"/>
          <p:cNvSpPr/>
          <p:nvPr/>
        </p:nvSpPr>
        <p:spPr>
          <a:xfrm>
            <a:off x="7251954" y="4421134"/>
            <a:ext cx="700149" cy="368489"/>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4"/>
          <p:cNvSpPr/>
          <p:nvPr/>
        </p:nvSpPr>
        <p:spPr>
          <a:xfrm>
            <a:off x="10226937" y="4421134"/>
            <a:ext cx="700149" cy="368489"/>
          </a:xfrm>
          <a:prstGeom prst="down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899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 calcmode="lin" valueType="num">
                                      <p:cBhvr additive="base">
                                        <p:cTn id="12" dur="500"/>
                                        <p:tgtEl>
                                          <p:spTgt spid="178"/>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
                                        </p:tgtEl>
                                        <p:attrNameLst>
                                          <p:attrName>style.visibility</p:attrName>
                                        </p:attrNameLst>
                                      </p:cBhvr>
                                      <p:to>
                                        <p:strVal val="visible"/>
                                      </p:to>
                                    </p:set>
                                    <p:anim calcmode="lin" valueType="num">
                                      <p:cBhvr additive="base">
                                        <p:cTn id="15" dur="500"/>
                                        <p:tgtEl>
                                          <p:spTgt spid="174"/>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 calcmode="lin" valueType="num">
                                      <p:cBhvr additive="base">
                                        <p:cTn id="18" dur="500"/>
                                        <p:tgtEl>
                                          <p:spTgt spid="17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5"/>
                                        </p:tgtEl>
                                        <p:attrNameLst>
                                          <p:attrName>style.visibility</p:attrName>
                                        </p:attrNameLst>
                                      </p:cBhvr>
                                      <p:to>
                                        <p:strVal val="visible"/>
                                      </p:to>
                                    </p:set>
                                    <p:anim calcmode="lin" valueType="num">
                                      <p:cBhvr additive="base">
                                        <p:cTn id="21" dur="500"/>
                                        <p:tgtEl>
                                          <p:spTgt spid="17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3"/>
                                        </p:tgtEl>
                                        <p:attrNameLst>
                                          <p:attrName>style.visibility</p:attrName>
                                        </p:attrNameLst>
                                      </p:cBhvr>
                                      <p:to>
                                        <p:strVal val="visible"/>
                                      </p:to>
                                    </p:set>
                                    <p:animEffect transition="in" filter="fade">
                                      <p:cBhvr>
                                        <p:cTn id="26" dur="1000"/>
                                        <p:tgtEl>
                                          <p:spTgt spid="17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0"/>
                                        </p:tgtEl>
                                        <p:attrNameLst>
                                          <p:attrName>style.visibility</p:attrName>
                                        </p:attrNameLst>
                                      </p:cBhvr>
                                      <p:to>
                                        <p:strVal val="visible"/>
                                      </p:to>
                                    </p:set>
                                    <p:animEffect transition="in" filter="fade">
                                      <p:cBhvr>
                                        <p:cTn id="31" dur="500"/>
                                        <p:tgtEl>
                                          <p:spTgt spid="180"/>
                                        </p:tgtEl>
                                      </p:cBhvr>
                                    </p:animEffect>
                                  </p:childTnLst>
                                </p:cTn>
                              </p:par>
                              <p:par>
                                <p:cTn id="32" presetID="10" presetClass="entr" presetSubtype="0" fill="hold" nodeType="with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fade">
                                      <p:cBhvr>
                                        <p:cTn id="34" dur="500"/>
                                        <p:tgtEl>
                                          <p:spTgt spid="176"/>
                                        </p:tgtEl>
                                      </p:cBhvr>
                                    </p:animEffect>
                                  </p:childTnLst>
                                </p:cTn>
                              </p:par>
                              <p:par>
                                <p:cTn id="35" presetID="10" presetClass="entr" presetSubtype="0" fill="hold" nodeType="withEffect">
                                  <p:stCondLst>
                                    <p:cond delay="0"/>
                                  </p:stCondLst>
                                  <p:childTnLst>
                                    <p:set>
                                      <p:cBhvr>
                                        <p:cTn id="36" dur="1" fill="hold">
                                          <p:stCondLst>
                                            <p:cond delay="0"/>
                                          </p:stCondLst>
                                        </p:cTn>
                                        <p:tgtEl>
                                          <p:spTgt spid="181"/>
                                        </p:tgtEl>
                                        <p:attrNameLst>
                                          <p:attrName>style.visibility</p:attrName>
                                        </p:attrNameLst>
                                      </p:cBhvr>
                                      <p:to>
                                        <p:strVal val="visible"/>
                                      </p:to>
                                    </p:set>
                                    <p:animEffect transition="in" filter="fade">
                                      <p:cBhvr>
                                        <p:cTn id="37" dur="500"/>
                                        <p:tgtEl>
                                          <p:spTgt spid="181"/>
                                        </p:tgtEl>
                                      </p:cBhvr>
                                    </p:animEffect>
                                  </p:childTnLst>
                                </p:cTn>
                              </p:par>
                              <p:par>
                                <p:cTn id="38" presetID="10" presetClass="entr" presetSubtype="0" fill="hold" nodeType="withEffect">
                                  <p:stCondLst>
                                    <p:cond delay="0"/>
                                  </p:stCondLst>
                                  <p:childTnLst>
                                    <p:set>
                                      <p:cBhvr>
                                        <p:cTn id="39" dur="1" fill="hold">
                                          <p:stCondLst>
                                            <p:cond delay="0"/>
                                          </p:stCondLst>
                                        </p:cTn>
                                        <p:tgtEl>
                                          <p:spTgt spid="177"/>
                                        </p:tgtEl>
                                        <p:attrNameLst>
                                          <p:attrName>style.visibility</p:attrName>
                                        </p:attrNameLst>
                                      </p:cBhvr>
                                      <p:to>
                                        <p:strVal val="visible"/>
                                      </p:to>
                                    </p:set>
                                    <p:animEffect transition="in" filter="fade">
                                      <p:cBhvr>
                                        <p:cTn id="40"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1114</Words>
  <Application>Microsoft Office PowerPoint</Application>
  <PresentationFormat>Widescreen</PresentationFormat>
  <Paragraphs>149</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Calibri</vt:lpstr>
      <vt:lpstr>Calibri Light</vt:lpstr>
      <vt:lpstr>Cambria</vt:lpstr>
      <vt:lpstr>Comfortaa</vt:lpstr>
      <vt:lpstr>Fira Sans Extra Condensed</vt:lpstr>
      <vt:lpstr>Noto Sans Light</vt:lpstr>
      <vt:lpstr>Raleway</vt:lpstr>
      <vt:lpstr>Raleway Thin</vt:lpstr>
      <vt:lpstr>Roboto</vt:lpstr>
      <vt:lpstr>Roboto Slab</vt:lpstr>
      <vt:lpstr>Sedgwick Ave</vt:lpstr>
      <vt:lpstr>Sniglet</vt:lpstr>
      <vt:lpstr>Source Sans Pro Light</vt:lpstr>
      <vt:lpstr>Tahoma</vt:lpstr>
      <vt:lpstr>Times New Roman</vt:lpstr>
      <vt:lpstr>Office Theme</vt:lpstr>
      <vt:lpstr>PowerPoint Presentation</vt:lpstr>
      <vt:lpstr>PowerPoint Presentation</vt:lpstr>
      <vt:lpstr>HẠNH PHÚC ĐẾN TỪ BÊN TRONG HAY ĐẾN TỪ BÊN NGOÀI?</vt:lpstr>
      <vt:lpstr>PowerPoint Presentation</vt:lpstr>
      <vt:lpstr>ĐIỀU GÌ ẢNH HƯỞNG ĐẾN SUY NGHĨ</vt:lpstr>
      <vt:lpstr>PowerPoint Presentation</vt:lpstr>
      <vt:lpstr>PowerPoint Presentation</vt:lpstr>
      <vt:lpstr>TRUYỀN THÔNG</vt:lpstr>
      <vt:lpstr>PowerPoint Presentation</vt:lpstr>
      <vt:lpstr>PowerPoint Presentation</vt:lpstr>
      <vt:lpstr>DẬP TẮT LỬA GIẬN </vt:lpstr>
      <vt:lpstr>Tiếng nói của yêu thương chân thật</vt:lpstr>
      <vt:lpstr>PowerPoint Presentation</vt:lpstr>
      <vt:lpstr>PowerPoint Presentation</vt:lpstr>
      <vt:lpstr>PowerPoint Presentation</vt:lpstr>
      <vt:lpstr>PowerPoint Presentation</vt:lpstr>
      <vt:lpstr>PowerPoint Presentation</vt:lpstr>
      <vt:lpstr>PowerPoint Presentation</vt:lpstr>
      <vt:lpstr>TRUYỀN THÔNG VỚI TÂM TỪ BI</vt:lpstr>
      <vt:lpstr>TÂM KINH CỦA BẠN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2021-07-30T07:56:09Z</dcterms:created>
  <dcterms:modified xsi:type="dcterms:W3CDTF">2021-07-30T11:07:46Z</dcterms:modified>
</cp:coreProperties>
</file>