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实现react-redu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实现react-redux</a:t>
            </a:r>
          </a:p>
        </p:txBody>
      </p:sp>
      <p:sp>
        <p:nvSpPr>
          <p:cNvPr id="120" name="一、状态提升…"/>
          <p:cNvSpPr txBox="1"/>
          <p:nvPr>
            <p:ph type="body" idx="4294967295"/>
          </p:nvPr>
        </p:nvSpPr>
        <p:spPr>
          <a:xfrm>
            <a:off x="1231900" y="2616894"/>
            <a:ext cx="11099800" cy="4711006"/>
          </a:xfrm>
          <a:prstGeom prst="rect">
            <a:avLst/>
          </a:prstGeom>
        </p:spPr>
        <p:txBody>
          <a:bodyPr/>
          <a:lstStyle/>
          <a:p>
            <a:pPr marL="333375" indent="-333375" defTabSz="438150">
              <a:spcBef>
                <a:spcPts val="3100"/>
              </a:spcBef>
              <a:defRPr sz="2400"/>
            </a:pPr>
            <a:r>
              <a:t>一、状态提升</a:t>
            </a:r>
          </a:p>
          <a:p>
            <a:pPr marL="333375" indent="-333375" defTabSz="438150">
              <a:spcBef>
                <a:spcPts val="3100"/>
              </a:spcBef>
              <a:defRPr sz="2400"/>
            </a:pPr>
            <a:r>
              <a:t>二、</a:t>
            </a:r>
            <a:r>
              <a:rPr>
                <a:solidFill>
                  <a:schemeClr val="accent1"/>
                </a:solidFill>
              </a:rPr>
              <a:t>Context</a:t>
            </a:r>
          </a:p>
          <a:p>
            <a:pPr marL="333375" indent="-333375" defTabSz="438150">
              <a:spcBef>
                <a:spcPts val="3100"/>
              </a:spcBef>
              <a:defRPr sz="2400"/>
            </a:pPr>
            <a:r>
              <a:t>三、纯函数、容器组件和展示组件</a:t>
            </a:r>
          </a:p>
          <a:p>
            <a:pPr marL="333375" indent="-333375" defTabSz="438150">
              <a:spcBef>
                <a:spcPts val="3100"/>
              </a:spcBef>
              <a:defRPr sz="2400"/>
            </a:pPr>
            <a:r>
              <a:t>四、高阶函数</a:t>
            </a:r>
          </a:p>
          <a:p>
            <a:pPr marL="333375" indent="-333375" defTabSz="438150">
              <a:spcBef>
                <a:spcPts val="3100"/>
              </a:spcBef>
              <a:defRPr sz="2400"/>
            </a:pPr>
            <a:r>
              <a:t>五、实现</a:t>
            </a:r>
            <a:r>
              <a:rPr>
                <a:solidFill>
                  <a:schemeClr val="accent1"/>
                </a:solidFill>
              </a:rPr>
              <a:t>redux</a:t>
            </a:r>
            <a:r>
              <a:t>模式</a:t>
            </a:r>
          </a:p>
          <a:p>
            <a:pPr marL="333375" indent="-333375" defTabSz="438150">
              <a:spcBef>
                <a:spcPts val="3100"/>
              </a:spcBef>
              <a:defRPr sz="2400"/>
            </a:pPr>
            <a:r>
              <a:t>六、结合</a:t>
            </a:r>
            <a:r>
              <a:rPr>
                <a:solidFill>
                  <a:schemeClr val="accent1"/>
                </a:solidFill>
              </a:rPr>
              <a:t>redux</a:t>
            </a:r>
            <a:r>
              <a:t>、</a:t>
            </a:r>
            <a:r>
              <a:rPr>
                <a:solidFill>
                  <a:schemeClr val="accent1"/>
                </a:solidFill>
              </a:rPr>
              <a:t>context</a:t>
            </a:r>
            <a:r>
              <a:t>和高阶函数实现</a:t>
            </a:r>
            <a:r>
              <a:rPr>
                <a:solidFill>
                  <a:schemeClr val="accent1"/>
                </a:solidFill>
              </a:rPr>
              <a:t>react-redux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act-redux 工作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React-redux 工作流</a:t>
            </a:r>
          </a:p>
        </p:txBody>
      </p:sp>
      <p:pic>
        <p:nvPicPr>
          <p:cNvPr id="157" name="1643259f68138eed.png" descr="1643259f68138e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3783" y="2186200"/>
            <a:ext cx="13004801" cy="62683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状态提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状态提升</a:t>
            </a:r>
          </a:p>
        </p:txBody>
      </p:sp>
      <p:sp>
        <p:nvSpPr>
          <p:cNvPr id="123" name="如果一个状态被多个组件依赖，那么将它提升到这些组件的最近父组件中"/>
          <p:cNvSpPr txBox="1"/>
          <p:nvPr>
            <p:ph type="body" sz="half" idx="4294967295"/>
          </p:nvPr>
        </p:nvSpPr>
        <p:spPr>
          <a:xfrm>
            <a:off x="952500" y="863500"/>
            <a:ext cx="11099800" cy="285760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如果一个状态被多个组件依赖，那么将它提升到这些组件的最近父组件中</a:t>
            </a:r>
          </a:p>
        </p:txBody>
      </p:sp>
      <p:pic>
        <p:nvPicPr>
          <p:cNvPr id="124" name="5.007.png" descr="5.0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400" y="3608726"/>
            <a:ext cx="7041698" cy="5281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n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Context</a:t>
            </a:r>
          </a:p>
        </p:txBody>
      </p:sp>
      <p:sp>
        <p:nvSpPr>
          <p:cNvPr id="127" name="Context 提供了一种在组件中共享状态的方式，而不必每层手动添加props"/>
          <p:cNvSpPr txBox="1"/>
          <p:nvPr>
            <p:ph type="body" sz="quarter" idx="4294967295"/>
          </p:nvPr>
        </p:nvSpPr>
        <p:spPr>
          <a:xfrm>
            <a:off x="1054100" y="2122289"/>
            <a:ext cx="11099800" cy="1829545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1"/>
                </a:solidFill>
              </a:rPr>
              <a:t>Context</a:t>
            </a:r>
            <a:r>
              <a:t> 提供了一种在组件中共享状态的方式，而不必每层手动添加</a:t>
            </a:r>
            <a:r>
              <a:rPr>
                <a:solidFill>
                  <a:schemeClr val="accent1"/>
                </a:solidFill>
              </a:rPr>
              <a:t>props</a:t>
            </a:r>
          </a:p>
        </p:txBody>
      </p:sp>
      <p:sp>
        <p:nvSpPr>
          <p:cNvPr id="128" name="优点：react中全局变量，任何子组件随时都能拿到…"/>
          <p:cNvSpPr txBox="1"/>
          <p:nvPr/>
        </p:nvSpPr>
        <p:spPr>
          <a:xfrm>
            <a:off x="3024632" y="5793129"/>
            <a:ext cx="6955537" cy="948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优点：</a:t>
            </a:r>
            <a:r>
              <a:rPr>
                <a:solidFill>
                  <a:schemeClr val="accent1"/>
                </a:solidFill>
              </a:rPr>
              <a:t>react</a:t>
            </a:r>
            <a:r>
              <a:t>中全局变量，任何子组件随时都能拿到</a:t>
            </a:r>
          </a:p>
          <a:p>
            <a:pPr algn="l"/>
            <a:r>
              <a:t>缺点：任何子组件都能随意修改，不可控</a:t>
            </a:r>
          </a:p>
        </p:txBody>
      </p:sp>
      <p:pic>
        <p:nvPicPr>
          <p:cNvPr id="12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4248150"/>
            <a:ext cx="7835900" cy="3416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000" fill="hold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纯函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纯函数</a:t>
            </a:r>
          </a:p>
        </p:txBody>
      </p:sp>
      <p:sp>
        <p:nvSpPr>
          <p:cNvPr id="132" name="返回结果只依赖参数"/>
          <p:cNvSpPr txBox="1"/>
          <p:nvPr>
            <p:ph type="body" sz="quarter" idx="4294967295"/>
          </p:nvPr>
        </p:nvSpPr>
        <p:spPr>
          <a:xfrm>
            <a:off x="952500" y="1927629"/>
            <a:ext cx="11099800" cy="1425171"/>
          </a:xfrm>
          <a:prstGeom prst="rect">
            <a:avLst/>
          </a:prstGeom>
        </p:spPr>
        <p:txBody>
          <a:bodyPr/>
          <a:lstStyle/>
          <a:p>
            <a:pPr/>
            <a:r>
              <a:t>返回结果只依赖参数</a:t>
            </a:r>
          </a:p>
        </p:txBody>
      </p:sp>
      <p:pic>
        <p:nvPicPr>
          <p:cNvPr id="13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950" y="3206341"/>
            <a:ext cx="4072193" cy="1534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1100" y="3206341"/>
            <a:ext cx="4599871" cy="147996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执行过程没有副作用"/>
          <p:cNvSpPr txBox="1"/>
          <p:nvPr/>
        </p:nvSpPr>
        <p:spPr>
          <a:xfrm>
            <a:off x="952500" y="4874029"/>
            <a:ext cx="11099800" cy="1425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b="0" sz="3200"/>
            </a:lvl1pPr>
          </a:lstStyle>
          <a:p>
            <a:pPr/>
            <a:r>
              <a:t>执行过程没有副作用</a:t>
            </a:r>
          </a:p>
        </p:txBody>
      </p:sp>
      <p:pic>
        <p:nvPicPr>
          <p:cNvPr id="136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2395" y="6185615"/>
            <a:ext cx="4072193" cy="25294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17069" y="6124896"/>
            <a:ext cx="3887932" cy="2650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内容组件、展示组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内容组件、展示组件</a:t>
            </a:r>
          </a:p>
        </p:txBody>
      </p:sp>
      <p:sp>
        <p:nvSpPr>
          <p:cNvPr id="140" name="内容组件（Smart/Container Components）：数据获取，状态更新，复用性低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内容组件（</a:t>
            </a:r>
            <a:r>
              <a:rPr>
                <a:solidFill>
                  <a:schemeClr val="accent1"/>
                </a:solidFill>
              </a:rPr>
              <a:t>Smart/Container Components</a:t>
            </a:r>
            <a:r>
              <a:t>）：数据获取，状态更新，复用性低</a:t>
            </a:r>
          </a:p>
          <a:p>
            <a:pPr/>
            <a:r>
              <a:t>展示组件（</a:t>
            </a:r>
            <a:r>
              <a:rPr>
                <a:solidFill>
                  <a:schemeClr val="accent1"/>
                </a:solidFill>
              </a:rPr>
              <a:t>Dumb/Presentational Components</a:t>
            </a:r>
            <a:r>
              <a:t>）：数据来源只有</a:t>
            </a:r>
            <a:r>
              <a:rPr>
                <a:solidFill>
                  <a:schemeClr val="accent1"/>
                </a:solidFill>
              </a:rPr>
              <a:t>props</a:t>
            </a:r>
            <a:r>
              <a:t>，复用性高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高阶组件（HOC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高阶组件（HOC）</a:t>
            </a:r>
          </a:p>
        </p:txBody>
      </p:sp>
      <p:sp>
        <p:nvSpPr>
          <p:cNvPr id="143" name="是一个函数，参数接受一个组件，返回一个新组件…"/>
          <p:cNvSpPr txBox="1"/>
          <p:nvPr>
            <p:ph type="body" sz="half" idx="4294967295"/>
          </p:nvPr>
        </p:nvSpPr>
        <p:spPr>
          <a:xfrm>
            <a:off x="787400" y="2952501"/>
            <a:ext cx="11099800" cy="3598864"/>
          </a:xfrm>
          <a:prstGeom prst="rect">
            <a:avLst/>
          </a:prstGeom>
        </p:spPr>
        <p:txBody>
          <a:bodyPr/>
          <a:lstStyle/>
          <a:p>
            <a:pPr marL="395604" indent="-395604" defTabSz="519937">
              <a:spcBef>
                <a:spcPts val="3700"/>
              </a:spcBef>
              <a:defRPr sz="2848"/>
            </a:pPr>
            <a:r>
              <a:t>是一个函数，参数接受一个组件，返回一个新组件</a:t>
            </a:r>
          </a:p>
          <a:p>
            <a:pPr marL="395604" indent="-395604" defTabSz="519937">
              <a:spcBef>
                <a:spcPts val="3700"/>
              </a:spcBef>
              <a:defRPr sz="2848"/>
            </a:pPr>
            <a:r>
              <a:rPr>
                <a:solidFill>
                  <a:schemeClr val="accent1"/>
                </a:solidFill>
              </a:rPr>
              <a:t>React</a:t>
            </a:r>
            <a:r>
              <a:t>中用于复用组件逻辑的一种高级技巧</a:t>
            </a:r>
          </a:p>
          <a:p>
            <a:pPr marL="395604" indent="-395604" defTabSz="519937">
              <a:spcBef>
                <a:spcPts val="3700"/>
              </a:spcBef>
              <a:defRPr sz="2848"/>
            </a:pPr>
            <a:r>
              <a:t>不修改传入的组件，也不会使用继承复制其行为，是一个纯函数</a:t>
            </a:r>
          </a:p>
          <a:p>
            <a:pPr marL="395604" indent="-395604" defTabSz="519937">
              <a:spcBef>
                <a:spcPts val="3700"/>
              </a:spcBef>
              <a:defRPr sz="2848"/>
            </a:pPr>
            <a:r>
              <a:t>采用</a:t>
            </a:r>
            <a:r>
              <a:rPr>
                <a:solidFill>
                  <a:schemeClr val="accent1"/>
                </a:solidFill>
              </a:rPr>
              <a:t>props</a:t>
            </a:r>
            <a:r>
              <a:t>传递数据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dux工作流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Redux工作流程</a:t>
            </a:r>
          </a:p>
        </p:txBody>
      </p:sp>
      <p:sp>
        <p:nvSpPr>
          <p:cNvPr id="146" name="store.getState()…"/>
          <p:cNvSpPr txBox="1"/>
          <p:nvPr>
            <p:ph type="body" sz="half" idx="4294967295"/>
          </p:nvPr>
        </p:nvSpPr>
        <p:spPr>
          <a:xfrm>
            <a:off x="1083667" y="1659681"/>
            <a:ext cx="11099801" cy="2692401"/>
          </a:xfrm>
          <a:prstGeom prst="rect">
            <a:avLst/>
          </a:prstGeom>
        </p:spPr>
        <p:txBody>
          <a:bodyPr/>
          <a:lstStyle/>
          <a:p>
            <a:pPr/>
            <a:r>
              <a:t>store.getState()</a:t>
            </a:r>
          </a:p>
          <a:p>
            <a:pPr/>
            <a:r>
              <a:t>store.dispatch()</a:t>
            </a:r>
          </a:p>
          <a:p>
            <a:pPr/>
            <a:r>
              <a:t>store.subscribe()</a:t>
            </a:r>
          </a:p>
        </p:txBody>
      </p:sp>
      <p:sp>
        <p:nvSpPr>
          <p:cNvPr id="147" name="Redux 是 JavaScript 状态容器，提供可预测化的状态管理"/>
          <p:cNvSpPr txBox="1"/>
          <p:nvPr/>
        </p:nvSpPr>
        <p:spPr>
          <a:xfrm>
            <a:off x="2332890" y="6326286"/>
            <a:ext cx="80171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chemeClr val="accent1"/>
                </a:solidFill>
              </a:rPr>
              <a:t>Redux</a:t>
            </a:r>
            <a:r>
              <a:t> 是 </a:t>
            </a:r>
            <a:r>
              <a:rPr>
                <a:solidFill>
                  <a:schemeClr val="accent1"/>
                </a:solidFill>
              </a:rPr>
              <a:t>JavaScript</a:t>
            </a:r>
            <a:r>
              <a:t> 状态容器，提供可预测化的状态管理</a:t>
            </a:r>
          </a:p>
        </p:txBody>
      </p:sp>
      <p:pic>
        <p:nvPicPr>
          <p:cNvPr id="148" name="bg2016011503.png" descr="bg20160115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6467" y="5342036"/>
            <a:ext cx="8890001" cy="269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000" fill="hold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三大原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三大原则</a:t>
            </a:r>
          </a:p>
        </p:txBody>
      </p:sp>
      <p:sp>
        <p:nvSpPr>
          <p:cNvPr id="151" name="单一数据源：整个应用的 state 被储存在一棵 object tree 中，并且这个 object tree 只存在于唯一一个 store 中。…"/>
          <p:cNvSpPr txBox="1"/>
          <p:nvPr>
            <p:ph type="body" idx="4294967295"/>
          </p:nvPr>
        </p:nvSpPr>
        <p:spPr>
          <a:xfrm>
            <a:off x="952500" y="2406947"/>
            <a:ext cx="11099800" cy="5682953"/>
          </a:xfrm>
          <a:prstGeom prst="rect">
            <a:avLst/>
          </a:prstGeom>
        </p:spPr>
        <p:txBody>
          <a:bodyPr/>
          <a:lstStyle/>
          <a:p>
            <a:pPr/>
            <a:r>
              <a:t>单一数据源：整个应用的 </a:t>
            </a:r>
            <a:r>
              <a:rPr>
                <a:solidFill>
                  <a:schemeClr val="accent1"/>
                </a:solidFill>
              </a:rPr>
              <a:t>state</a:t>
            </a:r>
            <a:r>
              <a:t> 被储存在一棵 </a:t>
            </a:r>
            <a:r>
              <a:rPr>
                <a:solidFill>
                  <a:schemeClr val="accent1"/>
                </a:solidFill>
              </a:rPr>
              <a:t>object tree</a:t>
            </a:r>
            <a:r>
              <a:t> 中，并且这个 </a:t>
            </a:r>
            <a:r>
              <a:rPr>
                <a:solidFill>
                  <a:schemeClr val="accent1"/>
                </a:solidFill>
              </a:rPr>
              <a:t>object tree</a:t>
            </a:r>
            <a:r>
              <a:t> 只存在于唯一一个 </a:t>
            </a:r>
            <a:r>
              <a:rPr>
                <a:solidFill>
                  <a:schemeClr val="accent1"/>
                </a:solidFill>
              </a:rPr>
              <a:t>store</a:t>
            </a:r>
            <a:r>
              <a:t> 中。</a:t>
            </a:r>
          </a:p>
          <a:p>
            <a:pPr/>
            <a:r>
              <a:rPr>
                <a:solidFill>
                  <a:schemeClr val="accent1"/>
                </a:solidFill>
              </a:rPr>
              <a:t>state</a:t>
            </a:r>
            <a:r>
              <a:t>只读：唯一改变 </a:t>
            </a:r>
            <a:r>
              <a:rPr>
                <a:solidFill>
                  <a:schemeClr val="accent1"/>
                </a:solidFill>
              </a:rPr>
              <a:t>state</a:t>
            </a:r>
            <a:r>
              <a:t> 的方法就是触发 </a:t>
            </a:r>
            <a:r>
              <a:rPr>
                <a:solidFill>
                  <a:schemeClr val="accent1"/>
                </a:solidFill>
              </a:rPr>
              <a:t>action</a:t>
            </a:r>
            <a:r>
              <a:t>，</a:t>
            </a:r>
            <a:r>
              <a:rPr>
                <a:solidFill>
                  <a:schemeClr val="accent1"/>
                </a:solidFill>
              </a:rPr>
              <a:t>action</a:t>
            </a:r>
            <a:r>
              <a:t> 是一个用于描述已发生事件的普通对象。</a:t>
            </a:r>
          </a:p>
          <a:p>
            <a:pPr/>
            <a:r>
              <a:t>使用纯函数修改数据：</a:t>
            </a:r>
            <a:r>
              <a:rPr>
                <a:solidFill>
                  <a:schemeClr val="accent1"/>
                </a:solidFill>
              </a:rPr>
              <a:t>reducer</a:t>
            </a:r>
            <a:r>
              <a:t>是一些纯函数，接受</a:t>
            </a:r>
            <a:r>
              <a:rPr>
                <a:solidFill>
                  <a:schemeClr val="accent1"/>
                </a:solidFill>
              </a:rPr>
              <a:t>oldState</a:t>
            </a:r>
            <a:r>
              <a:t>和</a:t>
            </a:r>
            <a:r>
              <a:rPr>
                <a:solidFill>
                  <a:schemeClr val="accent1"/>
                </a:solidFill>
              </a:rPr>
              <a:t>action</a:t>
            </a:r>
            <a:r>
              <a:t>产生</a:t>
            </a:r>
            <a:r>
              <a:rPr>
                <a:solidFill>
                  <a:schemeClr val="accent1"/>
                </a:solidFill>
              </a:rPr>
              <a:t>newState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act-redu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React-redux</a:t>
            </a:r>
          </a:p>
        </p:txBody>
      </p:sp>
      <p:sp>
        <p:nvSpPr>
          <p:cNvPr id="154" name="&lt;Provider /&gt;：把store绑定在context里，所有子组件都能拿到全局store…"/>
          <p:cNvSpPr txBox="1"/>
          <p:nvPr>
            <p:ph type="body" idx="4294967295"/>
          </p:nvPr>
        </p:nvSpPr>
        <p:spPr>
          <a:xfrm>
            <a:off x="952500" y="2505075"/>
            <a:ext cx="11099800" cy="4743450"/>
          </a:xfrm>
          <a:prstGeom prst="rect">
            <a:avLst/>
          </a:prstGeom>
        </p:spPr>
        <p:txBody>
          <a:bodyPr/>
          <a:lstStyle/>
          <a:p>
            <a:pPr/>
            <a:r>
              <a:t>&lt;Provider /&gt;：把</a:t>
            </a:r>
            <a:r>
              <a:rPr>
                <a:solidFill>
                  <a:schemeClr val="accent1"/>
                </a:solidFill>
              </a:rPr>
              <a:t>store</a:t>
            </a:r>
            <a:r>
              <a:t>绑定在</a:t>
            </a:r>
            <a:r>
              <a:rPr>
                <a:solidFill>
                  <a:schemeClr val="accent1"/>
                </a:solidFill>
              </a:rPr>
              <a:t>context</a:t>
            </a:r>
            <a:r>
              <a:t>里，所有子组件都能拿到全局</a:t>
            </a:r>
            <a:r>
              <a:rPr>
                <a:solidFill>
                  <a:schemeClr val="accent1"/>
                </a:solidFill>
              </a:rPr>
              <a:t>store</a:t>
            </a:r>
          </a:p>
          <a:p>
            <a:pPr/>
            <a:r>
              <a:t>connect：本质上是一个</a:t>
            </a:r>
            <a:r>
              <a:rPr>
                <a:solidFill>
                  <a:schemeClr val="accent1"/>
                </a:solidFill>
              </a:rPr>
              <a:t>HOC</a:t>
            </a:r>
            <a:r>
              <a:t>，封装了从</a:t>
            </a:r>
            <a:r>
              <a:rPr>
                <a:solidFill>
                  <a:schemeClr val="accent1"/>
                </a:solidFill>
              </a:rPr>
              <a:t>context</a:t>
            </a:r>
            <a:r>
              <a:t>中取出</a:t>
            </a:r>
            <a:r>
              <a:rPr>
                <a:solidFill>
                  <a:schemeClr val="accent1"/>
                </a:solidFill>
              </a:rPr>
              <a:t>store</a:t>
            </a:r>
            <a:r>
              <a:t>的过程。通过mapStateToProps()和mapDispatch()获取</a:t>
            </a:r>
            <a:r>
              <a:rPr>
                <a:solidFill>
                  <a:schemeClr val="accent1"/>
                </a:solidFill>
              </a:rPr>
              <a:t>state</a:t>
            </a:r>
            <a:r>
              <a:t>和触发</a:t>
            </a:r>
            <a:r>
              <a:rPr>
                <a:solidFill>
                  <a:schemeClr val="accent1"/>
                </a:solidFill>
              </a:rPr>
              <a:t>action</a:t>
            </a:r>
            <a:r>
              <a:t>的</a:t>
            </a:r>
            <a:r>
              <a:rPr>
                <a:solidFill>
                  <a:schemeClr val="accent1"/>
                </a:solidFill>
              </a:rPr>
              <a:t>dispatcher</a:t>
            </a:r>
            <a:r>
              <a:t>，用</a:t>
            </a:r>
            <a:r>
              <a:rPr>
                <a:solidFill>
                  <a:schemeClr val="accent1"/>
                </a:solidFill>
              </a:rPr>
              <a:t>props</a:t>
            </a:r>
            <a:r>
              <a:t>传递给容器组件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