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80" r:id="rId2"/>
  </p:sldMasterIdLst>
  <p:notesMasterIdLst>
    <p:notesMasterId r:id="rId36"/>
  </p:notesMasterIdLst>
  <p:sldIdLst>
    <p:sldId id="292" r:id="rId3"/>
    <p:sldId id="293" r:id="rId4"/>
    <p:sldId id="256" r:id="rId5"/>
    <p:sldId id="258" r:id="rId6"/>
    <p:sldId id="294" r:id="rId7"/>
    <p:sldId id="295" r:id="rId8"/>
    <p:sldId id="315" r:id="rId9"/>
    <p:sldId id="316" r:id="rId10"/>
    <p:sldId id="296" r:id="rId11"/>
    <p:sldId id="297" r:id="rId12"/>
    <p:sldId id="298" r:id="rId13"/>
    <p:sldId id="287" r:id="rId14"/>
    <p:sldId id="303" r:id="rId15"/>
    <p:sldId id="286" r:id="rId16"/>
    <p:sldId id="304" r:id="rId17"/>
    <p:sldId id="288" r:id="rId18"/>
    <p:sldId id="305" r:id="rId19"/>
    <p:sldId id="289" r:id="rId20"/>
    <p:sldId id="299" r:id="rId21"/>
    <p:sldId id="300" r:id="rId22"/>
    <p:sldId id="302" r:id="rId23"/>
    <p:sldId id="274" r:id="rId24"/>
    <p:sldId id="312" r:id="rId25"/>
    <p:sldId id="306" r:id="rId26"/>
    <p:sldId id="311" r:id="rId27"/>
    <p:sldId id="284" r:id="rId28"/>
    <p:sldId id="313" r:id="rId29"/>
    <p:sldId id="265" r:id="rId30"/>
    <p:sldId id="317" r:id="rId31"/>
    <p:sldId id="314" r:id="rId32"/>
    <p:sldId id="268" r:id="rId33"/>
    <p:sldId id="307" r:id="rId34"/>
    <p:sldId id="3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831DF-52BF-4F5E-9AC6-1C6257ADAE28}">
          <p14:sldIdLst>
            <p14:sldId id="292"/>
            <p14:sldId id="293"/>
            <p14:sldId id="256"/>
            <p14:sldId id="258"/>
            <p14:sldId id="294"/>
            <p14:sldId id="295"/>
            <p14:sldId id="315"/>
            <p14:sldId id="316"/>
          </p14:sldIdLst>
        </p14:section>
        <p14:section name="Untitled Section" id="{6D3A021D-AB9C-4421-AD2A-584F9917DD6B}">
          <p14:sldIdLst>
            <p14:sldId id="296"/>
            <p14:sldId id="297"/>
            <p14:sldId id="298"/>
            <p14:sldId id="287"/>
            <p14:sldId id="303"/>
            <p14:sldId id="286"/>
            <p14:sldId id="304"/>
            <p14:sldId id="288"/>
            <p14:sldId id="305"/>
            <p14:sldId id="289"/>
            <p14:sldId id="299"/>
            <p14:sldId id="300"/>
            <p14:sldId id="302"/>
            <p14:sldId id="274"/>
            <p14:sldId id="312"/>
            <p14:sldId id="306"/>
            <p14:sldId id="311"/>
            <p14:sldId id="284"/>
            <p14:sldId id="313"/>
            <p14:sldId id="265"/>
            <p14:sldId id="317"/>
            <p14:sldId id="314"/>
            <p14:sldId id="268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38D"/>
    <a:srgbClr val="009999"/>
    <a:srgbClr val="3D6973"/>
    <a:srgbClr val="62A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5631" autoAdjust="0"/>
  </p:normalViewPr>
  <p:slideViewPr>
    <p:cSldViewPr snapToGrid="0">
      <p:cViewPr varScale="1">
        <p:scale>
          <a:sx n="64" d="100"/>
          <a:sy n="64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nvergence\rally-convg-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303795096845931E-2"/>
          <c:y val="2.6909035401269508E-2"/>
          <c:w val="0.94404935675484036"/>
          <c:h val="0.87706325077701308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Scenario 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(Sheet1!$K$3,Sheet1!$K$4,Sheet1!$K$5,Sheet1!$K$6,Sheet1!$K$7,Sheet1!$K$8,Sheet1!$K$9,Sheet1!$K$10,Sheet1!$K$11,Sheet1!$K$12)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(Sheet1!$A$3,Sheet1!$A$4,Sheet1!$A$5,Sheet1!$A$6,Sheet1!$A$7,Sheet1!$A$8,Sheet1!$A$9,Sheet1!$A$10,Sheet1!$A$11,Sheet1!$A$12)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Convergence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(Sheet1!$E$3,Sheet1!$E$4,Sheet1!$E$5,Sheet1!$E$6,Sheet1!$E$7,Sheet1!$E$8,Sheet1!$E$9,Sheet1!$E$10,Sheet1!$E$11,Sheet1!$E$12)</c:f>
              <c:numCache>
                <c:formatCode>General</c:formatCode>
                <c:ptCount val="10"/>
                <c:pt idx="0">
                  <c:v>120.184</c:v>
                </c:pt>
                <c:pt idx="1">
                  <c:v>147.715</c:v>
                </c:pt>
                <c:pt idx="2">
                  <c:v>168.09</c:v>
                </c:pt>
                <c:pt idx="3">
                  <c:v>187.91900000000001</c:v>
                </c:pt>
                <c:pt idx="4">
                  <c:v>206.5</c:v>
                </c:pt>
                <c:pt idx="5">
                  <c:v>234.78800000000001</c:v>
                </c:pt>
                <c:pt idx="6">
                  <c:v>261.17500000000001</c:v>
                </c:pt>
                <c:pt idx="7">
                  <c:v>289.10300000000001</c:v>
                </c:pt>
                <c:pt idx="8">
                  <c:v>330.01100000000002</c:v>
                </c:pt>
                <c:pt idx="9">
                  <c:v>357.46699999999998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Legacy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(Sheet1!$I$3,Sheet1!$I$4,Sheet1!$I$5,Sheet1!$I$6,Sheet1!$I$7,Sheet1!$I$8,Sheet1!$I$9,Sheet1!$I$10,Sheet1!$I$11,Sheet1!$I$12)</c:f>
              <c:numCache>
                <c:formatCode>General</c:formatCode>
                <c:ptCount val="10"/>
                <c:pt idx="0">
                  <c:v>116.995</c:v>
                </c:pt>
                <c:pt idx="1">
                  <c:v>164.79499999999999</c:v>
                </c:pt>
                <c:pt idx="2">
                  <c:v>208.85</c:v>
                </c:pt>
                <c:pt idx="3">
                  <c:v>262.93</c:v>
                </c:pt>
                <c:pt idx="4">
                  <c:v>318.55099999999999</c:v>
                </c:pt>
                <c:pt idx="5">
                  <c:v>374.08699999999999</c:v>
                </c:pt>
                <c:pt idx="6">
                  <c:v>433.24900000000002</c:v>
                </c:pt>
                <c:pt idx="7">
                  <c:v>489.66800000000001</c:v>
                </c:pt>
                <c:pt idx="8">
                  <c:v>551.81899999999996</c:v>
                </c:pt>
                <c:pt idx="9">
                  <c:v>606.59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5518160"/>
        <c:axId val="1575506736"/>
      </c:lineChart>
      <c:catAx>
        <c:axId val="157551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575506736"/>
        <c:crosses val="autoZero"/>
        <c:auto val="1"/>
        <c:lblAlgn val="ctr"/>
        <c:lblOffset val="100"/>
        <c:noMultiLvlLbl val="0"/>
      </c:catAx>
      <c:valAx>
        <c:axId val="15755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57551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81724627901175229"/>
          <c:y val="0.65581321084864397"/>
          <c:w val="0.17172865152328584"/>
          <c:h val="8.0055419302095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804706960494765E-2"/>
          <c:y val="3.1186842058288602E-2"/>
          <c:w val="0.94404935675484036"/>
          <c:h val="0.87706325077701308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Scenario 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(Sheet1!$K$3,Sheet1!$K$4,Sheet1!$K$5,Sheet1!$K$6,Sheet1!$K$7,Sheet1!$K$8,Sheet1!$K$9,Sheet1!$K$10,Sheet1!$K$11,Sheet1!$K$12)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(Sheet1!$A$3,Sheet1!$A$4,Sheet1!$A$5,Sheet1!$A$6,Sheet1!$A$7,Sheet1!$A$8,Sheet1!$A$9,Sheet1!$A$10,Sheet1!$A$11,Sheet1!$A$12)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 Processes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(Sheet1!$K$3,Sheet1!$K$4,Sheet1!$K$5,Sheet1!$K$6,Sheet1!$K$7,Sheet1!$K$8,Sheet1!$K$9,Sheet1!$K$10,Sheet1!$K$11,Sheet1!$K$12)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(Sheet1!$C$3,Sheet1!$C$4,Sheet1!$C$5,Sheet1!$C$6,Sheet1!$C$7,Sheet1!$C$8,Sheet1!$C$9,Sheet1!$C$10,Sheet1!$C$11,Sheet1!$C$12)</c:f>
              <c:numCache>
                <c:formatCode>General</c:formatCode>
                <c:ptCount val="10"/>
                <c:pt idx="0">
                  <c:v>112.36</c:v>
                </c:pt>
                <c:pt idx="1">
                  <c:v>138.482</c:v>
                </c:pt>
                <c:pt idx="2">
                  <c:v>164.667</c:v>
                </c:pt>
                <c:pt idx="3">
                  <c:v>191.55500000000001</c:v>
                </c:pt>
                <c:pt idx="4">
                  <c:v>224.60300000000001</c:v>
                </c:pt>
                <c:pt idx="5">
                  <c:v>269.33300000000003</c:v>
                </c:pt>
                <c:pt idx="6">
                  <c:v>301.82</c:v>
                </c:pt>
                <c:pt idx="7">
                  <c:v>348.01900000000001</c:v>
                </c:pt>
                <c:pt idx="8">
                  <c:v>381.34199999999998</c:v>
                </c:pt>
                <c:pt idx="9">
                  <c:v>437.74900000000002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32 Processes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(Sheet1!$K$3,Sheet1!$K$4,Sheet1!$K$5,Sheet1!$K$6,Sheet1!$K$7,Sheet1!$K$8,Sheet1!$K$9,Sheet1!$K$10,Sheet1!$K$11,Sheet1!$K$12)</c:f>
              <c:numCache>
                <c:formatCode>General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</c:numCache>
            </c:numRef>
          </c:cat>
          <c:val>
            <c:numRef>
              <c:f>(Sheet1!$E$3,Sheet1!$E$4,Sheet1!$E$5,Sheet1!$E$6,Sheet1!$E$7,Sheet1!$E$8,Sheet1!$E$9,Sheet1!$E$10,Sheet1!$E$11,Sheet1!$E$12)</c:f>
              <c:numCache>
                <c:formatCode>General</c:formatCode>
                <c:ptCount val="10"/>
                <c:pt idx="0">
                  <c:v>120.184</c:v>
                </c:pt>
                <c:pt idx="1">
                  <c:v>147.715</c:v>
                </c:pt>
                <c:pt idx="2">
                  <c:v>168.09</c:v>
                </c:pt>
                <c:pt idx="3">
                  <c:v>187.91900000000001</c:v>
                </c:pt>
                <c:pt idx="4">
                  <c:v>206.5</c:v>
                </c:pt>
                <c:pt idx="5">
                  <c:v>234.78800000000001</c:v>
                </c:pt>
                <c:pt idx="6">
                  <c:v>261.17500000000001</c:v>
                </c:pt>
                <c:pt idx="7">
                  <c:v>289.10300000000001</c:v>
                </c:pt>
                <c:pt idx="8">
                  <c:v>330.01100000000002</c:v>
                </c:pt>
                <c:pt idx="9">
                  <c:v>357.46699999999998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5504560"/>
        <c:axId val="1575518704"/>
      </c:lineChart>
      <c:catAx>
        <c:axId val="157550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575518704"/>
        <c:crosses val="autoZero"/>
        <c:auto val="1"/>
        <c:lblAlgn val="ctr"/>
        <c:lblOffset val="100"/>
        <c:noMultiLvlLbl val="0"/>
      </c:catAx>
      <c:valAx>
        <c:axId val="157551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57550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81461019432457682"/>
          <c:y val="0.55396136138720364"/>
          <c:w val="0.15576017933756287"/>
          <c:h val="8.0055419302095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303795096845924E-2"/>
          <c:y val="4.84491538719211E-2"/>
          <c:w val="0.94404935675484036"/>
          <c:h val="0.87706325077701308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Scenario ▴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(Sheet1!$A$3,Sheet1!$A$4,Sheet1!$A$5,Sheet1!$A$6,Sheet1!$A$7,Sheet1!$A$8,Sheet1!$A$9,Sheet1!$A$10,Sheet1!$A$11,Sheet1!$A$12)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legacy 8 CPUs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(Sheet1!$G$3,Sheet1!$G$4,Sheet1!$G$5,Sheet1!$G$6,Sheet1!$G$7,Sheet1!$G$8,Sheet1!$G$9,Sheet1!$G$10,Sheet1!$G$11,Sheet1!$G$12)</c:f>
              <c:numCache>
                <c:formatCode>General</c:formatCode>
                <c:ptCount val="10"/>
                <c:pt idx="0">
                  <c:v>116.554</c:v>
                </c:pt>
                <c:pt idx="1">
                  <c:v>162.22900000000001</c:v>
                </c:pt>
                <c:pt idx="2">
                  <c:v>211.57599999999999</c:v>
                </c:pt>
                <c:pt idx="3">
                  <c:v>265.404</c:v>
                </c:pt>
                <c:pt idx="4">
                  <c:v>323.83499999999998</c:v>
                </c:pt>
                <c:pt idx="5">
                  <c:v>380.25900000000001</c:v>
                </c:pt>
                <c:pt idx="6">
                  <c:v>441.15300000000002</c:v>
                </c:pt>
                <c:pt idx="7">
                  <c:v>495.36700000000002</c:v>
                </c:pt>
                <c:pt idx="8">
                  <c:v>562.26199999999994</c:v>
                </c:pt>
                <c:pt idx="9">
                  <c:v>614.94500000000005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legacy 32 CPUs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(Sheet1!$I$3,Sheet1!$I$4,Sheet1!$I$5,Sheet1!$I$6,Sheet1!$I$7,Sheet1!$I$8,Sheet1!$I$9,Sheet1!$I$10,Sheet1!$I$11,Sheet1!$I$12)</c:f>
              <c:numCache>
                <c:formatCode>General</c:formatCode>
                <c:ptCount val="10"/>
                <c:pt idx="0">
                  <c:v>116.995</c:v>
                </c:pt>
                <c:pt idx="1">
                  <c:v>164.79499999999999</c:v>
                </c:pt>
                <c:pt idx="2">
                  <c:v>208.85</c:v>
                </c:pt>
                <c:pt idx="3">
                  <c:v>262.93</c:v>
                </c:pt>
                <c:pt idx="4">
                  <c:v>318.55099999999999</c:v>
                </c:pt>
                <c:pt idx="5">
                  <c:v>374.08699999999999</c:v>
                </c:pt>
                <c:pt idx="6">
                  <c:v>433.24900000000002</c:v>
                </c:pt>
                <c:pt idx="7">
                  <c:v>489.66800000000001</c:v>
                </c:pt>
                <c:pt idx="8">
                  <c:v>551.81899999999996</c:v>
                </c:pt>
                <c:pt idx="9">
                  <c:v>606.59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5513264"/>
        <c:axId val="1575513808"/>
      </c:lineChart>
      <c:catAx>
        <c:axId val="157551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575513808"/>
        <c:crosses val="autoZero"/>
        <c:auto val="1"/>
        <c:lblAlgn val="ctr"/>
        <c:lblOffset val="100"/>
        <c:noMultiLvlLbl val="0"/>
      </c:catAx>
      <c:valAx>
        <c:axId val="157551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57551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73119776894686528"/>
          <c:y val="0.67069369967631642"/>
          <c:w val="0.24589146264435502"/>
          <c:h val="0.11121464523711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D4AF5-34DE-467A-BF8D-9EE407F0A6E4}" type="doc">
      <dgm:prSet loTypeId="urn:microsoft.com/office/officeart/2005/8/layout/default#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FE77BA-5469-4A15-8FB0-AA5599258857}">
      <dgm:prSet phldrT="[Text]" custT="1"/>
      <dgm:spPr>
        <a:solidFill>
          <a:srgbClr val="0070C0"/>
        </a:solidFill>
      </dgm:spPr>
      <dgm:t>
        <a:bodyPr/>
        <a:lstStyle/>
        <a:p>
          <a:pPr algn="l"/>
          <a:r>
            <a:rPr lang="en-US" sz="2400" b="1" dirty="0" err="1" smtClean="0"/>
            <a:t>Anant</a:t>
          </a:r>
          <a:r>
            <a:rPr lang="en-US" sz="2400" b="1" dirty="0" smtClean="0"/>
            <a:t> </a:t>
          </a:r>
          <a:r>
            <a:rPr lang="en-US" sz="2400" b="1" dirty="0" err="1" smtClean="0"/>
            <a:t>Patil</a:t>
          </a:r>
          <a:r>
            <a:rPr lang="en-US" sz="2400" b="1" dirty="0" smtClean="0"/>
            <a:t> </a:t>
          </a:r>
          <a:r>
            <a:rPr lang="en-US" sz="1600" dirty="0" smtClean="0"/>
            <a:t>(Hewlett Packard Enterprise)</a:t>
          </a:r>
          <a:endParaRPr lang="en-US" sz="1600" dirty="0"/>
        </a:p>
      </dgm:t>
    </dgm:pt>
    <dgm:pt modelId="{8D3A2223-4A3A-4CD9-B17B-4C44670779F0}" type="parTrans" cxnId="{374CA075-356F-404D-8279-21B0AE6661B5}">
      <dgm:prSet/>
      <dgm:spPr/>
      <dgm:t>
        <a:bodyPr/>
        <a:lstStyle/>
        <a:p>
          <a:endParaRPr lang="en-US"/>
        </a:p>
      </dgm:t>
    </dgm:pt>
    <dgm:pt modelId="{B3BDBB90-71E7-426A-9F6C-7C7F3E1533CF}" type="sibTrans" cxnId="{374CA075-356F-404D-8279-21B0AE6661B5}">
      <dgm:prSet/>
      <dgm:spPr/>
      <dgm:t>
        <a:bodyPr/>
        <a:lstStyle/>
        <a:p>
          <a:endParaRPr lang="en-US"/>
        </a:p>
      </dgm:t>
    </dgm:pt>
    <dgm:pt modelId="{F49EADE1-7387-489D-BC49-C3C6CCAB5AB9}">
      <dgm:prSet phldrT="[Text]" custT="1"/>
      <dgm:spPr>
        <a:solidFill>
          <a:srgbClr val="62A679"/>
        </a:solidFill>
      </dgm:spPr>
      <dgm:t>
        <a:bodyPr/>
        <a:lstStyle/>
        <a:p>
          <a:pPr algn="l"/>
          <a:r>
            <a:rPr lang="en-US" sz="2400" b="1" dirty="0" err="1" smtClean="0"/>
            <a:t>Kanagaraj</a:t>
          </a:r>
          <a:r>
            <a:rPr lang="en-US" sz="2400" b="1" dirty="0" smtClean="0"/>
            <a:t> </a:t>
          </a:r>
          <a:r>
            <a:rPr lang="en-US" sz="2400" b="1" dirty="0" err="1" smtClean="0"/>
            <a:t>Manickam</a:t>
          </a:r>
          <a:r>
            <a:rPr lang="en-US" sz="2400" b="1" dirty="0" smtClean="0"/>
            <a:t> </a:t>
          </a:r>
          <a:r>
            <a:rPr lang="en-US" sz="1600" dirty="0" smtClean="0"/>
            <a:t>(</a:t>
          </a:r>
          <a:r>
            <a:rPr lang="en-US" sz="1600" b="0" i="0" dirty="0" smtClean="0"/>
            <a:t>Huawei Technologies India Pvt. Ltd.)</a:t>
          </a:r>
          <a:endParaRPr lang="en-US" sz="1600" dirty="0"/>
        </a:p>
      </dgm:t>
    </dgm:pt>
    <dgm:pt modelId="{FE8B266C-01B4-4267-9DB5-5983CC61976C}" type="parTrans" cxnId="{B9136DB6-5591-4315-859E-BB9824781AE3}">
      <dgm:prSet/>
      <dgm:spPr/>
      <dgm:t>
        <a:bodyPr/>
        <a:lstStyle/>
        <a:p>
          <a:endParaRPr lang="en-US"/>
        </a:p>
      </dgm:t>
    </dgm:pt>
    <dgm:pt modelId="{91D66FAC-D679-4D32-BA45-7A355EBB3921}" type="sibTrans" cxnId="{B9136DB6-5591-4315-859E-BB9824781AE3}">
      <dgm:prSet/>
      <dgm:spPr/>
      <dgm:t>
        <a:bodyPr/>
        <a:lstStyle/>
        <a:p>
          <a:endParaRPr lang="en-US"/>
        </a:p>
      </dgm:t>
    </dgm:pt>
    <dgm:pt modelId="{6EB1C53B-C915-4E92-A6E7-99784DE3D9E1}">
      <dgm:prSet phldrT="[Text]" custT="1"/>
      <dgm:spPr>
        <a:solidFill>
          <a:srgbClr val="009999"/>
        </a:solidFill>
      </dgm:spPr>
      <dgm:t>
        <a:bodyPr/>
        <a:lstStyle/>
        <a:p>
          <a:pPr algn="l"/>
          <a:r>
            <a:rPr lang="en-US" sz="2400" b="1" dirty="0" smtClean="0"/>
            <a:t>Kiran Kumar </a:t>
          </a:r>
          <a:r>
            <a:rPr lang="en-US" sz="2400" b="1" dirty="0" err="1" smtClean="0"/>
            <a:t>Vaddi</a:t>
          </a:r>
          <a:r>
            <a:rPr lang="en-US" sz="2400" b="1" dirty="0" smtClean="0"/>
            <a:t> </a:t>
          </a:r>
          <a:r>
            <a:rPr lang="en-US" sz="1600" dirty="0" smtClean="0"/>
            <a:t>(Hewlett Packard Enterprise)</a:t>
          </a:r>
          <a:endParaRPr lang="en-US" sz="1600" dirty="0"/>
        </a:p>
      </dgm:t>
    </dgm:pt>
    <dgm:pt modelId="{4DDC28D7-7BCF-4D4A-B048-ED4821A3A9DF}" type="parTrans" cxnId="{C27E7FC6-729E-4941-93B6-6B5B2104B0A4}">
      <dgm:prSet/>
      <dgm:spPr/>
      <dgm:t>
        <a:bodyPr/>
        <a:lstStyle/>
        <a:p>
          <a:endParaRPr lang="en-US"/>
        </a:p>
      </dgm:t>
    </dgm:pt>
    <dgm:pt modelId="{A759D05F-31C3-4ED8-A7FD-2CB55851434B}" type="sibTrans" cxnId="{C27E7FC6-729E-4941-93B6-6B5B2104B0A4}">
      <dgm:prSet/>
      <dgm:spPr/>
      <dgm:t>
        <a:bodyPr/>
        <a:lstStyle/>
        <a:p>
          <a:endParaRPr lang="en-US"/>
        </a:p>
      </dgm:t>
    </dgm:pt>
    <dgm:pt modelId="{6F97CF27-7E7B-4426-9DEF-B43C1BFA6325}" type="pres">
      <dgm:prSet presAssocID="{BFAD4AF5-34DE-467A-BF8D-9EE407F0A6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1E0CC9-0993-4C60-8708-23B04EED43C8}" type="pres">
      <dgm:prSet presAssocID="{36FE77BA-5469-4A15-8FB0-AA5599258857}" presName="node" presStyleLbl="node1" presStyleIdx="0" presStyleCnt="3" custScaleX="73528" custScaleY="15339" custLinFactNeighborX="-26436" custLinFactNeighborY="189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EE2C2-1113-45B6-B94B-DCF3B04E1CC3}" type="pres">
      <dgm:prSet presAssocID="{B3BDBB90-71E7-426A-9F6C-7C7F3E1533CF}" presName="sibTrans" presStyleCnt="0"/>
      <dgm:spPr/>
    </dgm:pt>
    <dgm:pt modelId="{D9A4ED42-F4C9-4F9B-BC63-60B7BC56881B}" type="pres">
      <dgm:prSet presAssocID="{F49EADE1-7387-489D-BC49-C3C6CCAB5AB9}" presName="node" presStyleLbl="node1" presStyleIdx="1" presStyleCnt="3" custScaleX="73255" custScaleY="13928" custLinFactNeighborX="-25243" custLinFactNeighborY="50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BCF13-5B0B-4694-B3DD-D44D1D9BEA35}" type="pres">
      <dgm:prSet presAssocID="{91D66FAC-D679-4D32-BA45-7A355EBB3921}" presName="sibTrans" presStyleCnt="0"/>
      <dgm:spPr/>
    </dgm:pt>
    <dgm:pt modelId="{B802CED1-A5DF-4B58-8BC5-B9A56AFAE530}" type="pres">
      <dgm:prSet presAssocID="{6EB1C53B-C915-4E92-A6E7-99784DE3D9E1}" presName="node" presStyleLbl="node1" presStyleIdx="2" presStyleCnt="3" custScaleX="73158" custScaleY="14876" custLinFactNeighborX="-20918" custLinFactNeighborY="-7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8C51A6-CF3C-44BD-843F-D54C42A455AE}" type="presOf" srcId="{BFAD4AF5-34DE-467A-BF8D-9EE407F0A6E4}" destId="{6F97CF27-7E7B-4426-9DEF-B43C1BFA6325}" srcOrd="0" destOrd="0" presId="urn:microsoft.com/office/officeart/2005/8/layout/default#1"/>
    <dgm:cxn modelId="{B9136DB6-5591-4315-859E-BB9824781AE3}" srcId="{BFAD4AF5-34DE-467A-BF8D-9EE407F0A6E4}" destId="{F49EADE1-7387-489D-BC49-C3C6CCAB5AB9}" srcOrd="1" destOrd="0" parTransId="{FE8B266C-01B4-4267-9DB5-5983CC61976C}" sibTransId="{91D66FAC-D679-4D32-BA45-7A355EBB3921}"/>
    <dgm:cxn modelId="{5F3E4198-FE97-4B4B-868A-59B30A89B6F5}" type="presOf" srcId="{F49EADE1-7387-489D-BC49-C3C6CCAB5AB9}" destId="{D9A4ED42-F4C9-4F9B-BC63-60B7BC56881B}" srcOrd="0" destOrd="0" presId="urn:microsoft.com/office/officeart/2005/8/layout/default#1"/>
    <dgm:cxn modelId="{70356AEB-D233-443B-8E8E-F16E623F9778}" type="presOf" srcId="{36FE77BA-5469-4A15-8FB0-AA5599258857}" destId="{3D1E0CC9-0993-4C60-8708-23B04EED43C8}" srcOrd="0" destOrd="0" presId="urn:microsoft.com/office/officeart/2005/8/layout/default#1"/>
    <dgm:cxn modelId="{40AF55DD-64B3-4A21-81C5-3F92D9BE8D77}" type="presOf" srcId="{6EB1C53B-C915-4E92-A6E7-99784DE3D9E1}" destId="{B802CED1-A5DF-4B58-8BC5-B9A56AFAE530}" srcOrd="0" destOrd="0" presId="urn:microsoft.com/office/officeart/2005/8/layout/default#1"/>
    <dgm:cxn modelId="{C27E7FC6-729E-4941-93B6-6B5B2104B0A4}" srcId="{BFAD4AF5-34DE-467A-BF8D-9EE407F0A6E4}" destId="{6EB1C53B-C915-4E92-A6E7-99784DE3D9E1}" srcOrd="2" destOrd="0" parTransId="{4DDC28D7-7BCF-4D4A-B048-ED4821A3A9DF}" sibTransId="{A759D05F-31C3-4ED8-A7FD-2CB55851434B}"/>
    <dgm:cxn modelId="{374CA075-356F-404D-8279-21B0AE6661B5}" srcId="{BFAD4AF5-34DE-467A-BF8D-9EE407F0A6E4}" destId="{36FE77BA-5469-4A15-8FB0-AA5599258857}" srcOrd="0" destOrd="0" parTransId="{8D3A2223-4A3A-4CD9-B17B-4C44670779F0}" sibTransId="{B3BDBB90-71E7-426A-9F6C-7C7F3E1533CF}"/>
    <dgm:cxn modelId="{83F3E2D0-8114-4F26-B6E9-D9DA0785C8BE}" type="presParOf" srcId="{6F97CF27-7E7B-4426-9DEF-B43C1BFA6325}" destId="{3D1E0CC9-0993-4C60-8708-23B04EED43C8}" srcOrd="0" destOrd="0" presId="urn:microsoft.com/office/officeart/2005/8/layout/default#1"/>
    <dgm:cxn modelId="{C584DBA0-9954-4BEB-A352-FE0AC0677B4D}" type="presParOf" srcId="{6F97CF27-7E7B-4426-9DEF-B43C1BFA6325}" destId="{94EEE2C2-1113-45B6-B94B-DCF3B04E1CC3}" srcOrd="1" destOrd="0" presId="urn:microsoft.com/office/officeart/2005/8/layout/default#1"/>
    <dgm:cxn modelId="{CEE2C636-17DD-4CAD-BED7-621672104A16}" type="presParOf" srcId="{6F97CF27-7E7B-4426-9DEF-B43C1BFA6325}" destId="{D9A4ED42-F4C9-4F9B-BC63-60B7BC56881B}" srcOrd="2" destOrd="0" presId="urn:microsoft.com/office/officeart/2005/8/layout/default#1"/>
    <dgm:cxn modelId="{7CBD3009-EE67-44AD-9F6F-DF0C7B0D6BD1}" type="presParOf" srcId="{6F97CF27-7E7B-4426-9DEF-B43C1BFA6325}" destId="{C74BCF13-5B0B-4694-B3DD-D44D1D9BEA35}" srcOrd="3" destOrd="0" presId="urn:microsoft.com/office/officeart/2005/8/layout/default#1"/>
    <dgm:cxn modelId="{3B315DE2-D741-4C19-AA43-86692BF022CF}" type="presParOf" srcId="{6F97CF27-7E7B-4426-9DEF-B43C1BFA6325}" destId="{B802CED1-A5DF-4B58-8BC5-B9A56AFAE530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B0282B-18B1-47CD-9D35-05FE90F9803F}" type="doc">
      <dgm:prSet loTypeId="urn:microsoft.com/office/officeart/2008/layout/Lin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8C081E-8C07-481F-82AF-D13C79476EB3}">
      <dgm:prSet phldrT="[Text]" custT="1"/>
      <dgm:spPr/>
      <dgm:t>
        <a:bodyPr/>
        <a:lstStyle/>
        <a:p>
          <a:r>
            <a:rPr lang="en-US" sz="3200" dirty="0" smtClean="0">
              <a:latin typeface="Arial" panose="020B0604020202020204" pitchFamily="34" charset="0"/>
              <a:cs typeface="Arial" panose="020B0604020202020204" pitchFamily="34" charset="0"/>
            </a:rPr>
            <a:t>Agenda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D0F916-6E3F-4DB9-AA00-A563812663C6}" type="parTrans" cxnId="{82E52265-6931-411F-8B1B-B1485ABE31F8}">
      <dgm:prSet/>
      <dgm:spPr/>
      <dgm:t>
        <a:bodyPr/>
        <a:lstStyle/>
        <a:p>
          <a:endParaRPr lang="en-US"/>
        </a:p>
      </dgm:t>
    </dgm:pt>
    <dgm:pt modelId="{72EA1FE0-0BCB-4EBD-9234-8344165D21C9}" type="sibTrans" cxnId="{82E52265-6931-411F-8B1B-B1485ABE31F8}">
      <dgm:prSet/>
      <dgm:spPr/>
      <dgm:t>
        <a:bodyPr/>
        <a:lstStyle/>
        <a:p>
          <a:endParaRPr lang="en-US"/>
        </a:p>
      </dgm:t>
    </dgm:pt>
    <dgm:pt modelId="{71620E07-E433-43D0-93CD-8C711788C723}">
      <dgm:prSet phldrT="[Text]"/>
      <dgm:spPr/>
      <dgm:t>
        <a:bodyPr/>
        <a:lstStyle/>
        <a:p>
          <a:endParaRPr lang="en-US" dirty="0"/>
        </a:p>
      </dgm:t>
    </dgm:pt>
    <dgm:pt modelId="{EEAC46C5-DE9B-4316-888C-5C42F89162FD}" type="parTrans" cxnId="{860A4E77-8A56-46D4-94FD-E04EA553F7B4}">
      <dgm:prSet/>
      <dgm:spPr/>
      <dgm:t>
        <a:bodyPr/>
        <a:lstStyle/>
        <a:p>
          <a:endParaRPr lang="en-US"/>
        </a:p>
      </dgm:t>
    </dgm:pt>
    <dgm:pt modelId="{107AB1CA-12E4-4C15-8179-368C245D8551}" type="sibTrans" cxnId="{860A4E77-8A56-46D4-94FD-E04EA553F7B4}">
      <dgm:prSet/>
      <dgm:spPr/>
      <dgm:t>
        <a:bodyPr/>
        <a:lstStyle/>
        <a:p>
          <a:endParaRPr lang="en-US"/>
        </a:p>
      </dgm:t>
    </dgm:pt>
    <dgm:pt modelId="{BC64FF9F-92E2-4E96-87E6-582508EB3E73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Convergence: The New architecture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C2E13A-510A-489F-B881-7CCC7A0C640F}" type="parTrans" cxnId="{ED9C6508-AF8B-4109-8738-907DCD46061C}">
      <dgm:prSet/>
      <dgm:spPr/>
      <dgm:t>
        <a:bodyPr/>
        <a:lstStyle/>
        <a:p>
          <a:endParaRPr lang="en-US"/>
        </a:p>
      </dgm:t>
    </dgm:pt>
    <dgm:pt modelId="{7153900C-B512-42ED-ADA3-53416B68D960}" type="sibTrans" cxnId="{ED9C6508-AF8B-4109-8738-907DCD46061C}">
      <dgm:prSet/>
      <dgm:spPr/>
      <dgm:t>
        <a:bodyPr/>
        <a:lstStyle/>
        <a:p>
          <a:endParaRPr lang="en-US"/>
        </a:p>
      </dgm:t>
    </dgm:pt>
    <dgm:pt modelId="{9966B3D2-90B1-457B-87E1-2D3ABE5DF2C9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Convergence Design Evolution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C8CA2F-F448-492B-B40F-9C710AC2E298}" type="parTrans" cxnId="{2B9333CA-3EAE-49E8-AE2E-BE4B7C15485B}">
      <dgm:prSet/>
      <dgm:spPr/>
      <dgm:t>
        <a:bodyPr/>
        <a:lstStyle/>
        <a:p>
          <a:endParaRPr lang="en-US"/>
        </a:p>
      </dgm:t>
    </dgm:pt>
    <dgm:pt modelId="{B43DA993-E910-4C5B-8A31-A871F063F89F}" type="sibTrans" cxnId="{2B9333CA-3EAE-49E8-AE2E-BE4B7C15485B}">
      <dgm:prSet/>
      <dgm:spPr/>
      <dgm:t>
        <a:bodyPr/>
        <a:lstStyle/>
        <a:p>
          <a:endParaRPr lang="en-US"/>
        </a:p>
      </dgm:t>
    </dgm:pt>
    <dgm:pt modelId="{8D6DA189-7BBC-4501-BAB1-A975755E1764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Convergence Design Comparison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3AD61-55BB-4CB1-AD6F-C92232916F8C}" type="parTrans" cxnId="{E14AB357-34FA-4379-BBCC-51A8FA1AB8DF}">
      <dgm:prSet/>
      <dgm:spPr/>
      <dgm:t>
        <a:bodyPr/>
        <a:lstStyle/>
        <a:p>
          <a:endParaRPr lang="en-US"/>
        </a:p>
      </dgm:t>
    </dgm:pt>
    <dgm:pt modelId="{890A5115-96CA-4C22-A309-D5A082272657}" type="sibTrans" cxnId="{E14AB357-34FA-4379-BBCC-51A8FA1AB8DF}">
      <dgm:prSet/>
      <dgm:spPr/>
      <dgm:t>
        <a:bodyPr/>
        <a:lstStyle/>
        <a:p>
          <a:endParaRPr lang="en-US"/>
        </a:p>
      </dgm:t>
    </dgm:pt>
    <dgm:pt modelId="{7BFA9922-9C6E-4CBC-AE02-5BC4EB1DBF9F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Convergence Observer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2EAB909-A391-4E92-B60B-DE258C63B47E}" type="parTrans" cxnId="{617C6973-98C4-4D33-9F5A-9C5BAB1B03B3}">
      <dgm:prSet/>
      <dgm:spPr/>
      <dgm:t>
        <a:bodyPr/>
        <a:lstStyle/>
        <a:p>
          <a:endParaRPr lang="en-US"/>
        </a:p>
      </dgm:t>
    </dgm:pt>
    <dgm:pt modelId="{5A871616-3825-4148-B187-E98691D58A23}" type="sibTrans" cxnId="{617C6973-98C4-4D33-9F5A-9C5BAB1B03B3}">
      <dgm:prSet/>
      <dgm:spPr/>
      <dgm:t>
        <a:bodyPr/>
        <a:lstStyle/>
        <a:p>
          <a:endParaRPr lang="en-US"/>
        </a:p>
      </dgm:t>
    </dgm:pt>
    <dgm:pt modelId="{D1AFC057-D357-4C9E-A3BA-7CBBB01DDAAB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Convergence Progress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72F826-1514-4694-ACC5-7ECBBF4B4D0A}" type="parTrans" cxnId="{71D1F1E0-9AA0-4595-92BA-54BD89819C50}">
      <dgm:prSet/>
      <dgm:spPr/>
      <dgm:t>
        <a:bodyPr/>
        <a:lstStyle/>
        <a:p>
          <a:endParaRPr lang="en-US"/>
        </a:p>
      </dgm:t>
    </dgm:pt>
    <dgm:pt modelId="{F5E3BA59-C37E-436B-95E4-791B7BBD020E}" type="sibTrans" cxnId="{71D1F1E0-9AA0-4595-92BA-54BD89819C50}">
      <dgm:prSet/>
      <dgm:spPr/>
      <dgm:t>
        <a:bodyPr/>
        <a:lstStyle/>
        <a:p>
          <a:endParaRPr lang="en-US"/>
        </a:p>
      </dgm:t>
    </dgm:pt>
    <dgm:pt modelId="{BD295270-4540-438F-8A3E-34A2E69F3FBD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Q &amp; A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DBC538-9626-4BA9-8DB8-B01DCD67EF99}" type="parTrans" cxnId="{94863B51-BE82-47AA-816B-AE88ABD5C151}">
      <dgm:prSet/>
      <dgm:spPr/>
      <dgm:t>
        <a:bodyPr/>
        <a:lstStyle/>
        <a:p>
          <a:endParaRPr lang="en-US"/>
        </a:p>
      </dgm:t>
    </dgm:pt>
    <dgm:pt modelId="{AB83B79A-5F24-4E70-B745-0CB63A40EE97}" type="sibTrans" cxnId="{94863B51-BE82-47AA-816B-AE88ABD5C151}">
      <dgm:prSet/>
      <dgm:spPr/>
      <dgm:t>
        <a:bodyPr/>
        <a:lstStyle/>
        <a:p>
          <a:endParaRPr lang="en-US"/>
        </a:p>
      </dgm:t>
    </dgm:pt>
    <dgm:pt modelId="{0F0BACF1-3214-4CE8-9906-980F359313B0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Brief Overview of Heat &amp; </a:t>
          </a:r>
          <a:r>
            <a:rPr lang="en-US" sz="2400" dirty="0" err="1" smtClean="0">
              <a:latin typeface="Arial" panose="020B0604020202020204" pitchFamily="34" charset="0"/>
              <a:cs typeface="Arial" panose="020B0604020202020204" pitchFamily="34" charset="0"/>
            </a:rPr>
            <a:t>Mitaka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Updates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1A57A6-7210-4BB8-B414-8FD933B8CFAB}" type="sibTrans" cxnId="{F842E210-E678-4492-9493-DC95910105A3}">
      <dgm:prSet/>
      <dgm:spPr/>
      <dgm:t>
        <a:bodyPr/>
        <a:lstStyle/>
        <a:p>
          <a:endParaRPr lang="en-US"/>
        </a:p>
      </dgm:t>
    </dgm:pt>
    <dgm:pt modelId="{5A68F2EA-4129-4C04-8E9E-67424A3FDBA0}" type="parTrans" cxnId="{F842E210-E678-4492-9493-DC95910105A3}">
      <dgm:prSet/>
      <dgm:spPr/>
      <dgm:t>
        <a:bodyPr/>
        <a:lstStyle/>
        <a:p>
          <a:endParaRPr lang="en-US"/>
        </a:p>
      </dgm:t>
    </dgm:pt>
    <dgm:pt modelId="{42213A7A-DA19-4CF8-B2BB-8A801D4C6302}" type="pres">
      <dgm:prSet presAssocID="{64B0282B-18B1-47CD-9D35-05FE90F9803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F07E175-3175-445F-9D5B-384E201EB37A}" type="pres">
      <dgm:prSet presAssocID="{DD8C081E-8C07-481F-82AF-D13C79476EB3}" presName="thickLine" presStyleLbl="alignNode1" presStyleIdx="0" presStyleCnt="1"/>
      <dgm:spPr/>
    </dgm:pt>
    <dgm:pt modelId="{DD47DDF1-A5E1-4036-A516-DA260ABD63F3}" type="pres">
      <dgm:prSet presAssocID="{DD8C081E-8C07-481F-82AF-D13C79476EB3}" presName="horz1" presStyleCnt="0"/>
      <dgm:spPr/>
    </dgm:pt>
    <dgm:pt modelId="{976D2516-CD32-45E6-A543-CB29331944DB}" type="pres">
      <dgm:prSet presAssocID="{DD8C081E-8C07-481F-82AF-D13C79476EB3}" presName="tx1" presStyleLbl="revTx" presStyleIdx="0" presStyleCnt="9"/>
      <dgm:spPr/>
      <dgm:t>
        <a:bodyPr/>
        <a:lstStyle/>
        <a:p>
          <a:endParaRPr lang="en-US"/>
        </a:p>
      </dgm:t>
    </dgm:pt>
    <dgm:pt modelId="{33EDDD05-DBC1-4ECC-9313-6408D1E5D5D7}" type="pres">
      <dgm:prSet presAssocID="{DD8C081E-8C07-481F-82AF-D13C79476EB3}" presName="vert1" presStyleCnt="0"/>
      <dgm:spPr/>
    </dgm:pt>
    <dgm:pt modelId="{93EECF52-A753-4465-8C50-BB44ED257B9B}" type="pres">
      <dgm:prSet presAssocID="{71620E07-E433-43D0-93CD-8C711788C723}" presName="vertSpace2a" presStyleCnt="0"/>
      <dgm:spPr/>
    </dgm:pt>
    <dgm:pt modelId="{A74BA30D-CA2F-4D6B-AC57-2693AC59C19E}" type="pres">
      <dgm:prSet presAssocID="{71620E07-E433-43D0-93CD-8C711788C723}" presName="horz2" presStyleCnt="0"/>
      <dgm:spPr/>
    </dgm:pt>
    <dgm:pt modelId="{B9C5BB59-00C8-485E-9C04-2D98059EF87A}" type="pres">
      <dgm:prSet presAssocID="{71620E07-E433-43D0-93CD-8C711788C723}" presName="horzSpace2" presStyleCnt="0"/>
      <dgm:spPr/>
    </dgm:pt>
    <dgm:pt modelId="{70B75699-B5AB-4CD8-8E53-BBB33A1C891C}" type="pres">
      <dgm:prSet presAssocID="{71620E07-E433-43D0-93CD-8C711788C723}" presName="tx2" presStyleLbl="revTx" presStyleIdx="1" presStyleCnt="9"/>
      <dgm:spPr/>
      <dgm:t>
        <a:bodyPr/>
        <a:lstStyle/>
        <a:p>
          <a:endParaRPr lang="en-US"/>
        </a:p>
      </dgm:t>
    </dgm:pt>
    <dgm:pt modelId="{AFFDE13A-D3C0-49A3-8001-554FE076A075}" type="pres">
      <dgm:prSet presAssocID="{71620E07-E433-43D0-93CD-8C711788C723}" presName="vert2" presStyleCnt="0"/>
      <dgm:spPr/>
    </dgm:pt>
    <dgm:pt modelId="{84046A2D-2541-42D8-9481-2B14E73B0677}" type="pres">
      <dgm:prSet presAssocID="{71620E07-E433-43D0-93CD-8C711788C723}" presName="thinLine2b" presStyleLbl="callout" presStyleIdx="0" presStyleCnt="8"/>
      <dgm:spPr/>
    </dgm:pt>
    <dgm:pt modelId="{4CDE1771-7A6C-464D-88B1-9EF6A5FAF2FB}" type="pres">
      <dgm:prSet presAssocID="{71620E07-E433-43D0-93CD-8C711788C723}" presName="vertSpace2b" presStyleCnt="0"/>
      <dgm:spPr/>
    </dgm:pt>
    <dgm:pt modelId="{4DA70279-BE1A-46E0-8596-DBD73F6D9A97}" type="pres">
      <dgm:prSet presAssocID="{0F0BACF1-3214-4CE8-9906-980F359313B0}" presName="horz2" presStyleCnt="0"/>
      <dgm:spPr/>
    </dgm:pt>
    <dgm:pt modelId="{1D80F786-4B86-45E9-979E-C542C40ECD7F}" type="pres">
      <dgm:prSet presAssocID="{0F0BACF1-3214-4CE8-9906-980F359313B0}" presName="horzSpace2" presStyleCnt="0"/>
      <dgm:spPr/>
    </dgm:pt>
    <dgm:pt modelId="{8AA57DA8-CDF6-434D-8506-8B02572911C9}" type="pres">
      <dgm:prSet presAssocID="{0F0BACF1-3214-4CE8-9906-980F359313B0}" presName="tx2" presStyleLbl="revTx" presStyleIdx="2" presStyleCnt="9"/>
      <dgm:spPr/>
      <dgm:t>
        <a:bodyPr/>
        <a:lstStyle/>
        <a:p>
          <a:endParaRPr lang="en-US"/>
        </a:p>
      </dgm:t>
    </dgm:pt>
    <dgm:pt modelId="{DE922276-AC42-469E-A2CA-F11B9959C096}" type="pres">
      <dgm:prSet presAssocID="{0F0BACF1-3214-4CE8-9906-980F359313B0}" presName="vert2" presStyleCnt="0"/>
      <dgm:spPr/>
    </dgm:pt>
    <dgm:pt modelId="{977A3F0A-9C90-450E-B00F-C083AF5ECACE}" type="pres">
      <dgm:prSet presAssocID="{0F0BACF1-3214-4CE8-9906-980F359313B0}" presName="thinLine2b" presStyleLbl="callout" presStyleIdx="1" presStyleCnt="8"/>
      <dgm:spPr/>
    </dgm:pt>
    <dgm:pt modelId="{F5D0C80A-BD64-4624-869B-D0C288B4F648}" type="pres">
      <dgm:prSet presAssocID="{0F0BACF1-3214-4CE8-9906-980F359313B0}" presName="vertSpace2b" presStyleCnt="0"/>
      <dgm:spPr/>
    </dgm:pt>
    <dgm:pt modelId="{D28FE4D0-672F-4915-8781-8B6D9071113E}" type="pres">
      <dgm:prSet presAssocID="{BC64FF9F-92E2-4E96-87E6-582508EB3E73}" presName="horz2" presStyleCnt="0"/>
      <dgm:spPr/>
    </dgm:pt>
    <dgm:pt modelId="{1FCA19A4-3A7E-42BE-991A-5CE70E46B69E}" type="pres">
      <dgm:prSet presAssocID="{BC64FF9F-92E2-4E96-87E6-582508EB3E73}" presName="horzSpace2" presStyleCnt="0"/>
      <dgm:spPr/>
    </dgm:pt>
    <dgm:pt modelId="{5B1B11A4-E784-486C-AF1D-D92B14DCDCA9}" type="pres">
      <dgm:prSet presAssocID="{BC64FF9F-92E2-4E96-87E6-582508EB3E73}" presName="tx2" presStyleLbl="revTx" presStyleIdx="3" presStyleCnt="9"/>
      <dgm:spPr/>
      <dgm:t>
        <a:bodyPr/>
        <a:lstStyle/>
        <a:p>
          <a:endParaRPr lang="en-US"/>
        </a:p>
      </dgm:t>
    </dgm:pt>
    <dgm:pt modelId="{13350924-0E6A-43C0-A4E4-05B0D29EF216}" type="pres">
      <dgm:prSet presAssocID="{BC64FF9F-92E2-4E96-87E6-582508EB3E73}" presName="vert2" presStyleCnt="0"/>
      <dgm:spPr/>
    </dgm:pt>
    <dgm:pt modelId="{ABAF32EE-00B5-4FFF-8D53-22DBE12DA419}" type="pres">
      <dgm:prSet presAssocID="{BC64FF9F-92E2-4E96-87E6-582508EB3E73}" presName="thinLine2b" presStyleLbl="callout" presStyleIdx="2" presStyleCnt="8"/>
      <dgm:spPr/>
    </dgm:pt>
    <dgm:pt modelId="{5FCE1A9E-535C-4D1E-8486-23A19E8B516E}" type="pres">
      <dgm:prSet presAssocID="{BC64FF9F-92E2-4E96-87E6-582508EB3E73}" presName="vertSpace2b" presStyleCnt="0"/>
      <dgm:spPr/>
    </dgm:pt>
    <dgm:pt modelId="{E4FB9637-D267-4243-81C3-755B2DFE6D74}" type="pres">
      <dgm:prSet presAssocID="{9966B3D2-90B1-457B-87E1-2D3ABE5DF2C9}" presName="horz2" presStyleCnt="0"/>
      <dgm:spPr/>
    </dgm:pt>
    <dgm:pt modelId="{2E3B8E12-662A-46FC-884B-6E850A852FAF}" type="pres">
      <dgm:prSet presAssocID="{9966B3D2-90B1-457B-87E1-2D3ABE5DF2C9}" presName="horzSpace2" presStyleCnt="0"/>
      <dgm:spPr/>
    </dgm:pt>
    <dgm:pt modelId="{8CC926F1-CF9C-4F27-A530-16C7F50FC144}" type="pres">
      <dgm:prSet presAssocID="{9966B3D2-90B1-457B-87E1-2D3ABE5DF2C9}" presName="tx2" presStyleLbl="revTx" presStyleIdx="4" presStyleCnt="9"/>
      <dgm:spPr/>
      <dgm:t>
        <a:bodyPr/>
        <a:lstStyle/>
        <a:p>
          <a:endParaRPr lang="en-US"/>
        </a:p>
      </dgm:t>
    </dgm:pt>
    <dgm:pt modelId="{7BBF7AD4-ECA6-4F2C-B62A-DF68395BD05A}" type="pres">
      <dgm:prSet presAssocID="{9966B3D2-90B1-457B-87E1-2D3ABE5DF2C9}" presName="vert2" presStyleCnt="0"/>
      <dgm:spPr/>
    </dgm:pt>
    <dgm:pt modelId="{2DBCF03F-51E5-463A-AF37-44619040E803}" type="pres">
      <dgm:prSet presAssocID="{9966B3D2-90B1-457B-87E1-2D3ABE5DF2C9}" presName="thinLine2b" presStyleLbl="callout" presStyleIdx="3" presStyleCnt="8"/>
      <dgm:spPr/>
    </dgm:pt>
    <dgm:pt modelId="{ED955FDC-9020-471D-879D-43D6EA19BE68}" type="pres">
      <dgm:prSet presAssocID="{9966B3D2-90B1-457B-87E1-2D3ABE5DF2C9}" presName="vertSpace2b" presStyleCnt="0"/>
      <dgm:spPr/>
    </dgm:pt>
    <dgm:pt modelId="{9F4D41B4-CFA5-44F7-871F-2EA3BF22F960}" type="pres">
      <dgm:prSet presAssocID="{8D6DA189-7BBC-4501-BAB1-A975755E1764}" presName="horz2" presStyleCnt="0"/>
      <dgm:spPr/>
    </dgm:pt>
    <dgm:pt modelId="{A933ADAE-EAD9-43C2-AB5A-90E4361BF644}" type="pres">
      <dgm:prSet presAssocID="{8D6DA189-7BBC-4501-BAB1-A975755E1764}" presName="horzSpace2" presStyleCnt="0"/>
      <dgm:spPr/>
    </dgm:pt>
    <dgm:pt modelId="{A2E179F2-885C-4507-8A09-E4F41D560DCC}" type="pres">
      <dgm:prSet presAssocID="{8D6DA189-7BBC-4501-BAB1-A975755E1764}" presName="tx2" presStyleLbl="revTx" presStyleIdx="5" presStyleCnt="9" custLinFactNeighborY="-5732"/>
      <dgm:spPr/>
      <dgm:t>
        <a:bodyPr/>
        <a:lstStyle/>
        <a:p>
          <a:endParaRPr lang="en-US"/>
        </a:p>
      </dgm:t>
    </dgm:pt>
    <dgm:pt modelId="{BB79F39A-6A2F-44F8-BD91-0B6B14BD13E0}" type="pres">
      <dgm:prSet presAssocID="{8D6DA189-7BBC-4501-BAB1-A975755E1764}" presName="vert2" presStyleCnt="0"/>
      <dgm:spPr/>
    </dgm:pt>
    <dgm:pt modelId="{5B5CED20-9016-40AF-BFED-AFA14724D1F5}" type="pres">
      <dgm:prSet presAssocID="{8D6DA189-7BBC-4501-BAB1-A975755E1764}" presName="thinLine2b" presStyleLbl="callout" presStyleIdx="4" presStyleCnt="8"/>
      <dgm:spPr/>
    </dgm:pt>
    <dgm:pt modelId="{A4D691BF-56C8-41B9-A382-6E2E661D832C}" type="pres">
      <dgm:prSet presAssocID="{8D6DA189-7BBC-4501-BAB1-A975755E1764}" presName="vertSpace2b" presStyleCnt="0"/>
      <dgm:spPr/>
    </dgm:pt>
    <dgm:pt modelId="{2CD43734-7B01-48F9-BC4F-CBDF5605C980}" type="pres">
      <dgm:prSet presAssocID="{7BFA9922-9C6E-4CBC-AE02-5BC4EB1DBF9F}" presName="horz2" presStyleCnt="0"/>
      <dgm:spPr/>
    </dgm:pt>
    <dgm:pt modelId="{0CEC7C93-1096-4F89-9BB0-9092B9EC3C34}" type="pres">
      <dgm:prSet presAssocID="{7BFA9922-9C6E-4CBC-AE02-5BC4EB1DBF9F}" presName="horzSpace2" presStyleCnt="0"/>
      <dgm:spPr/>
    </dgm:pt>
    <dgm:pt modelId="{8035A3CC-5CB0-4066-BD3E-0EA14FA53B0B}" type="pres">
      <dgm:prSet presAssocID="{7BFA9922-9C6E-4CBC-AE02-5BC4EB1DBF9F}" presName="tx2" presStyleLbl="revTx" presStyleIdx="6" presStyleCnt="9"/>
      <dgm:spPr/>
      <dgm:t>
        <a:bodyPr/>
        <a:lstStyle/>
        <a:p>
          <a:endParaRPr lang="en-US"/>
        </a:p>
      </dgm:t>
    </dgm:pt>
    <dgm:pt modelId="{74263FBC-D9A3-4EA6-84A9-397A42D59021}" type="pres">
      <dgm:prSet presAssocID="{7BFA9922-9C6E-4CBC-AE02-5BC4EB1DBF9F}" presName="vert2" presStyleCnt="0"/>
      <dgm:spPr/>
    </dgm:pt>
    <dgm:pt modelId="{65F38009-010E-4B2F-9D18-A03D187D18C2}" type="pres">
      <dgm:prSet presAssocID="{7BFA9922-9C6E-4CBC-AE02-5BC4EB1DBF9F}" presName="thinLine2b" presStyleLbl="callout" presStyleIdx="5" presStyleCnt="8"/>
      <dgm:spPr/>
    </dgm:pt>
    <dgm:pt modelId="{CEEDE4AE-23C1-42AD-AC11-FF2C1E08A3CA}" type="pres">
      <dgm:prSet presAssocID="{7BFA9922-9C6E-4CBC-AE02-5BC4EB1DBF9F}" presName="vertSpace2b" presStyleCnt="0"/>
      <dgm:spPr/>
    </dgm:pt>
    <dgm:pt modelId="{2B1CDEEB-AD2D-418B-A8BF-60242C3C60DE}" type="pres">
      <dgm:prSet presAssocID="{D1AFC057-D357-4C9E-A3BA-7CBBB01DDAAB}" presName="horz2" presStyleCnt="0"/>
      <dgm:spPr/>
    </dgm:pt>
    <dgm:pt modelId="{57DB3C2F-E701-4E40-8478-060CDDF4B79C}" type="pres">
      <dgm:prSet presAssocID="{D1AFC057-D357-4C9E-A3BA-7CBBB01DDAAB}" presName="horzSpace2" presStyleCnt="0"/>
      <dgm:spPr/>
    </dgm:pt>
    <dgm:pt modelId="{F725CB4D-6171-4F1F-93A3-3CE005C672D7}" type="pres">
      <dgm:prSet presAssocID="{D1AFC057-D357-4C9E-A3BA-7CBBB01DDAAB}" presName="tx2" presStyleLbl="revTx" presStyleIdx="7" presStyleCnt="9"/>
      <dgm:spPr/>
      <dgm:t>
        <a:bodyPr/>
        <a:lstStyle/>
        <a:p>
          <a:endParaRPr lang="en-US"/>
        </a:p>
      </dgm:t>
    </dgm:pt>
    <dgm:pt modelId="{003EDD8F-D7CA-4B6E-AA0B-EA6C14590522}" type="pres">
      <dgm:prSet presAssocID="{D1AFC057-D357-4C9E-A3BA-7CBBB01DDAAB}" presName="vert2" presStyleCnt="0"/>
      <dgm:spPr/>
    </dgm:pt>
    <dgm:pt modelId="{0C0850A3-D6EB-4C71-9A4B-D78B89FBF6AB}" type="pres">
      <dgm:prSet presAssocID="{D1AFC057-D357-4C9E-A3BA-7CBBB01DDAAB}" presName="thinLine2b" presStyleLbl="callout" presStyleIdx="6" presStyleCnt="8"/>
      <dgm:spPr/>
    </dgm:pt>
    <dgm:pt modelId="{A1BCF428-9F21-4F92-AE18-16E3AF56B0BB}" type="pres">
      <dgm:prSet presAssocID="{D1AFC057-D357-4C9E-A3BA-7CBBB01DDAAB}" presName="vertSpace2b" presStyleCnt="0"/>
      <dgm:spPr/>
    </dgm:pt>
    <dgm:pt modelId="{F6DA343B-C460-4309-B659-22D941A2A229}" type="pres">
      <dgm:prSet presAssocID="{BD295270-4540-438F-8A3E-34A2E69F3FBD}" presName="horz2" presStyleCnt="0"/>
      <dgm:spPr/>
    </dgm:pt>
    <dgm:pt modelId="{A5DF9DFB-35DB-4DCB-8401-558A0C90FA50}" type="pres">
      <dgm:prSet presAssocID="{BD295270-4540-438F-8A3E-34A2E69F3FBD}" presName="horzSpace2" presStyleCnt="0"/>
      <dgm:spPr/>
    </dgm:pt>
    <dgm:pt modelId="{7248E2DE-0D31-4050-9D50-892C5B0816DA}" type="pres">
      <dgm:prSet presAssocID="{BD295270-4540-438F-8A3E-34A2E69F3FBD}" presName="tx2" presStyleLbl="revTx" presStyleIdx="8" presStyleCnt="9"/>
      <dgm:spPr/>
      <dgm:t>
        <a:bodyPr/>
        <a:lstStyle/>
        <a:p>
          <a:endParaRPr lang="en-US"/>
        </a:p>
      </dgm:t>
    </dgm:pt>
    <dgm:pt modelId="{1C062BA8-6377-4C79-8881-716A7F1C6C78}" type="pres">
      <dgm:prSet presAssocID="{BD295270-4540-438F-8A3E-34A2E69F3FBD}" presName="vert2" presStyleCnt="0"/>
      <dgm:spPr/>
    </dgm:pt>
    <dgm:pt modelId="{1EA7E0BB-EFF6-42CF-B267-C1479D684E76}" type="pres">
      <dgm:prSet presAssocID="{BD295270-4540-438F-8A3E-34A2E69F3FBD}" presName="thinLine2b" presStyleLbl="callout" presStyleIdx="7" presStyleCnt="8"/>
      <dgm:spPr/>
    </dgm:pt>
    <dgm:pt modelId="{6DAA86B3-BB3D-47C7-9E08-D3EE2D76990F}" type="pres">
      <dgm:prSet presAssocID="{BD295270-4540-438F-8A3E-34A2E69F3FBD}" presName="vertSpace2b" presStyleCnt="0"/>
      <dgm:spPr/>
    </dgm:pt>
  </dgm:ptLst>
  <dgm:cxnLst>
    <dgm:cxn modelId="{2B9333CA-3EAE-49E8-AE2E-BE4B7C15485B}" srcId="{DD8C081E-8C07-481F-82AF-D13C79476EB3}" destId="{9966B3D2-90B1-457B-87E1-2D3ABE5DF2C9}" srcOrd="3" destOrd="0" parTransId="{67C8CA2F-F448-492B-B40F-9C710AC2E298}" sibTransId="{B43DA993-E910-4C5B-8A31-A871F063F89F}"/>
    <dgm:cxn modelId="{82E52265-6931-411F-8B1B-B1485ABE31F8}" srcId="{64B0282B-18B1-47CD-9D35-05FE90F9803F}" destId="{DD8C081E-8C07-481F-82AF-D13C79476EB3}" srcOrd="0" destOrd="0" parTransId="{FCD0F916-6E3F-4DB9-AA00-A563812663C6}" sibTransId="{72EA1FE0-0BCB-4EBD-9234-8344165D21C9}"/>
    <dgm:cxn modelId="{87A85CC6-9B29-41F7-BD45-071D0B043362}" type="presOf" srcId="{BD295270-4540-438F-8A3E-34A2E69F3FBD}" destId="{7248E2DE-0D31-4050-9D50-892C5B0816DA}" srcOrd="0" destOrd="0" presId="urn:microsoft.com/office/officeart/2008/layout/LinedList"/>
    <dgm:cxn modelId="{AE31F616-2D70-4960-B98F-96FCBCE2E7BE}" type="presOf" srcId="{BC64FF9F-92E2-4E96-87E6-582508EB3E73}" destId="{5B1B11A4-E784-486C-AF1D-D92B14DCDCA9}" srcOrd="0" destOrd="0" presId="urn:microsoft.com/office/officeart/2008/layout/LinedList"/>
    <dgm:cxn modelId="{6A2023A3-C780-4C1D-BCE7-FD967A18A5BB}" type="presOf" srcId="{7BFA9922-9C6E-4CBC-AE02-5BC4EB1DBF9F}" destId="{8035A3CC-5CB0-4066-BD3E-0EA14FA53B0B}" srcOrd="0" destOrd="0" presId="urn:microsoft.com/office/officeart/2008/layout/LinedList"/>
    <dgm:cxn modelId="{617C6973-98C4-4D33-9F5A-9C5BAB1B03B3}" srcId="{DD8C081E-8C07-481F-82AF-D13C79476EB3}" destId="{7BFA9922-9C6E-4CBC-AE02-5BC4EB1DBF9F}" srcOrd="5" destOrd="0" parTransId="{52EAB909-A391-4E92-B60B-DE258C63B47E}" sibTransId="{5A871616-3825-4148-B187-E98691D58A23}"/>
    <dgm:cxn modelId="{101D8B1A-AC6A-458B-BD14-AA993192BE55}" type="presOf" srcId="{9966B3D2-90B1-457B-87E1-2D3ABE5DF2C9}" destId="{8CC926F1-CF9C-4F27-A530-16C7F50FC144}" srcOrd="0" destOrd="0" presId="urn:microsoft.com/office/officeart/2008/layout/LinedList"/>
    <dgm:cxn modelId="{E14AB357-34FA-4379-BBCC-51A8FA1AB8DF}" srcId="{DD8C081E-8C07-481F-82AF-D13C79476EB3}" destId="{8D6DA189-7BBC-4501-BAB1-A975755E1764}" srcOrd="4" destOrd="0" parTransId="{4B43AD61-55BB-4CB1-AD6F-C92232916F8C}" sibTransId="{890A5115-96CA-4C22-A309-D5A082272657}"/>
    <dgm:cxn modelId="{69F93D2F-85C9-4FD6-998E-14E4FF8A595A}" type="presOf" srcId="{64B0282B-18B1-47CD-9D35-05FE90F9803F}" destId="{42213A7A-DA19-4CF8-B2BB-8A801D4C6302}" srcOrd="0" destOrd="0" presId="urn:microsoft.com/office/officeart/2008/layout/LinedList"/>
    <dgm:cxn modelId="{B8A6C133-F200-4CE3-8C42-D8FA23FBF28F}" type="presOf" srcId="{D1AFC057-D357-4C9E-A3BA-7CBBB01DDAAB}" destId="{F725CB4D-6171-4F1F-93A3-3CE005C672D7}" srcOrd="0" destOrd="0" presId="urn:microsoft.com/office/officeart/2008/layout/LinedList"/>
    <dgm:cxn modelId="{8B3BD57E-8A54-4F54-9B40-A85888195926}" type="presOf" srcId="{0F0BACF1-3214-4CE8-9906-980F359313B0}" destId="{8AA57DA8-CDF6-434D-8506-8B02572911C9}" srcOrd="0" destOrd="0" presId="urn:microsoft.com/office/officeart/2008/layout/LinedList"/>
    <dgm:cxn modelId="{860A4E77-8A56-46D4-94FD-E04EA553F7B4}" srcId="{DD8C081E-8C07-481F-82AF-D13C79476EB3}" destId="{71620E07-E433-43D0-93CD-8C711788C723}" srcOrd="0" destOrd="0" parTransId="{EEAC46C5-DE9B-4316-888C-5C42F89162FD}" sibTransId="{107AB1CA-12E4-4C15-8179-368C245D8551}"/>
    <dgm:cxn modelId="{805BC035-A564-45CC-B43E-A592D3224F57}" type="presOf" srcId="{8D6DA189-7BBC-4501-BAB1-A975755E1764}" destId="{A2E179F2-885C-4507-8A09-E4F41D560DCC}" srcOrd="0" destOrd="0" presId="urn:microsoft.com/office/officeart/2008/layout/LinedList"/>
    <dgm:cxn modelId="{71D1F1E0-9AA0-4595-92BA-54BD89819C50}" srcId="{DD8C081E-8C07-481F-82AF-D13C79476EB3}" destId="{D1AFC057-D357-4C9E-A3BA-7CBBB01DDAAB}" srcOrd="6" destOrd="0" parTransId="{7C72F826-1514-4694-ACC5-7ECBBF4B4D0A}" sibTransId="{F5E3BA59-C37E-436B-95E4-791B7BBD020E}"/>
    <dgm:cxn modelId="{72B65A78-ED28-4874-B4AB-17673CD84F99}" type="presOf" srcId="{DD8C081E-8C07-481F-82AF-D13C79476EB3}" destId="{976D2516-CD32-45E6-A543-CB29331944DB}" srcOrd="0" destOrd="0" presId="urn:microsoft.com/office/officeart/2008/layout/LinedList"/>
    <dgm:cxn modelId="{3DF97982-EA92-4418-809B-02FB8D1F9B23}" type="presOf" srcId="{71620E07-E433-43D0-93CD-8C711788C723}" destId="{70B75699-B5AB-4CD8-8E53-BBB33A1C891C}" srcOrd="0" destOrd="0" presId="urn:microsoft.com/office/officeart/2008/layout/LinedList"/>
    <dgm:cxn modelId="{94863B51-BE82-47AA-816B-AE88ABD5C151}" srcId="{DD8C081E-8C07-481F-82AF-D13C79476EB3}" destId="{BD295270-4540-438F-8A3E-34A2E69F3FBD}" srcOrd="7" destOrd="0" parTransId="{C0DBC538-9626-4BA9-8DB8-B01DCD67EF99}" sibTransId="{AB83B79A-5F24-4E70-B745-0CB63A40EE97}"/>
    <dgm:cxn modelId="{F842E210-E678-4492-9493-DC95910105A3}" srcId="{DD8C081E-8C07-481F-82AF-D13C79476EB3}" destId="{0F0BACF1-3214-4CE8-9906-980F359313B0}" srcOrd="1" destOrd="0" parTransId="{5A68F2EA-4129-4C04-8E9E-67424A3FDBA0}" sibTransId="{C81A57A6-7210-4BB8-B414-8FD933B8CFAB}"/>
    <dgm:cxn modelId="{ED9C6508-AF8B-4109-8738-907DCD46061C}" srcId="{DD8C081E-8C07-481F-82AF-D13C79476EB3}" destId="{BC64FF9F-92E2-4E96-87E6-582508EB3E73}" srcOrd="2" destOrd="0" parTransId="{BDC2E13A-510A-489F-B881-7CCC7A0C640F}" sibTransId="{7153900C-B512-42ED-ADA3-53416B68D960}"/>
    <dgm:cxn modelId="{A58CEEDD-4BEF-4B2D-B15D-41650FAC13C1}" type="presParOf" srcId="{42213A7A-DA19-4CF8-B2BB-8A801D4C6302}" destId="{7F07E175-3175-445F-9D5B-384E201EB37A}" srcOrd="0" destOrd="0" presId="urn:microsoft.com/office/officeart/2008/layout/LinedList"/>
    <dgm:cxn modelId="{9B18F435-A95C-4861-B2DA-6B53317A082A}" type="presParOf" srcId="{42213A7A-DA19-4CF8-B2BB-8A801D4C6302}" destId="{DD47DDF1-A5E1-4036-A516-DA260ABD63F3}" srcOrd="1" destOrd="0" presId="urn:microsoft.com/office/officeart/2008/layout/LinedList"/>
    <dgm:cxn modelId="{997A7B90-18CE-456F-9955-6226031580F4}" type="presParOf" srcId="{DD47DDF1-A5E1-4036-A516-DA260ABD63F3}" destId="{976D2516-CD32-45E6-A543-CB29331944DB}" srcOrd="0" destOrd="0" presId="urn:microsoft.com/office/officeart/2008/layout/LinedList"/>
    <dgm:cxn modelId="{4F810F2D-C128-4B66-8477-A6D88B785E31}" type="presParOf" srcId="{DD47DDF1-A5E1-4036-A516-DA260ABD63F3}" destId="{33EDDD05-DBC1-4ECC-9313-6408D1E5D5D7}" srcOrd="1" destOrd="0" presId="urn:microsoft.com/office/officeart/2008/layout/LinedList"/>
    <dgm:cxn modelId="{E6886336-28B5-43B0-9641-FD92DC263FC1}" type="presParOf" srcId="{33EDDD05-DBC1-4ECC-9313-6408D1E5D5D7}" destId="{93EECF52-A753-4465-8C50-BB44ED257B9B}" srcOrd="0" destOrd="0" presId="urn:microsoft.com/office/officeart/2008/layout/LinedList"/>
    <dgm:cxn modelId="{C5D499B6-3212-4F62-9FB3-E2E676086312}" type="presParOf" srcId="{33EDDD05-DBC1-4ECC-9313-6408D1E5D5D7}" destId="{A74BA30D-CA2F-4D6B-AC57-2693AC59C19E}" srcOrd="1" destOrd="0" presId="urn:microsoft.com/office/officeart/2008/layout/LinedList"/>
    <dgm:cxn modelId="{B02A6A75-9076-4256-988B-9394454BC154}" type="presParOf" srcId="{A74BA30D-CA2F-4D6B-AC57-2693AC59C19E}" destId="{B9C5BB59-00C8-485E-9C04-2D98059EF87A}" srcOrd="0" destOrd="0" presId="urn:microsoft.com/office/officeart/2008/layout/LinedList"/>
    <dgm:cxn modelId="{2FE83E5E-CCCA-40F5-8729-1EDE09BE01D5}" type="presParOf" srcId="{A74BA30D-CA2F-4D6B-AC57-2693AC59C19E}" destId="{70B75699-B5AB-4CD8-8E53-BBB33A1C891C}" srcOrd="1" destOrd="0" presId="urn:microsoft.com/office/officeart/2008/layout/LinedList"/>
    <dgm:cxn modelId="{C20873D0-5E6A-4A57-AAC7-F36FB759175B}" type="presParOf" srcId="{A74BA30D-CA2F-4D6B-AC57-2693AC59C19E}" destId="{AFFDE13A-D3C0-49A3-8001-554FE076A075}" srcOrd="2" destOrd="0" presId="urn:microsoft.com/office/officeart/2008/layout/LinedList"/>
    <dgm:cxn modelId="{B7DD4CB3-D91A-4D28-A904-652C0710AC58}" type="presParOf" srcId="{33EDDD05-DBC1-4ECC-9313-6408D1E5D5D7}" destId="{84046A2D-2541-42D8-9481-2B14E73B0677}" srcOrd="2" destOrd="0" presId="urn:microsoft.com/office/officeart/2008/layout/LinedList"/>
    <dgm:cxn modelId="{E2BB163E-F5DD-412F-8EB8-0FEB9613A8E4}" type="presParOf" srcId="{33EDDD05-DBC1-4ECC-9313-6408D1E5D5D7}" destId="{4CDE1771-7A6C-464D-88B1-9EF6A5FAF2FB}" srcOrd="3" destOrd="0" presId="urn:microsoft.com/office/officeart/2008/layout/LinedList"/>
    <dgm:cxn modelId="{199DF542-ED49-49B9-A005-8EB5F3CC5FFC}" type="presParOf" srcId="{33EDDD05-DBC1-4ECC-9313-6408D1E5D5D7}" destId="{4DA70279-BE1A-46E0-8596-DBD73F6D9A97}" srcOrd="4" destOrd="0" presId="urn:microsoft.com/office/officeart/2008/layout/LinedList"/>
    <dgm:cxn modelId="{A7D91BB2-8841-42DA-B535-08F3BC52F631}" type="presParOf" srcId="{4DA70279-BE1A-46E0-8596-DBD73F6D9A97}" destId="{1D80F786-4B86-45E9-979E-C542C40ECD7F}" srcOrd="0" destOrd="0" presId="urn:microsoft.com/office/officeart/2008/layout/LinedList"/>
    <dgm:cxn modelId="{E1D2C795-8BA9-4E0C-B7E7-0A78BE37DA55}" type="presParOf" srcId="{4DA70279-BE1A-46E0-8596-DBD73F6D9A97}" destId="{8AA57DA8-CDF6-434D-8506-8B02572911C9}" srcOrd="1" destOrd="0" presId="urn:microsoft.com/office/officeart/2008/layout/LinedList"/>
    <dgm:cxn modelId="{D9B105DD-9589-4ABE-85AF-54CDD512F7D7}" type="presParOf" srcId="{4DA70279-BE1A-46E0-8596-DBD73F6D9A97}" destId="{DE922276-AC42-469E-A2CA-F11B9959C096}" srcOrd="2" destOrd="0" presId="urn:microsoft.com/office/officeart/2008/layout/LinedList"/>
    <dgm:cxn modelId="{768A2D97-ED4D-4B5B-B11F-DBE0AE99B279}" type="presParOf" srcId="{33EDDD05-DBC1-4ECC-9313-6408D1E5D5D7}" destId="{977A3F0A-9C90-450E-B00F-C083AF5ECACE}" srcOrd="5" destOrd="0" presId="urn:microsoft.com/office/officeart/2008/layout/LinedList"/>
    <dgm:cxn modelId="{578A1D44-0B5D-4669-AA9D-3E719ECCE8F5}" type="presParOf" srcId="{33EDDD05-DBC1-4ECC-9313-6408D1E5D5D7}" destId="{F5D0C80A-BD64-4624-869B-D0C288B4F648}" srcOrd="6" destOrd="0" presId="urn:microsoft.com/office/officeart/2008/layout/LinedList"/>
    <dgm:cxn modelId="{87670594-BFC3-4918-8A46-98ED55EE9F00}" type="presParOf" srcId="{33EDDD05-DBC1-4ECC-9313-6408D1E5D5D7}" destId="{D28FE4D0-672F-4915-8781-8B6D9071113E}" srcOrd="7" destOrd="0" presId="urn:microsoft.com/office/officeart/2008/layout/LinedList"/>
    <dgm:cxn modelId="{76F397C0-895E-426D-8402-6BF9F9B44652}" type="presParOf" srcId="{D28FE4D0-672F-4915-8781-8B6D9071113E}" destId="{1FCA19A4-3A7E-42BE-991A-5CE70E46B69E}" srcOrd="0" destOrd="0" presId="urn:microsoft.com/office/officeart/2008/layout/LinedList"/>
    <dgm:cxn modelId="{04AB8923-5DB6-4DF5-AD64-2FECDE0E4272}" type="presParOf" srcId="{D28FE4D0-672F-4915-8781-8B6D9071113E}" destId="{5B1B11A4-E784-486C-AF1D-D92B14DCDCA9}" srcOrd="1" destOrd="0" presId="urn:microsoft.com/office/officeart/2008/layout/LinedList"/>
    <dgm:cxn modelId="{6C262F6E-80B7-48F4-9356-B57CB83D84DD}" type="presParOf" srcId="{D28FE4D0-672F-4915-8781-8B6D9071113E}" destId="{13350924-0E6A-43C0-A4E4-05B0D29EF216}" srcOrd="2" destOrd="0" presId="urn:microsoft.com/office/officeart/2008/layout/LinedList"/>
    <dgm:cxn modelId="{42A5FAB4-EE67-4845-9797-B8110B9E4766}" type="presParOf" srcId="{33EDDD05-DBC1-4ECC-9313-6408D1E5D5D7}" destId="{ABAF32EE-00B5-4FFF-8D53-22DBE12DA419}" srcOrd="8" destOrd="0" presId="urn:microsoft.com/office/officeart/2008/layout/LinedList"/>
    <dgm:cxn modelId="{0D0F5306-2311-4E4D-B921-A713BF7171B2}" type="presParOf" srcId="{33EDDD05-DBC1-4ECC-9313-6408D1E5D5D7}" destId="{5FCE1A9E-535C-4D1E-8486-23A19E8B516E}" srcOrd="9" destOrd="0" presId="urn:microsoft.com/office/officeart/2008/layout/LinedList"/>
    <dgm:cxn modelId="{5078FD3B-D1A3-44C4-8F81-9024164FF391}" type="presParOf" srcId="{33EDDD05-DBC1-4ECC-9313-6408D1E5D5D7}" destId="{E4FB9637-D267-4243-81C3-755B2DFE6D74}" srcOrd="10" destOrd="0" presId="urn:microsoft.com/office/officeart/2008/layout/LinedList"/>
    <dgm:cxn modelId="{AB7D6DE7-1FB0-43C8-8A05-CC8AB2764766}" type="presParOf" srcId="{E4FB9637-D267-4243-81C3-755B2DFE6D74}" destId="{2E3B8E12-662A-46FC-884B-6E850A852FAF}" srcOrd="0" destOrd="0" presId="urn:microsoft.com/office/officeart/2008/layout/LinedList"/>
    <dgm:cxn modelId="{E8FAE596-E187-4291-9E49-288E515E1DCC}" type="presParOf" srcId="{E4FB9637-D267-4243-81C3-755B2DFE6D74}" destId="{8CC926F1-CF9C-4F27-A530-16C7F50FC144}" srcOrd="1" destOrd="0" presId="urn:microsoft.com/office/officeart/2008/layout/LinedList"/>
    <dgm:cxn modelId="{94C86261-3296-490E-9C68-44B023A89256}" type="presParOf" srcId="{E4FB9637-D267-4243-81C3-755B2DFE6D74}" destId="{7BBF7AD4-ECA6-4F2C-B62A-DF68395BD05A}" srcOrd="2" destOrd="0" presId="urn:microsoft.com/office/officeart/2008/layout/LinedList"/>
    <dgm:cxn modelId="{04D0E70D-09C3-476B-8CED-F226A6121A44}" type="presParOf" srcId="{33EDDD05-DBC1-4ECC-9313-6408D1E5D5D7}" destId="{2DBCF03F-51E5-463A-AF37-44619040E803}" srcOrd="11" destOrd="0" presId="urn:microsoft.com/office/officeart/2008/layout/LinedList"/>
    <dgm:cxn modelId="{2D723961-1410-47FE-8B4B-C150B9C213AC}" type="presParOf" srcId="{33EDDD05-DBC1-4ECC-9313-6408D1E5D5D7}" destId="{ED955FDC-9020-471D-879D-43D6EA19BE68}" srcOrd="12" destOrd="0" presId="urn:microsoft.com/office/officeart/2008/layout/LinedList"/>
    <dgm:cxn modelId="{7054C753-73D7-4C6C-ADF4-2531F130F59B}" type="presParOf" srcId="{33EDDD05-DBC1-4ECC-9313-6408D1E5D5D7}" destId="{9F4D41B4-CFA5-44F7-871F-2EA3BF22F960}" srcOrd="13" destOrd="0" presId="urn:microsoft.com/office/officeart/2008/layout/LinedList"/>
    <dgm:cxn modelId="{53F56C2E-7E0B-487F-8421-B7A9B8DA92F8}" type="presParOf" srcId="{9F4D41B4-CFA5-44F7-871F-2EA3BF22F960}" destId="{A933ADAE-EAD9-43C2-AB5A-90E4361BF644}" srcOrd="0" destOrd="0" presId="urn:microsoft.com/office/officeart/2008/layout/LinedList"/>
    <dgm:cxn modelId="{0BB5EEB0-70D5-4B47-9EB8-8C3C1B8864E9}" type="presParOf" srcId="{9F4D41B4-CFA5-44F7-871F-2EA3BF22F960}" destId="{A2E179F2-885C-4507-8A09-E4F41D560DCC}" srcOrd="1" destOrd="0" presId="urn:microsoft.com/office/officeart/2008/layout/LinedList"/>
    <dgm:cxn modelId="{2A050762-DC6A-45F7-8874-B9BFA5340F17}" type="presParOf" srcId="{9F4D41B4-CFA5-44F7-871F-2EA3BF22F960}" destId="{BB79F39A-6A2F-44F8-BD91-0B6B14BD13E0}" srcOrd="2" destOrd="0" presId="urn:microsoft.com/office/officeart/2008/layout/LinedList"/>
    <dgm:cxn modelId="{FD61B241-B6C4-45B5-ABA0-DB86341E9B2F}" type="presParOf" srcId="{33EDDD05-DBC1-4ECC-9313-6408D1E5D5D7}" destId="{5B5CED20-9016-40AF-BFED-AFA14724D1F5}" srcOrd="14" destOrd="0" presId="urn:microsoft.com/office/officeart/2008/layout/LinedList"/>
    <dgm:cxn modelId="{77DCE8E0-75FA-48D7-B821-9021CAD30992}" type="presParOf" srcId="{33EDDD05-DBC1-4ECC-9313-6408D1E5D5D7}" destId="{A4D691BF-56C8-41B9-A382-6E2E661D832C}" srcOrd="15" destOrd="0" presId="urn:microsoft.com/office/officeart/2008/layout/LinedList"/>
    <dgm:cxn modelId="{C02EF76E-FA98-4EB6-BCBE-8A1CA899EE56}" type="presParOf" srcId="{33EDDD05-DBC1-4ECC-9313-6408D1E5D5D7}" destId="{2CD43734-7B01-48F9-BC4F-CBDF5605C980}" srcOrd="16" destOrd="0" presId="urn:microsoft.com/office/officeart/2008/layout/LinedList"/>
    <dgm:cxn modelId="{2CF686B5-FA88-4F9A-BCAE-3E26ABF9B650}" type="presParOf" srcId="{2CD43734-7B01-48F9-BC4F-CBDF5605C980}" destId="{0CEC7C93-1096-4F89-9BB0-9092B9EC3C34}" srcOrd="0" destOrd="0" presId="urn:microsoft.com/office/officeart/2008/layout/LinedList"/>
    <dgm:cxn modelId="{8E80566F-6734-4382-A99D-4346A5DC1461}" type="presParOf" srcId="{2CD43734-7B01-48F9-BC4F-CBDF5605C980}" destId="{8035A3CC-5CB0-4066-BD3E-0EA14FA53B0B}" srcOrd="1" destOrd="0" presId="urn:microsoft.com/office/officeart/2008/layout/LinedList"/>
    <dgm:cxn modelId="{540F82EF-931D-4DC1-BC30-BB90470E275B}" type="presParOf" srcId="{2CD43734-7B01-48F9-BC4F-CBDF5605C980}" destId="{74263FBC-D9A3-4EA6-84A9-397A42D59021}" srcOrd="2" destOrd="0" presId="urn:microsoft.com/office/officeart/2008/layout/LinedList"/>
    <dgm:cxn modelId="{72809A7E-C677-4FD8-AB43-3F80852B3F00}" type="presParOf" srcId="{33EDDD05-DBC1-4ECC-9313-6408D1E5D5D7}" destId="{65F38009-010E-4B2F-9D18-A03D187D18C2}" srcOrd="17" destOrd="0" presId="urn:microsoft.com/office/officeart/2008/layout/LinedList"/>
    <dgm:cxn modelId="{CD42F65C-E128-486E-B724-6453AA6E2E5A}" type="presParOf" srcId="{33EDDD05-DBC1-4ECC-9313-6408D1E5D5D7}" destId="{CEEDE4AE-23C1-42AD-AC11-FF2C1E08A3CA}" srcOrd="18" destOrd="0" presId="urn:microsoft.com/office/officeart/2008/layout/LinedList"/>
    <dgm:cxn modelId="{AF9C456A-00EB-431B-A5D2-977C2DF876D7}" type="presParOf" srcId="{33EDDD05-DBC1-4ECC-9313-6408D1E5D5D7}" destId="{2B1CDEEB-AD2D-418B-A8BF-60242C3C60DE}" srcOrd="19" destOrd="0" presId="urn:microsoft.com/office/officeart/2008/layout/LinedList"/>
    <dgm:cxn modelId="{A5A4E6BF-A782-405C-86E3-6EBD14C93F5B}" type="presParOf" srcId="{2B1CDEEB-AD2D-418B-A8BF-60242C3C60DE}" destId="{57DB3C2F-E701-4E40-8478-060CDDF4B79C}" srcOrd="0" destOrd="0" presId="urn:microsoft.com/office/officeart/2008/layout/LinedList"/>
    <dgm:cxn modelId="{FB5601B5-5167-4585-93BD-8BDD7FD05719}" type="presParOf" srcId="{2B1CDEEB-AD2D-418B-A8BF-60242C3C60DE}" destId="{F725CB4D-6171-4F1F-93A3-3CE005C672D7}" srcOrd="1" destOrd="0" presId="urn:microsoft.com/office/officeart/2008/layout/LinedList"/>
    <dgm:cxn modelId="{5CB55396-7714-43E7-B6B5-2A7DB4C2E334}" type="presParOf" srcId="{2B1CDEEB-AD2D-418B-A8BF-60242C3C60DE}" destId="{003EDD8F-D7CA-4B6E-AA0B-EA6C14590522}" srcOrd="2" destOrd="0" presId="urn:microsoft.com/office/officeart/2008/layout/LinedList"/>
    <dgm:cxn modelId="{B83AF921-60A0-4141-A3EA-941705DB259D}" type="presParOf" srcId="{33EDDD05-DBC1-4ECC-9313-6408D1E5D5D7}" destId="{0C0850A3-D6EB-4C71-9A4B-D78B89FBF6AB}" srcOrd="20" destOrd="0" presId="urn:microsoft.com/office/officeart/2008/layout/LinedList"/>
    <dgm:cxn modelId="{570D817C-E8B1-4DA0-9399-84F6D95A83A7}" type="presParOf" srcId="{33EDDD05-DBC1-4ECC-9313-6408D1E5D5D7}" destId="{A1BCF428-9F21-4F92-AE18-16E3AF56B0BB}" srcOrd="21" destOrd="0" presId="urn:microsoft.com/office/officeart/2008/layout/LinedList"/>
    <dgm:cxn modelId="{409EFFDB-230A-464D-9761-93B8CBFE3348}" type="presParOf" srcId="{33EDDD05-DBC1-4ECC-9313-6408D1E5D5D7}" destId="{F6DA343B-C460-4309-B659-22D941A2A229}" srcOrd="22" destOrd="0" presId="urn:microsoft.com/office/officeart/2008/layout/LinedList"/>
    <dgm:cxn modelId="{ED1B6504-D6A1-4C7C-806B-B44C62DD9E83}" type="presParOf" srcId="{F6DA343B-C460-4309-B659-22D941A2A229}" destId="{A5DF9DFB-35DB-4DCB-8401-558A0C90FA50}" srcOrd="0" destOrd="0" presId="urn:microsoft.com/office/officeart/2008/layout/LinedList"/>
    <dgm:cxn modelId="{BD8610EF-1ECC-4334-83E2-211546E49886}" type="presParOf" srcId="{F6DA343B-C460-4309-B659-22D941A2A229}" destId="{7248E2DE-0D31-4050-9D50-892C5B0816DA}" srcOrd="1" destOrd="0" presId="urn:microsoft.com/office/officeart/2008/layout/LinedList"/>
    <dgm:cxn modelId="{D1A11AD6-7859-4B27-A2F8-A6C08DEB61E1}" type="presParOf" srcId="{F6DA343B-C460-4309-B659-22D941A2A229}" destId="{1C062BA8-6377-4C79-8881-716A7F1C6C78}" srcOrd="2" destOrd="0" presId="urn:microsoft.com/office/officeart/2008/layout/LinedList"/>
    <dgm:cxn modelId="{8ABDE41F-19D0-49F4-B1BC-022CADB29C10}" type="presParOf" srcId="{33EDDD05-DBC1-4ECC-9313-6408D1E5D5D7}" destId="{1EA7E0BB-EFF6-42CF-B267-C1479D684E76}" srcOrd="23" destOrd="0" presId="urn:microsoft.com/office/officeart/2008/layout/LinedList"/>
    <dgm:cxn modelId="{15B6E8B0-BDC6-4125-97B2-F720E7CC421B}" type="presParOf" srcId="{33EDDD05-DBC1-4ECC-9313-6408D1E5D5D7}" destId="{6DAA86B3-BB3D-47C7-9E08-D3EE2D76990F}" srcOrd="24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0CC9-0993-4C60-8708-23B04EED43C8}">
      <dsp:nvSpPr>
        <dsp:cNvPr id="0" name=""/>
        <dsp:cNvSpPr/>
      </dsp:nvSpPr>
      <dsp:spPr>
        <a:xfrm>
          <a:off x="0" y="1039185"/>
          <a:ext cx="6171551" cy="772484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Anant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Patil</a:t>
          </a:r>
          <a:r>
            <a:rPr lang="en-US" sz="2400" b="1" kern="1200" dirty="0" smtClean="0"/>
            <a:t> </a:t>
          </a:r>
          <a:r>
            <a:rPr lang="en-US" sz="1600" kern="1200" dirty="0" smtClean="0"/>
            <a:t>(Hewlett Packard Enterprise)</a:t>
          </a:r>
          <a:endParaRPr lang="en-US" sz="1600" kern="1200" dirty="0"/>
        </a:p>
      </dsp:txBody>
      <dsp:txXfrm>
        <a:off x="0" y="1039185"/>
        <a:ext cx="6171551" cy="772484"/>
      </dsp:txXfrm>
    </dsp:sp>
    <dsp:sp modelId="{D9A4ED42-F4C9-4F9B-BC63-60B7BC56881B}">
      <dsp:nvSpPr>
        <dsp:cNvPr id="0" name=""/>
        <dsp:cNvSpPr/>
      </dsp:nvSpPr>
      <dsp:spPr>
        <a:xfrm>
          <a:off x="0" y="1951706"/>
          <a:ext cx="6148637" cy="701425"/>
        </a:xfrm>
        <a:prstGeom prst="rect">
          <a:avLst/>
        </a:prstGeom>
        <a:solidFill>
          <a:srgbClr val="62A67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Kanagaraj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Manickam</a:t>
          </a:r>
          <a:r>
            <a:rPr lang="en-US" sz="2400" b="1" kern="1200" dirty="0" smtClean="0"/>
            <a:t> </a:t>
          </a:r>
          <a:r>
            <a:rPr lang="en-US" sz="1600" kern="1200" dirty="0" smtClean="0"/>
            <a:t>(</a:t>
          </a:r>
          <a:r>
            <a:rPr lang="en-US" sz="1600" b="0" i="0" kern="1200" dirty="0" smtClean="0"/>
            <a:t>Huawei Technologies India Pvt. Ltd.)</a:t>
          </a:r>
          <a:endParaRPr lang="en-US" sz="1600" kern="1200" dirty="0"/>
        </a:p>
      </dsp:txBody>
      <dsp:txXfrm>
        <a:off x="0" y="1951706"/>
        <a:ext cx="6148637" cy="701425"/>
      </dsp:txXfrm>
    </dsp:sp>
    <dsp:sp modelId="{B802CED1-A5DF-4B58-8BC5-B9A56AFAE530}">
      <dsp:nvSpPr>
        <dsp:cNvPr id="0" name=""/>
        <dsp:cNvSpPr/>
      </dsp:nvSpPr>
      <dsp:spPr>
        <a:xfrm>
          <a:off x="0" y="2836831"/>
          <a:ext cx="6140495" cy="749167"/>
        </a:xfrm>
        <a:prstGeom prst="rect">
          <a:avLst/>
        </a:prstGeom>
        <a:solidFill>
          <a:srgbClr val="0099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Kiran Kumar </a:t>
          </a:r>
          <a:r>
            <a:rPr lang="en-US" sz="2400" b="1" kern="1200" dirty="0" err="1" smtClean="0"/>
            <a:t>Vaddi</a:t>
          </a:r>
          <a:r>
            <a:rPr lang="en-US" sz="2400" b="1" kern="1200" dirty="0" smtClean="0"/>
            <a:t> </a:t>
          </a:r>
          <a:r>
            <a:rPr lang="en-US" sz="1600" kern="1200" dirty="0" smtClean="0"/>
            <a:t>(Hewlett Packard Enterprise)</a:t>
          </a:r>
          <a:endParaRPr lang="en-US" sz="1600" kern="1200" dirty="0"/>
        </a:p>
      </dsp:txBody>
      <dsp:txXfrm>
        <a:off x="0" y="2836831"/>
        <a:ext cx="6140495" cy="749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05B0-F83A-4D4D-95C3-BD6391DB5E01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12E5-6DBD-4D65-BC18-712B6E27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3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levelling</a:t>
            </a:r>
          </a:p>
          <a:p>
            <a:r>
              <a:rPr lang="en-US" dirty="0" smtClean="0"/>
              <a:t>Scale out</a:t>
            </a:r>
          </a:p>
          <a:p>
            <a:r>
              <a:rPr lang="en-US" dirty="0" smtClean="0"/>
              <a:t>Concurrent update</a:t>
            </a:r>
          </a:p>
          <a:p>
            <a:r>
              <a:rPr lang="en-US" dirty="0" smtClean="0"/>
              <a:t>Observe</a:t>
            </a:r>
            <a:r>
              <a:rPr lang="en-US" baseline="0" dirty="0" smtClean="0"/>
              <a:t> on update</a:t>
            </a:r>
          </a:p>
          <a:p>
            <a:r>
              <a:rPr lang="en-US" baseline="0" dirty="0" smtClean="0"/>
              <a:t>HA</a:t>
            </a:r>
          </a:p>
          <a:p>
            <a:r>
              <a:rPr lang="en-US" baseline="0" dirty="0" smtClean="0"/>
              <a:t>Continues observer</a:t>
            </a:r>
          </a:p>
          <a:p>
            <a:r>
              <a:rPr lang="en-US" dirty="0" smtClean="0"/>
              <a:t>Migrate stacks</a:t>
            </a:r>
          </a:p>
          <a:p>
            <a:r>
              <a:rPr lang="en-US" dirty="0" smtClean="0"/>
              <a:t>Gate jobs mandatory</a:t>
            </a:r>
          </a:p>
          <a:p>
            <a:r>
              <a:rPr lang="en-US" dirty="0" err="1" smtClean="0"/>
              <a:t>TripleO</a:t>
            </a:r>
            <a:r>
              <a:rPr lang="en-US" dirty="0" smtClean="0"/>
              <a:t> gate jobs</a:t>
            </a:r>
          </a:p>
          <a:p>
            <a:r>
              <a:rPr lang="en-US" dirty="0" smtClean="0"/>
              <a:t>Phase 1 BPs</a:t>
            </a:r>
          </a:p>
          <a:p>
            <a:r>
              <a:rPr lang="en-US" dirty="0" smtClean="0"/>
              <a:t>Phase 2 BPs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 Narrow" panose="020B0606020202030204" pitchFamily="34" charset="0"/>
              </a:rPr>
              <a:t>* Tested with patches still in review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convergence we had to increase the max DB connections size from default 1024</a:t>
            </a:r>
          </a:p>
          <a:p>
            <a:r>
              <a:rPr lang="en-US" baseline="0" dirty="0" smtClean="0"/>
              <a:t>For smaller stacks legacy was better</a:t>
            </a:r>
          </a:p>
          <a:p>
            <a:r>
              <a:rPr lang="en-US" baseline="0" dirty="0" smtClean="0"/>
              <a:t>Doing performance improvements on convergence, need to test with super big size (100K?)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9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7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and software failures are a reality</a:t>
            </a:r>
          </a:p>
          <a:p>
            <a:r>
              <a:rPr lang="en-US" dirty="0" smtClean="0"/>
              <a:t>Example: hypervisor failure when spawning a VM, user deletes a VM, network port disappearing, disk failures</a:t>
            </a:r>
          </a:p>
          <a:p>
            <a:r>
              <a:rPr lang="en-US" dirty="0" smtClean="0"/>
              <a:t>Heat engines</a:t>
            </a:r>
            <a:r>
              <a:rPr lang="en-US" baseline="0" dirty="0" smtClean="0"/>
              <a:t> restart upon system upgrades/reboots</a:t>
            </a:r>
          </a:p>
          <a:p>
            <a:r>
              <a:rPr lang="en-US" baseline="0" dirty="0" smtClean="0"/>
              <a:t>Operators don’t have to wait for the stack to be in right state to carry out maintenance activities</a:t>
            </a:r>
          </a:p>
          <a:p>
            <a:endParaRPr lang="en-US" baseline="0" dirty="0" smtClean="0"/>
          </a:p>
          <a:p>
            <a:r>
              <a:rPr lang="en-US" dirty="0" smtClean="0"/>
              <a:t>Heat should scale as much</a:t>
            </a:r>
            <a:r>
              <a:rPr lang="en-US" baseline="0" dirty="0" smtClean="0"/>
              <a:t> as the messaging or DB can scale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VM deleted, heat can re-create it</a:t>
            </a:r>
          </a:p>
          <a:p>
            <a:r>
              <a:rPr lang="en-US" dirty="0" smtClean="0"/>
              <a:t>Backward</a:t>
            </a:r>
            <a:r>
              <a:rPr lang="en-US" baseline="0" dirty="0" smtClean="0"/>
              <a:t> compatibility for existing stacks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are same</a:t>
            </a:r>
          </a:p>
          <a:p>
            <a:r>
              <a:rPr lang="en-US" dirty="0" smtClean="0"/>
              <a:t>Number engines</a:t>
            </a:r>
          </a:p>
          <a:p>
            <a:r>
              <a:rPr lang="en-US" dirty="0" smtClean="0"/>
              <a:t>Workers in each heat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12E5-6DBD-4D65-BC18-712B6E274F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4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7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2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6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4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1C502F-44E7-466C-8AEA-B68158DCBE46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D2DF-E0E3-4E77-B959-EB13452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Namo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Hea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94503"/>
            <a:ext cx="8393471" cy="1396182"/>
          </a:xfr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/>
              <a:t>Scalable Heat engine using 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7245" y="4359766"/>
            <a:ext cx="1604755" cy="2174607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4545128"/>
              </p:ext>
            </p:extLst>
          </p:nvPr>
        </p:nvGraphicFramePr>
        <p:xfrm>
          <a:off x="838200" y="2890685"/>
          <a:ext cx="8393471" cy="407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5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5060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7554" y="834051"/>
            <a:ext cx="2917128" cy="4985355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sz="2400" b="1" dirty="0" smtClean="0"/>
              <a:t>Convergence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5915" y="2609746"/>
            <a:ext cx="1879348" cy="146707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sz="1800" b="1" dirty="0" smtClean="0"/>
              <a:t>Scale</a:t>
            </a:r>
            <a:endParaRPr lang="de-DE" altLang="en-US" sz="1800" b="1" dirty="0"/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2152913" y="2609745"/>
            <a:ext cx="6964641" cy="1467071"/>
          </a:xfrm>
          <a:prstGeom prst="homePlate">
            <a:avLst>
              <a:gd name="adj" fmla="val 25142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4675" indent="-18573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 smtClean="0"/>
              <a:t>Stack provisioned in singe heat-engine process</a:t>
            </a:r>
            <a:endParaRPr lang="de-DE" altLang="en-US" sz="1800" dirty="0"/>
          </a:p>
          <a:p>
            <a:pPr lvl="1">
              <a:spcBef>
                <a:spcPct val="20000"/>
              </a:spcBef>
              <a:buSzTx/>
              <a:buFontTx/>
              <a:buChar char="–"/>
            </a:pPr>
            <a:r>
              <a:rPr lang="de-DE" altLang="en-US" sz="1600" dirty="0" smtClean="0"/>
              <a:t>Large stacks can exceed heat engine‘s capacity</a:t>
            </a:r>
          </a:p>
          <a:p>
            <a:pPr lvl="1">
              <a:spcBef>
                <a:spcPct val="20000"/>
              </a:spcBef>
              <a:buSzTx/>
              <a:buFontTx/>
              <a:buChar char="–"/>
            </a:pPr>
            <a:endParaRPr lang="de-DE" altLang="en-US" sz="1200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 smtClean="0"/>
              <a:t>Stacks should scale to the limits of external components</a:t>
            </a:r>
            <a:endParaRPr lang="de-DE" alt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0" y="6319644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Efforts to address all these concerns started under name “convergence”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35914" y="832327"/>
            <a:ext cx="1879348" cy="146707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sz="1800" b="1" dirty="0" smtClean="0"/>
              <a:t>Robustness</a:t>
            </a:r>
            <a:endParaRPr lang="de-DE" altLang="en-US" sz="1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35914" y="4387165"/>
            <a:ext cx="1879348" cy="146707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sz="1800" b="1" dirty="0" smtClean="0"/>
              <a:t>Availability/</a:t>
            </a:r>
          </a:p>
          <a:p>
            <a:pPr algn="ctr">
              <a:buSzTx/>
              <a:buFontTx/>
              <a:buNone/>
            </a:pPr>
            <a:r>
              <a:rPr lang="de-DE" altLang="en-US" sz="1800" b="1" dirty="0" smtClean="0"/>
              <a:t>Usability</a:t>
            </a:r>
            <a:endParaRPr lang="de-DE" altLang="en-US" sz="1800" b="1" dirty="0"/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>
            <a:off x="2152913" y="4387165"/>
            <a:ext cx="6964641" cy="1467071"/>
          </a:xfrm>
          <a:prstGeom prst="homePlate">
            <a:avLst>
              <a:gd name="adj" fmla="val 25142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4675" indent="-18573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>
                <a:cs typeface="Arial" panose="020B0604020202020204" pitchFamily="34" charset="0"/>
              </a:rPr>
              <a:t>T</a:t>
            </a:r>
            <a:r>
              <a:rPr lang="de-DE" altLang="en-US" sz="1800" dirty="0" smtClean="0">
                <a:cs typeface="Arial" panose="020B0604020202020204" pitchFamily="34" charset="0"/>
              </a:rPr>
              <a:t>ake </a:t>
            </a:r>
            <a:r>
              <a:rPr lang="de-DE" altLang="en-US" sz="1800" dirty="0">
                <a:cs typeface="Arial" panose="020B0604020202020204" pitchFamily="34" charset="0"/>
              </a:rPr>
              <a:t>right </a:t>
            </a:r>
            <a:r>
              <a:rPr lang="de-DE" altLang="en-US" sz="1800" dirty="0" smtClean="0">
                <a:cs typeface="Arial" panose="020B0604020202020204" pitchFamily="34" charset="0"/>
              </a:rPr>
              <a:t>action when user intervention not needed</a:t>
            </a:r>
            <a:endParaRPr lang="de-DE" altLang="en-US" sz="1200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 smtClean="0"/>
              <a:t>Users should be able to update stack at any time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 smtClean="0"/>
              <a:t>Existing stacks should keep working</a:t>
            </a:r>
            <a:endParaRPr lang="de-DE" altLang="en-US" sz="1800" dirty="0"/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2152913" y="879123"/>
            <a:ext cx="6964641" cy="1467071"/>
          </a:xfrm>
          <a:prstGeom prst="homePlate">
            <a:avLst>
              <a:gd name="adj" fmla="val 25142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4675" indent="-18573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 smtClean="0"/>
              <a:t>Clouds are noisy</a:t>
            </a:r>
            <a:endParaRPr lang="de-DE" altLang="en-US" sz="1800" dirty="0"/>
          </a:p>
          <a:p>
            <a:pPr lvl="1">
              <a:spcBef>
                <a:spcPct val="20000"/>
              </a:spcBef>
              <a:buSzTx/>
              <a:buFontTx/>
              <a:buChar char="–"/>
            </a:pPr>
            <a:r>
              <a:rPr lang="de-DE" altLang="en-US" sz="1600" dirty="0" smtClean="0"/>
              <a:t>Build capacity in Heat to deal with failures in physical work</a:t>
            </a:r>
          </a:p>
          <a:p>
            <a:pPr lvl="1">
              <a:spcBef>
                <a:spcPct val="20000"/>
              </a:spcBef>
              <a:buSzTx/>
              <a:buFontTx/>
              <a:buChar char="–"/>
            </a:pPr>
            <a:endParaRPr lang="de-DE" altLang="en-US" sz="1200" dirty="0" smtClean="0"/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 smtClean="0"/>
              <a:t>Heat engine restarts/failures fail stack</a:t>
            </a:r>
            <a:endParaRPr lang="de-DE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55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5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305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phases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2190" y="1948473"/>
            <a:ext cx="3863319" cy="550863"/>
          </a:xfrm>
          <a:prstGeom prst="homePlate">
            <a:avLst>
              <a:gd name="adj" fmla="val 34014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Phase 1</a:t>
            </a:r>
            <a:endParaRPr lang="de-DE" altLang="en-US" sz="24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271050" y="1948473"/>
            <a:ext cx="3530932" cy="550863"/>
          </a:xfrm>
          <a:prstGeom prst="chevron">
            <a:avLst>
              <a:gd name="adj" fmla="val 34625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Phase 2</a:t>
            </a:r>
            <a:endParaRPr lang="de-DE" altLang="en-US" sz="2400" b="1" dirty="0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703900" y="1948473"/>
            <a:ext cx="3623564" cy="550863"/>
          </a:xfrm>
          <a:prstGeom prst="chevron">
            <a:avLst>
              <a:gd name="adj" fmla="val 34625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Phase 3</a:t>
            </a:r>
            <a:endParaRPr lang="de-DE" altLang="en-US" sz="2400" b="1" dirty="0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92190" y="2499336"/>
            <a:ext cx="3680778" cy="320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4675" indent="-18573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/>
              <a:t>Design changes in engine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Persist graph in DB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Workers in each engine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RPC cast resource task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Resources propagate on their </a:t>
            </a:r>
            <a:r>
              <a:rPr lang="de-DE" altLang="en-US" sz="1600" dirty="0" smtClean="0"/>
              <a:t>own</a:t>
            </a:r>
            <a:endParaRPr lang="de-DE" altLang="en-US" sz="1600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4271050" y="2499336"/>
            <a:ext cx="3334769" cy="320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4675" indent="-18573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/>
              <a:t>Observer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Observe before update</a:t>
            </a:r>
          </a:p>
          <a:p>
            <a:pPr marL="190500" lvl="1" indent="0">
              <a:lnSpc>
                <a:spcPct val="150000"/>
              </a:lnSpc>
              <a:buSzTx/>
            </a:pPr>
            <a:endParaRPr lang="de-DE" altLang="en-US" sz="1200" dirty="0"/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/>
              <a:t>Fault tolerant heat </a:t>
            </a:r>
            <a:r>
              <a:rPr lang="de-DE" altLang="en-US" sz="1800" dirty="0" smtClean="0"/>
              <a:t>engines?</a:t>
            </a:r>
            <a:endParaRPr lang="de-DE" altLang="en-US" sz="1800" dirty="0"/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Engine restarts 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Engine processes crashing 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7703900" y="2499336"/>
            <a:ext cx="3446473" cy="320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4675" indent="-18573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altLang="en-US" sz="1800" dirty="0"/>
              <a:t>Continous observer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Act based on changes in reality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 smtClean="0"/>
              <a:t>Poll or use notification system</a:t>
            </a:r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 smtClean="0"/>
              <a:t>In process polling to observe-and-notify</a:t>
            </a:r>
            <a:endParaRPr lang="de-DE" altLang="en-US" sz="1600" dirty="0"/>
          </a:p>
          <a:p>
            <a:pPr lvl="1">
              <a:lnSpc>
                <a:spcPct val="150000"/>
              </a:lnSpc>
              <a:buSzTx/>
              <a:buFontTx/>
              <a:buChar char="–"/>
            </a:pPr>
            <a:r>
              <a:rPr lang="de-DE" altLang="en-US" sz="1600" dirty="0"/>
              <a:t>User‘s choice to enable </a:t>
            </a:r>
            <a:r>
              <a:rPr lang="de-DE" altLang="en-US" sz="1600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792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596845" y="2069774"/>
            <a:ext cx="1428817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631949" y="2047070"/>
            <a:ext cx="1461052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4669471" y="1984480"/>
            <a:ext cx="1461052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5662" y="2422615"/>
            <a:ext cx="606287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3001" y="2405819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7238190" y="150960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1143695" y="2263979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7238190" y="2524864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7208084" y="3464093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endCxn id="21" idx="2"/>
          </p:cNvCxnSpPr>
          <p:nvPr/>
        </p:nvCxnSpPr>
        <p:spPr>
          <a:xfrm>
            <a:off x="9091792" y="1862106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596845" y="5918395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ube 65"/>
          <p:cNvSpPr/>
          <p:nvPr/>
        </p:nvSpPr>
        <p:spPr>
          <a:xfrm>
            <a:off x="742629" y="559541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1072908" y="559541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16534" y="5279809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Cube 68"/>
          <p:cNvSpPr/>
          <p:nvPr/>
        </p:nvSpPr>
        <p:spPr>
          <a:xfrm>
            <a:off x="917630" y="501815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27" idx="5"/>
            <a:endCxn id="21" idx="2"/>
          </p:cNvCxnSpPr>
          <p:nvPr/>
        </p:nvCxnSpPr>
        <p:spPr>
          <a:xfrm flipV="1">
            <a:off x="9091792" y="2640860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1" idx="2"/>
          </p:cNvCxnSpPr>
          <p:nvPr/>
        </p:nvCxnSpPr>
        <p:spPr>
          <a:xfrm flipV="1">
            <a:off x="9091792" y="2640860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be 52"/>
          <p:cNvSpPr/>
          <p:nvPr/>
        </p:nvSpPr>
        <p:spPr>
          <a:xfrm>
            <a:off x="2187960" y="55954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2518239" y="55954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ube 54"/>
          <p:cNvSpPr/>
          <p:nvPr/>
        </p:nvSpPr>
        <p:spPr>
          <a:xfrm>
            <a:off x="2361865" y="5279809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2365981" y="49750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3488890" y="5906500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646268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976547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4270516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4545164" y="56118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11" idx="2"/>
          </p:cNvCxnSpPr>
          <p:nvPr/>
        </p:nvCxnSpPr>
        <p:spPr>
          <a:xfrm flipV="1">
            <a:off x="6130523" y="1947738"/>
            <a:ext cx="1107667" cy="42337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2"/>
          </p:cNvCxnSpPr>
          <p:nvPr/>
        </p:nvCxnSpPr>
        <p:spPr>
          <a:xfrm>
            <a:off x="6130523" y="2405820"/>
            <a:ext cx="1107667" cy="55718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8" idx="2"/>
          </p:cNvCxnSpPr>
          <p:nvPr/>
        </p:nvCxnSpPr>
        <p:spPr>
          <a:xfrm>
            <a:off x="6130523" y="2422615"/>
            <a:ext cx="1077561" cy="147961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be 71"/>
          <p:cNvSpPr/>
          <p:nvPr/>
        </p:nvSpPr>
        <p:spPr>
          <a:xfrm>
            <a:off x="2027761" y="5933652"/>
            <a:ext cx="980956" cy="439868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860135" y="560924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8" name="Cube 77"/>
          <p:cNvSpPr/>
          <p:nvPr/>
        </p:nvSpPr>
        <p:spPr>
          <a:xfrm>
            <a:off x="5170567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3859722" y="531541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Cube 79"/>
          <p:cNvSpPr/>
          <p:nvPr/>
        </p:nvSpPr>
        <p:spPr>
          <a:xfrm>
            <a:off x="4190001" y="531541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>
            <a:off x="4483970" y="531541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4758618" y="531312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5073589" y="531053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4061689" y="50306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Cube 84"/>
          <p:cNvSpPr/>
          <p:nvPr/>
        </p:nvSpPr>
        <p:spPr>
          <a:xfrm>
            <a:off x="4385939" y="502302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6" name="Cube 85"/>
          <p:cNvSpPr/>
          <p:nvPr/>
        </p:nvSpPr>
        <p:spPr>
          <a:xfrm>
            <a:off x="4716218" y="502302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8" name="Cube 87"/>
          <p:cNvSpPr/>
          <p:nvPr/>
        </p:nvSpPr>
        <p:spPr>
          <a:xfrm>
            <a:off x="4227221" y="473903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be 50"/>
          <p:cNvSpPr/>
          <p:nvPr/>
        </p:nvSpPr>
        <p:spPr>
          <a:xfrm>
            <a:off x="7938437" y="2286445"/>
            <a:ext cx="980956" cy="439868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ube 51"/>
          <p:cNvSpPr/>
          <p:nvPr/>
        </p:nvSpPr>
        <p:spPr>
          <a:xfrm>
            <a:off x="7990206" y="1147613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7208084" y="4165114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4512" y="5023029"/>
            <a:ext cx="4804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Stacks are distributed across available engines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079" y="70678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1" grpId="0" animBg="1"/>
      <p:bldP spid="27" grpId="0" animBg="1"/>
      <p:bldP spid="28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9" grpId="0" animBg="1"/>
      <p:bldP spid="85" grpId="0" animBg="1"/>
      <p:bldP spid="86" grpId="0" animBg="1"/>
      <p:bldP spid="88" grpId="0" animBg="1"/>
      <p:bldP spid="51" grpId="0" animBg="1"/>
      <p:bldP spid="52" grpId="0" animBg="1"/>
      <p:bldP spid="62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596845" y="2069774"/>
            <a:ext cx="1428817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631949" y="2047070"/>
            <a:ext cx="1461052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4669471" y="1984480"/>
            <a:ext cx="1461052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25662" y="2422615"/>
            <a:ext cx="606287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93001" y="2405819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7238190" y="150960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1143695" y="2263979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7238190" y="2524864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7208084" y="3464093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endCxn id="21" idx="2"/>
          </p:cNvCxnSpPr>
          <p:nvPr/>
        </p:nvCxnSpPr>
        <p:spPr>
          <a:xfrm>
            <a:off x="9091792" y="1862106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596845" y="5918395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ube 65"/>
          <p:cNvSpPr/>
          <p:nvPr/>
        </p:nvSpPr>
        <p:spPr>
          <a:xfrm>
            <a:off x="742629" y="5595410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1072908" y="5595410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16534" y="52798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Cube 68"/>
          <p:cNvSpPr/>
          <p:nvPr/>
        </p:nvSpPr>
        <p:spPr>
          <a:xfrm>
            <a:off x="917630" y="5018150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27" idx="5"/>
            <a:endCxn id="21" idx="2"/>
          </p:cNvCxnSpPr>
          <p:nvPr/>
        </p:nvCxnSpPr>
        <p:spPr>
          <a:xfrm flipV="1">
            <a:off x="9091792" y="2640860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1" idx="2"/>
          </p:cNvCxnSpPr>
          <p:nvPr/>
        </p:nvCxnSpPr>
        <p:spPr>
          <a:xfrm flipV="1">
            <a:off x="9091792" y="2640860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be 52"/>
          <p:cNvSpPr/>
          <p:nvPr/>
        </p:nvSpPr>
        <p:spPr>
          <a:xfrm>
            <a:off x="2187960" y="5595410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2518239" y="5595410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ube 54"/>
          <p:cNvSpPr/>
          <p:nvPr/>
        </p:nvSpPr>
        <p:spPr>
          <a:xfrm>
            <a:off x="2361865" y="52798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2365981" y="4975010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3488890" y="5906500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646268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976547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4270516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4545164" y="56118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11" idx="2"/>
          </p:cNvCxnSpPr>
          <p:nvPr/>
        </p:nvCxnSpPr>
        <p:spPr>
          <a:xfrm flipV="1">
            <a:off x="6130523" y="1947738"/>
            <a:ext cx="1107667" cy="42337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2"/>
          </p:cNvCxnSpPr>
          <p:nvPr/>
        </p:nvCxnSpPr>
        <p:spPr>
          <a:xfrm>
            <a:off x="6130523" y="2405820"/>
            <a:ext cx="1107667" cy="55718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8" idx="2"/>
          </p:cNvCxnSpPr>
          <p:nvPr/>
        </p:nvCxnSpPr>
        <p:spPr>
          <a:xfrm>
            <a:off x="6130523" y="2422615"/>
            <a:ext cx="1077561" cy="147961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be 71"/>
          <p:cNvSpPr/>
          <p:nvPr/>
        </p:nvSpPr>
        <p:spPr>
          <a:xfrm>
            <a:off x="2027761" y="5933652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860135" y="560924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8" name="Cube 77"/>
          <p:cNvSpPr/>
          <p:nvPr/>
        </p:nvSpPr>
        <p:spPr>
          <a:xfrm>
            <a:off x="5170567" y="56141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3859722" y="531541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Cube 79"/>
          <p:cNvSpPr/>
          <p:nvPr/>
        </p:nvSpPr>
        <p:spPr>
          <a:xfrm>
            <a:off x="4190001" y="531541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>
            <a:off x="4483970" y="531541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4758618" y="531312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5073589" y="531053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4061689" y="50306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5" name="Cube 84"/>
          <p:cNvSpPr/>
          <p:nvPr/>
        </p:nvSpPr>
        <p:spPr>
          <a:xfrm>
            <a:off x="4385939" y="502302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6" name="Cube 85"/>
          <p:cNvSpPr/>
          <p:nvPr/>
        </p:nvSpPr>
        <p:spPr>
          <a:xfrm>
            <a:off x="4716218" y="502302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8" name="Cube 87"/>
          <p:cNvSpPr/>
          <p:nvPr/>
        </p:nvSpPr>
        <p:spPr>
          <a:xfrm>
            <a:off x="4227221" y="473903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7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be 50"/>
          <p:cNvSpPr/>
          <p:nvPr/>
        </p:nvSpPr>
        <p:spPr>
          <a:xfrm>
            <a:off x="7938437" y="2286445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ube 51"/>
          <p:cNvSpPr/>
          <p:nvPr/>
        </p:nvSpPr>
        <p:spPr>
          <a:xfrm>
            <a:off x="7990206" y="1147613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7208084" y="4165114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4512" y="5023029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Stacks are distributed across available engines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079" y="70678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09" y="4362144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59" y="4362143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ube 73"/>
          <p:cNvSpPr/>
          <p:nvPr/>
        </p:nvSpPr>
        <p:spPr>
          <a:xfrm>
            <a:off x="7449972" y="3908744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Cube 74"/>
          <p:cNvSpPr/>
          <p:nvPr/>
        </p:nvSpPr>
        <p:spPr>
          <a:xfrm>
            <a:off x="7780251" y="3908744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8074220" y="3908744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8348868" y="3906458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Cube 86"/>
          <p:cNvSpPr/>
          <p:nvPr/>
        </p:nvSpPr>
        <p:spPr>
          <a:xfrm>
            <a:off x="8663839" y="3903870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9" name="Cube 88"/>
          <p:cNvSpPr/>
          <p:nvPr/>
        </p:nvSpPr>
        <p:spPr>
          <a:xfrm>
            <a:off x="8974271" y="3908744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7663426" y="3610039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Cube 90"/>
          <p:cNvSpPr/>
          <p:nvPr/>
        </p:nvSpPr>
        <p:spPr>
          <a:xfrm>
            <a:off x="7993705" y="3610039"/>
            <a:ext cx="419910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6159109" y="5546675"/>
            <a:ext cx="586409" cy="203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784512" y="5313126"/>
            <a:ext cx="4434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stack is handled by one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84512" y="5605273"/>
            <a:ext cx="431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when other engines are available they will not be utilized for stacks that are in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" y="6495400"/>
            <a:ext cx="1219199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 engine: Large stacks can exceed capacity of one engine process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6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75" grpId="0" animBg="1"/>
      <p:bldP spid="76" grpId="0" animBg="1"/>
      <p:bldP spid="84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endCxn id="21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605975" y="5641147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ube 65"/>
          <p:cNvSpPr/>
          <p:nvPr/>
        </p:nvSpPr>
        <p:spPr>
          <a:xfrm>
            <a:off x="768932" y="5357694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1081056" y="534951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64012" y="503316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Cube 68"/>
          <p:cNvSpPr/>
          <p:nvPr/>
        </p:nvSpPr>
        <p:spPr>
          <a:xfrm>
            <a:off x="970471" y="474971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27" idx="5"/>
            <a:endCxn id="21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1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be 52"/>
          <p:cNvSpPr/>
          <p:nvPr/>
        </p:nvSpPr>
        <p:spPr>
          <a:xfrm>
            <a:off x="2124033" y="53134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2454312" y="53134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ube 54"/>
          <p:cNvSpPr/>
          <p:nvPr/>
        </p:nvSpPr>
        <p:spPr>
          <a:xfrm>
            <a:off x="2297938" y="4997809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2302054" y="46930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3537639" y="5641147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695017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4025296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4319265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4593913" y="534647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11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be 71"/>
          <p:cNvSpPr/>
          <p:nvPr/>
        </p:nvSpPr>
        <p:spPr>
          <a:xfrm>
            <a:off x="1989126" y="5641147"/>
            <a:ext cx="980956" cy="439868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4908884" y="5343890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8" name="Cube 77"/>
          <p:cNvSpPr/>
          <p:nvPr/>
        </p:nvSpPr>
        <p:spPr>
          <a:xfrm>
            <a:off x="5219316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3908471" y="505005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Cube 79"/>
          <p:cNvSpPr/>
          <p:nvPr/>
        </p:nvSpPr>
        <p:spPr>
          <a:xfrm>
            <a:off x="4238750" y="505005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>
            <a:off x="4532719" y="505005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4807367" y="504777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5122338" y="504518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4086818" y="47576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6" name="Cube 85"/>
          <p:cNvSpPr/>
          <p:nvPr/>
        </p:nvSpPr>
        <p:spPr>
          <a:xfrm>
            <a:off x="4417097" y="47576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8" name="Cube 87"/>
          <p:cNvSpPr/>
          <p:nvPr/>
        </p:nvSpPr>
        <p:spPr>
          <a:xfrm>
            <a:off x="4275970" y="447368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6" name="Cube 45"/>
          <p:cNvSpPr/>
          <p:nvPr/>
        </p:nvSpPr>
        <p:spPr>
          <a:xfrm>
            <a:off x="7538852" y="79170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7421870" y="1950122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7402549" y="299208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7975704" y="81592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ube 73"/>
          <p:cNvSpPr/>
          <p:nvPr/>
        </p:nvSpPr>
        <p:spPr>
          <a:xfrm>
            <a:off x="7846679" y="194049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Cube 74"/>
          <p:cNvSpPr/>
          <p:nvPr/>
        </p:nvSpPr>
        <p:spPr>
          <a:xfrm>
            <a:off x="7819746" y="298722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8412556" y="80322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8311017" y="19119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Cube 86"/>
          <p:cNvSpPr/>
          <p:nvPr/>
        </p:nvSpPr>
        <p:spPr>
          <a:xfrm>
            <a:off x="8263198" y="300170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9" name="Cube 88"/>
          <p:cNvSpPr/>
          <p:nvPr/>
        </p:nvSpPr>
        <p:spPr>
          <a:xfrm>
            <a:off x="8849408" y="791700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02272" y="4957125"/>
            <a:ext cx="508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1. Engine processes start listening on “worker” topic</a:t>
            </a:r>
            <a:endParaRPr lang="en-US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0" y="1859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ube 92"/>
          <p:cNvSpPr/>
          <p:nvPr/>
        </p:nvSpPr>
        <p:spPr>
          <a:xfrm>
            <a:off x="8018684" y="3826594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 flipV="1">
            <a:off x="8999640" y="2733281"/>
            <a:ext cx="2481160" cy="1262117"/>
          </a:xfrm>
          <a:prstGeom prst="bentConnector2">
            <a:avLst/>
          </a:prstGeom>
          <a:ln w="4762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02272" y="5249512"/>
            <a:ext cx="3874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2. Parse the template and store graph, resources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102272" y="5543025"/>
            <a:ext cx="4621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3</a:t>
            </a:r>
            <a:r>
              <a:rPr lang="en-US" sz="1600" dirty="0" smtClean="0">
                <a:latin typeface="Arial Narrow" panose="020B0606020202030204" pitchFamily="34" charset="0"/>
              </a:rPr>
              <a:t>. Resources are distributed among heat engine processes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5" name="Freeform 27"/>
          <p:cNvSpPr>
            <a:spLocks/>
          </p:cNvSpPr>
          <p:nvPr/>
        </p:nvSpPr>
        <p:spPr bwMode="auto">
          <a:xfrm rot="16200000">
            <a:off x="5915429" y="2174702"/>
            <a:ext cx="1160444" cy="2702059"/>
          </a:xfrm>
          <a:custGeom>
            <a:avLst/>
            <a:gdLst>
              <a:gd name="T0" fmla="*/ 2672 w 5698"/>
              <a:gd name="T1" fmla="*/ 0 h 7017"/>
              <a:gd name="T2" fmla="*/ 2672 w 5698"/>
              <a:gd name="T3" fmla="*/ 321 h 7017"/>
              <a:gd name="T4" fmla="*/ 2542 w 5698"/>
              <a:gd name="T5" fmla="*/ 232 h 7017"/>
              <a:gd name="T6" fmla="*/ 2298 w 5698"/>
              <a:gd name="T7" fmla="*/ 247 h 7017"/>
              <a:gd name="T8" fmla="*/ 2071 w 5698"/>
              <a:gd name="T9" fmla="*/ 282 h 7017"/>
              <a:gd name="T10" fmla="*/ 1856 w 5698"/>
              <a:gd name="T11" fmla="*/ 334 h 7017"/>
              <a:gd name="T12" fmla="*/ 1659 w 5698"/>
              <a:gd name="T13" fmla="*/ 400 h 7017"/>
              <a:gd name="T14" fmla="*/ 1476 w 5698"/>
              <a:gd name="T15" fmla="*/ 479 h 7017"/>
              <a:gd name="T16" fmla="*/ 1306 w 5698"/>
              <a:gd name="T17" fmla="*/ 573 h 7017"/>
              <a:gd name="T18" fmla="*/ 1150 w 5698"/>
              <a:gd name="T19" fmla="*/ 678 h 7017"/>
              <a:gd name="T20" fmla="*/ 1007 w 5698"/>
              <a:gd name="T21" fmla="*/ 792 h 7017"/>
              <a:gd name="T22" fmla="*/ 876 w 5698"/>
              <a:gd name="T23" fmla="*/ 917 h 7017"/>
              <a:gd name="T24" fmla="*/ 757 w 5698"/>
              <a:gd name="T25" fmla="*/ 1048 h 7017"/>
              <a:gd name="T26" fmla="*/ 649 w 5698"/>
              <a:gd name="T27" fmla="*/ 1187 h 7017"/>
              <a:gd name="T28" fmla="*/ 553 w 5698"/>
              <a:gd name="T29" fmla="*/ 1332 h 7017"/>
              <a:gd name="T30" fmla="*/ 466 w 5698"/>
              <a:gd name="T31" fmla="*/ 1480 h 7017"/>
              <a:gd name="T32" fmla="*/ 352 w 5698"/>
              <a:gd name="T33" fmla="*/ 1707 h 7017"/>
              <a:gd name="T34" fmla="*/ 232 w 5698"/>
              <a:gd name="T35" fmla="*/ 2016 h 7017"/>
              <a:gd name="T36" fmla="*/ 145 w 5698"/>
              <a:gd name="T37" fmla="*/ 2319 h 7017"/>
              <a:gd name="T38" fmla="*/ 81 w 5698"/>
              <a:gd name="T39" fmla="*/ 2608 h 7017"/>
              <a:gd name="T40" fmla="*/ 39 w 5698"/>
              <a:gd name="T41" fmla="*/ 2872 h 7017"/>
              <a:gd name="T42" fmla="*/ 15 w 5698"/>
              <a:gd name="T43" fmla="*/ 3104 h 7017"/>
              <a:gd name="T44" fmla="*/ 0 w 5698"/>
              <a:gd name="T45" fmla="*/ 3367 h 7017"/>
              <a:gd name="T46" fmla="*/ 0 w 5698"/>
              <a:gd name="T47" fmla="*/ 3509 h 7017"/>
              <a:gd name="T48" fmla="*/ 2 w 5698"/>
              <a:gd name="T49" fmla="*/ 3358 h 7017"/>
              <a:gd name="T50" fmla="*/ 28 w 5698"/>
              <a:gd name="T51" fmla="*/ 2963 h 7017"/>
              <a:gd name="T52" fmla="*/ 87 w 5698"/>
              <a:gd name="T53" fmla="*/ 2554 h 7017"/>
              <a:gd name="T54" fmla="*/ 151 w 5698"/>
              <a:gd name="T55" fmla="*/ 2249 h 7017"/>
              <a:gd name="T56" fmla="*/ 240 w 5698"/>
              <a:gd name="T57" fmla="*/ 1929 h 7017"/>
              <a:gd name="T58" fmla="*/ 361 w 5698"/>
              <a:gd name="T59" fmla="*/ 1603 h 7017"/>
              <a:gd name="T60" fmla="*/ 519 w 5698"/>
              <a:gd name="T61" fmla="*/ 1285 h 7017"/>
              <a:gd name="T62" fmla="*/ 611 w 5698"/>
              <a:gd name="T63" fmla="*/ 1133 h 7017"/>
              <a:gd name="T64" fmla="*/ 712 w 5698"/>
              <a:gd name="T65" fmla="*/ 985 h 7017"/>
              <a:gd name="T66" fmla="*/ 826 w 5698"/>
              <a:gd name="T67" fmla="*/ 842 h 7017"/>
              <a:gd name="T68" fmla="*/ 952 w 5698"/>
              <a:gd name="T69" fmla="*/ 708 h 7017"/>
              <a:gd name="T70" fmla="*/ 1089 w 5698"/>
              <a:gd name="T71" fmla="*/ 585 h 7017"/>
              <a:gd name="T72" fmla="*/ 1238 w 5698"/>
              <a:gd name="T73" fmla="*/ 472 h 7017"/>
              <a:gd name="T74" fmla="*/ 1400 w 5698"/>
              <a:gd name="T75" fmla="*/ 370 h 7017"/>
              <a:gd name="T76" fmla="*/ 1577 w 5698"/>
              <a:gd name="T77" fmla="*/ 280 h 7017"/>
              <a:gd name="T78" fmla="*/ 1766 w 5698"/>
              <a:gd name="T79" fmla="*/ 205 h 7017"/>
              <a:gd name="T80" fmla="*/ 1969 w 5698"/>
              <a:gd name="T81" fmla="*/ 148 h 7017"/>
              <a:gd name="T82" fmla="*/ 2190 w 5698"/>
              <a:gd name="T83" fmla="*/ 107 h 7017"/>
              <a:gd name="T84" fmla="*/ 2425 w 5698"/>
              <a:gd name="T85" fmla="*/ 84 h 7017"/>
              <a:gd name="T86" fmla="*/ 2678 w 5698"/>
              <a:gd name="T87" fmla="*/ 80 h 701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5698"/>
              <a:gd name="T133" fmla="*/ 0 h 7017"/>
              <a:gd name="T134" fmla="*/ 5698 w 5698"/>
              <a:gd name="T135" fmla="*/ 7017 h 7017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5698" h="7017">
                <a:moveTo>
                  <a:pt x="5355" y="159"/>
                </a:moveTo>
                <a:lnTo>
                  <a:pt x="5343" y="0"/>
                </a:lnTo>
                <a:lnTo>
                  <a:pt x="5698" y="314"/>
                </a:lnTo>
                <a:lnTo>
                  <a:pt x="5343" y="642"/>
                </a:lnTo>
                <a:lnTo>
                  <a:pt x="5343" y="460"/>
                </a:lnTo>
                <a:lnTo>
                  <a:pt x="5083" y="463"/>
                </a:lnTo>
                <a:lnTo>
                  <a:pt x="4837" y="475"/>
                </a:lnTo>
                <a:lnTo>
                  <a:pt x="4595" y="494"/>
                </a:lnTo>
                <a:lnTo>
                  <a:pt x="4364" y="526"/>
                </a:lnTo>
                <a:lnTo>
                  <a:pt x="4141" y="564"/>
                </a:lnTo>
                <a:lnTo>
                  <a:pt x="3920" y="611"/>
                </a:lnTo>
                <a:lnTo>
                  <a:pt x="3712" y="667"/>
                </a:lnTo>
                <a:lnTo>
                  <a:pt x="3512" y="729"/>
                </a:lnTo>
                <a:lnTo>
                  <a:pt x="3318" y="799"/>
                </a:lnTo>
                <a:lnTo>
                  <a:pt x="3130" y="877"/>
                </a:lnTo>
                <a:lnTo>
                  <a:pt x="2952" y="958"/>
                </a:lnTo>
                <a:lnTo>
                  <a:pt x="2779" y="1051"/>
                </a:lnTo>
                <a:lnTo>
                  <a:pt x="2612" y="1146"/>
                </a:lnTo>
                <a:lnTo>
                  <a:pt x="2451" y="1247"/>
                </a:lnTo>
                <a:lnTo>
                  <a:pt x="2300" y="1356"/>
                </a:lnTo>
                <a:lnTo>
                  <a:pt x="2155" y="1466"/>
                </a:lnTo>
                <a:lnTo>
                  <a:pt x="2015" y="1583"/>
                </a:lnTo>
                <a:lnTo>
                  <a:pt x="1879" y="1705"/>
                </a:lnTo>
                <a:lnTo>
                  <a:pt x="1753" y="1833"/>
                </a:lnTo>
                <a:lnTo>
                  <a:pt x="1629" y="1961"/>
                </a:lnTo>
                <a:lnTo>
                  <a:pt x="1515" y="2095"/>
                </a:lnTo>
                <a:lnTo>
                  <a:pt x="1406" y="2234"/>
                </a:lnTo>
                <a:lnTo>
                  <a:pt x="1297" y="2374"/>
                </a:lnTo>
                <a:lnTo>
                  <a:pt x="1199" y="2516"/>
                </a:lnTo>
                <a:lnTo>
                  <a:pt x="1105" y="2663"/>
                </a:lnTo>
                <a:lnTo>
                  <a:pt x="1016" y="2808"/>
                </a:lnTo>
                <a:lnTo>
                  <a:pt x="933" y="2960"/>
                </a:lnTo>
                <a:lnTo>
                  <a:pt x="851" y="3109"/>
                </a:lnTo>
                <a:lnTo>
                  <a:pt x="704" y="3414"/>
                </a:lnTo>
                <a:lnTo>
                  <a:pt x="578" y="3722"/>
                </a:lnTo>
                <a:lnTo>
                  <a:pt x="465" y="4032"/>
                </a:lnTo>
                <a:lnTo>
                  <a:pt x="368" y="4337"/>
                </a:lnTo>
                <a:lnTo>
                  <a:pt x="289" y="4637"/>
                </a:lnTo>
                <a:lnTo>
                  <a:pt x="219" y="4930"/>
                </a:lnTo>
                <a:lnTo>
                  <a:pt x="161" y="5215"/>
                </a:lnTo>
                <a:lnTo>
                  <a:pt x="114" y="5485"/>
                </a:lnTo>
                <a:lnTo>
                  <a:pt x="78" y="5743"/>
                </a:lnTo>
                <a:lnTo>
                  <a:pt x="50" y="5987"/>
                </a:lnTo>
                <a:lnTo>
                  <a:pt x="31" y="6207"/>
                </a:lnTo>
                <a:lnTo>
                  <a:pt x="14" y="6408"/>
                </a:lnTo>
                <a:lnTo>
                  <a:pt x="0" y="6734"/>
                </a:lnTo>
                <a:lnTo>
                  <a:pt x="0" y="6944"/>
                </a:lnTo>
                <a:lnTo>
                  <a:pt x="0" y="7017"/>
                </a:lnTo>
                <a:lnTo>
                  <a:pt x="0" y="6940"/>
                </a:lnTo>
                <a:lnTo>
                  <a:pt x="4" y="6715"/>
                </a:lnTo>
                <a:lnTo>
                  <a:pt x="19" y="6373"/>
                </a:lnTo>
                <a:lnTo>
                  <a:pt x="56" y="5925"/>
                </a:lnTo>
                <a:lnTo>
                  <a:pt x="122" y="5396"/>
                </a:lnTo>
                <a:lnTo>
                  <a:pt x="173" y="5107"/>
                </a:lnTo>
                <a:lnTo>
                  <a:pt x="231" y="4806"/>
                </a:lnTo>
                <a:lnTo>
                  <a:pt x="301" y="4498"/>
                </a:lnTo>
                <a:lnTo>
                  <a:pt x="384" y="4178"/>
                </a:lnTo>
                <a:lnTo>
                  <a:pt x="481" y="3858"/>
                </a:lnTo>
                <a:lnTo>
                  <a:pt x="597" y="3534"/>
                </a:lnTo>
                <a:lnTo>
                  <a:pt x="723" y="3206"/>
                </a:lnTo>
                <a:lnTo>
                  <a:pt x="871" y="2886"/>
                </a:lnTo>
                <a:lnTo>
                  <a:pt x="1038" y="2570"/>
                </a:lnTo>
                <a:lnTo>
                  <a:pt x="1125" y="2415"/>
                </a:lnTo>
                <a:lnTo>
                  <a:pt x="1222" y="2265"/>
                </a:lnTo>
                <a:lnTo>
                  <a:pt x="1323" y="2114"/>
                </a:lnTo>
                <a:lnTo>
                  <a:pt x="1425" y="1969"/>
                </a:lnTo>
                <a:lnTo>
                  <a:pt x="1538" y="1825"/>
                </a:lnTo>
                <a:lnTo>
                  <a:pt x="1652" y="1683"/>
                </a:lnTo>
                <a:lnTo>
                  <a:pt x="1776" y="1548"/>
                </a:lnTo>
                <a:lnTo>
                  <a:pt x="1905" y="1416"/>
                </a:lnTo>
                <a:lnTo>
                  <a:pt x="2038" y="1290"/>
                </a:lnTo>
                <a:lnTo>
                  <a:pt x="2178" y="1169"/>
                </a:lnTo>
                <a:lnTo>
                  <a:pt x="2323" y="1051"/>
                </a:lnTo>
                <a:lnTo>
                  <a:pt x="2475" y="943"/>
                </a:lnTo>
                <a:lnTo>
                  <a:pt x="2632" y="834"/>
                </a:lnTo>
                <a:lnTo>
                  <a:pt x="2799" y="739"/>
                </a:lnTo>
                <a:lnTo>
                  <a:pt x="2971" y="646"/>
                </a:lnTo>
                <a:lnTo>
                  <a:pt x="3154" y="560"/>
                </a:lnTo>
                <a:lnTo>
                  <a:pt x="3338" y="483"/>
                </a:lnTo>
                <a:lnTo>
                  <a:pt x="3532" y="409"/>
                </a:lnTo>
                <a:lnTo>
                  <a:pt x="3731" y="347"/>
                </a:lnTo>
                <a:lnTo>
                  <a:pt x="3939" y="295"/>
                </a:lnTo>
                <a:lnTo>
                  <a:pt x="4156" y="248"/>
                </a:lnTo>
                <a:lnTo>
                  <a:pt x="4379" y="213"/>
                </a:lnTo>
                <a:lnTo>
                  <a:pt x="4610" y="186"/>
                </a:lnTo>
                <a:lnTo>
                  <a:pt x="4849" y="167"/>
                </a:lnTo>
                <a:lnTo>
                  <a:pt x="5095" y="159"/>
                </a:lnTo>
                <a:lnTo>
                  <a:pt x="5355" y="15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91789" y="3722308"/>
            <a:ext cx="150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 A, B</a:t>
            </a:r>
            <a:endParaRPr lang="en-US" dirty="0"/>
          </a:p>
        </p:txBody>
      </p:sp>
      <p:pic>
        <p:nvPicPr>
          <p:cNvPr id="98" name="Picture 4" descr="http://www.ukoug.org/public/images/end-user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4" y="981446"/>
            <a:ext cx="813749" cy="8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6" descr="http://unrestrictedstock.com/wp-content/uploads/office-icons-document-free-stock-vec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1857" y="1350924"/>
            <a:ext cx="649101" cy="45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ight Arrow 99"/>
          <p:cNvSpPr/>
          <p:nvPr/>
        </p:nvSpPr>
        <p:spPr>
          <a:xfrm rot="5400000">
            <a:off x="1004081" y="1781361"/>
            <a:ext cx="453476" cy="241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ectangle 100"/>
          <p:cNvSpPr/>
          <p:nvPr/>
        </p:nvSpPr>
        <p:spPr>
          <a:xfrm>
            <a:off x="7102272" y="5862223"/>
            <a:ext cx="384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4. Resources acquire resource lock and proceed 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8" grpId="0" animBg="1"/>
      <p:bldP spid="46" grpId="0" animBg="1"/>
      <p:bldP spid="49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84" grpId="0" animBg="1"/>
      <p:bldP spid="87" grpId="0" animBg="1"/>
      <p:bldP spid="89" grpId="0" animBg="1"/>
      <p:bldP spid="62" grpId="0"/>
      <p:bldP spid="93" grpId="0" animBg="1"/>
      <p:bldP spid="93" grpId="1" animBg="1"/>
      <p:bldP spid="35" grpId="0"/>
      <p:bldP spid="96" grpId="0"/>
      <p:bldP spid="97" grpId="0"/>
      <p:bldP spid="39" grpId="0"/>
      <p:bldP spid="90" grpId="0"/>
      <p:bldP spid="95" grpId="0" animBg="1"/>
      <p:bldP spid="95" grpId="1" animBg="1"/>
      <p:bldP spid="2" grpId="0"/>
      <p:bldP spid="2" grpId="1"/>
      <p:bldP spid="100" grpId="0" animBg="1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endCxn id="21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be 64"/>
          <p:cNvSpPr/>
          <p:nvPr/>
        </p:nvSpPr>
        <p:spPr>
          <a:xfrm>
            <a:off x="605975" y="5641147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ube 65"/>
          <p:cNvSpPr/>
          <p:nvPr/>
        </p:nvSpPr>
        <p:spPr>
          <a:xfrm>
            <a:off x="768932" y="5357694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1081056" y="534951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Cube 67"/>
          <p:cNvSpPr/>
          <p:nvPr/>
        </p:nvSpPr>
        <p:spPr>
          <a:xfrm>
            <a:off x="964012" y="503316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Cube 68"/>
          <p:cNvSpPr/>
          <p:nvPr/>
        </p:nvSpPr>
        <p:spPr>
          <a:xfrm>
            <a:off x="970471" y="474971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27" idx="5"/>
            <a:endCxn id="21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21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11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/>
          <p:cNvSpPr/>
          <p:nvPr/>
        </p:nvSpPr>
        <p:spPr>
          <a:xfrm>
            <a:off x="7538852" y="79170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7421870" y="1950122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02272" y="4957125"/>
            <a:ext cx="5089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1. A is done, cannot propagate C</a:t>
            </a:r>
            <a:endParaRPr lang="en-US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0" y="1859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02272" y="5249512"/>
            <a:ext cx="2169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2. B is done, propagates C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09" name="AutoShape 60"/>
          <p:cNvSpPr>
            <a:spLocks noChangeArrowheads="1"/>
          </p:cNvSpPr>
          <p:nvPr/>
        </p:nvSpPr>
        <p:spPr bwMode="auto">
          <a:xfrm flipH="1">
            <a:off x="5443473" y="1956522"/>
            <a:ext cx="1981563" cy="365760"/>
          </a:xfrm>
          <a:custGeom>
            <a:avLst/>
            <a:gdLst>
              <a:gd name="T0" fmla="*/ 12 w 21600"/>
              <a:gd name="T1" fmla="*/ 0 h 21600"/>
              <a:gd name="T2" fmla="*/ 0 w 21600"/>
              <a:gd name="T3" fmla="*/ 4 h 21600"/>
              <a:gd name="T4" fmla="*/ 12 w 21600"/>
              <a:gd name="T5" fmla="*/ 9 h 21600"/>
              <a:gd name="T6" fmla="*/ 15 w 21600"/>
              <a:gd name="T7" fmla="*/ 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4858803" y="1600270"/>
            <a:ext cx="14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 C</a:t>
            </a:r>
            <a:endParaRPr lang="en-US" dirty="0"/>
          </a:p>
        </p:txBody>
      </p:sp>
      <p:sp>
        <p:nvSpPr>
          <p:cNvPr id="33" name="Cube 32"/>
          <p:cNvSpPr/>
          <p:nvPr/>
        </p:nvSpPr>
        <p:spPr>
          <a:xfrm>
            <a:off x="2124033" y="53134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ube 33"/>
          <p:cNvSpPr/>
          <p:nvPr/>
        </p:nvSpPr>
        <p:spPr>
          <a:xfrm>
            <a:off x="2454312" y="53134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2297938" y="4997809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2302054" y="469301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3537639" y="5641147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3695017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Cube 40"/>
          <p:cNvSpPr/>
          <p:nvPr/>
        </p:nvSpPr>
        <p:spPr>
          <a:xfrm>
            <a:off x="4025296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>
            <a:off x="4319265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>
            <a:off x="4593913" y="534647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1989126" y="5641147"/>
            <a:ext cx="980956" cy="439868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ube 49"/>
          <p:cNvSpPr/>
          <p:nvPr/>
        </p:nvSpPr>
        <p:spPr>
          <a:xfrm>
            <a:off x="4908884" y="5343890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1" name="Cube 50"/>
          <p:cNvSpPr/>
          <p:nvPr/>
        </p:nvSpPr>
        <p:spPr>
          <a:xfrm>
            <a:off x="5219316" y="534876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ube 51"/>
          <p:cNvSpPr/>
          <p:nvPr/>
        </p:nvSpPr>
        <p:spPr>
          <a:xfrm>
            <a:off x="3908471" y="505005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Cube 52"/>
          <p:cNvSpPr/>
          <p:nvPr/>
        </p:nvSpPr>
        <p:spPr>
          <a:xfrm>
            <a:off x="4238750" y="505005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Cube 53"/>
          <p:cNvSpPr/>
          <p:nvPr/>
        </p:nvSpPr>
        <p:spPr>
          <a:xfrm>
            <a:off x="4532719" y="505005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Cube 54"/>
          <p:cNvSpPr/>
          <p:nvPr/>
        </p:nvSpPr>
        <p:spPr>
          <a:xfrm>
            <a:off x="4807367" y="504777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5122338" y="504518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4086818" y="47576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" name="Cube 57"/>
          <p:cNvSpPr/>
          <p:nvPr/>
        </p:nvSpPr>
        <p:spPr>
          <a:xfrm>
            <a:off x="4417097" y="47576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9" name="Cube 58"/>
          <p:cNvSpPr/>
          <p:nvPr/>
        </p:nvSpPr>
        <p:spPr>
          <a:xfrm>
            <a:off x="4275970" y="447368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0" name="Cube 59"/>
          <p:cNvSpPr/>
          <p:nvPr/>
        </p:nvSpPr>
        <p:spPr>
          <a:xfrm>
            <a:off x="7975704" y="815920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7846679" y="194049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7819746" y="298722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Cube 71"/>
          <p:cNvSpPr/>
          <p:nvPr/>
        </p:nvSpPr>
        <p:spPr>
          <a:xfrm>
            <a:off x="8412556" y="80322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8311017" y="19119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ube 73"/>
          <p:cNvSpPr/>
          <p:nvPr/>
        </p:nvSpPr>
        <p:spPr>
          <a:xfrm>
            <a:off x="8263198" y="300170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5" name="Cube 74"/>
          <p:cNvSpPr/>
          <p:nvPr/>
        </p:nvSpPr>
        <p:spPr>
          <a:xfrm>
            <a:off x="8849408" y="791700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7402549" y="299208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67" grpId="1" animBg="1"/>
      <p:bldP spid="46" grpId="1" animBg="1"/>
      <p:bldP spid="46" grpId="2" animBg="1"/>
      <p:bldP spid="49" grpId="1" animBg="1"/>
      <p:bldP spid="62" grpId="0"/>
      <p:bldP spid="39" grpId="0"/>
      <p:bldP spid="109" grpId="0" animBg="1"/>
      <p:bldP spid="110" grpId="0"/>
      <p:bldP spid="33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" y="4986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Cube 109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Cube 111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be 114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Flowchart: Magnetic Disk 115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Cube 11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endCxn id="116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7" idx="5"/>
            <a:endCxn id="116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6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be 124"/>
          <p:cNvSpPr/>
          <p:nvPr/>
        </p:nvSpPr>
        <p:spPr>
          <a:xfrm>
            <a:off x="7538852" y="79170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Cube 126"/>
          <p:cNvSpPr/>
          <p:nvPr/>
        </p:nvSpPr>
        <p:spPr>
          <a:xfrm>
            <a:off x="7402549" y="299208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9" name="Cube 128"/>
          <p:cNvSpPr/>
          <p:nvPr/>
        </p:nvSpPr>
        <p:spPr>
          <a:xfrm>
            <a:off x="7846679" y="194049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0" name="Cube 129"/>
          <p:cNvSpPr/>
          <p:nvPr/>
        </p:nvSpPr>
        <p:spPr>
          <a:xfrm>
            <a:off x="7819746" y="298722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1" name="Cube 130"/>
          <p:cNvSpPr/>
          <p:nvPr/>
        </p:nvSpPr>
        <p:spPr>
          <a:xfrm>
            <a:off x="8067710" y="7693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2" name="Cube 131"/>
          <p:cNvSpPr/>
          <p:nvPr/>
        </p:nvSpPr>
        <p:spPr>
          <a:xfrm>
            <a:off x="8311017" y="191197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33" name="Cube 132"/>
          <p:cNvSpPr/>
          <p:nvPr/>
        </p:nvSpPr>
        <p:spPr>
          <a:xfrm>
            <a:off x="8263198" y="300170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4" name="TextBox 153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70" name="Cube 169"/>
          <p:cNvSpPr/>
          <p:nvPr/>
        </p:nvSpPr>
        <p:spPr>
          <a:xfrm>
            <a:off x="390998" y="5734288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Cube 170"/>
          <p:cNvSpPr/>
          <p:nvPr/>
        </p:nvSpPr>
        <p:spPr>
          <a:xfrm>
            <a:off x="548376" y="544190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Cube 171"/>
          <p:cNvSpPr/>
          <p:nvPr/>
        </p:nvSpPr>
        <p:spPr>
          <a:xfrm>
            <a:off x="860500" y="54489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Cube 172"/>
          <p:cNvSpPr/>
          <p:nvPr/>
        </p:nvSpPr>
        <p:spPr>
          <a:xfrm>
            <a:off x="722281" y="5126304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Cube 173"/>
          <p:cNvSpPr/>
          <p:nvPr/>
        </p:nvSpPr>
        <p:spPr>
          <a:xfrm>
            <a:off x="721132" y="4833921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Cube 174"/>
          <p:cNvSpPr/>
          <p:nvPr/>
        </p:nvSpPr>
        <p:spPr>
          <a:xfrm>
            <a:off x="1876688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Cube 175"/>
          <p:cNvSpPr/>
          <p:nvPr/>
        </p:nvSpPr>
        <p:spPr>
          <a:xfrm>
            <a:off x="2206967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Cube 176"/>
          <p:cNvSpPr/>
          <p:nvPr/>
        </p:nvSpPr>
        <p:spPr>
          <a:xfrm>
            <a:off x="2050593" y="5099114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Cube 177"/>
          <p:cNvSpPr/>
          <p:nvPr/>
        </p:nvSpPr>
        <p:spPr>
          <a:xfrm>
            <a:off x="2054709" y="4794315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Cube 178"/>
          <p:cNvSpPr/>
          <p:nvPr/>
        </p:nvSpPr>
        <p:spPr>
          <a:xfrm>
            <a:off x="1716489" y="5752957"/>
            <a:ext cx="980956" cy="439868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150784" y="5767280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334227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363844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393241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4207058" y="547261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522029" y="5470023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6" name="Cube 185"/>
          <p:cNvSpPr/>
          <p:nvPr/>
        </p:nvSpPr>
        <p:spPr>
          <a:xfrm>
            <a:off x="483246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3521616" y="517619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3851895" y="517619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4145864" y="517619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4420512" y="517390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4735483" y="517131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3723583" y="489139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93" name="Cube 192"/>
          <p:cNvSpPr/>
          <p:nvPr/>
        </p:nvSpPr>
        <p:spPr>
          <a:xfrm>
            <a:off x="4047833" y="488380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94" name="Cube 193"/>
          <p:cNvSpPr/>
          <p:nvPr/>
        </p:nvSpPr>
        <p:spPr>
          <a:xfrm>
            <a:off x="4378112" y="488380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95" name="Cube 194"/>
          <p:cNvSpPr/>
          <p:nvPr/>
        </p:nvSpPr>
        <p:spPr>
          <a:xfrm>
            <a:off x="3889115" y="459981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14702" y="641372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9822080" y="461910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10116338" y="461883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Cube 202"/>
          <p:cNvSpPr/>
          <p:nvPr/>
        </p:nvSpPr>
        <p:spPr>
          <a:xfrm>
            <a:off x="10840558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Cube 203"/>
          <p:cNvSpPr/>
          <p:nvPr/>
        </p:nvSpPr>
        <p:spPr>
          <a:xfrm>
            <a:off x="11134986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Cube 208"/>
          <p:cNvSpPr/>
          <p:nvPr/>
        </p:nvSpPr>
        <p:spPr>
          <a:xfrm>
            <a:off x="9775042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Cube 209"/>
          <p:cNvSpPr/>
          <p:nvPr/>
        </p:nvSpPr>
        <p:spPr>
          <a:xfrm>
            <a:off x="10105321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Cube 210"/>
          <p:cNvSpPr/>
          <p:nvPr/>
        </p:nvSpPr>
        <p:spPr>
          <a:xfrm>
            <a:off x="10399290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Cube 211"/>
          <p:cNvSpPr/>
          <p:nvPr/>
        </p:nvSpPr>
        <p:spPr>
          <a:xfrm>
            <a:off x="10673938" y="59407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Cube 212"/>
          <p:cNvSpPr/>
          <p:nvPr/>
        </p:nvSpPr>
        <p:spPr>
          <a:xfrm>
            <a:off x="10967907" y="59384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4" name="Cube 213"/>
          <p:cNvSpPr/>
          <p:nvPr/>
        </p:nvSpPr>
        <p:spPr>
          <a:xfrm>
            <a:off x="11283378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527381" y="6349590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Resources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" y="4986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Cube 109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Cube 111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be 114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Flowchart: Magnetic Disk 115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Cube 11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endCxn id="116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7" idx="5"/>
            <a:endCxn id="116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6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be 124"/>
          <p:cNvSpPr/>
          <p:nvPr/>
        </p:nvSpPr>
        <p:spPr>
          <a:xfrm>
            <a:off x="7455059" y="2899452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7" name="Cube 126"/>
          <p:cNvSpPr/>
          <p:nvPr/>
        </p:nvSpPr>
        <p:spPr>
          <a:xfrm>
            <a:off x="7534750" y="1957101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1" name="Cube 130"/>
          <p:cNvSpPr/>
          <p:nvPr/>
        </p:nvSpPr>
        <p:spPr>
          <a:xfrm>
            <a:off x="8067710" y="7693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3" name="Cube 132"/>
          <p:cNvSpPr/>
          <p:nvPr/>
        </p:nvSpPr>
        <p:spPr>
          <a:xfrm>
            <a:off x="8263198" y="300170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4" name="TextBox 153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70" name="Cube 69"/>
          <p:cNvSpPr/>
          <p:nvPr/>
        </p:nvSpPr>
        <p:spPr>
          <a:xfrm>
            <a:off x="8330812" y="1925050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2" name="Cube 161"/>
          <p:cNvSpPr/>
          <p:nvPr/>
        </p:nvSpPr>
        <p:spPr>
          <a:xfrm>
            <a:off x="390998" y="5734288"/>
            <a:ext cx="980956" cy="43986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548376" y="544190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860500" y="54489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Cube 164"/>
          <p:cNvSpPr/>
          <p:nvPr/>
        </p:nvSpPr>
        <p:spPr>
          <a:xfrm>
            <a:off x="722281" y="512630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Cube 165"/>
          <p:cNvSpPr/>
          <p:nvPr/>
        </p:nvSpPr>
        <p:spPr>
          <a:xfrm>
            <a:off x="721132" y="4833921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Cube 166"/>
          <p:cNvSpPr/>
          <p:nvPr/>
        </p:nvSpPr>
        <p:spPr>
          <a:xfrm>
            <a:off x="1876688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Cube 167"/>
          <p:cNvSpPr/>
          <p:nvPr/>
        </p:nvSpPr>
        <p:spPr>
          <a:xfrm>
            <a:off x="2206967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Cube 168"/>
          <p:cNvSpPr/>
          <p:nvPr/>
        </p:nvSpPr>
        <p:spPr>
          <a:xfrm>
            <a:off x="2050593" y="509911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Cube 169"/>
          <p:cNvSpPr/>
          <p:nvPr/>
        </p:nvSpPr>
        <p:spPr>
          <a:xfrm>
            <a:off x="2054709" y="4794315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Cube 170"/>
          <p:cNvSpPr/>
          <p:nvPr/>
        </p:nvSpPr>
        <p:spPr>
          <a:xfrm>
            <a:off x="1716489" y="5752957"/>
            <a:ext cx="980956" cy="439868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Cube 171"/>
          <p:cNvSpPr/>
          <p:nvPr/>
        </p:nvSpPr>
        <p:spPr>
          <a:xfrm>
            <a:off x="3150784" y="5767280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Cube 172"/>
          <p:cNvSpPr/>
          <p:nvPr/>
        </p:nvSpPr>
        <p:spPr>
          <a:xfrm>
            <a:off x="334227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Cube 173"/>
          <p:cNvSpPr/>
          <p:nvPr/>
        </p:nvSpPr>
        <p:spPr>
          <a:xfrm>
            <a:off x="363844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Cube 174"/>
          <p:cNvSpPr/>
          <p:nvPr/>
        </p:nvSpPr>
        <p:spPr>
          <a:xfrm>
            <a:off x="393241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Cube 175"/>
          <p:cNvSpPr/>
          <p:nvPr/>
        </p:nvSpPr>
        <p:spPr>
          <a:xfrm>
            <a:off x="4207058" y="547261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Cube 176"/>
          <p:cNvSpPr/>
          <p:nvPr/>
        </p:nvSpPr>
        <p:spPr>
          <a:xfrm>
            <a:off x="4522029" y="5470023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8" name="Cube 177"/>
          <p:cNvSpPr/>
          <p:nvPr/>
        </p:nvSpPr>
        <p:spPr>
          <a:xfrm>
            <a:off x="483246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Cube 178"/>
          <p:cNvSpPr/>
          <p:nvPr/>
        </p:nvSpPr>
        <p:spPr>
          <a:xfrm>
            <a:off x="3521616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851895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4145864" y="5176192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4420512" y="5173906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4735483" y="5171318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3723583" y="489139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85" name="Cube 184"/>
          <p:cNvSpPr/>
          <p:nvPr/>
        </p:nvSpPr>
        <p:spPr>
          <a:xfrm>
            <a:off x="4047833" y="488380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6" name="Cube 185"/>
          <p:cNvSpPr/>
          <p:nvPr/>
        </p:nvSpPr>
        <p:spPr>
          <a:xfrm>
            <a:off x="4378112" y="488380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87" name="Cube 186"/>
          <p:cNvSpPr/>
          <p:nvPr/>
        </p:nvSpPr>
        <p:spPr>
          <a:xfrm>
            <a:off x="3889115" y="459981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14702" y="641372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9822080" y="461910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10116338" y="461883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10840558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11134986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9969209" y="433702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10996780" y="432596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9775042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10105321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10399290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10673938" y="59407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10967907" y="59384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3" name="Cube 202"/>
          <p:cNvSpPr/>
          <p:nvPr/>
        </p:nvSpPr>
        <p:spPr>
          <a:xfrm>
            <a:off x="11283378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Cube 203"/>
          <p:cNvSpPr/>
          <p:nvPr/>
        </p:nvSpPr>
        <p:spPr>
          <a:xfrm>
            <a:off x="9916917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Cube 204"/>
          <p:cNvSpPr/>
          <p:nvPr/>
        </p:nvSpPr>
        <p:spPr>
          <a:xfrm>
            <a:off x="10247196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Cube 206"/>
          <p:cNvSpPr/>
          <p:nvPr/>
        </p:nvSpPr>
        <p:spPr>
          <a:xfrm>
            <a:off x="10815813" y="563700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527381" y="6349590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Resources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0" y="-54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be 194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owchart: Magnetic Disk 195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9" name="Elbow Connector 198"/>
          <p:cNvCxnSpPr>
            <a:endCxn id="196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7" idx="5"/>
            <a:endCxn id="196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196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5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4" name="Cube 213"/>
          <p:cNvSpPr/>
          <p:nvPr/>
        </p:nvSpPr>
        <p:spPr>
          <a:xfrm>
            <a:off x="7474089" y="968700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15" name="Cube 214"/>
          <p:cNvSpPr/>
          <p:nvPr/>
        </p:nvSpPr>
        <p:spPr>
          <a:xfrm>
            <a:off x="7474089" y="19823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6" name="Cube 215"/>
          <p:cNvSpPr/>
          <p:nvPr/>
        </p:nvSpPr>
        <p:spPr>
          <a:xfrm>
            <a:off x="7474089" y="297782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9" name="Cube 88"/>
          <p:cNvSpPr/>
          <p:nvPr/>
        </p:nvSpPr>
        <p:spPr>
          <a:xfrm>
            <a:off x="390998" y="5734288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548376" y="544190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ube 105"/>
          <p:cNvSpPr/>
          <p:nvPr/>
        </p:nvSpPr>
        <p:spPr>
          <a:xfrm>
            <a:off x="860500" y="54489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722281" y="512630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721132" y="483392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Cube 108"/>
          <p:cNvSpPr/>
          <p:nvPr/>
        </p:nvSpPr>
        <p:spPr>
          <a:xfrm>
            <a:off x="1876688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Cube 109"/>
          <p:cNvSpPr/>
          <p:nvPr/>
        </p:nvSpPr>
        <p:spPr>
          <a:xfrm>
            <a:off x="2206967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2050593" y="509911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Cube 111"/>
          <p:cNvSpPr/>
          <p:nvPr/>
        </p:nvSpPr>
        <p:spPr>
          <a:xfrm>
            <a:off x="2054709" y="47943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Cube 112"/>
          <p:cNvSpPr/>
          <p:nvPr/>
        </p:nvSpPr>
        <p:spPr>
          <a:xfrm>
            <a:off x="1716489" y="5752957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Cube 113"/>
          <p:cNvSpPr/>
          <p:nvPr/>
        </p:nvSpPr>
        <p:spPr>
          <a:xfrm>
            <a:off x="3150784" y="5767280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334227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363844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Cube 116"/>
          <p:cNvSpPr/>
          <p:nvPr/>
        </p:nvSpPr>
        <p:spPr>
          <a:xfrm>
            <a:off x="393241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4207058" y="547261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Cube 118"/>
          <p:cNvSpPr/>
          <p:nvPr/>
        </p:nvSpPr>
        <p:spPr>
          <a:xfrm>
            <a:off x="4522029" y="5470023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0" name="Cube 119"/>
          <p:cNvSpPr/>
          <p:nvPr/>
        </p:nvSpPr>
        <p:spPr>
          <a:xfrm>
            <a:off x="483246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3521616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Cube 121"/>
          <p:cNvSpPr/>
          <p:nvPr/>
        </p:nvSpPr>
        <p:spPr>
          <a:xfrm>
            <a:off x="3851895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4145864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4420512" y="5173906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Cube 142"/>
          <p:cNvSpPr/>
          <p:nvPr/>
        </p:nvSpPr>
        <p:spPr>
          <a:xfrm>
            <a:off x="4735483" y="5171318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Cube 143"/>
          <p:cNvSpPr/>
          <p:nvPr/>
        </p:nvSpPr>
        <p:spPr>
          <a:xfrm>
            <a:off x="3723583" y="489139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45" name="Cube 144"/>
          <p:cNvSpPr/>
          <p:nvPr/>
        </p:nvSpPr>
        <p:spPr>
          <a:xfrm>
            <a:off x="4047833" y="488380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6" name="Cube 145"/>
          <p:cNvSpPr/>
          <p:nvPr/>
        </p:nvSpPr>
        <p:spPr>
          <a:xfrm>
            <a:off x="4378112" y="4883809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7" name="Cube 146"/>
          <p:cNvSpPr/>
          <p:nvPr/>
        </p:nvSpPr>
        <p:spPr>
          <a:xfrm>
            <a:off x="3889115" y="459981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314702" y="641372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Cube 149"/>
          <p:cNvSpPr/>
          <p:nvPr/>
        </p:nvSpPr>
        <p:spPr>
          <a:xfrm>
            <a:off x="9822080" y="461910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Cube 150"/>
          <p:cNvSpPr/>
          <p:nvPr/>
        </p:nvSpPr>
        <p:spPr>
          <a:xfrm>
            <a:off x="10116338" y="461883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Cube 151"/>
          <p:cNvSpPr/>
          <p:nvPr/>
        </p:nvSpPr>
        <p:spPr>
          <a:xfrm>
            <a:off x="10840558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Cube 152"/>
          <p:cNvSpPr/>
          <p:nvPr/>
        </p:nvSpPr>
        <p:spPr>
          <a:xfrm>
            <a:off x="11134986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Cube 153"/>
          <p:cNvSpPr/>
          <p:nvPr/>
        </p:nvSpPr>
        <p:spPr>
          <a:xfrm>
            <a:off x="9969209" y="433702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Cube 154"/>
          <p:cNvSpPr/>
          <p:nvPr/>
        </p:nvSpPr>
        <p:spPr>
          <a:xfrm>
            <a:off x="9963463" y="406608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Cube 155"/>
          <p:cNvSpPr/>
          <p:nvPr/>
        </p:nvSpPr>
        <p:spPr>
          <a:xfrm>
            <a:off x="10996780" y="432596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Cube 156"/>
          <p:cNvSpPr/>
          <p:nvPr/>
        </p:nvSpPr>
        <p:spPr>
          <a:xfrm>
            <a:off x="11006313" y="4056935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Cube 157"/>
          <p:cNvSpPr/>
          <p:nvPr/>
        </p:nvSpPr>
        <p:spPr>
          <a:xfrm>
            <a:off x="9775042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Cube 158"/>
          <p:cNvSpPr/>
          <p:nvPr/>
        </p:nvSpPr>
        <p:spPr>
          <a:xfrm>
            <a:off x="10105321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10399290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10673938" y="59407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0967907" y="59384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3" name="Cube 162"/>
          <p:cNvSpPr/>
          <p:nvPr/>
        </p:nvSpPr>
        <p:spPr>
          <a:xfrm>
            <a:off x="11283378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9916917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Cube 164"/>
          <p:cNvSpPr/>
          <p:nvPr/>
        </p:nvSpPr>
        <p:spPr>
          <a:xfrm>
            <a:off x="10247196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Cube 165"/>
          <p:cNvSpPr/>
          <p:nvPr/>
        </p:nvSpPr>
        <p:spPr>
          <a:xfrm>
            <a:off x="10541165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Cube 166"/>
          <p:cNvSpPr/>
          <p:nvPr/>
        </p:nvSpPr>
        <p:spPr>
          <a:xfrm>
            <a:off x="10815813" y="563700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Cube 167"/>
          <p:cNvSpPr/>
          <p:nvPr/>
        </p:nvSpPr>
        <p:spPr>
          <a:xfrm>
            <a:off x="11130784" y="56344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527381" y="6349590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Resources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5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6" y="4180900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67" y="4124923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be 76"/>
          <p:cNvSpPr/>
          <p:nvPr/>
        </p:nvSpPr>
        <p:spPr>
          <a:xfrm>
            <a:off x="390998" y="5734288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548376" y="544190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860500" y="54489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Cube 79"/>
          <p:cNvSpPr/>
          <p:nvPr/>
        </p:nvSpPr>
        <p:spPr>
          <a:xfrm>
            <a:off x="722281" y="512630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>
            <a:off x="721132" y="483392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1876688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2206967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2050593" y="509911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>
            <a:off x="2054709" y="47943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Cube 87"/>
          <p:cNvSpPr/>
          <p:nvPr/>
        </p:nvSpPr>
        <p:spPr>
          <a:xfrm>
            <a:off x="1716489" y="5752957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Cube 99"/>
          <p:cNvSpPr/>
          <p:nvPr/>
        </p:nvSpPr>
        <p:spPr>
          <a:xfrm>
            <a:off x="3150784" y="5767280"/>
            <a:ext cx="2253300" cy="439868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34227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63844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393241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207058" y="547261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Cube 123"/>
          <p:cNvSpPr/>
          <p:nvPr/>
        </p:nvSpPr>
        <p:spPr>
          <a:xfrm>
            <a:off x="4522029" y="5470023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Cube 124"/>
          <p:cNvSpPr/>
          <p:nvPr/>
        </p:nvSpPr>
        <p:spPr>
          <a:xfrm>
            <a:off x="483246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3521616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Cube 126"/>
          <p:cNvSpPr/>
          <p:nvPr/>
        </p:nvSpPr>
        <p:spPr>
          <a:xfrm>
            <a:off x="3851895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Cube 127"/>
          <p:cNvSpPr/>
          <p:nvPr/>
        </p:nvSpPr>
        <p:spPr>
          <a:xfrm>
            <a:off x="4145864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420512" y="5173906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Cube 129"/>
          <p:cNvSpPr/>
          <p:nvPr/>
        </p:nvSpPr>
        <p:spPr>
          <a:xfrm>
            <a:off x="4735483" y="5171318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Cube 130"/>
          <p:cNvSpPr/>
          <p:nvPr/>
        </p:nvSpPr>
        <p:spPr>
          <a:xfrm>
            <a:off x="3723583" y="48913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2" name="Cube 131"/>
          <p:cNvSpPr/>
          <p:nvPr/>
        </p:nvSpPr>
        <p:spPr>
          <a:xfrm>
            <a:off x="4047833" y="48838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Cube 132"/>
          <p:cNvSpPr/>
          <p:nvPr/>
        </p:nvSpPr>
        <p:spPr>
          <a:xfrm>
            <a:off x="4378112" y="48838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34" name="Cube 133"/>
          <p:cNvSpPr/>
          <p:nvPr/>
        </p:nvSpPr>
        <p:spPr>
          <a:xfrm>
            <a:off x="3889115" y="459981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pic>
        <p:nvPicPr>
          <p:cNvPr id="137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6" y="4180900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67" y="4124923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1314702" y="641372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0" y="-54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be 194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owchart: Magnetic Disk 195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9" name="Elbow Connector 198"/>
          <p:cNvCxnSpPr>
            <a:endCxn id="196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7" idx="5"/>
            <a:endCxn id="196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196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5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6" name="Cube 215"/>
          <p:cNvSpPr/>
          <p:nvPr/>
        </p:nvSpPr>
        <p:spPr>
          <a:xfrm>
            <a:off x="7474089" y="297782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Cube 106"/>
          <p:cNvSpPr/>
          <p:nvPr/>
        </p:nvSpPr>
        <p:spPr>
          <a:xfrm>
            <a:off x="9822080" y="461910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Cube 107"/>
          <p:cNvSpPr/>
          <p:nvPr/>
        </p:nvSpPr>
        <p:spPr>
          <a:xfrm>
            <a:off x="10116338" y="461883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Cube 108"/>
          <p:cNvSpPr/>
          <p:nvPr/>
        </p:nvSpPr>
        <p:spPr>
          <a:xfrm>
            <a:off x="10840558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Cube 109"/>
          <p:cNvSpPr/>
          <p:nvPr/>
        </p:nvSpPr>
        <p:spPr>
          <a:xfrm>
            <a:off x="11134986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9969209" y="433702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Cube 111"/>
          <p:cNvSpPr/>
          <p:nvPr/>
        </p:nvSpPr>
        <p:spPr>
          <a:xfrm>
            <a:off x="9963463" y="406608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Cube 112"/>
          <p:cNvSpPr/>
          <p:nvPr/>
        </p:nvSpPr>
        <p:spPr>
          <a:xfrm>
            <a:off x="10996780" y="432596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Cube 113"/>
          <p:cNvSpPr/>
          <p:nvPr/>
        </p:nvSpPr>
        <p:spPr>
          <a:xfrm>
            <a:off x="11006313" y="4056935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Cube 114"/>
          <p:cNvSpPr/>
          <p:nvPr/>
        </p:nvSpPr>
        <p:spPr>
          <a:xfrm>
            <a:off x="9775042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ube 115"/>
          <p:cNvSpPr/>
          <p:nvPr/>
        </p:nvSpPr>
        <p:spPr>
          <a:xfrm>
            <a:off x="10105321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Cube 116"/>
          <p:cNvSpPr/>
          <p:nvPr/>
        </p:nvSpPr>
        <p:spPr>
          <a:xfrm>
            <a:off x="10399290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Cube 117"/>
          <p:cNvSpPr/>
          <p:nvPr/>
        </p:nvSpPr>
        <p:spPr>
          <a:xfrm>
            <a:off x="10673938" y="59407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Cube 118"/>
          <p:cNvSpPr/>
          <p:nvPr/>
        </p:nvSpPr>
        <p:spPr>
          <a:xfrm>
            <a:off x="10967907" y="59384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0" name="Cube 119"/>
          <p:cNvSpPr/>
          <p:nvPr/>
        </p:nvSpPr>
        <p:spPr>
          <a:xfrm>
            <a:off x="11283378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Cube 120"/>
          <p:cNvSpPr/>
          <p:nvPr/>
        </p:nvSpPr>
        <p:spPr>
          <a:xfrm>
            <a:off x="9916917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Cube 121"/>
          <p:cNvSpPr/>
          <p:nvPr/>
        </p:nvSpPr>
        <p:spPr>
          <a:xfrm>
            <a:off x="10247196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Cube 122"/>
          <p:cNvSpPr/>
          <p:nvPr/>
        </p:nvSpPr>
        <p:spPr>
          <a:xfrm>
            <a:off x="10541165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Cube 135"/>
          <p:cNvSpPr/>
          <p:nvPr/>
        </p:nvSpPr>
        <p:spPr>
          <a:xfrm>
            <a:off x="10815813" y="563700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Cube 142"/>
          <p:cNvSpPr/>
          <p:nvPr/>
        </p:nvSpPr>
        <p:spPr>
          <a:xfrm>
            <a:off x="11130784" y="56344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527381" y="6349590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Resources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ube 144"/>
          <p:cNvSpPr/>
          <p:nvPr/>
        </p:nvSpPr>
        <p:spPr>
          <a:xfrm>
            <a:off x="10171463" y="535504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46" name="Cube 145"/>
          <p:cNvSpPr/>
          <p:nvPr/>
        </p:nvSpPr>
        <p:spPr>
          <a:xfrm>
            <a:off x="10495713" y="534745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7" name="Cube 146"/>
          <p:cNvSpPr/>
          <p:nvPr/>
        </p:nvSpPr>
        <p:spPr>
          <a:xfrm>
            <a:off x="10825992" y="534745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936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4582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About Presenters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37AB-5AB5-4466-803C-8E5D4BB95D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hape 82"/>
          <p:cNvSpPr txBox="1">
            <a:spLocks/>
          </p:cNvSpPr>
          <p:nvPr/>
        </p:nvSpPr>
        <p:spPr>
          <a:xfrm>
            <a:off x="641295" y="991763"/>
            <a:ext cx="7976232" cy="171534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Arial"/>
                <a:cs typeface="Arial" panose="020B0604020202020204" pitchFamily="34" charset="0"/>
                <a:sym typeface="Arial"/>
              </a:rPr>
              <a:t>Anant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Arial"/>
                <a:cs typeface="Arial" panose="020B0604020202020204" pitchFamily="34" charset="0"/>
                <a:sym typeface="Arial"/>
              </a:rPr>
              <a:t>Patil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Software Engineer @ HPE, Bangalore,  India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OpenStack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 Heat contributor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Having 8+ years of experience in Network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 Management Software (HP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NNMi</a:t>
            </a:r>
            <a:r>
              <a:rPr lang="en-US" sz="1600" dirty="0" smtClean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</a:rPr>
              <a:t>And Having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cs typeface="Arial" panose="020B0604020202020204" pitchFamily="34" charset="0"/>
                <a:sym typeface="Arial"/>
              </a:rPr>
              <a:t>3+ years of experience in OpenStack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     IRC: </a:t>
            </a:r>
            <a:r>
              <a:rPr lang="en-US" sz="1600" dirty="0" err="1" smtClean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ananta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Shape 8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8748327" y="2891176"/>
            <a:ext cx="1812876" cy="18008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Shape 82"/>
          <p:cNvSpPr txBox="1">
            <a:spLocks/>
          </p:cNvSpPr>
          <p:nvPr/>
        </p:nvSpPr>
        <p:spPr>
          <a:xfrm>
            <a:off x="641295" y="2891176"/>
            <a:ext cx="6888105" cy="193349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rPr>
              <a:t>Kanagaraj Manickam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dk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 Narrow" panose="020B0606020202030204" pitchFamily="34" charset="0"/>
              </a:rPr>
              <a:t>   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Sr. System Architect @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Huawei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, Bangalore,  India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Core-reviewer @ Heat,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Openstack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Having 8+ years of experience in HP data-center Server, Storage management and automation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 products.  And Having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3+ years of experience in OpenStack Cloud.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        Establishing  new service 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 Narrow" panose="020B0606020202030204" pitchFamily="34" charset="0"/>
                <a:hlinkClick r:id="rId3"/>
              </a:rPr>
              <a:t>namos</a:t>
            </a: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 Narrow" panose="020B0606020202030204" pitchFamily="34" charset="0"/>
              </a:rPr>
              <a:t> – OpenStack</a:t>
            </a:r>
            <a:r>
              <a:rPr kumimoji="0" lang="en-US" sz="1600" b="0" i="0" u="sng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 Narrow" panose="020B0606020202030204" pitchFamily="34" charset="0"/>
              </a:rPr>
              <a:t> Manager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9" name="Shape 82"/>
          <p:cNvSpPr txBox="1">
            <a:spLocks/>
          </p:cNvSpPr>
          <p:nvPr/>
        </p:nvSpPr>
        <p:spPr>
          <a:xfrm>
            <a:off x="641295" y="4993312"/>
            <a:ext cx="6888105" cy="1600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rPr>
              <a:t>Kiran Kumar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  <a:ea typeface="Arial"/>
                <a:cs typeface="Arial"/>
                <a:sym typeface="Arial"/>
              </a:rPr>
              <a:t>Vaddi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dk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Arial Narrow" panose="020B0606020202030204" pitchFamily="34" charset="0"/>
              </a:rPr>
              <a:t>       Architect @ Hewlett Packard Enterprise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, Bangalore,  India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Having 14 years of experience in System management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 software and 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</a:rPr>
              <a:t>aving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3+ years of experience in building private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 cloud solution using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Narrow" panose="020B0606020202030204" pitchFamily="34" charset="0"/>
                <a:sym typeface="Arial"/>
              </a:rPr>
              <a:t>OpenStack.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689" y="4993312"/>
            <a:ext cx="1144153" cy="142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74" y="712041"/>
            <a:ext cx="1743381" cy="17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be 45"/>
          <p:cNvSpPr/>
          <p:nvPr/>
        </p:nvSpPr>
        <p:spPr>
          <a:xfrm>
            <a:off x="9822080" y="461910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10116338" y="461883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be 70"/>
          <p:cNvSpPr/>
          <p:nvPr/>
        </p:nvSpPr>
        <p:spPr>
          <a:xfrm>
            <a:off x="10840558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11134986" y="459565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ube 89"/>
          <p:cNvSpPr/>
          <p:nvPr/>
        </p:nvSpPr>
        <p:spPr>
          <a:xfrm>
            <a:off x="9969209" y="4337023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Cube 90"/>
          <p:cNvSpPr/>
          <p:nvPr/>
        </p:nvSpPr>
        <p:spPr>
          <a:xfrm>
            <a:off x="9963463" y="4066080"/>
            <a:ext cx="397876" cy="368412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Cube 91"/>
          <p:cNvSpPr/>
          <p:nvPr/>
        </p:nvSpPr>
        <p:spPr>
          <a:xfrm>
            <a:off x="10996780" y="4325968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Cube 92"/>
          <p:cNvSpPr/>
          <p:nvPr/>
        </p:nvSpPr>
        <p:spPr>
          <a:xfrm>
            <a:off x="11006313" y="4056935"/>
            <a:ext cx="397876" cy="368412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Cube 93"/>
          <p:cNvSpPr/>
          <p:nvPr/>
        </p:nvSpPr>
        <p:spPr>
          <a:xfrm>
            <a:off x="9775042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Cube 94"/>
          <p:cNvSpPr/>
          <p:nvPr/>
        </p:nvSpPr>
        <p:spPr>
          <a:xfrm>
            <a:off x="10105321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Cube 95"/>
          <p:cNvSpPr/>
          <p:nvPr/>
        </p:nvSpPr>
        <p:spPr>
          <a:xfrm>
            <a:off x="10399290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Cube 96"/>
          <p:cNvSpPr/>
          <p:nvPr/>
        </p:nvSpPr>
        <p:spPr>
          <a:xfrm>
            <a:off x="10673938" y="59407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Cube 98"/>
          <p:cNvSpPr/>
          <p:nvPr/>
        </p:nvSpPr>
        <p:spPr>
          <a:xfrm>
            <a:off x="10967907" y="593843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8" name="Cube 97"/>
          <p:cNvSpPr/>
          <p:nvPr/>
        </p:nvSpPr>
        <p:spPr>
          <a:xfrm>
            <a:off x="11283378" y="5943003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ube 73"/>
          <p:cNvSpPr/>
          <p:nvPr/>
        </p:nvSpPr>
        <p:spPr>
          <a:xfrm>
            <a:off x="9916917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Cube 74"/>
          <p:cNvSpPr/>
          <p:nvPr/>
        </p:nvSpPr>
        <p:spPr>
          <a:xfrm>
            <a:off x="10247196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Cube 75"/>
          <p:cNvSpPr/>
          <p:nvPr/>
        </p:nvSpPr>
        <p:spPr>
          <a:xfrm>
            <a:off x="10541165" y="563929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10815813" y="5637005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Cube 86"/>
          <p:cNvSpPr/>
          <p:nvPr/>
        </p:nvSpPr>
        <p:spPr>
          <a:xfrm>
            <a:off x="11130784" y="5634417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Cube 76"/>
          <p:cNvSpPr/>
          <p:nvPr/>
        </p:nvSpPr>
        <p:spPr>
          <a:xfrm>
            <a:off x="390998" y="5734288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Cube 77"/>
          <p:cNvSpPr/>
          <p:nvPr/>
        </p:nvSpPr>
        <p:spPr>
          <a:xfrm>
            <a:off x="548376" y="544190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860500" y="54489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Cube 79"/>
          <p:cNvSpPr/>
          <p:nvPr/>
        </p:nvSpPr>
        <p:spPr>
          <a:xfrm>
            <a:off x="722281" y="512630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be 80"/>
          <p:cNvSpPr/>
          <p:nvPr/>
        </p:nvSpPr>
        <p:spPr>
          <a:xfrm>
            <a:off x="721132" y="483392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Cube 81"/>
          <p:cNvSpPr/>
          <p:nvPr/>
        </p:nvSpPr>
        <p:spPr>
          <a:xfrm>
            <a:off x="1876688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Cube 82"/>
          <p:cNvSpPr/>
          <p:nvPr/>
        </p:nvSpPr>
        <p:spPr>
          <a:xfrm>
            <a:off x="2206967" y="54147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2050593" y="5099114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>
            <a:off x="2054709" y="47943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Cube 87"/>
          <p:cNvSpPr/>
          <p:nvPr/>
        </p:nvSpPr>
        <p:spPr>
          <a:xfrm>
            <a:off x="1716489" y="5752957"/>
            <a:ext cx="980956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Cube 99"/>
          <p:cNvSpPr/>
          <p:nvPr/>
        </p:nvSpPr>
        <p:spPr>
          <a:xfrm>
            <a:off x="3150784" y="5767280"/>
            <a:ext cx="2253300" cy="439868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Stack-3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Cube 100"/>
          <p:cNvSpPr/>
          <p:nvPr/>
        </p:nvSpPr>
        <p:spPr>
          <a:xfrm>
            <a:off x="334227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Cube 101"/>
          <p:cNvSpPr/>
          <p:nvPr/>
        </p:nvSpPr>
        <p:spPr>
          <a:xfrm>
            <a:off x="363844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Cube 102"/>
          <p:cNvSpPr/>
          <p:nvPr/>
        </p:nvSpPr>
        <p:spPr>
          <a:xfrm>
            <a:off x="3932410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4207058" y="5472611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Cube 123"/>
          <p:cNvSpPr/>
          <p:nvPr/>
        </p:nvSpPr>
        <p:spPr>
          <a:xfrm>
            <a:off x="4522029" y="5470023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Cube 124"/>
          <p:cNvSpPr/>
          <p:nvPr/>
        </p:nvSpPr>
        <p:spPr>
          <a:xfrm>
            <a:off x="4832461" y="54748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Cube 125"/>
          <p:cNvSpPr/>
          <p:nvPr/>
        </p:nvSpPr>
        <p:spPr>
          <a:xfrm>
            <a:off x="3521616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Cube 126"/>
          <p:cNvSpPr/>
          <p:nvPr/>
        </p:nvSpPr>
        <p:spPr>
          <a:xfrm>
            <a:off x="3851895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Cube 127"/>
          <p:cNvSpPr/>
          <p:nvPr/>
        </p:nvSpPr>
        <p:spPr>
          <a:xfrm>
            <a:off x="4145864" y="5176192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Cube 128"/>
          <p:cNvSpPr/>
          <p:nvPr/>
        </p:nvSpPr>
        <p:spPr>
          <a:xfrm>
            <a:off x="4420512" y="5173906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Cube 129"/>
          <p:cNvSpPr/>
          <p:nvPr/>
        </p:nvSpPr>
        <p:spPr>
          <a:xfrm>
            <a:off x="4735483" y="5171318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Cube 130"/>
          <p:cNvSpPr/>
          <p:nvPr/>
        </p:nvSpPr>
        <p:spPr>
          <a:xfrm>
            <a:off x="3723583" y="4891397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2" name="Cube 131"/>
          <p:cNvSpPr/>
          <p:nvPr/>
        </p:nvSpPr>
        <p:spPr>
          <a:xfrm>
            <a:off x="4047833" y="48838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Cube 132"/>
          <p:cNvSpPr/>
          <p:nvPr/>
        </p:nvSpPr>
        <p:spPr>
          <a:xfrm>
            <a:off x="4378112" y="4883809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34" name="Cube 133"/>
          <p:cNvSpPr/>
          <p:nvPr/>
        </p:nvSpPr>
        <p:spPr>
          <a:xfrm>
            <a:off x="3889115" y="4599815"/>
            <a:ext cx="397876" cy="368412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pic>
        <p:nvPicPr>
          <p:cNvPr id="137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6" y="4180900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67" y="4124923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/>
          <p:cNvSpPr txBox="1"/>
          <p:nvPr/>
        </p:nvSpPr>
        <p:spPr>
          <a:xfrm>
            <a:off x="1314702" y="641372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27381" y="6349590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Resources</a:t>
            </a:r>
            <a:endPara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41534" y="540238"/>
            <a:ext cx="242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engine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0" y="-54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evolution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451601" y="2193730"/>
            <a:ext cx="124400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2295212" y="2193967"/>
            <a:ext cx="1294659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4164024" y="2155562"/>
            <a:ext cx="1245299" cy="78008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AMQP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1693201" y="2586796"/>
            <a:ext cx="618351" cy="1308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587554" y="2560837"/>
            <a:ext cx="576470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be 194"/>
          <p:cNvSpPr/>
          <p:nvPr/>
        </p:nvSpPr>
        <p:spPr>
          <a:xfrm>
            <a:off x="7247841" y="11831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Flowchart: Magnetic Disk 195"/>
          <p:cNvSpPr/>
          <p:nvPr/>
        </p:nvSpPr>
        <p:spPr>
          <a:xfrm>
            <a:off x="11153346" y="193754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7247841" y="2198431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7217735" y="3137660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Heat-Engine-3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9" name="Elbow Connector 198"/>
          <p:cNvCxnSpPr>
            <a:endCxn id="196" idx="2"/>
          </p:cNvCxnSpPr>
          <p:nvPr/>
        </p:nvCxnSpPr>
        <p:spPr>
          <a:xfrm>
            <a:off x="9101443" y="1535673"/>
            <a:ext cx="2051903" cy="778754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97" idx="5"/>
            <a:endCxn id="196" idx="2"/>
          </p:cNvCxnSpPr>
          <p:nvPr/>
        </p:nvCxnSpPr>
        <p:spPr>
          <a:xfrm flipV="1">
            <a:off x="9101443" y="2314427"/>
            <a:ext cx="2051903" cy="146887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196" idx="2"/>
          </p:cNvCxnSpPr>
          <p:nvPr/>
        </p:nvCxnSpPr>
        <p:spPr>
          <a:xfrm flipV="1">
            <a:off x="9101443" y="2314427"/>
            <a:ext cx="2051903" cy="1114285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5" idx="2"/>
          </p:cNvCxnSpPr>
          <p:nvPr/>
        </p:nvCxnSpPr>
        <p:spPr>
          <a:xfrm flipV="1">
            <a:off x="5321276" y="1621305"/>
            <a:ext cx="1926565" cy="947466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7" idx="2"/>
          </p:cNvCxnSpPr>
          <p:nvPr/>
        </p:nvCxnSpPr>
        <p:spPr>
          <a:xfrm>
            <a:off x="5330381" y="2557616"/>
            <a:ext cx="1917460" cy="78953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8" idx="2"/>
          </p:cNvCxnSpPr>
          <p:nvPr/>
        </p:nvCxnSpPr>
        <p:spPr>
          <a:xfrm>
            <a:off x="5305162" y="2584157"/>
            <a:ext cx="1912573" cy="991641"/>
          </a:xfrm>
          <a:prstGeom prst="straightConnector1">
            <a:avLst/>
          </a:prstGeom>
          <a:ln w="508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 rot="19882572">
            <a:off x="6034053" y="1567614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140173" y="2282629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 rot="1778382">
            <a:off x="6111787" y="3340506"/>
            <a:ext cx="12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“worker”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89" name="Cube 88"/>
          <p:cNvSpPr/>
          <p:nvPr/>
        </p:nvSpPr>
        <p:spPr>
          <a:xfrm>
            <a:off x="10171463" y="5355044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5" name="Cube 104"/>
          <p:cNvSpPr/>
          <p:nvPr/>
        </p:nvSpPr>
        <p:spPr>
          <a:xfrm>
            <a:off x="10495713" y="534745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Cube 105"/>
          <p:cNvSpPr/>
          <p:nvPr/>
        </p:nvSpPr>
        <p:spPr>
          <a:xfrm>
            <a:off x="10825992" y="5347456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pic>
        <p:nvPicPr>
          <p:cNvPr id="107" name="Picture 2" descr="http://www.clker.com/cliparts/I/g/K/o/t/U/check-mark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19" y="4173060"/>
            <a:ext cx="259068" cy="2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ube 107"/>
          <p:cNvSpPr/>
          <p:nvPr/>
        </p:nvSpPr>
        <p:spPr>
          <a:xfrm>
            <a:off x="10389859" y="5057271"/>
            <a:ext cx="397876" cy="36841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152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509307" y="1941520"/>
            <a:ext cx="2845432" cy="77628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b="1" dirty="0" smtClean="0"/>
              <a:t>Locking</a:t>
            </a:r>
            <a:endParaRPr lang="de-DE" altLang="en-US" b="1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354739" y="1482732"/>
            <a:ext cx="2987704" cy="45878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b="1" dirty="0" smtClean="0"/>
              <a:t>Legacy</a:t>
            </a:r>
            <a:endParaRPr lang="de-DE" altLang="en-US" b="1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09307" y="2717807"/>
            <a:ext cx="2845432" cy="75723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b="1" dirty="0" smtClean="0"/>
              <a:t>Graph/Progress Info</a:t>
            </a:r>
            <a:endParaRPr lang="de-DE" altLang="en-US" b="1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342442" y="1482732"/>
            <a:ext cx="2987704" cy="458788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b="1" dirty="0" smtClean="0"/>
              <a:t>Convergence</a:t>
            </a:r>
            <a:endParaRPr lang="de-DE" altLang="en-US" b="1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4354739" y="1952632"/>
            <a:ext cx="2987704" cy="765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Stack wide</a:t>
            </a:r>
            <a:endParaRPr lang="de-DE" altLang="en-US" sz="1600" dirty="0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7342442" y="1949457"/>
            <a:ext cx="2987704" cy="7683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More granular resource locks</a:t>
            </a:r>
            <a:endParaRPr lang="de-DE" altLang="en-US" sz="1600" dirty="0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346972" y="2730687"/>
            <a:ext cx="2987704" cy="7413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In memory</a:t>
            </a:r>
            <a:endParaRPr lang="de-DE" altLang="en-US" sz="1600" dirty="0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7344280" y="2726538"/>
            <a:ext cx="2987704" cy="739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In DB</a:t>
            </a:r>
            <a:endParaRPr lang="de-DE" altLang="en-US" sz="1600" dirty="0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509307" y="3468068"/>
            <a:ext cx="2853199" cy="81295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b="1" dirty="0" smtClean="0"/>
              <a:t>Load distribution</a:t>
            </a:r>
            <a:endParaRPr lang="de-DE" altLang="en-US" b="1" dirty="0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4348809" y="3472657"/>
            <a:ext cx="2987704" cy="8077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Stack runs on one engine process</a:t>
            </a:r>
            <a:endParaRPr lang="de-DE" altLang="en-US" sz="1600" dirty="0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7344280" y="3466313"/>
            <a:ext cx="2995470" cy="811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Stack resource tasks distributed among heat engine processes</a:t>
            </a:r>
            <a:endParaRPr lang="de-DE" altLang="en-US" sz="1600" dirty="0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1509307" y="4286786"/>
            <a:ext cx="2839501" cy="75935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SzTx/>
              <a:buFontTx/>
              <a:buNone/>
            </a:pPr>
            <a:r>
              <a:rPr lang="de-DE" altLang="en-US" b="1" dirty="0" smtClean="0"/>
              <a:t>Concurrent Update</a:t>
            </a:r>
            <a:endParaRPr lang="de-DE" altLang="en-US" b="1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348808" y="4285573"/>
            <a:ext cx="3003238" cy="7524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No</a:t>
            </a:r>
            <a:endParaRPr lang="de-DE" altLang="en-US" sz="16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352046" y="4278109"/>
            <a:ext cx="2987704" cy="7445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93663" indent="-9366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6850" indent="-101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88925" indent="-904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/>
              <a:t>Yes</a:t>
            </a:r>
            <a:endParaRPr lang="de-DE" alt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" y="458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1: Design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1" grpId="0" animBg="1"/>
      <p:bldP spid="22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3718"/>
            <a:ext cx="10515600" cy="80769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Why Observer is required?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642" y="1865689"/>
            <a:ext cx="100919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deployment of a stack, the following problem exist if any resource fails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mechanism to know current state of stack resources and notify user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a resource in the stack is unavailable there is no way to sync the resource back to normal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Any updates to such a stack can fail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-10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Observer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Elbow Connector 51"/>
          <p:cNvCxnSpPr>
            <a:endCxn id="33" idx="4"/>
          </p:cNvCxnSpPr>
          <p:nvPr/>
        </p:nvCxnSpPr>
        <p:spPr>
          <a:xfrm rot="10800000">
            <a:off x="5769352" y="3873967"/>
            <a:ext cx="3116154" cy="964322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3" idx="4"/>
          </p:cNvCxnSpPr>
          <p:nvPr/>
        </p:nvCxnSpPr>
        <p:spPr>
          <a:xfrm rot="10800000" flipV="1">
            <a:off x="5769352" y="3283503"/>
            <a:ext cx="3152138" cy="590463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2" idx="2"/>
          </p:cNvCxnSpPr>
          <p:nvPr/>
        </p:nvCxnSpPr>
        <p:spPr>
          <a:xfrm rot="10800000">
            <a:off x="5748970" y="3821660"/>
            <a:ext cx="3172520" cy="239236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559008" y="1197795"/>
            <a:ext cx="170468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ube 33"/>
          <p:cNvSpPr/>
          <p:nvPr/>
        </p:nvSpPr>
        <p:spPr>
          <a:xfrm>
            <a:off x="3653392" y="1197795"/>
            <a:ext cx="1461052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6879468" y="1135205"/>
            <a:ext cx="1461052" cy="780088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AMPQ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4"/>
            <a:endCxn id="34" idx="2"/>
          </p:cNvCxnSpPr>
          <p:nvPr/>
        </p:nvCxnSpPr>
        <p:spPr>
          <a:xfrm>
            <a:off x="2084317" y="1646231"/>
            <a:ext cx="1569075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14444" y="1461182"/>
            <a:ext cx="176502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/>
          <p:cNvSpPr/>
          <p:nvPr/>
        </p:nvSpPr>
        <p:spPr>
          <a:xfrm>
            <a:off x="8921490" y="28453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5" idx="5"/>
            <a:endCxn id="39" idx="5"/>
          </p:cNvCxnSpPr>
          <p:nvPr/>
        </p:nvCxnSpPr>
        <p:spPr>
          <a:xfrm>
            <a:off x="8340520" y="1427738"/>
            <a:ext cx="2434572" cy="1680512"/>
          </a:xfrm>
          <a:prstGeom prst="bentConnector3">
            <a:avLst>
              <a:gd name="adj1" fmla="val 123094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be 41"/>
          <p:cNvSpPr/>
          <p:nvPr/>
        </p:nvSpPr>
        <p:spPr>
          <a:xfrm>
            <a:off x="8921490" y="3622758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>
            <a:off x="8885506" y="4400149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35" idx="5"/>
            <a:endCxn id="42" idx="5"/>
          </p:cNvCxnSpPr>
          <p:nvPr/>
        </p:nvCxnSpPr>
        <p:spPr>
          <a:xfrm>
            <a:off x="8340520" y="1427738"/>
            <a:ext cx="2434572" cy="2457903"/>
          </a:xfrm>
          <a:prstGeom prst="bentConnector3">
            <a:avLst>
              <a:gd name="adj1" fmla="val 122586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5"/>
            <a:endCxn id="43" idx="5"/>
          </p:cNvCxnSpPr>
          <p:nvPr/>
        </p:nvCxnSpPr>
        <p:spPr>
          <a:xfrm>
            <a:off x="8340520" y="1427738"/>
            <a:ext cx="2398588" cy="3235294"/>
          </a:xfrm>
          <a:prstGeom prst="bentConnector3">
            <a:avLst>
              <a:gd name="adj1" fmla="val 124471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/>
          <p:cNvSpPr/>
          <p:nvPr/>
        </p:nvSpPr>
        <p:spPr>
          <a:xfrm>
            <a:off x="2883464" y="6049925"/>
            <a:ext cx="1045623" cy="474973"/>
          </a:xfrm>
          <a:prstGeom prst="cube">
            <a:avLst/>
          </a:prstGeom>
          <a:solidFill>
            <a:srgbClr val="EBA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040842" y="57632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3371121" y="57632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3214747" y="5447644"/>
            <a:ext cx="424105" cy="397814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3218863" y="51428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263691" y="5540659"/>
            <a:ext cx="345397" cy="304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61" idx="2"/>
          </p:cNvCxnSpPr>
          <p:nvPr/>
        </p:nvCxnSpPr>
        <p:spPr>
          <a:xfrm>
            <a:off x="2609088" y="5693059"/>
            <a:ext cx="605659" cy="3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6582" y="551203"/>
            <a:ext cx="5561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 update &lt;stack id&gt; &lt;template with new resource&gt;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5114444" y="349708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9266547" y="2476834"/>
            <a:ext cx="424105" cy="397814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be 46"/>
          <p:cNvSpPr/>
          <p:nvPr/>
        </p:nvSpPr>
        <p:spPr>
          <a:xfrm>
            <a:off x="187854" y="2971893"/>
            <a:ext cx="1045623" cy="474973"/>
          </a:xfrm>
          <a:prstGeom prst="cube">
            <a:avLst/>
          </a:prstGeom>
          <a:solidFill>
            <a:srgbClr val="EBA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345232" y="2685213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675511" y="2685213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ube 49"/>
          <p:cNvSpPr/>
          <p:nvPr/>
        </p:nvSpPr>
        <p:spPr>
          <a:xfrm>
            <a:off x="519137" y="2369612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519137" y="2068472"/>
            <a:ext cx="424105" cy="39781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519137" y="1767332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04500" y="2132299"/>
            <a:ext cx="150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needs update ?</a:t>
            </a:r>
          </a:p>
        </p:txBody>
      </p:sp>
      <p:sp>
        <p:nvSpPr>
          <p:cNvPr id="9" name="Freeform 8"/>
          <p:cNvSpPr/>
          <p:nvPr/>
        </p:nvSpPr>
        <p:spPr>
          <a:xfrm>
            <a:off x="5358581" y="2081964"/>
            <a:ext cx="3907965" cy="1476813"/>
          </a:xfrm>
          <a:custGeom>
            <a:avLst/>
            <a:gdLst>
              <a:gd name="connsiteX0" fmla="*/ 6838122 w 6838122"/>
              <a:gd name="connsiteY0" fmla="*/ 532027 h 1625332"/>
              <a:gd name="connsiteX1" fmla="*/ 5367131 w 6838122"/>
              <a:gd name="connsiteY1" fmla="*/ 134462 h 1625332"/>
              <a:gd name="connsiteX2" fmla="*/ 3061252 w 6838122"/>
              <a:gd name="connsiteY2" fmla="*/ 45010 h 1625332"/>
              <a:gd name="connsiteX3" fmla="*/ 874644 w 6838122"/>
              <a:gd name="connsiteY3" fmla="*/ 800384 h 1625332"/>
              <a:gd name="connsiteX4" fmla="*/ 0 w 6838122"/>
              <a:gd name="connsiteY4" fmla="*/ 1625332 h 16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122" h="1625332">
                <a:moveTo>
                  <a:pt x="6838122" y="532027"/>
                </a:moveTo>
                <a:cubicBezTo>
                  <a:pt x="6417365" y="373829"/>
                  <a:pt x="5996609" y="215632"/>
                  <a:pt x="5367131" y="134462"/>
                </a:cubicBezTo>
                <a:cubicBezTo>
                  <a:pt x="4737653" y="53292"/>
                  <a:pt x="3810000" y="-65977"/>
                  <a:pt x="3061252" y="45010"/>
                </a:cubicBezTo>
                <a:cubicBezTo>
                  <a:pt x="2312504" y="155997"/>
                  <a:pt x="1384853" y="536997"/>
                  <a:pt x="874644" y="800384"/>
                </a:cubicBezTo>
                <a:cubicBezTo>
                  <a:pt x="364435" y="1063771"/>
                  <a:pt x="182217" y="1344551"/>
                  <a:pt x="0" y="1625332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82818" y="3058836"/>
            <a:ext cx="1506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Get resource inform DB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89452" y="2278866"/>
            <a:ext cx="264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DB state matches template data, no update required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-10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Observer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Elbow Connector 51"/>
          <p:cNvCxnSpPr>
            <a:endCxn id="33" idx="4"/>
          </p:cNvCxnSpPr>
          <p:nvPr/>
        </p:nvCxnSpPr>
        <p:spPr>
          <a:xfrm rot="10800000">
            <a:off x="5769352" y="3873967"/>
            <a:ext cx="3116154" cy="964322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3" idx="4"/>
          </p:cNvCxnSpPr>
          <p:nvPr/>
        </p:nvCxnSpPr>
        <p:spPr>
          <a:xfrm rot="10800000" flipV="1">
            <a:off x="5769352" y="3283503"/>
            <a:ext cx="3152138" cy="590463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2" idx="2"/>
          </p:cNvCxnSpPr>
          <p:nvPr/>
        </p:nvCxnSpPr>
        <p:spPr>
          <a:xfrm rot="10800000">
            <a:off x="5748970" y="3821660"/>
            <a:ext cx="3172520" cy="239236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559008" y="1197795"/>
            <a:ext cx="170468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Cube 33"/>
          <p:cNvSpPr/>
          <p:nvPr/>
        </p:nvSpPr>
        <p:spPr>
          <a:xfrm>
            <a:off x="3653392" y="1197795"/>
            <a:ext cx="1461052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6879468" y="1135205"/>
            <a:ext cx="1461052" cy="780088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AMPQ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2" idx="4"/>
            <a:endCxn id="34" idx="2"/>
          </p:cNvCxnSpPr>
          <p:nvPr/>
        </p:nvCxnSpPr>
        <p:spPr>
          <a:xfrm>
            <a:off x="2084317" y="1646231"/>
            <a:ext cx="1569075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14444" y="1461182"/>
            <a:ext cx="176502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/>
          <p:cNvSpPr/>
          <p:nvPr/>
        </p:nvSpPr>
        <p:spPr>
          <a:xfrm>
            <a:off x="8921490" y="28453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5" idx="5"/>
            <a:endCxn id="39" idx="5"/>
          </p:cNvCxnSpPr>
          <p:nvPr/>
        </p:nvCxnSpPr>
        <p:spPr>
          <a:xfrm>
            <a:off x="8340520" y="1427738"/>
            <a:ext cx="2434572" cy="1680512"/>
          </a:xfrm>
          <a:prstGeom prst="bentConnector3">
            <a:avLst>
              <a:gd name="adj1" fmla="val 123094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be 41"/>
          <p:cNvSpPr/>
          <p:nvPr/>
        </p:nvSpPr>
        <p:spPr>
          <a:xfrm>
            <a:off x="8921490" y="3622758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ube 42"/>
          <p:cNvSpPr/>
          <p:nvPr/>
        </p:nvSpPr>
        <p:spPr>
          <a:xfrm>
            <a:off x="8885506" y="4400149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35" idx="5"/>
            <a:endCxn id="42" idx="5"/>
          </p:cNvCxnSpPr>
          <p:nvPr/>
        </p:nvCxnSpPr>
        <p:spPr>
          <a:xfrm>
            <a:off x="8340520" y="1427738"/>
            <a:ext cx="2434572" cy="2457903"/>
          </a:xfrm>
          <a:prstGeom prst="bentConnector3">
            <a:avLst>
              <a:gd name="adj1" fmla="val 122586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5"/>
            <a:endCxn id="43" idx="5"/>
          </p:cNvCxnSpPr>
          <p:nvPr/>
        </p:nvCxnSpPr>
        <p:spPr>
          <a:xfrm>
            <a:off x="8340520" y="1427738"/>
            <a:ext cx="2398588" cy="3235294"/>
          </a:xfrm>
          <a:prstGeom prst="bentConnector3">
            <a:avLst>
              <a:gd name="adj1" fmla="val 124471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/>
          <p:cNvSpPr/>
          <p:nvPr/>
        </p:nvSpPr>
        <p:spPr>
          <a:xfrm>
            <a:off x="2883464" y="6049925"/>
            <a:ext cx="1045623" cy="474973"/>
          </a:xfrm>
          <a:prstGeom prst="cube">
            <a:avLst/>
          </a:prstGeom>
          <a:solidFill>
            <a:srgbClr val="EBA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040842" y="57632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Cube 59"/>
          <p:cNvSpPr/>
          <p:nvPr/>
        </p:nvSpPr>
        <p:spPr>
          <a:xfrm>
            <a:off x="3371121" y="57632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Cube 60"/>
          <p:cNvSpPr/>
          <p:nvPr/>
        </p:nvSpPr>
        <p:spPr>
          <a:xfrm>
            <a:off x="3214747" y="5447644"/>
            <a:ext cx="424105" cy="397814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Cube 61"/>
          <p:cNvSpPr/>
          <p:nvPr/>
        </p:nvSpPr>
        <p:spPr>
          <a:xfrm>
            <a:off x="3218863" y="51428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263691" y="5540659"/>
            <a:ext cx="345397" cy="304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61" idx="2"/>
          </p:cNvCxnSpPr>
          <p:nvPr/>
        </p:nvCxnSpPr>
        <p:spPr>
          <a:xfrm>
            <a:off x="2609088" y="5693059"/>
            <a:ext cx="605659" cy="3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6582" y="551203"/>
            <a:ext cx="5561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 update &lt;stack id&gt; &lt;template with new resource&gt;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5114444" y="349708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ube 46"/>
          <p:cNvSpPr/>
          <p:nvPr/>
        </p:nvSpPr>
        <p:spPr>
          <a:xfrm>
            <a:off x="187854" y="2971893"/>
            <a:ext cx="1045623" cy="474973"/>
          </a:xfrm>
          <a:prstGeom prst="cube">
            <a:avLst/>
          </a:prstGeom>
          <a:solidFill>
            <a:srgbClr val="EBA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345232" y="2685213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be 48"/>
          <p:cNvSpPr/>
          <p:nvPr/>
        </p:nvSpPr>
        <p:spPr>
          <a:xfrm>
            <a:off x="675511" y="2685213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Cube 49"/>
          <p:cNvSpPr/>
          <p:nvPr/>
        </p:nvSpPr>
        <p:spPr>
          <a:xfrm>
            <a:off x="519137" y="2369612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ube 56"/>
          <p:cNvSpPr/>
          <p:nvPr/>
        </p:nvSpPr>
        <p:spPr>
          <a:xfrm>
            <a:off x="519137" y="2068472"/>
            <a:ext cx="424105" cy="39781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519137" y="1767332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-10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Observer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12050" y="2164374"/>
            <a:ext cx="2166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Creation of resource ‘n’ will fail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since dependent resource ‘C’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is not available</a:t>
            </a:r>
          </a:p>
          <a:p>
            <a:endParaRPr lang="en-US" sz="1600" dirty="0" smtClean="0"/>
          </a:p>
        </p:txBody>
      </p:sp>
      <p:sp>
        <p:nvSpPr>
          <p:cNvPr id="68" name="Cube 67"/>
          <p:cNvSpPr/>
          <p:nvPr/>
        </p:nvSpPr>
        <p:spPr>
          <a:xfrm>
            <a:off x="9266547" y="2476834"/>
            <a:ext cx="424105" cy="39781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269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5114444" y="5868671"/>
            <a:ext cx="176502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Bring resource in sync</a:t>
            </a:r>
          </a:p>
        </p:txBody>
      </p:sp>
      <p:cxnSp>
        <p:nvCxnSpPr>
          <p:cNvPr id="68" name="Elbow Connector 67"/>
          <p:cNvCxnSpPr>
            <a:endCxn id="91" idx="4"/>
          </p:cNvCxnSpPr>
          <p:nvPr/>
        </p:nvCxnSpPr>
        <p:spPr>
          <a:xfrm rot="10800000">
            <a:off x="5769352" y="3873967"/>
            <a:ext cx="3116154" cy="964322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endCxn id="91" idx="4"/>
          </p:cNvCxnSpPr>
          <p:nvPr/>
        </p:nvCxnSpPr>
        <p:spPr>
          <a:xfrm rot="10800000" flipV="1">
            <a:off x="5769352" y="3283503"/>
            <a:ext cx="3152138" cy="590463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9" idx="2"/>
          </p:cNvCxnSpPr>
          <p:nvPr/>
        </p:nvCxnSpPr>
        <p:spPr>
          <a:xfrm rot="10800000">
            <a:off x="5748970" y="3821660"/>
            <a:ext cx="3172520" cy="239236"/>
          </a:xfrm>
          <a:prstGeom prst="bentConnector3">
            <a:avLst>
              <a:gd name="adj1" fmla="val 50000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be 71"/>
          <p:cNvSpPr/>
          <p:nvPr/>
        </p:nvSpPr>
        <p:spPr>
          <a:xfrm>
            <a:off x="559008" y="1197795"/>
            <a:ext cx="1704683" cy="717498"/>
          </a:xfrm>
          <a:prstGeom prst="cub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Cube 72"/>
          <p:cNvSpPr/>
          <p:nvPr/>
        </p:nvSpPr>
        <p:spPr>
          <a:xfrm>
            <a:off x="3653392" y="1197795"/>
            <a:ext cx="1461052" cy="71749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ube 73"/>
          <p:cNvSpPr/>
          <p:nvPr/>
        </p:nvSpPr>
        <p:spPr>
          <a:xfrm>
            <a:off x="6879468" y="1135205"/>
            <a:ext cx="1461052" cy="780088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AMPQ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2" idx="4"/>
            <a:endCxn id="73" idx="2"/>
          </p:cNvCxnSpPr>
          <p:nvPr/>
        </p:nvCxnSpPr>
        <p:spPr>
          <a:xfrm>
            <a:off x="2084317" y="1646231"/>
            <a:ext cx="1569075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114444" y="1461182"/>
            <a:ext cx="176502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be 76"/>
          <p:cNvSpPr/>
          <p:nvPr/>
        </p:nvSpPr>
        <p:spPr>
          <a:xfrm>
            <a:off x="8921490" y="2845367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74" idx="5"/>
            <a:endCxn id="77" idx="5"/>
          </p:cNvCxnSpPr>
          <p:nvPr/>
        </p:nvCxnSpPr>
        <p:spPr>
          <a:xfrm>
            <a:off x="8340520" y="1427738"/>
            <a:ext cx="2434572" cy="1680512"/>
          </a:xfrm>
          <a:prstGeom prst="bentConnector3">
            <a:avLst>
              <a:gd name="adj1" fmla="val 123094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be 78"/>
          <p:cNvSpPr/>
          <p:nvPr/>
        </p:nvSpPr>
        <p:spPr>
          <a:xfrm>
            <a:off x="8921490" y="3622758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Cube 79"/>
          <p:cNvSpPr/>
          <p:nvPr/>
        </p:nvSpPr>
        <p:spPr>
          <a:xfrm>
            <a:off x="8885506" y="4400149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Heat-Engine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74" idx="5"/>
            <a:endCxn id="79" idx="5"/>
          </p:cNvCxnSpPr>
          <p:nvPr/>
        </p:nvCxnSpPr>
        <p:spPr>
          <a:xfrm>
            <a:off x="8340520" y="1427738"/>
            <a:ext cx="2434572" cy="2457903"/>
          </a:xfrm>
          <a:prstGeom prst="bentConnector3">
            <a:avLst>
              <a:gd name="adj1" fmla="val 122586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4" idx="5"/>
            <a:endCxn id="80" idx="5"/>
          </p:cNvCxnSpPr>
          <p:nvPr/>
        </p:nvCxnSpPr>
        <p:spPr>
          <a:xfrm>
            <a:off x="8340520" y="1427738"/>
            <a:ext cx="2398588" cy="3235294"/>
          </a:xfrm>
          <a:prstGeom prst="bentConnector3">
            <a:avLst>
              <a:gd name="adj1" fmla="val 124471"/>
            </a:avLst>
          </a:prstGeom>
          <a:ln w="476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be 82"/>
          <p:cNvSpPr/>
          <p:nvPr/>
        </p:nvSpPr>
        <p:spPr>
          <a:xfrm>
            <a:off x="2883464" y="6049925"/>
            <a:ext cx="1045623" cy="474973"/>
          </a:xfrm>
          <a:prstGeom prst="cube">
            <a:avLst/>
          </a:prstGeom>
          <a:solidFill>
            <a:srgbClr val="EBA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Cube 83"/>
          <p:cNvSpPr/>
          <p:nvPr/>
        </p:nvSpPr>
        <p:spPr>
          <a:xfrm>
            <a:off x="3040842" y="57632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ube 84"/>
          <p:cNvSpPr/>
          <p:nvPr/>
        </p:nvSpPr>
        <p:spPr>
          <a:xfrm>
            <a:off x="3371121" y="57632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Cube 85"/>
          <p:cNvSpPr/>
          <p:nvPr/>
        </p:nvSpPr>
        <p:spPr>
          <a:xfrm>
            <a:off x="3214747" y="5447644"/>
            <a:ext cx="424105" cy="397814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Cube 86"/>
          <p:cNvSpPr/>
          <p:nvPr/>
        </p:nvSpPr>
        <p:spPr>
          <a:xfrm>
            <a:off x="3218863" y="5142845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&quot;No&quot; Symbol 87"/>
          <p:cNvSpPr/>
          <p:nvPr/>
        </p:nvSpPr>
        <p:spPr>
          <a:xfrm>
            <a:off x="2263691" y="5540659"/>
            <a:ext cx="345397" cy="3047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8" idx="6"/>
            <a:endCxn id="86" idx="2"/>
          </p:cNvCxnSpPr>
          <p:nvPr/>
        </p:nvCxnSpPr>
        <p:spPr>
          <a:xfrm>
            <a:off x="2609088" y="5693059"/>
            <a:ext cx="605659" cy="3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-6582" y="551203"/>
            <a:ext cx="5561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Stack update &lt;stack id&gt; &lt;template with new resource&gt;</a:t>
            </a:r>
          </a:p>
        </p:txBody>
      </p:sp>
      <p:sp>
        <p:nvSpPr>
          <p:cNvPr id="91" name="Flowchart: Magnetic Disk 90"/>
          <p:cNvSpPr/>
          <p:nvPr/>
        </p:nvSpPr>
        <p:spPr>
          <a:xfrm>
            <a:off x="5114444" y="3497086"/>
            <a:ext cx="654908" cy="75376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Cube 91"/>
          <p:cNvSpPr/>
          <p:nvPr/>
        </p:nvSpPr>
        <p:spPr>
          <a:xfrm>
            <a:off x="9266547" y="2476834"/>
            <a:ext cx="424105" cy="397814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Cube 92"/>
          <p:cNvSpPr/>
          <p:nvPr/>
        </p:nvSpPr>
        <p:spPr>
          <a:xfrm>
            <a:off x="187854" y="2971893"/>
            <a:ext cx="1045623" cy="474973"/>
          </a:xfrm>
          <a:prstGeom prst="cube">
            <a:avLst/>
          </a:prstGeom>
          <a:solidFill>
            <a:srgbClr val="EBA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Cube 93"/>
          <p:cNvSpPr/>
          <p:nvPr/>
        </p:nvSpPr>
        <p:spPr>
          <a:xfrm>
            <a:off x="345232" y="2685213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Cube 94"/>
          <p:cNvSpPr/>
          <p:nvPr/>
        </p:nvSpPr>
        <p:spPr>
          <a:xfrm>
            <a:off x="675511" y="2685213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Cube 95"/>
          <p:cNvSpPr/>
          <p:nvPr/>
        </p:nvSpPr>
        <p:spPr>
          <a:xfrm>
            <a:off x="519137" y="2369612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Cube 96"/>
          <p:cNvSpPr/>
          <p:nvPr/>
        </p:nvSpPr>
        <p:spPr>
          <a:xfrm>
            <a:off x="519137" y="2068472"/>
            <a:ext cx="424105" cy="39781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Cube 97"/>
          <p:cNvSpPr/>
          <p:nvPr/>
        </p:nvSpPr>
        <p:spPr>
          <a:xfrm>
            <a:off x="519137" y="1767332"/>
            <a:ext cx="424105" cy="39781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804500" y="2132299"/>
            <a:ext cx="1506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needs update ?</a:t>
            </a:r>
          </a:p>
        </p:txBody>
      </p:sp>
      <p:sp>
        <p:nvSpPr>
          <p:cNvPr id="100" name="Freeform 99"/>
          <p:cNvSpPr/>
          <p:nvPr/>
        </p:nvSpPr>
        <p:spPr>
          <a:xfrm>
            <a:off x="5447071" y="2369612"/>
            <a:ext cx="3819476" cy="1241475"/>
          </a:xfrm>
          <a:custGeom>
            <a:avLst/>
            <a:gdLst>
              <a:gd name="connsiteX0" fmla="*/ 6838122 w 6838122"/>
              <a:gd name="connsiteY0" fmla="*/ 532027 h 1625332"/>
              <a:gd name="connsiteX1" fmla="*/ 5367131 w 6838122"/>
              <a:gd name="connsiteY1" fmla="*/ 134462 h 1625332"/>
              <a:gd name="connsiteX2" fmla="*/ 3061252 w 6838122"/>
              <a:gd name="connsiteY2" fmla="*/ 45010 h 1625332"/>
              <a:gd name="connsiteX3" fmla="*/ 874644 w 6838122"/>
              <a:gd name="connsiteY3" fmla="*/ 800384 h 1625332"/>
              <a:gd name="connsiteX4" fmla="*/ 0 w 6838122"/>
              <a:gd name="connsiteY4" fmla="*/ 1625332 h 16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122" h="1625332">
                <a:moveTo>
                  <a:pt x="6838122" y="532027"/>
                </a:moveTo>
                <a:cubicBezTo>
                  <a:pt x="6417365" y="373829"/>
                  <a:pt x="5996609" y="215632"/>
                  <a:pt x="5367131" y="134462"/>
                </a:cubicBezTo>
                <a:cubicBezTo>
                  <a:pt x="4737653" y="53292"/>
                  <a:pt x="3810000" y="-65977"/>
                  <a:pt x="3061252" y="45010"/>
                </a:cubicBezTo>
                <a:cubicBezTo>
                  <a:pt x="2312504" y="155997"/>
                  <a:pt x="1384853" y="536997"/>
                  <a:pt x="874644" y="800384"/>
                </a:cubicBezTo>
                <a:cubicBezTo>
                  <a:pt x="364435" y="1063771"/>
                  <a:pt x="182217" y="1344551"/>
                  <a:pt x="0" y="1625332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568406" y="2848996"/>
            <a:ext cx="150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Get resource inform DB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30957" y="2543046"/>
            <a:ext cx="264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DB state matches template data, no update required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0" y="-1072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Phase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2: Observer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1781360" y="3545092"/>
            <a:ext cx="1853602" cy="7010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2609087" y="2032608"/>
            <a:ext cx="6657459" cy="1590149"/>
          </a:xfrm>
          <a:custGeom>
            <a:avLst/>
            <a:gdLst>
              <a:gd name="connsiteX0" fmla="*/ 6838122 w 6838122"/>
              <a:gd name="connsiteY0" fmla="*/ 532027 h 1625332"/>
              <a:gd name="connsiteX1" fmla="*/ 5367131 w 6838122"/>
              <a:gd name="connsiteY1" fmla="*/ 134462 h 1625332"/>
              <a:gd name="connsiteX2" fmla="*/ 3061252 w 6838122"/>
              <a:gd name="connsiteY2" fmla="*/ 45010 h 1625332"/>
              <a:gd name="connsiteX3" fmla="*/ 874644 w 6838122"/>
              <a:gd name="connsiteY3" fmla="*/ 800384 h 1625332"/>
              <a:gd name="connsiteX4" fmla="*/ 0 w 6838122"/>
              <a:gd name="connsiteY4" fmla="*/ 1625332 h 16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8122" h="1625332">
                <a:moveTo>
                  <a:pt x="6838122" y="532027"/>
                </a:moveTo>
                <a:cubicBezTo>
                  <a:pt x="6417365" y="373829"/>
                  <a:pt x="5996609" y="215632"/>
                  <a:pt x="5367131" y="134462"/>
                </a:cubicBezTo>
                <a:cubicBezTo>
                  <a:pt x="4737653" y="53292"/>
                  <a:pt x="3810000" y="-65977"/>
                  <a:pt x="3061252" y="45010"/>
                </a:cubicBezTo>
                <a:cubicBezTo>
                  <a:pt x="2312504" y="155997"/>
                  <a:pt x="1384853" y="536997"/>
                  <a:pt x="874644" y="800384"/>
                </a:cubicBezTo>
                <a:cubicBezTo>
                  <a:pt x="364435" y="1063771"/>
                  <a:pt x="182217" y="1344551"/>
                  <a:pt x="0" y="1625332"/>
                </a:cubicBezTo>
              </a:path>
            </a:pathLst>
          </a:custGeom>
          <a:noFill/>
          <a:ln w="190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913658" y="2474742"/>
            <a:ext cx="191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Get live state of the resource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94664" y="4786216"/>
            <a:ext cx="2345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Merge DB data with    live state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 Compare merged data with template data</a:t>
            </a:r>
          </a:p>
        </p:txBody>
      </p:sp>
    </p:spTree>
    <p:extLst>
      <p:ext uri="{BB962C8B-B14F-4D97-AF65-F5344CB8AC3E}">
        <p14:creationId xmlns:p14="http://schemas.microsoft.com/office/powerpoint/2010/main" val="19179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399" y="6553200"/>
            <a:ext cx="2644441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D61BE6-B9C9-4DE3-8B16-D2ADC8128105}" type="slidenum">
              <a:rPr lang="de-DE" altLang="en-US" sz="700"/>
              <a:pPr/>
              <a:t>26</a:t>
            </a:fld>
            <a:endParaRPr lang="de-DE" altLang="en-US" sz="700"/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0" y="4856255"/>
            <a:ext cx="2422769" cy="727092"/>
          </a:xfrm>
          <a:prstGeom prst="homePlate">
            <a:avLst>
              <a:gd name="adj" fmla="val 12425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Juno</a:t>
            </a:r>
            <a:endParaRPr lang="de-DE" altLang="en-US" sz="2400" b="1" dirty="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2420327" y="3716247"/>
            <a:ext cx="2464288" cy="700164"/>
          </a:xfrm>
          <a:prstGeom prst="chevron">
            <a:avLst>
              <a:gd name="adj" fmla="val 12846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Kilo</a:t>
            </a:r>
            <a:endParaRPr lang="de-DE" altLang="en-US" sz="2400" b="1" dirty="0"/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4884615" y="2573246"/>
            <a:ext cx="2500923" cy="724099"/>
          </a:xfrm>
          <a:prstGeom prst="chevron">
            <a:avLst>
              <a:gd name="adj" fmla="val 13037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Liberty</a:t>
            </a:r>
            <a:endParaRPr lang="de-DE" altLang="en-US" sz="2400" b="1" dirty="0"/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7366000" y="1430247"/>
            <a:ext cx="2420327" cy="724098"/>
          </a:xfrm>
          <a:prstGeom prst="chevron">
            <a:avLst>
              <a:gd name="adj" fmla="val 12617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Mitaka</a:t>
            </a:r>
            <a:endParaRPr lang="de-DE" altLang="en-US" sz="2400" b="1" dirty="0"/>
          </a:p>
        </p:txBody>
      </p: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9791212" y="287247"/>
            <a:ext cx="2400788" cy="724100"/>
          </a:xfrm>
          <a:prstGeom prst="chevron">
            <a:avLst>
              <a:gd name="adj" fmla="val 12515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90000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de-DE" altLang="en-US" sz="2400" b="1" dirty="0" smtClean="0"/>
              <a:t>Newton</a:t>
            </a:r>
            <a:endParaRPr lang="de-DE" altLang="en-US" sz="2400" b="1" dirty="0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95385" y="4595937"/>
            <a:ext cx="351692" cy="43086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de-DE" altLang="en-US" sz="1200" b="1">
                <a:solidFill>
                  <a:schemeClr val="bg1"/>
                </a:solidFill>
              </a:rPr>
              <a:t>1</a:t>
            </a:r>
            <a:endParaRPr kumimoji="1" lang="de-DE" altLang="en-US" sz="1800" b="1">
              <a:solidFill>
                <a:srgbClr val="000000"/>
              </a:solidFill>
            </a:endParaRPr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657231" y="3446953"/>
            <a:ext cx="351692" cy="43086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de-DE" altLang="en-US" sz="1200" b="1">
                <a:solidFill>
                  <a:schemeClr val="bg1"/>
                </a:solidFill>
              </a:rPr>
              <a:t>2</a:t>
            </a:r>
            <a:endParaRPr kumimoji="1" lang="de-DE" altLang="en-US" sz="1800" b="1">
              <a:solidFill>
                <a:srgbClr val="000000"/>
              </a:solidFill>
            </a:endParaRPr>
          </a:p>
        </p:txBody>
      </p: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5114192" y="2297969"/>
            <a:ext cx="351692" cy="43086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de-DE" altLang="en-US" sz="1200" b="1">
                <a:solidFill>
                  <a:schemeClr val="bg1"/>
                </a:solidFill>
              </a:rPr>
              <a:t>3</a:t>
            </a:r>
            <a:endParaRPr kumimoji="1" lang="de-DE" altLang="en-US" sz="1800" b="1">
              <a:solidFill>
                <a:srgbClr val="000000"/>
              </a:solidFill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588250" y="1148984"/>
            <a:ext cx="351692" cy="43086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de-DE" altLang="en-US" sz="1200" b="1">
                <a:solidFill>
                  <a:schemeClr val="bg1"/>
                </a:solidFill>
              </a:rPr>
              <a:t>4</a:t>
            </a:r>
            <a:endParaRPr kumimoji="1" lang="de-DE" altLang="en-US" sz="1800" b="1">
              <a:solidFill>
                <a:srgbClr val="0000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10020788" y="0"/>
            <a:ext cx="351692" cy="43086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1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de-DE" altLang="en-US" sz="1200" b="1">
                <a:solidFill>
                  <a:schemeClr val="bg1"/>
                </a:solidFill>
              </a:rPr>
              <a:t>5</a:t>
            </a:r>
            <a:endParaRPr kumimoji="1" lang="de-DE" altLang="en-US" sz="1800" b="1">
              <a:solidFill>
                <a:srgbClr val="000000"/>
              </a:solidFill>
            </a:endParaRPr>
          </a:p>
        </p:txBody>
      </p:sp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0" y="5603413"/>
            <a:ext cx="2315308" cy="63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>
                <a:latin typeface="Arial Narrow" panose="020B0606020202030204" pitchFamily="34" charset="0"/>
              </a:rPr>
              <a:t>Convergence initial BPs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de-DE" altLang="en-US" sz="1600" dirty="0" smtClean="0">
                <a:latin typeface="Arial Narrow" panose="020B0606020202030204" pitchFamily="34" charset="0"/>
              </a:rPr>
              <a:t>(filed towards the end)</a:t>
            </a:r>
          </a:p>
        </p:txBody>
      </p:sp>
      <p:sp>
        <p:nvSpPr>
          <p:cNvPr id="43" name="Rectangle 49"/>
          <p:cNvSpPr>
            <a:spLocks noChangeArrowheads="1"/>
          </p:cNvSpPr>
          <p:nvPr/>
        </p:nvSpPr>
        <p:spPr bwMode="auto">
          <a:xfrm>
            <a:off x="2427654" y="4436474"/>
            <a:ext cx="2383692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PoCs and evaluations in Mid Kilo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Decided to do in phases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Phase 1 BPs submitted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Implement DB changes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Implement Convergence message bus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>
            <a:off x="4923692" y="3315274"/>
            <a:ext cx="2442308" cy="314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Implement phase 1 BPs</a:t>
            </a:r>
          </a:p>
          <a:p>
            <a:pPr marL="484187" lvl="1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Convergence graph computaion</a:t>
            </a:r>
          </a:p>
          <a:p>
            <a:pPr marL="484187" lvl="1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Light weight stack</a:t>
            </a:r>
          </a:p>
          <a:p>
            <a:pPr marL="484187" lvl="1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Workers, RPC cast</a:t>
            </a:r>
          </a:p>
          <a:p>
            <a:pPr marL="484187" lvl="1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Resource level locks and retries</a:t>
            </a:r>
          </a:p>
          <a:p>
            <a:pPr marL="484187" lvl="1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Concurrent workflow</a:t>
            </a:r>
          </a:p>
          <a:p>
            <a:pPr marL="484187" lvl="1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Scenario tests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Experimental </a:t>
            </a:r>
            <a:r>
              <a:rPr lang="de-DE" altLang="en-US" sz="1600" dirty="0">
                <a:latin typeface="Arial Narrow" panose="020B0606020202030204" pitchFamily="34" charset="0"/>
              </a:rPr>
              <a:t>convergence gate </a:t>
            </a:r>
            <a:r>
              <a:rPr lang="de-DE" altLang="en-US" sz="1600" dirty="0" smtClean="0">
                <a:latin typeface="Arial Narrow" panose="020B0606020202030204" pitchFamily="34" charset="0"/>
              </a:rPr>
              <a:t>job</a:t>
            </a:r>
            <a:endParaRPr lang="de-DE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7385538" y="2176123"/>
            <a:ext cx="2344615" cy="304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Phase 2 BP for observe-on-update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Gate job for convergence made mandatory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Patch to keep testing TripleO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Testing and bug fixing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Fixing all intermittently failing functional tests</a:t>
            </a:r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Lot of patches for observe-on-update</a:t>
            </a:r>
            <a:endParaRPr lang="de-DE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46" name="Rectangle 52"/>
          <p:cNvSpPr>
            <a:spLocks noChangeArrowheads="1"/>
          </p:cNvSpPr>
          <p:nvPr/>
        </p:nvSpPr>
        <p:spPr bwMode="auto">
          <a:xfrm>
            <a:off x="9805865" y="1027137"/>
            <a:ext cx="2386135" cy="36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88913" indent="-1889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7350" indent="-1968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61950" lvl="1" indent="-171450"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Make default in newton -1</a:t>
            </a:r>
          </a:p>
          <a:p>
            <a:pPr marL="361950" lvl="1" indent="-171450"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Stack-cancel-update &amp; esoteric features</a:t>
            </a:r>
          </a:p>
          <a:p>
            <a:pPr marL="361950" lvl="1" indent="-171450"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Address performance issues</a:t>
            </a:r>
          </a:p>
          <a:p>
            <a:pPr marL="361950" lvl="1" indent="-171450"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Complete observe-on-update</a:t>
            </a:r>
          </a:p>
          <a:p>
            <a:pPr marL="361950" lvl="1" indent="-171450"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Convergence Functional tests</a:t>
            </a:r>
          </a:p>
          <a:p>
            <a:pPr marL="361950" lvl="1" indent="-171450">
              <a:spcBef>
                <a:spcPct val="20000"/>
              </a:spcBef>
              <a:buSzTx/>
              <a:buFont typeface="Arial" panose="020B0604020202020204" pitchFamily="34" charset="0"/>
              <a:buChar char="•"/>
            </a:pPr>
            <a:r>
              <a:rPr lang="de-DE" altLang="en-US" sz="1600" dirty="0" smtClean="0">
                <a:latin typeface="Arial Narrow" panose="020B0606020202030204" pitchFamily="34" charset="0"/>
              </a:rPr>
              <a:t>Phase 3</a:t>
            </a:r>
          </a:p>
          <a:p>
            <a:pPr marL="190500" lvl="1" indent="0">
              <a:spcBef>
                <a:spcPct val="20000"/>
              </a:spcBef>
              <a:buSzTx/>
            </a:pPr>
            <a:r>
              <a:rPr lang="de-DE" altLang="en-US" sz="1600" dirty="0" smtClean="0">
                <a:latin typeface="Arial Narrow" panose="020B0606020202030204" pitchFamily="34" charset="0"/>
              </a:rPr>
              <a:t>         HA using DLM</a:t>
            </a:r>
          </a:p>
          <a:p>
            <a:pPr marL="190500" lvl="1" indent="0">
              <a:spcBef>
                <a:spcPct val="20000"/>
              </a:spcBef>
              <a:buSzTx/>
            </a:pPr>
            <a:r>
              <a:rPr lang="de-DE" altLang="en-US" sz="1600" dirty="0" smtClean="0">
                <a:latin typeface="Arial Narrow" panose="020B0606020202030204" pitchFamily="34" charset="0"/>
              </a:rPr>
              <a:t>         Continous observer?</a:t>
            </a:r>
            <a:endParaRPr lang="de-DE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progress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192000" cy="80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Vs Legacy</a:t>
            </a:r>
          </a:p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(Time taken)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28623" y="3246019"/>
            <a:ext cx="220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Time taken (secs)</a:t>
            </a:r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12232" y="6348824"/>
            <a:ext cx="362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Stack Size </a:t>
            </a:r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889612"/>
              </p:ext>
            </p:extLst>
          </p:nvPr>
        </p:nvGraphicFramePr>
        <p:xfrm>
          <a:off x="701009" y="841314"/>
          <a:ext cx="9072255" cy="560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79744" y="4897563"/>
            <a:ext cx="2212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32 Heat engine processes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48 CPU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256 GB RAM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1 TB HDD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15081" y="6531783"/>
            <a:ext cx="745677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4511" y="2035277"/>
            <a:ext cx="9786" cy="53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53940" y="6347117"/>
            <a:ext cx="45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https://github.com/asalkeld/convergence-rally</a:t>
            </a:r>
          </a:p>
        </p:txBody>
      </p:sp>
    </p:spTree>
    <p:extLst>
      <p:ext uri="{BB962C8B-B14F-4D97-AF65-F5344CB8AC3E}">
        <p14:creationId xmlns:p14="http://schemas.microsoft.com/office/powerpoint/2010/main" val="28047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7692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Convergence comparison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(Number of engine processes vs Time Taken)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0206" y="3307213"/>
            <a:ext cx="220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Time taken (secs)</a:t>
            </a:r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0336" y="6307942"/>
            <a:ext cx="220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Stack Size</a:t>
            </a:r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4511" y="2035277"/>
            <a:ext cx="9786" cy="53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06523" y="6477219"/>
            <a:ext cx="745677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276578"/>
              </p:ext>
            </p:extLst>
          </p:nvPr>
        </p:nvGraphicFramePr>
        <p:xfrm>
          <a:off x="939792" y="976969"/>
          <a:ext cx="9864566" cy="5330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1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7692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Legacy Engine comparison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(Number of engine processes vs Time Taken)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0206" y="3307213"/>
            <a:ext cx="220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Time taken (secs)</a:t>
            </a:r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0336" y="6307942"/>
            <a:ext cx="220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Stack Size</a:t>
            </a:r>
            <a:endParaRPr lang="en-US" sz="16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4511" y="2035277"/>
            <a:ext cx="9786" cy="5358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06523" y="6477219"/>
            <a:ext cx="745677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78307"/>
              </p:ext>
            </p:extLst>
          </p:nvPr>
        </p:nvGraphicFramePr>
        <p:xfrm>
          <a:off x="1143000" y="866774"/>
          <a:ext cx="9492916" cy="512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41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8857356"/>
              </p:ext>
            </p:extLst>
          </p:nvPr>
        </p:nvGraphicFramePr>
        <p:xfrm>
          <a:off x="245807" y="422787"/>
          <a:ext cx="10903974" cy="580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71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6659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Blueprints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8211"/>
              </p:ext>
            </p:extLst>
          </p:nvPr>
        </p:nvGraphicFramePr>
        <p:xfrm>
          <a:off x="49161" y="577453"/>
          <a:ext cx="12093678" cy="619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515"/>
                <a:gridCol w="1262534"/>
                <a:gridCol w="4792629"/>
              </a:tblGrid>
              <a:tr h="238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Release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Owners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544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50"/>
                        <a:buFont typeface="HP Simplified"/>
                        <a:buNone/>
                      </a:pPr>
                      <a:r>
                        <a:rPr lang="en-US" sz="1400" u="none" strike="noStrike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</a:t>
                      </a:r>
                      <a:endParaRPr lang="en-US" sz="1400" b="0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Juno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Clint </a:t>
                      </a:r>
                      <a:r>
                        <a:rPr lang="en-US" sz="1400" u="none" strike="noStrike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Byrum</a:t>
                      </a:r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Mike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Spreitzer</a:t>
                      </a:r>
                      <a:endParaRPr lang="en-US" sz="1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convergence-engine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Juno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Clint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Byrum</a:t>
                      </a:r>
                      <a:endParaRPr lang="en-US" sz="1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274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400" u="none" strike="noStrike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convergence-continuous-observer</a:t>
                      </a:r>
                      <a:endParaRPr lang="en-US" sz="1400" b="0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Juno</a:t>
                      </a:r>
                      <a:endParaRPr lang="en-US" sz="1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Clint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Byrum</a:t>
                      </a:r>
                      <a:endParaRPr lang="en-US" sz="1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400" u="none" strike="noStrike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convergence-observer</a:t>
                      </a:r>
                      <a:endParaRPr lang="en-US" sz="1400" b="0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Juno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Clint </a:t>
                      </a:r>
                      <a:r>
                        <a:rPr lang="en-US" sz="1400" u="none" strike="noStrike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Byrum</a:t>
                      </a:r>
                      <a:endParaRPr lang="en-US" sz="1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68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Convergence-engine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PoC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 on top of upstream heat codebase</a:t>
                      </a:r>
                      <a:endParaRPr lang="en-US" sz="1400" b="0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Juno, Kilo</a:t>
                      </a:r>
                      <a:endParaRPr lang="en-US" sz="1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Anant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Patil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, Rakesh HS,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Sirushti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Murugesan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Ishant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Tyahi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Unmesh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Gurjar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Vishnusaran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Murugan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Kanagaraj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Manickam</a:t>
                      </a:r>
                      <a:endParaRPr lang="en-US" sz="14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Convergence-engine PoC </a:t>
                      </a:r>
                      <a:endParaRPr lang="en-US" sz="1400" b="0" i="0" u="none" strike="noStrike" kern="12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Zane Bitter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Convergence-engine blueprint is converted into small blueprints based on </a:t>
                      </a:r>
                      <a:r>
                        <a:rPr lang="en-US" sz="1400" u="none" strike="noStrike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above </a:t>
                      </a:r>
                      <a:r>
                        <a:rPr lang="en-US" sz="1400" u="none" strike="noStrike" kern="12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PoC</a:t>
                      </a:r>
                      <a:endParaRPr lang="en-US" sz="1400" b="0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Zane Bitter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</a:t>
                      </a:r>
                      <a:r>
                        <a:rPr lang="en-US" sz="1400" u="none" strike="noStrike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-option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Razumovsky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convergence-resource-table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Sergey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Kraynev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convergence-message-bus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Kanagaraj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Manickam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convergence-push-data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Sergey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Kraynev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convergence-stack-data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Kilo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Anant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Patil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convergence-concurrent-workflow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Angus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Salkeld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convergence-graph-progress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Rakesh H S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convergence-lightweight-stack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Sirushti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Murugesan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convergence-prepare-traversal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Rakesh H S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convergence-check-workflow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Sirushti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Murugesan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convergence-resource-locking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Ishant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Tyagi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convergence-rollback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Anant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Patil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convergence-resource-replacement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Angus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Salkeld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Blueprint convergence-resource-operations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Kanagaraj</a:t>
                      </a:r>
                      <a:r>
                        <a:rPr lang="en-US" sz="1400" u="none" strike="noStrike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kern="12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Manickam</a:t>
                      </a:r>
                      <a:endParaRPr lang="en-US" sz="1400" b="1" i="0" u="none" strike="noStrike" kern="12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Enable Convergence-engine-functional testing in </a:t>
                      </a:r>
                      <a:r>
                        <a:rPr lang="en-US" sz="140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zuul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gate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Heat Community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Convergence-engine </a:t>
                      </a:r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Functional-testing 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and bug fixing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Liberty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Heat Community</a:t>
                      </a:r>
                      <a:endParaRPr lang="en-US" sz="14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8270" y="4889373"/>
            <a:ext cx="420370" cy="164592"/>
          </a:xfrm>
        </p:spPr>
        <p:txBody>
          <a:bodyPr anchor="ctr"/>
          <a:lstStyle/>
          <a:p>
            <a:r>
              <a:rPr lang="en-US" sz="700" dirty="0" smtClean="0">
                <a:solidFill>
                  <a:schemeClr val="bg2">
                    <a:lumMod val="75000"/>
                  </a:schemeClr>
                </a:solidFill>
              </a:rPr>
              <a:t>15</a:t>
            </a:r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3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>
            <a:normAutofit/>
          </a:bodyPr>
          <a:lstStyle/>
          <a:p>
            <a:r>
              <a:rPr lang="en-US" dirty="0" smtClean="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IRC</a:t>
            </a:r>
          </a:p>
          <a:p>
            <a:pPr marL="0" indent="0">
              <a:buNone/>
            </a:pPr>
            <a:r>
              <a:rPr lang="en-US" dirty="0" smtClean="0"/>
              <a:t>The developers use IRC in </a:t>
            </a:r>
            <a:r>
              <a:rPr lang="en-US" b="1" dirty="0" smtClean="0"/>
              <a:t>#heat </a:t>
            </a:r>
            <a:r>
              <a:rPr lang="en-US" dirty="0" smtClean="0"/>
              <a:t>on </a:t>
            </a:r>
            <a:r>
              <a:rPr lang="en-US" dirty="0" err="1" smtClean="0"/>
              <a:t>Freenode</a:t>
            </a:r>
            <a:r>
              <a:rPr lang="en-US" dirty="0" smtClean="0"/>
              <a:t> for development discussion.</a:t>
            </a:r>
          </a:p>
          <a:p>
            <a:endParaRPr lang="en-US" dirty="0" smtClean="0"/>
          </a:p>
          <a:p>
            <a:r>
              <a:rPr lang="en-US" dirty="0" smtClean="0"/>
              <a:t>Meetings</a:t>
            </a:r>
          </a:p>
          <a:p>
            <a:pPr marL="0" indent="0">
              <a:buNone/>
            </a:pPr>
            <a:r>
              <a:rPr lang="en-US" dirty="0" smtClean="0"/>
              <a:t>Meetings are held on IRC in #</a:t>
            </a:r>
            <a:r>
              <a:rPr lang="en-US" dirty="0" err="1" smtClean="0"/>
              <a:t>openstack</a:t>
            </a:r>
            <a:r>
              <a:rPr lang="en-US" dirty="0" smtClean="0"/>
              <a:t>-meeting on </a:t>
            </a:r>
            <a:r>
              <a:rPr lang="en-US" dirty="0" err="1" smtClean="0"/>
              <a:t>Freenode</a:t>
            </a:r>
            <a:r>
              <a:rPr lang="en-US" dirty="0" smtClean="0"/>
              <a:t>. See the Heat agenda page for times and details.</a:t>
            </a:r>
          </a:p>
          <a:p>
            <a:endParaRPr lang="en-US" dirty="0" smtClean="0"/>
          </a:p>
          <a:p>
            <a:r>
              <a:rPr lang="en-US" dirty="0" smtClean="0"/>
              <a:t>Mailing list</a:t>
            </a:r>
          </a:p>
          <a:p>
            <a:pPr marL="0" indent="0">
              <a:buNone/>
            </a:pPr>
            <a:r>
              <a:rPr lang="en-US" dirty="0" smtClean="0"/>
              <a:t>Discussions about Heat happens on the </a:t>
            </a:r>
            <a:r>
              <a:rPr lang="en-US" dirty="0" err="1" smtClean="0"/>
              <a:t>openstack</a:t>
            </a:r>
            <a:r>
              <a:rPr lang="en-US" dirty="0" smtClean="0"/>
              <a:t>-dev mailing list. Please use the tag [Heat] in the subject line for new threads</a:t>
            </a:r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https://wiki.openstack.org/wiki/Heat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://icons.iconarchive.com/icons/icons8/windows-8/512/Mobile-Smartphone-Table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82" y="3780638"/>
            <a:ext cx="591428" cy="59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aig.com/Chartis/internet/US/en/desktop_tcm3171-5553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34" y="3744538"/>
            <a:ext cx="602657" cy="60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Cloud application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75361" y="1316736"/>
            <a:ext cx="10972801" cy="27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Sample Word-press  application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9142880" y="4740527"/>
            <a:ext cx="1420536" cy="1062605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/>
              <a:t>Storage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792979" y="2841071"/>
            <a:ext cx="1854900" cy="9395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/>
              <a:t>Db-server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575756" y="2096363"/>
            <a:ext cx="1108395" cy="24289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/>
              <a:t>Load-balancer</a:t>
            </a:r>
            <a:endParaRPr lang="en-US" sz="1600" dirty="0"/>
          </a:p>
        </p:txBody>
      </p:sp>
      <p:sp>
        <p:nvSpPr>
          <p:cNvPr id="13" name="Left-Right Arrow 12"/>
          <p:cNvSpPr/>
          <p:nvPr/>
        </p:nvSpPr>
        <p:spPr>
          <a:xfrm>
            <a:off x="4709957" y="2956761"/>
            <a:ext cx="970091" cy="646176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7710224" y="2987767"/>
            <a:ext cx="970091" cy="646176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 rot="5400000">
            <a:off x="9347783" y="4024107"/>
            <a:ext cx="970091" cy="646176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16" name="Picture 4" descr="http://icongal.com/gallery/image/152491/group_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5" y="2354370"/>
            <a:ext cx="1431836" cy="14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>
            <a:off x="2439476" y="2921740"/>
            <a:ext cx="970091" cy="646176"/>
          </a:xfrm>
          <a:prstGeom prst="left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8" name="Vertical Scroll 17"/>
          <p:cNvSpPr/>
          <p:nvPr/>
        </p:nvSpPr>
        <p:spPr>
          <a:xfrm>
            <a:off x="5952368" y="4180343"/>
            <a:ext cx="1377696" cy="690008"/>
          </a:xfrm>
          <a:prstGeom prst="verticalScroll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cxnSp>
        <p:nvCxnSpPr>
          <p:cNvPr id="19" name="Straight Connector 18"/>
          <p:cNvCxnSpPr>
            <a:stCxn id="21" idx="2"/>
            <a:endCxn id="18" idx="0"/>
          </p:cNvCxnSpPr>
          <p:nvPr/>
        </p:nvCxnSpPr>
        <p:spPr>
          <a:xfrm>
            <a:off x="6641216" y="3788783"/>
            <a:ext cx="0" cy="39156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684872" y="2849217"/>
            <a:ext cx="1912688" cy="939567"/>
            <a:chOff x="5684872" y="2849217"/>
            <a:chExt cx="1912688" cy="939567"/>
          </a:xfrm>
        </p:grpSpPr>
        <p:sp>
          <p:nvSpPr>
            <p:cNvPr id="21" name="Rectangle 20"/>
            <p:cNvSpPr/>
            <p:nvPr/>
          </p:nvSpPr>
          <p:spPr>
            <a:xfrm>
              <a:off x="5684872" y="2849217"/>
              <a:ext cx="1912688" cy="93956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sz="1600" dirty="0"/>
                <a:t>Wordpress </a:t>
              </a:r>
            </a:p>
            <a:p>
              <a:pPr algn="ctr"/>
              <a:r>
                <a:rPr lang="en-US" sz="1600" dirty="0"/>
                <a:t>Web-server</a:t>
              </a:r>
            </a:p>
          </p:txBody>
        </p:sp>
        <p:pic>
          <p:nvPicPr>
            <p:cNvPr id="22" name="Picture 2" descr="https://s.w.org/about/images/logos/wordpress-logo-simplified-rg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86295" y="3373754"/>
              <a:ext cx="403225" cy="40322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5766152" y="2656177"/>
            <a:ext cx="1955448" cy="939567"/>
            <a:chOff x="5634072" y="2960977"/>
            <a:chExt cx="1955448" cy="939567"/>
          </a:xfrm>
        </p:grpSpPr>
        <p:sp>
          <p:nvSpPr>
            <p:cNvPr id="24" name="Rectangle 23"/>
            <p:cNvSpPr/>
            <p:nvPr/>
          </p:nvSpPr>
          <p:spPr>
            <a:xfrm>
              <a:off x="5634072" y="2960977"/>
              <a:ext cx="1912688" cy="93956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sz="1600" dirty="0"/>
                <a:t>Wordpress </a:t>
              </a:r>
            </a:p>
            <a:p>
              <a:pPr algn="ctr"/>
              <a:r>
                <a:rPr lang="en-US" sz="1600" dirty="0"/>
                <a:t>Web-server</a:t>
              </a:r>
            </a:p>
          </p:txBody>
        </p:sp>
        <p:pic>
          <p:nvPicPr>
            <p:cNvPr id="25" name="Picture 2" descr="https://s.w.org/about/images/logos/wordpress-logo-simplified-rg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86295" y="3373754"/>
              <a:ext cx="403225" cy="403225"/>
            </a:xfrm>
            <a:prstGeom prst="rect">
              <a:avLst/>
            </a:prstGeom>
            <a:noFill/>
          </p:spPr>
        </p:pic>
      </p:grpSp>
      <p:grpSp>
        <p:nvGrpSpPr>
          <p:cNvPr id="26" name="Group 25"/>
          <p:cNvGrpSpPr/>
          <p:nvPr/>
        </p:nvGrpSpPr>
        <p:grpSpPr>
          <a:xfrm>
            <a:off x="5898232" y="2442817"/>
            <a:ext cx="1912688" cy="939567"/>
            <a:chOff x="5684872" y="2849217"/>
            <a:chExt cx="1912688" cy="939567"/>
          </a:xfrm>
        </p:grpSpPr>
        <p:sp>
          <p:nvSpPr>
            <p:cNvPr id="27" name="Rectangle 26"/>
            <p:cNvSpPr/>
            <p:nvPr/>
          </p:nvSpPr>
          <p:spPr>
            <a:xfrm>
              <a:off x="5684872" y="2849217"/>
              <a:ext cx="1912688" cy="93956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sz="1600" dirty="0"/>
                <a:t>Wordpress </a:t>
              </a:r>
            </a:p>
            <a:p>
              <a:pPr algn="ctr"/>
              <a:r>
                <a:rPr lang="en-US" sz="1600" dirty="0"/>
                <a:t>Web-server</a:t>
              </a:r>
            </a:p>
          </p:txBody>
        </p:sp>
        <p:pic>
          <p:nvPicPr>
            <p:cNvPr id="28" name="Picture 2" descr="https://s.w.org/about/images/logos/wordpress-logo-simplified-rg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86295" y="3373754"/>
              <a:ext cx="403225" cy="4032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674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373029" y="1747522"/>
            <a:ext cx="10301811" cy="4676861"/>
          </a:xfrm>
        </p:spPr>
        <p:txBody>
          <a:bodyPr>
            <a:normAutofit fontScale="92500" lnSpcReduction="10000"/>
          </a:bodyPr>
          <a:lstStyle/>
          <a:p>
            <a:pPr marL="380990" indent="-380990"/>
            <a:r>
              <a:rPr lang="en-US" sz="1600" dirty="0" smtClean="0"/>
              <a:t>How to model the cloud application </a:t>
            </a:r>
            <a:r>
              <a:rPr lang="en-US" sz="1600" i="1" dirty="0" smtClean="0"/>
              <a:t>deployment</a:t>
            </a:r>
            <a:r>
              <a:rPr lang="en-US" sz="1600" dirty="0" smtClean="0"/>
              <a:t> (in YAML/JSON)?</a:t>
            </a:r>
          </a:p>
          <a:p>
            <a:pPr>
              <a:buNone/>
            </a:pPr>
            <a:r>
              <a:rPr lang="en-US" sz="1800" dirty="0" smtClean="0"/>
              <a:t>Heat provides Template (HOT &amp; AWS CFN) 	</a:t>
            </a:r>
          </a:p>
          <a:p>
            <a:pPr marL="380990" indent="-380990"/>
            <a:r>
              <a:rPr lang="en-US" sz="1600" dirty="0" smtClean="0"/>
              <a:t>How </a:t>
            </a:r>
            <a:r>
              <a:rPr lang="en-US" sz="1600" dirty="0"/>
              <a:t>to model the cloud application element </a:t>
            </a:r>
            <a:r>
              <a:rPr lang="en-US" sz="1600" dirty="0" smtClean="0"/>
              <a:t>like instances</a:t>
            </a:r>
            <a:r>
              <a:rPr lang="en-US" sz="1600" dirty="0"/>
              <a:t>, volumes</a:t>
            </a:r>
            <a:r>
              <a:rPr lang="en-US" sz="1600" dirty="0" smtClean="0"/>
              <a:t>,?</a:t>
            </a:r>
            <a:endParaRPr lang="en-US" sz="1600" dirty="0"/>
          </a:p>
          <a:p>
            <a:pPr>
              <a:buNone/>
            </a:pPr>
            <a:r>
              <a:rPr lang="en-US" sz="1800" dirty="0" smtClean="0"/>
              <a:t>Heat </a:t>
            </a:r>
            <a:r>
              <a:rPr lang="en-US" sz="1800" dirty="0"/>
              <a:t>provides Resource (as resource plug-in)	</a:t>
            </a:r>
            <a:endParaRPr lang="en-US" sz="2400" dirty="0"/>
          </a:p>
          <a:p>
            <a:pPr marL="380990" indent="-380990"/>
            <a:r>
              <a:rPr lang="en-US" sz="1600" dirty="0" smtClean="0"/>
              <a:t>How </a:t>
            </a:r>
            <a:r>
              <a:rPr lang="en-US" sz="1600" dirty="0"/>
              <a:t>to create and manage the cloud application?</a:t>
            </a:r>
          </a:p>
          <a:p>
            <a:pPr>
              <a:buNone/>
            </a:pPr>
            <a:r>
              <a:rPr lang="en-US" sz="1800" dirty="0"/>
              <a:t>Heat provides </a:t>
            </a:r>
            <a:r>
              <a:rPr lang="en-US" sz="1800" dirty="0" smtClean="0"/>
              <a:t>Stack	</a:t>
            </a:r>
          </a:p>
          <a:p>
            <a:pPr marL="380990" indent="-380990"/>
            <a:r>
              <a:rPr lang="en-US" sz="1600" dirty="0"/>
              <a:t>How to manage the cloud application scalability?</a:t>
            </a:r>
          </a:p>
          <a:p>
            <a:pPr>
              <a:buNone/>
            </a:pPr>
            <a:r>
              <a:rPr lang="en-US" sz="1800" dirty="0"/>
              <a:t>Heat provides </a:t>
            </a:r>
            <a:r>
              <a:rPr lang="en-US" sz="1800" dirty="0" smtClean="0"/>
              <a:t>Auto-scaling</a:t>
            </a:r>
          </a:p>
          <a:p>
            <a:pPr marL="380990" indent="-380990"/>
            <a:r>
              <a:rPr lang="en-US" sz="1800" dirty="0"/>
              <a:t>How to </a:t>
            </a:r>
            <a:r>
              <a:rPr lang="en-US" sz="1800" dirty="0" smtClean="0"/>
              <a:t>deploy the </a:t>
            </a:r>
            <a:r>
              <a:rPr lang="en-US" sz="1800" dirty="0"/>
              <a:t>cloud application?</a:t>
            </a:r>
          </a:p>
          <a:p>
            <a:pPr>
              <a:buNone/>
            </a:pPr>
            <a:r>
              <a:rPr lang="en-US" sz="1800" dirty="0"/>
              <a:t>Heat provides </a:t>
            </a:r>
            <a:r>
              <a:rPr lang="en-US" sz="1800" dirty="0" smtClean="0"/>
              <a:t>Software-Deployment</a:t>
            </a:r>
          </a:p>
          <a:p>
            <a:pPr marL="380990" indent="-380990"/>
            <a:r>
              <a:rPr lang="en-US" sz="1600" dirty="0"/>
              <a:t>How to configure the cloud application?</a:t>
            </a:r>
          </a:p>
          <a:p>
            <a:pPr>
              <a:buNone/>
            </a:pPr>
            <a:r>
              <a:rPr lang="en-US" sz="1800" dirty="0"/>
              <a:t>Heat provides </a:t>
            </a:r>
            <a:r>
              <a:rPr lang="en-US" sz="1800" dirty="0" smtClean="0"/>
              <a:t>Software-Configuration</a:t>
            </a:r>
          </a:p>
          <a:p>
            <a:pPr marL="380990" indent="-380990"/>
            <a:r>
              <a:rPr lang="en-US" sz="1600" dirty="0" smtClean="0"/>
              <a:t>How </a:t>
            </a:r>
            <a:r>
              <a:rPr lang="en-US" sz="1600" dirty="0"/>
              <a:t>to track the progress of life-cycle operations ?</a:t>
            </a:r>
          </a:p>
          <a:p>
            <a:pPr>
              <a:buNone/>
            </a:pPr>
            <a:r>
              <a:rPr lang="en-US" sz="1800" dirty="0"/>
              <a:t>Heat provides  Events</a:t>
            </a:r>
          </a:p>
          <a:p>
            <a:pPr marL="380990" lvl="1" indent="-380990"/>
            <a:endParaRPr lang="en-US" dirty="0"/>
          </a:p>
          <a:p>
            <a:pPr marL="380990" lvl="1" indent="-380990"/>
            <a:endParaRPr lang="en-US" dirty="0"/>
          </a:p>
          <a:p>
            <a:pPr marL="380990" lvl="1" indent="-380990"/>
            <a:endParaRPr lang="en-US" dirty="0"/>
          </a:p>
          <a:p>
            <a:pPr marL="380990" indent="-380990"/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73761" y="1286256"/>
            <a:ext cx="10972801" cy="27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An orchestration service to create and manage the lifecycle of cloud application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9271699" y="3724246"/>
            <a:ext cx="2611695" cy="2169953"/>
            <a:chOff x="5645229" y="2483141"/>
            <a:chExt cx="2480547" cy="1862355"/>
          </a:xfrm>
        </p:grpSpPr>
        <p:pic>
          <p:nvPicPr>
            <p:cNvPr id="8" name="Picture 4" descr="http://image.slidesharecdn.com/random-121015050645-phpapp01/95/openstack-heat-slides-1-638.jpg?cb=136953711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229" y="2483141"/>
              <a:ext cx="2480547" cy="186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www.auro.io/images/openstack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640" y="2483141"/>
              <a:ext cx="698136" cy="698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115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372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Template and resources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1" y="1133856"/>
            <a:ext cx="10972801" cy="27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Capture the declarative model of cloud application</a:t>
            </a:r>
            <a:endParaRPr lang="en-US" dirty="0">
              <a:solidFill>
                <a:srgbClr val="000000"/>
              </a:solidFill>
              <a:cs typeface="HP Simplified" pitchFamily="34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141752" y="3334484"/>
            <a:ext cx="827713" cy="754449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/>
              <a:t>10 GB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0811" y="3038608"/>
            <a:ext cx="1333500" cy="1346200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554311" y="3430711"/>
            <a:ext cx="1521727" cy="561995"/>
          </a:xfrm>
          <a:prstGeom prst="left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500" dirty="0" smtClean="0"/>
              <a:t>/</a:t>
            </a:r>
            <a:r>
              <a:rPr lang="en-US" sz="1500" dirty="0" err="1" smtClean="0"/>
              <a:t>dev</a:t>
            </a:r>
            <a:r>
              <a:rPr lang="en-US" sz="1500" dirty="0" smtClean="0"/>
              <a:t>/</a:t>
            </a:r>
            <a:r>
              <a:rPr lang="en-US" sz="1500" dirty="0" err="1" smtClean="0"/>
              <a:t>vdb</a:t>
            </a:r>
            <a:endParaRPr lang="en-US" sz="1500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5674601" y="1311299"/>
            <a:ext cx="2449585" cy="1621871"/>
          </a:xfrm>
          <a:prstGeom prst="accentCallout1">
            <a:avLst>
              <a:gd name="adj1" fmla="val 18750"/>
              <a:gd name="adj2" fmla="val -8333"/>
              <a:gd name="adj3" fmla="val 124202"/>
              <a:gd name="adj4" fmla="val -491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1100" dirty="0"/>
              <a:t>my_instance:</a:t>
            </a:r>
          </a:p>
          <a:p>
            <a:r>
              <a:rPr lang="en-US" sz="1100" dirty="0"/>
              <a:t>    </a:t>
            </a:r>
            <a:r>
              <a:rPr lang="en-US" sz="1100" b="1" dirty="0"/>
              <a:t>type: OS::Nova::Server</a:t>
            </a:r>
          </a:p>
          <a:p>
            <a:r>
              <a:rPr lang="en-US" sz="1100" dirty="0"/>
              <a:t>    properties: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key_name</a:t>
            </a:r>
            <a:r>
              <a:rPr lang="en-US" sz="1100" dirty="0"/>
              <a:t>: </a:t>
            </a:r>
            <a:r>
              <a:rPr lang="en-US" sz="1100" dirty="0" smtClean="0"/>
              <a:t>kp1</a:t>
            </a:r>
            <a:endParaRPr lang="en-US" sz="1100" dirty="0"/>
          </a:p>
          <a:p>
            <a:r>
              <a:rPr lang="en-US" sz="1100" dirty="0"/>
              <a:t>      image: </a:t>
            </a:r>
            <a:r>
              <a:rPr lang="en-US" sz="1100" dirty="0" smtClean="0"/>
              <a:t>cirros-0.3.3</a:t>
            </a:r>
            <a:endParaRPr lang="en-US" sz="1100" dirty="0"/>
          </a:p>
          <a:p>
            <a:r>
              <a:rPr lang="en-US" sz="1100" dirty="0"/>
              <a:t>      flavor: </a:t>
            </a:r>
            <a:r>
              <a:rPr lang="en-US" sz="1100" dirty="0" smtClean="0"/>
              <a:t>m1.small</a:t>
            </a:r>
            <a:endParaRPr lang="en-US" sz="1100" dirty="0"/>
          </a:p>
          <a:p>
            <a:r>
              <a:rPr lang="en-US" sz="1100" dirty="0"/>
              <a:t>      networks: </a:t>
            </a:r>
            <a:r>
              <a:rPr lang="en-US" sz="1100" dirty="0" smtClean="0"/>
              <a:t>[private]</a:t>
            </a:r>
            <a:endParaRPr lang="en-US" sz="1100" dirty="0"/>
          </a:p>
        </p:txBody>
      </p:sp>
      <p:sp>
        <p:nvSpPr>
          <p:cNvPr id="10" name="Line Callout 1 (Accent Bar) 9"/>
          <p:cNvSpPr/>
          <p:nvPr/>
        </p:nvSpPr>
        <p:spPr>
          <a:xfrm>
            <a:off x="9151377" y="2467062"/>
            <a:ext cx="2449585" cy="1621871"/>
          </a:xfrm>
          <a:prstGeom prst="accentCallout1">
            <a:avLst>
              <a:gd name="adj1" fmla="val 18750"/>
              <a:gd name="adj2" fmla="val -8333"/>
              <a:gd name="adj3" fmla="val 72478"/>
              <a:gd name="adj4" fmla="val -5328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1100" dirty="0" err="1"/>
              <a:t>my_vol</a:t>
            </a:r>
            <a:r>
              <a:rPr lang="en-US" sz="1100" dirty="0"/>
              <a:t>:</a:t>
            </a:r>
          </a:p>
          <a:p>
            <a:r>
              <a:rPr lang="en-US" sz="1100" b="1" dirty="0"/>
              <a:t>    type: OS::Cinder::Volume</a:t>
            </a:r>
          </a:p>
          <a:p>
            <a:r>
              <a:rPr lang="en-US" sz="1100" dirty="0"/>
              <a:t>    properties:</a:t>
            </a:r>
          </a:p>
          <a:p>
            <a:r>
              <a:rPr lang="en-US" sz="1100" dirty="0"/>
              <a:t>      size: </a:t>
            </a:r>
            <a:r>
              <a:rPr lang="en-US" sz="1100" dirty="0" smtClean="0"/>
              <a:t>10 GB</a:t>
            </a:r>
            <a:endParaRPr lang="en-US" sz="1100" dirty="0"/>
          </a:p>
        </p:txBody>
      </p:sp>
      <p:sp>
        <p:nvSpPr>
          <p:cNvPr id="11" name="Line Callout 1 (Accent Bar) 10"/>
          <p:cNvSpPr/>
          <p:nvPr/>
        </p:nvSpPr>
        <p:spPr>
          <a:xfrm>
            <a:off x="7076037" y="4481035"/>
            <a:ext cx="4193097" cy="1621871"/>
          </a:xfrm>
          <a:prstGeom prst="accentCallout1">
            <a:avLst>
              <a:gd name="adj1" fmla="val 18750"/>
              <a:gd name="adj2" fmla="val -8333"/>
              <a:gd name="adj3" fmla="val -38557"/>
              <a:gd name="adj4" fmla="val -20542"/>
            </a:avLst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1200" dirty="0"/>
              <a:t> </a:t>
            </a:r>
            <a:r>
              <a:rPr lang="en-US" sz="1200" dirty="0" err="1"/>
              <a:t>vol_att</a:t>
            </a:r>
            <a:r>
              <a:rPr lang="en-US" sz="1200" dirty="0"/>
              <a:t>:</a:t>
            </a:r>
          </a:p>
          <a:p>
            <a:r>
              <a:rPr lang="en-US" sz="1200" dirty="0"/>
              <a:t>   </a:t>
            </a:r>
            <a:r>
              <a:rPr lang="en-US" sz="1200" b="1" dirty="0"/>
              <a:t> type: OS::Cinder::</a:t>
            </a:r>
            <a:r>
              <a:rPr lang="en-US" sz="1200" b="1" dirty="0" err="1"/>
              <a:t>VolumeAttachment</a:t>
            </a:r>
            <a:endParaRPr lang="en-US" sz="1200" b="1" dirty="0"/>
          </a:p>
          <a:p>
            <a:r>
              <a:rPr lang="en-US" sz="1200" dirty="0"/>
              <a:t>    properties:</a:t>
            </a:r>
          </a:p>
          <a:p>
            <a:r>
              <a:rPr lang="en-US" sz="1200" b="1" dirty="0">
                <a:solidFill>
                  <a:srgbClr val="92D050"/>
                </a:solidFill>
              </a:rPr>
              <a:t>      </a:t>
            </a:r>
            <a:r>
              <a:rPr lang="en-US" sz="1200" b="1" dirty="0" err="1">
                <a:solidFill>
                  <a:srgbClr val="92D050"/>
                </a:solidFill>
              </a:rPr>
              <a:t>instance_uuid</a:t>
            </a:r>
            <a:r>
              <a:rPr lang="en-US" sz="1200" b="1" dirty="0">
                <a:solidFill>
                  <a:srgbClr val="92D050"/>
                </a:solidFill>
              </a:rPr>
              <a:t>: { </a:t>
            </a:r>
            <a:r>
              <a:rPr lang="en-US" sz="1200" b="1" dirty="0" err="1">
                <a:solidFill>
                  <a:srgbClr val="92D050"/>
                </a:solidFill>
              </a:rPr>
              <a:t>get_resource</a:t>
            </a:r>
            <a:r>
              <a:rPr lang="en-US" sz="1200" b="1" dirty="0">
                <a:solidFill>
                  <a:srgbClr val="92D050"/>
                </a:solidFill>
              </a:rPr>
              <a:t>: my_instance }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    </a:t>
            </a:r>
            <a:r>
              <a:rPr lang="en-US" sz="1200" dirty="0" err="1">
                <a:solidFill>
                  <a:srgbClr val="00B0F0"/>
                </a:solidFill>
              </a:rPr>
              <a:t>volume_id</a:t>
            </a:r>
            <a:r>
              <a:rPr lang="en-US" sz="1200" dirty="0">
                <a:solidFill>
                  <a:srgbClr val="00B0F0"/>
                </a:solidFill>
              </a:rPr>
              <a:t>: { </a:t>
            </a:r>
            <a:r>
              <a:rPr lang="en-US" sz="1200" dirty="0" err="1">
                <a:solidFill>
                  <a:srgbClr val="00B0F0"/>
                </a:solidFill>
              </a:rPr>
              <a:t>get_resource</a:t>
            </a:r>
            <a:r>
              <a:rPr lang="en-US" sz="1200" dirty="0">
                <a:solidFill>
                  <a:srgbClr val="00B0F0"/>
                </a:solidFill>
              </a:rPr>
              <a:t>: </a:t>
            </a:r>
            <a:r>
              <a:rPr lang="en-US" sz="1200" dirty="0" err="1">
                <a:solidFill>
                  <a:srgbClr val="00B0F0"/>
                </a:solidFill>
              </a:rPr>
              <a:t>my_vol</a:t>
            </a:r>
            <a:r>
              <a:rPr lang="en-US" sz="1200" dirty="0">
                <a:solidFill>
                  <a:srgbClr val="00B0F0"/>
                </a:solidFill>
              </a:rPr>
              <a:t> }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mountpoint</a:t>
            </a:r>
            <a:r>
              <a:rPr lang="en-US" sz="1200" dirty="0"/>
              <a:t>: /</a:t>
            </a:r>
            <a:r>
              <a:rPr lang="en-US" sz="1200" dirty="0" err="1"/>
              <a:t>dev</a:t>
            </a:r>
            <a:r>
              <a:rPr lang="en-US" sz="1200" dirty="0"/>
              <a:t>/</a:t>
            </a:r>
            <a:r>
              <a:rPr lang="en-US" sz="1200" dirty="0" err="1"/>
              <a:t>vdb</a:t>
            </a:r>
            <a:endParaRPr lang="en-US" sz="1200" dirty="0"/>
          </a:p>
        </p:txBody>
      </p:sp>
      <p:sp>
        <p:nvSpPr>
          <p:cNvPr id="12" name="Vertical Scroll 11"/>
          <p:cNvSpPr/>
          <p:nvPr/>
        </p:nvSpPr>
        <p:spPr>
          <a:xfrm>
            <a:off x="290820" y="1510019"/>
            <a:ext cx="3929992" cy="4798503"/>
          </a:xfrm>
          <a:prstGeom prst="verticalScroll">
            <a:avLst>
              <a:gd name="adj" fmla="val 413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r>
              <a:rPr lang="en-US" sz="900" b="1" dirty="0" err="1"/>
              <a:t>heat_template_version</a:t>
            </a:r>
            <a:r>
              <a:rPr lang="en-US" sz="900" b="1" dirty="0"/>
              <a:t>:</a:t>
            </a:r>
            <a:r>
              <a:rPr lang="en-US" sz="900" dirty="0"/>
              <a:t> </a:t>
            </a:r>
            <a:r>
              <a:rPr lang="en-US" sz="900" dirty="0" smtClean="0"/>
              <a:t>2015-04-15</a:t>
            </a:r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description:</a:t>
            </a:r>
            <a:r>
              <a:rPr lang="en-US" sz="900" dirty="0"/>
              <a:t> &gt;</a:t>
            </a:r>
          </a:p>
          <a:p>
            <a:r>
              <a:rPr lang="en-US" sz="900" dirty="0" err="1" smtClean="0"/>
              <a:t>Cirros</a:t>
            </a:r>
            <a:r>
              <a:rPr lang="en-US" sz="900" dirty="0" smtClean="0"/>
              <a:t> instance created with 10 GB volume</a:t>
            </a:r>
            <a:endParaRPr lang="en-US" sz="900" dirty="0"/>
          </a:p>
          <a:p>
            <a:endParaRPr lang="en-US" sz="900" dirty="0"/>
          </a:p>
          <a:p>
            <a:r>
              <a:rPr lang="en-US" sz="900" b="1" dirty="0" smtClean="0"/>
              <a:t>parameters:</a:t>
            </a:r>
          </a:p>
          <a:p>
            <a:r>
              <a:rPr lang="en-US" sz="900" dirty="0" smtClean="0"/>
              <a:t>  </a:t>
            </a:r>
            <a:r>
              <a:rPr lang="en-US" sz="900" dirty="0" err="1" smtClean="0"/>
              <a:t>key_name</a:t>
            </a:r>
            <a:r>
              <a:rPr lang="en-US" sz="900" dirty="0" smtClean="0"/>
              <a:t>: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type: string</a:t>
            </a:r>
          </a:p>
          <a:p>
            <a:r>
              <a:rPr lang="en-US" sz="900" dirty="0"/>
              <a:t>    description: Name of an existing key pair  </a:t>
            </a:r>
            <a:r>
              <a:rPr lang="en-US" sz="900" dirty="0" smtClean="0"/>
              <a:t>for instance</a:t>
            </a:r>
          </a:p>
          <a:p>
            <a:r>
              <a:rPr lang="en-US" sz="900" dirty="0" smtClean="0"/>
              <a:t>  </a:t>
            </a:r>
            <a:r>
              <a:rPr lang="en-US" sz="900" dirty="0"/>
              <a:t>constraints:</a:t>
            </a:r>
          </a:p>
          <a:p>
            <a:r>
              <a:rPr lang="en-US" sz="900" dirty="0"/>
              <a:t>      - </a:t>
            </a:r>
            <a:r>
              <a:rPr lang="en-US" sz="900" dirty="0" err="1"/>
              <a:t>custom_constraint</a:t>
            </a:r>
            <a:r>
              <a:rPr lang="en-US" sz="900" dirty="0"/>
              <a:t>: </a:t>
            </a:r>
            <a:r>
              <a:rPr lang="en-US" sz="900" dirty="0" err="1"/>
              <a:t>nova.keypair</a:t>
            </a:r>
            <a:endParaRPr lang="en-US" sz="900" dirty="0"/>
          </a:p>
          <a:p>
            <a:r>
              <a:rPr lang="en-US" sz="900" dirty="0"/>
              <a:t>        description: Must name a public key (pair) known to Nova</a:t>
            </a:r>
          </a:p>
          <a:p>
            <a:r>
              <a:rPr lang="en-US" sz="900" dirty="0"/>
              <a:t>  flavor:</a:t>
            </a:r>
          </a:p>
          <a:p>
            <a:r>
              <a:rPr lang="en-US" sz="900" dirty="0" smtClean="0"/>
              <a:t>  image</a:t>
            </a:r>
            <a:r>
              <a:rPr lang="en-US" sz="900" dirty="0"/>
              <a:t>:</a:t>
            </a:r>
          </a:p>
          <a:p>
            <a:r>
              <a:rPr lang="en-US" sz="900" dirty="0" smtClean="0"/>
              <a:t>  network</a:t>
            </a:r>
            <a:r>
              <a:rPr lang="en-US" sz="900" dirty="0"/>
              <a:t>:</a:t>
            </a:r>
          </a:p>
          <a:p>
            <a:r>
              <a:rPr lang="en-US" sz="900" dirty="0" smtClean="0"/>
              <a:t>  </a:t>
            </a:r>
            <a:r>
              <a:rPr lang="en-US" sz="900" dirty="0" err="1" smtClean="0"/>
              <a:t>vol_size</a:t>
            </a:r>
            <a:r>
              <a:rPr lang="en-US" sz="900" dirty="0"/>
              <a:t>:</a:t>
            </a:r>
          </a:p>
          <a:p>
            <a:r>
              <a:rPr lang="en-US" sz="900" dirty="0"/>
              <a:t>  </a:t>
            </a:r>
          </a:p>
          <a:p>
            <a:r>
              <a:rPr lang="en-US" sz="900" b="1" dirty="0"/>
              <a:t>resources:</a:t>
            </a:r>
          </a:p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900" dirty="0" err="1">
                <a:solidFill>
                  <a:schemeClr val="accent6">
                    <a:lumMod val="75000"/>
                  </a:schemeClr>
                </a:solidFill>
              </a:rPr>
              <a:t>my_instance</a:t>
            </a:r>
            <a:r>
              <a:rPr lang="en-US" sz="900" dirty="0" smtClean="0"/>
              <a:t>: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….</a:t>
            </a:r>
            <a:endParaRPr lang="en-US" sz="900" dirty="0"/>
          </a:p>
          <a:p>
            <a:r>
              <a:rPr lang="en-US" sz="900" dirty="0" smtClean="0"/>
              <a:t>  </a:t>
            </a:r>
            <a:r>
              <a:rPr lang="en-US" sz="900" dirty="0" err="1" smtClean="0">
                <a:solidFill>
                  <a:schemeClr val="accent1"/>
                </a:solidFill>
              </a:rPr>
              <a:t>my_vol</a:t>
            </a:r>
            <a:r>
              <a:rPr lang="en-US" sz="9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….</a:t>
            </a:r>
          </a:p>
          <a:p>
            <a:r>
              <a:rPr lang="en-US" sz="900" dirty="0" smtClean="0"/>
              <a:t>  </a:t>
            </a:r>
            <a:r>
              <a:rPr lang="en-US" sz="900" dirty="0" err="1" smtClean="0">
                <a:solidFill>
                  <a:schemeClr val="accent5">
                    <a:lumMod val="50000"/>
                  </a:schemeClr>
                </a:solidFill>
              </a:rPr>
              <a:t>vol_att</a:t>
            </a:r>
            <a:r>
              <a:rPr lang="en-US" sz="900" dirty="0"/>
              <a:t>:</a:t>
            </a:r>
          </a:p>
          <a:p>
            <a:r>
              <a:rPr lang="en-US" sz="900" dirty="0" smtClean="0"/>
              <a:t>	….</a:t>
            </a:r>
          </a:p>
          <a:p>
            <a:endParaRPr lang="en-US" sz="900" dirty="0"/>
          </a:p>
          <a:p>
            <a:r>
              <a:rPr lang="en-US" sz="900" b="1" dirty="0"/>
              <a:t>outputs:</a:t>
            </a:r>
          </a:p>
          <a:p>
            <a:r>
              <a:rPr lang="en-US" sz="900" dirty="0"/>
              <a:t>  </a:t>
            </a:r>
            <a:r>
              <a:rPr lang="en-US" sz="900" dirty="0" err="1" smtClean="0"/>
              <a:t>instance_networks</a:t>
            </a:r>
            <a:r>
              <a:rPr lang="en-US" sz="900" dirty="0" smtClean="0"/>
              <a:t>:</a:t>
            </a:r>
            <a:endParaRPr lang="en-US" sz="900" dirty="0"/>
          </a:p>
          <a:p>
            <a:r>
              <a:rPr lang="en-US" sz="900" dirty="0"/>
              <a:t>    description: The IP addresses of the deployed instance</a:t>
            </a:r>
          </a:p>
          <a:p>
            <a:r>
              <a:rPr lang="en-US" sz="900" dirty="0"/>
              <a:t>    value: { </a:t>
            </a:r>
            <a:r>
              <a:rPr lang="en-US" sz="900" dirty="0" err="1"/>
              <a:t>get_attr</a:t>
            </a:r>
            <a:r>
              <a:rPr lang="en-US" sz="900" dirty="0"/>
              <a:t>: [</a:t>
            </a:r>
            <a:r>
              <a:rPr lang="en-US" sz="900" dirty="0" err="1"/>
              <a:t>my_instance</a:t>
            </a:r>
            <a:r>
              <a:rPr lang="en-US" sz="900" dirty="0"/>
              <a:t>, networks] }</a:t>
            </a:r>
          </a:p>
        </p:txBody>
      </p:sp>
    </p:spTree>
    <p:extLst>
      <p:ext uri="{BB962C8B-B14F-4D97-AF65-F5344CB8AC3E}">
        <p14:creationId xmlns:p14="http://schemas.microsoft.com/office/powerpoint/2010/main" val="22472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Liberty vs </a:t>
            </a:r>
            <a:r>
              <a:rPr lang="en-US" dirty="0" err="1"/>
              <a:t>Mitaka</a:t>
            </a:r>
            <a:r>
              <a:rPr lang="en-US" dirty="0"/>
              <a:t> </a:t>
            </a:r>
            <a:r>
              <a:rPr lang="en-US" dirty="0" smtClean="0"/>
              <a:t>Blueprints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2076" y="1342008"/>
            <a:ext cx="327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Mitaka</a:t>
            </a:r>
            <a:r>
              <a:rPr lang="en-US" dirty="0" smtClean="0"/>
              <a:t>: 47 Completed Blueprints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531"/>
            <a:ext cx="4295775" cy="360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554" y="1377812"/>
            <a:ext cx="32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Liberty: 53 Completed Blueprints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85" y="2076335"/>
            <a:ext cx="5834005" cy="38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 smtClean="0"/>
              <a:t>Liberty vs </a:t>
            </a:r>
            <a:r>
              <a:rPr lang="en-US" dirty="0" err="1" smtClean="0"/>
              <a:t>Mitaka</a:t>
            </a:r>
            <a:r>
              <a:rPr lang="en-US" dirty="0" smtClean="0"/>
              <a:t> Commits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2707" y="1342008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Mitaka</a:t>
            </a:r>
            <a:r>
              <a:rPr lang="en-US" dirty="0" smtClean="0"/>
              <a:t>: 1070 Commits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807"/>
            <a:ext cx="4429125" cy="362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36392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Liberty: 1399 Commits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45" y="2454402"/>
            <a:ext cx="43529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</a:rPr>
              <a:t>Convergence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600" dirty="0" smtClean="0">
                <a:solidFill>
                  <a:sysClr val="windowText" lastClr="000000"/>
                </a:solidFill>
                <a:latin typeface="Arial" panose="020B0604020202020204"/>
              </a:rPr>
              <a:t>“</a:t>
            </a:r>
            <a:r>
              <a:rPr lang="en-US" altLang="en-US" sz="3600" noProof="0" smtClean="0">
                <a:solidFill>
                  <a:sysClr val="windowText" lastClr="000000"/>
                </a:solidFill>
                <a:latin typeface="Arial" panose="020B0604020202020204"/>
              </a:rPr>
              <a:t>The new architecture”</a:t>
            </a:r>
            <a:endParaRPr kumimoji="0" lang="en-US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820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10114</TotalTime>
  <Words>2161</Words>
  <Application>Microsoft Office PowerPoint</Application>
  <PresentationFormat>Widescreen</PresentationFormat>
  <Paragraphs>936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HP Simplified</vt:lpstr>
      <vt:lpstr>Wingdings</vt:lpstr>
      <vt:lpstr>Wingdings 2</vt:lpstr>
      <vt:lpstr>HDOfficeLightV0</vt:lpstr>
      <vt:lpstr>1_HDOfficeLightV0</vt:lpstr>
      <vt:lpstr>Scalable Heat engine using Convergence</vt:lpstr>
      <vt:lpstr>About Presenters</vt:lpstr>
      <vt:lpstr>PowerPoint Presentation</vt:lpstr>
      <vt:lpstr>Cloud application</vt:lpstr>
      <vt:lpstr>Introduction</vt:lpstr>
      <vt:lpstr>Template and resources</vt:lpstr>
      <vt:lpstr>Liberty vs Mitaka Blueprints</vt:lpstr>
      <vt:lpstr>Liberty vs Mitaka Commits</vt:lpstr>
      <vt:lpstr>PowerPoint Presentation</vt:lpstr>
      <vt:lpstr>Motivation</vt:lpstr>
      <vt:lpstr>Convergence phases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Observer is required?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 comparison (Number of engine processes vs Time Taken)</vt:lpstr>
      <vt:lpstr>Legacy Engine comparison (Number of engine processes vs Time Taken)</vt:lpstr>
      <vt:lpstr>PowerPoint Presentation</vt:lpstr>
      <vt:lpstr>Get involved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Vaddi, Kiran Kumar</dc:creator>
  <cp:lastModifiedBy>Windows User</cp:lastModifiedBy>
  <cp:revision>329</cp:revision>
  <dcterms:created xsi:type="dcterms:W3CDTF">2016-03-17T04:14:14Z</dcterms:created>
  <dcterms:modified xsi:type="dcterms:W3CDTF">2018-02-02T09:01:30Z</dcterms:modified>
</cp:coreProperties>
</file>