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2023-03-23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ctr">
            <a:noAutofit/>
          </a:bodyPr>
          <a:lstStyle/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애플리케이션 설계 및 테스트</a:t>
            </a:r>
            <a:endParaRPr lang="en-US" altLang="ko-KR" sz="24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애플리케이션 설계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프로그램 설계서</a:t>
            </a:r>
            <a:r>
              <a:rPr lang="en-US" altLang="ko-KR" sz="4000" b="1" dirty="0"/>
              <a:t>(</a:t>
            </a:r>
            <a:r>
              <a:rPr lang="en-US" altLang="ko-KR" sz="4000" b="1" dirty="0" err="1"/>
              <a:t>boardcontroller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1660" y="1746278"/>
            <a:ext cx="1073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8322"/>
              </p:ext>
            </p:extLst>
          </p:nvPr>
        </p:nvGraphicFramePr>
        <p:xfrm>
          <a:off x="801660" y="2084832"/>
          <a:ext cx="9942540" cy="472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8508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7954032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</a:tblGrid>
              <a:tr h="21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23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@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PathVariable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(“grade)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String grade, @</a:t>
                      </a:r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RequestParam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Map&lt;String, String&gt; data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67350"/>
                  </a:ext>
                </a:extLst>
              </a:tr>
              <a:tr h="644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restAPI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 =&gt;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등급 정보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{m: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mgall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마이너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mini: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algn="ctr" latinLnBrk="1"/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들어올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있는 값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주소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값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Search_head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말머리 번호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Sort_type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타입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: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list_num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출력하는 게시물 개수 번호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Exception_mode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모드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{recommend: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개념글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notice: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s_type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타입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s_keyword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원리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들어온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갤러리 정보 가져오기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=&gt; NULL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잘못 된 접근 페이지 리턴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들어온 값에 따라 글 목록 가져 오기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0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프로그램 설계서</a:t>
            </a:r>
            <a:r>
              <a:rPr lang="en-US" altLang="ko-KR" sz="4000" b="1" dirty="0"/>
              <a:t>(</a:t>
            </a:r>
            <a:r>
              <a:rPr lang="en-US" altLang="ko-KR" sz="4000" b="1" dirty="0" err="1"/>
              <a:t>boardcontroller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70957"/>
              </p:ext>
            </p:extLst>
          </p:nvPr>
        </p:nvGraphicFramePr>
        <p:xfrm>
          <a:off x="801660" y="1823575"/>
          <a:ext cx="9942540" cy="3870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8508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7954032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</a:tblGrid>
              <a:tr h="21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23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grade, String type, Map&lt;String, String&gt; data, </a:t>
                      </a:r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myUserDetails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67350"/>
                  </a:ext>
                </a:extLst>
              </a:tr>
              <a:tr h="644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restAPI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 =&gt;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등급 정보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{m: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mgall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마이너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mini: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=&gt;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구별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{view: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write: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modify: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algn="ctr" latinLnBrk="1"/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들어올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있는 값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주소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값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번호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원리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체크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경로로 접근 할 경우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리턴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들어온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갤러리 정보 가져오기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=&gt; NULL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잘못 된 접근 페이지 리턴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0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63590"/>
              </p:ext>
            </p:extLst>
          </p:nvPr>
        </p:nvGraphicFramePr>
        <p:xfrm>
          <a:off x="801660" y="1823575"/>
          <a:ext cx="9942540" cy="18635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8508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7954032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</a:tblGrid>
              <a:tr h="21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editorIframe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23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67350"/>
                  </a:ext>
                </a:extLst>
              </a:tr>
              <a:tr h="644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맵핑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02876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프로그램 설계서</a:t>
            </a:r>
            <a:r>
              <a:rPr lang="en-US" altLang="ko-KR" sz="4000" b="1" dirty="0"/>
              <a:t>(</a:t>
            </a:r>
            <a:r>
              <a:rPr lang="en-US" altLang="ko-KR" sz="4000" b="1" dirty="0" err="1"/>
              <a:t>boardcontroller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130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5553"/>
              </p:ext>
            </p:extLst>
          </p:nvPr>
        </p:nvGraphicFramePr>
        <p:xfrm>
          <a:off x="801660" y="1823575"/>
          <a:ext cx="9942540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8508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7954032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</a:tblGrid>
              <a:tr h="21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articleWrite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23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Map&lt;String,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String&gt; data, </a:t>
                      </a:r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httpservletRequest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Map&lt;String,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Object&gt;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67350"/>
                  </a:ext>
                </a:extLst>
              </a:tr>
              <a:tr h="644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맵핑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유효성 검사 실시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작성하는 글의 갤러리가 있는 지 확인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비회원이 아닐 경우 회원 정보 존재 확인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말머리 사용시 말머리 유효성 검사 확인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02876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프로그램 설계서</a:t>
            </a:r>
            <a:r>
              <a:rPr lang="en-US" altLang="ko-KR" sz="4000" b="1" dirty="0"/>
              <a:t>(</a:t>
            </a:r>
            <a:r>
              <a:rPr lang="en-US" altLang="ko-KR" sz="4000" b="1" dirty="0" err="1"/>
              <a:t>boardcontroller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08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/>
              <a:t>화면 </a:t>
            </a:r>
            <a:r>
              <a:rPr lang="ko-KR" altLang="en-US" sz="2800" dirty="0" smtClean="0"/>
              <a:t>설계서 </a:t>
            </a:r>
            <a:r>
              <a:rPr lang="en-US" altLang="ko-KR" sz="2800" dirty="0" smtClean="0"/>
              <a:t>(gall/board/total.html)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/>
              <a:t>프로그램 설계서</a:t>
            </a:r>
            <a:r>
              <a:rPr lang="en-US" altLang="ko-KR" sz="2800" dirty="0"/>
              <a:t>(</a:t>
            </a:r>
            <a:r>
              <a:rPr lang="en-US" altLang="ko-KR" sz="2800" dirty="0" err="1"/>
              <a:t>boardcontroller</a:t>
            </a:r>
            <a:r>
              <a:rPr lang="en-US" altLang="ko-KR" sz="2800" dirty="0"/>
              <a:t>)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smtClean="0"/>
              <a:t>화면 설계서</a:t>
            </a:r>
            <a:r>
              <a:rPr lang="en-US" altLang="ko-KR" sz="4400" b="1" dirty="0" smtClean="0"/>
              <a:t>(total.html)</a:t>
            </a:r>
            <a:endParaRPr lang="ko-KR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1666" y="1841326"/>
            <a:ext cx="10734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 작성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통합 처리 화면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(board/total.html)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비슷한 구조인 글 작성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보기를 동시에 처리하는 화면이다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항목 설명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96170"/>
              </p:ext>
            </p:extLst>
          </p:nvPr>
        </p:nvGraphicFramePr>
        <p:xfrm>
          <a:off x="801663" y="2918544"/>
          <a:ext cx="10734808" cy="3751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1851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1256573351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4162470441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3762795773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2527348329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2721108974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415601018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필수여부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아이디 입력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시 표시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로그인 시 표시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1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비밀번호 입력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article_gell_num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작성하는 갤러리 번호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66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로그인 정보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userLogin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로그인 여부 확인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3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아이디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article_uid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유저 아이디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말머리 옵션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sub_cate_info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말머리 사용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71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02513"/>
              </p:ext>
            </p:extLst>
          </p:nvPr>
        </p:nvGraphicFramePr>
        <p:xfrm>
          <a:off x="787595" y="1779061"/>
          <a:ext cx="10734808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1851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1256573351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4162470441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3762795773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2527348329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2721108974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38778262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필수여부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타입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타입 확인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49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주소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주소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1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말머리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말머리 옵션 사용시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말머리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선택형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제목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article_title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제목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66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용 에디터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editor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</a:t>
                      </a:r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작성용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에디터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3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비회원 아이디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댓글 작성시 아이디 입력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보기 시 출력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비회원 비밀번호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댓글 작성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비밀번호 입력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보기 시 출력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71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name_(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작성 시 아이디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보기 시 출력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24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textarea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보기 시 출력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화면 설계서</a:t>
            </a:r>
            <a:r>
              <a:rPr lang="en-US" altLang="ko-KR" sz="4400" b="1" dirty="0" smtClean="0"/>
              <a:t>(total.html)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00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666" y="1841326"/>
            <a:ext cx="1073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이벤트 설명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34099"/>
              </p:ext>
            </p:extLst>
          </p:nvPr>
        </p:nvGraphicFramePr>
        <p:xfrm>
          <a:off x="801663" y="2179880"/>
          <a:ext cx="10734810" cy="4338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6962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3830547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  <a:gridCol w="463377">
                  <a:extLst>
                    <a:ext uri="{9D8B030D-6E8A-4147-A177-3AD203B41FA5}">
                      <a16:colId xmlns:a16="http://schemas.microsoft.com/office/drawing/2014/main" val="1256573351"/>
                    </a:ext>
                  </a:extLst>
                </a:gridCol>
                <a:gridCol w="2146962">
                  <a:extLst>
                    <a:ext uri="{9D8B030D-6E8A-4147-A177-3AD203B41FA5}">
                      <a16:colId xmlns:a16="http://schemas.microsoft.com/office/drawing/2014/main" val="4162470441"/>
                    </a:ext>
                  </a:extLst>
                </a:gridCol>
                <a:gridCol w="2146962">
                  <a:extLst>
                    <a:ext uri="{9D8B030D-6E8A-4147-A177-3AD203B41FA5}">
                      <a16:colId xmlns:a16="http://schemas.microsoft.com/office/drawing/2014/main" val="387782629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설명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관련데이터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저작권법 안내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활용 안내 클릭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팝업을 띄운다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494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175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컨테이너 동적 높이 조절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에디터의 크기에 맞춰 에디터가 수정 </a:t>
                      </a:r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될때마다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높이를 조절한다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6605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(function)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한다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요청을 보내기 전 유효성 검사 진행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보낸 후 컨트롤러 내부에서 추가 유효성 검사 진행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JSONDATA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articleWriteC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362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개수 선택창 열기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보기 시 하단 글 리스트의 게시물 출력 개수 선택 팝업 창 열기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닫기 기능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S,R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71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설정 열기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(function,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</a:t>
                      </a:r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유저 설정 팝업 창 열기 및 닫기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S,R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24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열려있는 팝업 창 전부 닫기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(function,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열려있는 </a:t>
                      </a:r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전부 닫는 기능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S,R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화면 설계서</a:t>
            </a:r>
            <a:r>
              <a:rPr lang="en-US" altLang="ko-KR" sz="4400" b="1" dirty="0" smtClean="0"/>
              <a:t>(total.html)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142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48432"/>
              </p:ext>
            </p:extLst>
          </p:nvPr>
        </p:nvGraphicFramePr>
        <p:xfrm>
          <a:off x="791153" y="1790998"/>
          <a:ext cx="10734810" cy="3835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6962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3830547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  <a:gridCol w="463377">
                  <a:extLst>
                    <a:ext uri="{9D8B030D-6E8A-4147-A177-3AD203B41FA5}">
                      <a16:colId xmlns:a16="http://schemas.microsoft.com/office/drawing/2014/main" val="1256573351"/>
                    </a:ext>
                  </a:extLst>
                </a:gridCol>
                <a:gridCol w="2146962">
                  <a:extLst>
                    <a:ext uri="{9D8B030D-6E8A-4147-A177-3AD203B41FA5}">
                      <a16:colId xmlns:a16="http://schemas.microsoft.com/office/drawing/2014/main" val="4162470441"/>
                    </a:ext>
                  </a:extLst>
                </a:gridCol>
                <a:gridCol w="2146962">
                  <a:extLst>
                    <a:ext uri="{9D8B030D-6E8A-4147-A177-3AD203B41FA5}">
                      <a16:colId xmlns:a16="http://schemas.microsoft.com/office/drawing/2014/main" val="387782629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설명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관련데이터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갤러리 열기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</a:t>
                      </a:r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연관갤러리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연관 갤러리 정보 불러오기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팝업 열기 및 닫기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gell_num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번호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get_relation_gell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494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갤러리 정보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1750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갤러리 정보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갤러리 정보 팝업 창 열기 및 닫기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S,R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리스트 이동 함수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(function,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onsubmit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리스트 페이지 선택 이동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boardC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719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24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(function)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동작 함수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(board/editor.html)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함수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S,R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저장 함수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(function)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글 저장 함수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(board/editor.html)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함수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853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077050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화면 설계서</a:t>
            </a:r>
            <a:r>
              <a:rPr lang="en-US" altLang="ko-KR" sz="4400" b="1" dirty="0" smtClean="0"/>
              <a:t>(total.html)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0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화면 설계서</a:t>
            </a:r>
            <a:r>
              <a:rPr lang="en-US" altLang="ko-KR" sz="4400" b="1" dirty="0" smtClean="0"/>
              <a:t>(total.html)</a:t>
            </a:r>
            <a:endParaRPr lang="ko-KR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1666" y="1841326"/>
            <a:ext cx="1073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파일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22828"/>
              </p:ext>
            </p:extLst>
          </p:nvPr>
        </p:nvGraphicFramePr>
        <p:xfrm>
          <a:off x="801660" y="2179880"/>
          <a:ext cx="9942539" cy="44932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5635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4434797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  <a:gridCol w="3022107">
                  <a:extLst>
                    <a:ext uri="{9D8B030D-6E8A-4147-A177-3AD203B41FA5}">
                      <a16:colId xmlns:a16="http://schemas.microsoft.com/office/drawing/2014/main" val="125657335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유형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 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reset.css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/minor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common.css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popup.css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6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contents.css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minor.css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8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/minor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minor.js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ctr_cookie.js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32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https://ajax.googleapis.com/ajax/libs/jquery/3.5.1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Jquery.min.js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https://ajax.googleapis.com/ajax/libs/jqueryui/1.12.1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Jquery-ui.min.js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36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https://cdnjs.cloudflare.com/ajax/libs/jquery-validate/1.19.5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Jquery.validate.min.js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891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9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화면 설계서</a:t>
            </a:r>
            <a:r>
              <a:rPr lang="en-US" altLang="ko-KR" sz="4400" b="1" dirty="0" smtClean="0"/>
              <a:t>(total.html)</a:t>
            </a:r>
            <a:endParaRPr lang="ko-KR" altLang="en-US" sz="4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06000"/>
              </p:ext>
            </p:extLst>
          </p:nvPr>
        </p:nvGraphicFramePr>
        <p:xfrm>
          <a:off x="801661" y="1766222"/>
          <a:ext cx="9942539" cy="3751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5635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4434797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  <a:gridCol w="3022107">
                  <a:extLst>
                    <a:ext uri="{9D8B030D-6E8A-4147-A177-3AD203B41FA5}">
                      <a16:colId xmlns:a16="http://schemas.microsoft.com/office/drawing/2014/main" val="125657335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유형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 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navigation.js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lately_visit_new.js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6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gallery.js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editor.css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8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editor_modify.js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editor.js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32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GCInside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/gall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editor_main.js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53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프로그램 설계서</a:t>
            </a:r>
            <a:r>
              <a:rPr lang="en-US" altLang="ko-KR" sz="4000" b="1" dirty="0" smtClean="0"/>
              <a:t>(</a:t>
            </a:r>
            <a:r>
              <a:rPr lang="en-US" altLang="ko-KR" sz="4000" b="1" dirty="0" err="1" smtClean="0"/>
              <a:t>boardcontroller</a:t>
            </a:r>
            <a:r>
              <a:rPr lang="en-US" altLang="ko-KR" sz="4000" b="1" dirty="0" smtClean="0"/>
              <a:t>)</a:t>
            </a:r>
            <a:endParaRPr lang="ko-KR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1666" y="1841326"/>
            <a:ext cx="1073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39687"/>
              </p:ext>
            </p:extLst>
          </p:nvPr>
        </p:nvGraphicFramePr>
        <p:xfrm>
          <a:off x="801660" y="2179880"/>
          <a:ext cx="9942540" cy="3505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8508">
                  <a:extLst>
                    <a:ext uri="{9D8B030D-6E8A-4147-A177-3AD203B41FA5}">
                      <a16:colId xmlns:a16="http://schemas.microsoft.com/office/drawing/2014/main" val="529328601"/>
                    </a:ext>
                  </a:extLst>
                </a:gridCol>
                <a:gridCol w="1988508">
                  <a:extLst>
                    <a:ext uri="{9D8B030D-6E8A-4147-A177-3AD203B41FA5}">
                      <a16:colId xmlns:a16="http://schemas.microsoft.com/office/drawing/2014/main" val="1749642964"/>
                    </a:ext>
                  </a:extLst>
                </a:gridCol>
                <a:gridCol w="1056067">
                  <a:extLst>
                    <a:ext uri="{9D8B030D-6E8A-4147-A177-3AD203B41FA5}">
                      <a16:colId xmlns:a16="http://schemas.microsoft.com/office/drawing/2014/main" val="3065096150"/>
                    </a:ext>
                  </a:extLst>
                </a:gridCol>
                <a:gridCol w="932441">
                  <a:extLst>
                    <a:ext uri="{9D8B030D-6E8A-4147-A177-3AD203B41FA5}">
                      <a16:colId xmlns:a16="http://schemas.microsoft.com/office/drawing/2014/main" val="2287139463"/>
                    </a:ext>
                  </a:extLst>
                </a:gridCol>
                <a:gridCol w="1266473">
                  <a:extLst>
                    <a:ext uri="{9D8B030D-6E8A-4147-A177-3AD203B41FA5}">
                      <a16:colId xmlns:a16="http://schemas.microsoft.com/office/drawing/2014/main" val="1256573351"/>
                    </a:ext>
                  </a:extLst>
                </a:gridCol>
                <a:gridCol w="722035">
                  <a:extLst>
                    <a:ext uri="{9D8B030D-6E8A-4147-A177-3AD203B41FA5}">
                      <a16:colId xmlns:a16="http://schemas.microsoft.com/office/drawing/2014/main" val="2329012431"/>
                    </a:ext>
                  </a:extLst>
                </a:gridCol>
                <a:gridCol w="1988508">
                  <a:extLst>
                    <a:ext uri="{9D8B030D-6E8A-4147-A177-3AD203B41FA5}">
                      <a16:colId xmlns:a16="http://schemas.microsoft.com/office/drawing/2014/main" val="3324817703"/>
                    </a:ext>
                  </a:extLst>
                </a:gridCol>
              </a:tblGrid>
              <a:tr h="21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ko-KR" altLang="en-US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BoardController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kr.co.gcInside.controller.gall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39185"/>
                  </a:ext>
                </a:extLst>
              </a:tr>
              <a:tr h="23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EXTENDS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104410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35591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javax.servlet.http.HttpServletRequest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kr.co.gcInside.service.BoardService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kr.co.gcInside.security.MyUserDetails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kr.co.gcInside.utill.SecurityCheckUtil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kr.co.gcInside.vo.galleryVO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기타 등등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67350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기능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등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02876"/>
                  </a:ext>
                </a:extLst>
              </a:tr>
              <a:tr h="214776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83781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Visibility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Value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53627"/>
                  </a:ext>
                </a:extLst>
              </a:tr>
              <a:tr h="214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BoardService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32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988</Words>
  <Application>Microsoft Office PowerPoint</Application>
  <PresentationFormat>와이드스크린</PresentationFormat>
  <Paragraphs>363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HY얕은샘물M</vt:lpstr>
      <vt:lpstr>맑은 고딕</vt:lpstr>
      <vt:lpstr>Calibri</vt:lpstr>
      <vt:lpstr>Tw Cen MT</vt:lpstr>
      <vt:lpstr>Wingdings 3</vt:lpstr>
      <vt:lpstr>통합</vt:lpstr>
      <vt:lpstr>애플리케이션 설계 및 테스트</vt:lpstr>
      <vt:lpstr>목차</vt:lpstr>
      <vt:lpstr>화면 설계서(total.html)</vt:lpstr>
      <vt:lpstr>화면 설계서(total.html)</vt:lpstr>
      <vt:lpstr>화면 설계서(total.html)</vt:lpstr>
      <vt:lpstr>화면 설계서(total.html)</vt:lpstr>
      <vt:lpstr>화면 설계서(total.html)</vt:lpstr>
      <vt:lpstr>화면 설계서(total.html)</vt:lpstr>
      <vt:lpstr>프로그램 설계서(boardcontroller)</vt:lpstr>
      <vt:lpstr>프로그램 설계서(boardcontroller)</vt:lpstr>
      <vt:lpstr>프로그램 설계서(boardcontroller)</vt:lpstr>
      <vt:lpstr>프로그램 설계서(boardcontroller)</vt:lpstr>
      <vt:lpstr>프로그램 설계서(boardcontroller)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2023-03-23T08:11:01Z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