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7" r:id="rId7"/>
    <p:sldId id="268" r:id="rId8"/>
    <p:sldId id="269" r:id="rId9"/>
    <p:sldId id="270" r:id="rId10"/>
    <p:sldId id="264" r:id="rId11"/>
    <p:sldId id="265" r:id="rId12"/>
    <p:sldId id="266" r:id="rId13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E57D49-F230-4735-B199-8E5E9C72840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2023-04-06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D4BD08-001C-4DA3-A8F2-B1A0C43B0DFD}" type="datetime1">
              <a:rPr lang="ko-KR" altLang="en-US" smtClean="0"/>
              <a:pPr/>
              <a:t>2023-04-06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725628-3A68-42F4-BA86-98181795314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20DA4868-5905-4D40-A3C7-A08A77FB381F}" type="datetime1">
              <a:rPr lang="ko-KR" altLang="en-US" smtClean="0"/>
              <a:pPr/>
              <a:t>2023-04-06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059D92-5434-44F0-8311-BFCB0FE3ABFC}" type="datetime1">
              <a:rPr lang="ko-KR" altLang="en-US" smtClean="0"/>
              <a:pPr/>
              <a:t>2023-04-06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B232E3-E22B-46B2-B042-7B0B4F3513F2}" type="datetime1">
              <a:rPr lang="ko-KR" altLang="en-US" smtClean="0"/>
              <a:pPr/>
              <a:t>2023-04-06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A091B-FB79-4832-BBA6-485BF4956E11}" type="datetime1">
              <a:rPr lang="ko-KR" altLang="en-US" smtClean="0"/>
              <a:pPr/>
              <a:t>2023-04-06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31BFAB-5A50-4862-991D-7095D6C5D4BE}" type="datetime1">
              <a:rPr lang="ko-KR" altLang="en-US" smtClean="0"/>
              <a:pPr/>
              <a:t>2023-04-06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BD5271-FEFE-4914-869C-5327720A295E}" type="datetime1">
              <a:rPr lang="ko-KR" altLang="en-US" smtClean="0"/>
              <a:pPr/>
              <a:t>2023-04-06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1C815-1148-4AA6-9F9C-F8BBBFBB10CA}" type="datetime1">
              <a:rPr lang="ko-KR" altLang="en-US" smtClean="0"/>
              <a:pPr/>
              <a:t>2023-04-06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7AA9F1-F81C-4105-8A81-06D610EC4B63}" type="datetime1">
              <a:rPr lang="ko-KR" altLang="en-US" smtClean="0"/>
              <a:pPr/>
              <a:t>2023-04-06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487A97-1A80-4798-B672-85D6AB250DCF}" type="datetime1">
              <a:rPr lang="ko-KR" altLang="en-US" smtClean="0"/>
              <a:pPr/>
              <a:t>2023-04-06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653310-AD94-41CD-AC0F-1501C4EA6D6F}" type="datetime1">
              <a:rPr lang="ko-KR" altLang="en-US" smtClean="0"/>
              <a:pPr/>
              <a:t>2023-04-06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9C485AE-A5AE-4102-AAA7-CE7177004C64}" type="datetime1">
              <a:rPr lang="ko-KR" altLang="en-US" smtClean="0"/>
              <a:pPr/>
              <a:t>2023-04-06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5E25835-15BF-46FE-B0BD-ED10F3056879}" type="datetime1">
              <a:rPr lang="ko-KR" altLang="en-US" smtClean="0"/>
              <a:pPr/>
              <a:t>2023-04-06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0" y="9555"/>
            <a:ext cx="12191980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3548" y="3429000"/>
            <a:ext cx="7501651" cy="767219"/>
          </a:xfrm>
        </p:spPr>
        <p:txBody>
          <a:bodyPr rtlCol="0" anchor="ctr">
            <a:noAutofit/>
          </a:bodyPr>
          <a:lstStyle/>
          <a:p>
            <a:pPr algn="l"/>
            <a:r>
              <a:rPr lang="ko-KR" altLang="en-US" sz="2400" b="1" dirty="0">
                <a:solidFill>
                  <a:srgbClr val="FFFFFF"/>
                </a:solidFill>
              </a:rPr>
              <a:t>애플리케이션 설계 및 테스트</a:t>
            </a:r>
            <a:endParaRPr lang="en-US" altLang="ko-KR" sz="24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3568" y="4196219"/>
            <a:ext cx="7501650" cy="514816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b="1" dirty="0" smtClean="0">
                <a:solidFill>
                  <a:srgbClr val="FFFFFF"/>
                </a:solidFill>
              </a:rPr>
              <a:t>애플리케이션 테스트 관리</a:t>
            </a:r>
            <a:endParaRPr lang="ko-KR" altLang="en-US" b="1" dirty="0">
              <a:solidFill>
                <a:srgbClr val="FFFFFF"/>
              </a:solidFill>
            </a:endParaRP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309349" y="4897677"/>
            <a:ext cx="705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심규영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8" y="1753644"/>
            <a:ext cx="9720073" cy="4680976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1. </a:t>
            </a:r>
            <a:r>
              <a:rPr lang="en-US" altLang="ko-KR" sz="2800" dirty="0" err="1" smtClean="0"/>
              <a:t>GCInside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단위 테스트 케이스</a:t>
            </a:r>
            <a:endParaRPr lang="en-US" altLang="ko-KR" sz="2800" dirty="0" smtClean="0"/>
          </a:p>
          <a:p>
            <a:r>
              <a:rPr lang="en-US" altLang="ko-KR" sz="2800" dirty="0" smtClean="0"/>
              <a:t>2. </a:t>
            </a:r>
            <a:r>
              <a:rPr lang="en-US" altLang="ko-KR" sz="2800" dirty="0" err="1" smtClean="0"/>
              <a:t>GCInside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테스트 후 결함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58341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GCInside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단위 테스트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748772"/>
              </p:ext>
            </p:extLst>
          </p:nvPr>
        </p:nvGraphicFramePr>
        <p:xfrm>
          <a:off x="412203" y="1753547"/>
          <a:ext cx="11213741" cy="4450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01718">
                  <a:extLst>
                    <a:ext uri="{9D8B030D-6E8A-4147-A177-3AD203B41FA5}">
                      <a16:colId xmlns:a16="http://schemas.microsoft.com/office/drawing/2014/main" val="1859153682"/>
                    </a:ext>
                  </a:extLst>
                </a:gridCol>
                <a:gridCol w="1401718">
                  <a:extLst>
                    <a:ext uri="{9D8B030D-6E8A-4147-A177-3AD203B41FA5}">
                      <a16:colId xmlns:a16="http://schemas.microsoft.com/office/drawing/2014/main" val="1497140666"/>
                    </a:ext>
                  </a:extLst>
                </a:gridCol>
                <a:gridCol w="2803435">
                  <a:extLst>
                    <a:ext uri="{9D8B030D-6E8A-4147-A177-3AD203B41FA5}">
                      <a16:colId xmlns:a16="http://schemas.microsoft.com/office/drawing/2014/main" val="4092068887"/>
                    </a:ext>
                  </a:extLst>
                </a:gridCol>
                <a:gridCol w="2803435">
                  <a:extLst>
                    <a:ext uri="{9D8B030D-6E8A-4147-A177-3AD203B41FA5}">
                      <a16:colId xmlns:a16="http://schemas.microsoft.com/office/drawing/2014/main" val="1060237196"/>
                    </a:ext>
                  </a:extLst>
                </a:gridCol>
                <a:gridCol w="2803435">
                  <a:extLst>
                    <a:ext uri="{9D8B030D-6E8A-4147-A177-3AD203B41FA5}">
                      <a16:colId xmlns:a16="http://schemas.microsoft.com/office/drawing/2014/main" val="443168332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케이스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명 </a:t>
                      </a:r>
                      <a:r>
                        <a:rPr lang="en-US" altLang="ko-KR" sz="11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1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GCInside</a:t>
                      </a:r>
                      <a:r>
                        <a:rPr lang="en-US" altLang="ko-KR" sz="11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구축</a:t>
                      </a:r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320825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시스템 명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GCInside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DB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시스템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91964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단계명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테스트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심규영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심규영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 작성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631872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2023/04/06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1.0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범위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 시스템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조직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A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8740938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</a:t>
                      </a:r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DOCTS-06-06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일자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2023/04/06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812489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목적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약관 관리 시스템 테스트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846081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기능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약관 관리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38765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데이터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673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27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GCInside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단위 테스트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872216"/>
              </p:ext>
            </p:extLst>
          </p:nvPr>
        </p:nvGraphicFramePr>
        <p:xfrm>
          <a:off x="412200" y="1753548"/>
          <a:ext cx="11213743" cy="492610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01718">
                  <a:extLst>
                    <a:ext uri="{9D8B030D-6E8A-4147-A177-3AD203B41FA5}">
                      <a16:colId xmlns:a16="http://schemas.microsoft.com/office/drawing/2014/main" val="1859153682"/>
                    </a:ext>
                  </a:extLst>
                </a:gridCol>
                <a:gridCol w="4906012">
                  <a:extLst>
                    <a:ext uri="{9D8B030D-6E8A-4147-A177-3AD203B41FA5}">
                      <a16:colId xmlns:a16="http://schemas.microsoft.com/office/drawing/2014/main" val="1497140666"/>
                    </a:ext>
                  </a:extLst>
                </a:gridCol>
                <a:gridCol w="1962405">
                  <a:extLst>
                    <a:ext uri="{9D8B030D-6E8A-4147-A177-3AD203B41FA5}">
                      <a16:colId xmlns:a16="http://schemas.microsoft.com/office/drawing/2014/main" val="906529310"/>
                    </a:ext>
                  </a:extLst>
                </a:gridCol>
                <a:gridCol w="981202">
                  <a:extLst>
                    <a:ext uri="{9D8B030D-6E8A-4147-A177-3AD203B41FA5}">
                      <a16:colId xmlns:a16="http://schemas.microsoft.com/office/drawing/2014/main" val="2068817558"/>
                    </a:ext>
                  </a:extLst>
                </a:gridCol>
                <a:gridCol w="981203">
                  <a:extLst>
                    <a:ext uri="{9D8B030D-6E8A-4147-A177-3AD203B41FA5}">
                      <a16:colId xmlns:a16="http://schemas.microsoft.com/office/drawing/2014/main" val="6349538"/>
                    </a:ext>
                  </a:extLst>
                </a:gridCol>
                <a:gridCol w="981203">
                  <a:extLst>
                    <a:ext uri="{9D8B030D-6E8A-4147-A177-3AD203B41FA5}">
                      <a16:colId xmlns:a16="http://schemas.microsoft.com/office/drawing/2014/main" val="289734812"/>
                    </a:ext>
                  </a:extLst>
                </a:gridCol>
              </a:tblGrid>
              <a:tr h="37084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단계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케이스 설명</a:t>
                      </a:r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예상 출력</a:t>
                      </a:r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84608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리스트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목록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7528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자세히 보기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내용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3876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수정 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수정 가능하게 변경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1281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미리보기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미리보기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길이 문제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6735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수정 완료 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244927"/>
                  </a:ext>
                </a:extLst>
              </a:tr>
              <a:tr h="494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환경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환경의 테스트 서버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형상 관리 서버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163092"/>
                  </a:ext>
                </a:extLst>
              </a:tr>
              <a:tr h="6672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전제 조건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약관 내용이 들어가 있어야 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572956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성공</a:t>
                      </a:r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실패 기준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기대 결과가 정상적으로 실행 되면 성공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329415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테스트 </a:t>
                      </a:r>
                      <a:endParaRPr lang="en-US" altLang="ko-KR" sz="11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의견 사항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31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1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GCInside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단위 테스트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633992"/>
              </p:ext>
            </p:extLst>
          </p:nvPr>
        </p:nvGraphicFramePr>
        <p:xfrm>
          <a:off x="412203" y="1753547"/>
          <a:ext cx="11213741" cy="4450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01718">
                  <a:extLst>
                    <a:ext uri="{9D8B030D-6E8A-4147-A177-3AD203B41FA5}">
                      <a16:colId xmlns:a16="http://schemas.microsoft.com/office/drawing/2014/main" val="1859153682"/>
                    </a:ext>
                  </a:extLst>
                </a:gridCol>
                <a:gridCol w="1401718">
                  <a:extLst>
                    <a:ext uri="{9D8B030D-6E8A-4147-A177-3AD203B41FA5}">
                      <a16:colId xmlns:a16="http://schemas.microsoft.com/office/drawing/2014/main" val="1497140666"/>
                    </a:ext>
                  </a:extLst>
                </a:gridCol>
                <a:gridCol w="2803435">
                  <a:extLst>
                    <a:ext uri="{9D8B030D-6E8A-4147-A177-3AD203B41FA5}">
                      <a16:colId xmlns:a16="http://schemas.microsoft.com/office/drawing/2014/main" val="4092068887"/>
                    </a:ext>
                  </a:extLst>
                </a:gridCol>
                <a:gridCol w="2803435">
                  <a:extLst>
                    <a:ext uri="{9D8B030D-6E8A-4147-A177-3AD203B41FA5}">
                      <a16:colId xmlns:a16="http://schemas.microsoft.com/office/drawing/2014/main" val="1060237196"/>
                    </a:ext>
                  </a:extLst>
                </a:gridCol>
                <a:gridCol w="2803435">
                  <a:extLst>
                    <a:ext uri="{9D8B030D-6E8A-4147-A177-3AD203B41FA5}">
                      <a16:colId xmlns:a16="http://schemas.microsoft.com/office/drawing/2014/main" val="443168332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케이스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명 </a:t>
                      </a:r>
                      <a:r>
                        <a:rPr lang="en-US" altLang="ko-KR" sz="11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1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GCInside</a:t>
                      </a:r>
                      <a:r>
                        <a:rPr lang="en-US" altLang="ko-KR" sz="11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구축</a:t>
                      </a:r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320825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시스템 명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GCInside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DB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시스템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91964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단계명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테스트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심규영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심규영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 작성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631872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2023/04/06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1.0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범위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 시스템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조직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A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8740938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</a:t>
                      </a:r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일자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2023/04/06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812489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목적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갤러리 글 목록 출력 테스트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846081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기능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갤러리 글 목록 출력 검증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38765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데이터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갤러리 주소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갤러리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타입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673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19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GCInside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단위 테스트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732827"/>
              </p:ext>
            </p:extLst>
          </p:nvPr>
        </p:nvGraphicFramePr>
        <p:xfrm>
          <a:off x="412200" y="1753548"/>
          <a:ext cx="11213743" cy="503786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01718">
                  <a:extLst>
                    <a:ext uri="{9D8B030D-6E8A-4147-A177-3AD203B41FA5}">
                      <a16:colId xmlns:a16="http://schemas.microsoft.com/office/drawing/2014/main" val="1859153682"/>
                    </a:ext>
                  </a:extLst>
                </a:gridCol>
                <a:gridCol w="4906012">
                  <a:extLst>
                    <a:ext uri="{9D8B030D-6E8A-4147-A177-3AD203B41FA5}">
                      <a16:colId xmlns:a16="http://schemas.microsoft.com/office/drawing/2014/main" val="1497140666"/>
                    </a:ext>
                  </a:extLst>
                </a:gridCol>
                <a:gridCol w="1962405">
                  <a:extLst>
                    <a:ext uri="{9D8B030D-6E8A-4147-A177-3AD203B41FA5}">
                      <a16:colId xmlns:a16="http://schemas.microsoft.com/office/drawing/2014/main" val="906529310"/>
                    </a:ext>
                  </a:extLst>
                </a:gridCol>
                <a:gridCol w="981202">
                  <a:extLst>
                    <a:ext uri="{9D8B030D-6E8A-4147-A177-3AD203B41FA5}">
                      <a16:colId xmlns:a16="http://schemas.microsoft.com/office/drawing/2014/main" val="2068817558"/>
                    </a:ext>
                  </a:extLst>
                </a:gridCol>
                <a:gridCol w="981203">
                  <a:extLst>
                    <a:ext uri="{9D8B030D-6E8A-4147-A177-3AD203B41FA5}">
                      <a16:colId xmlns:a16="http://schemas.microsoft.com/office/drawing/2014/main" val="6349538"/>
                    </a:ext>
                  </a:extLst>
                </a:gridCol>
                <a:gridCol w="981203">
                  <a:extLst>
                    <a:ext uri="{9D8B030D-6E8A-4147-A177-3AD203B41FA5}">
                      <a16:colId xmlns:a16="http://schemas.microsoft.com/office/drawing/2014/main" val="289734812"/>
                    </a:ext>
                  </a:extLst>
                </a:gridCol>
              </a:tblGrid>
              <a:tr h="37084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단계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케이스 설명</a:t>
                      </a:r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예상 출력</a:t>
                      </a:r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84608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목록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갤러리 글 리스트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글번호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미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7528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갤러리 정보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갤러리 정보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미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3876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갤러리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개념글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 타입에 따른 목록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미구현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1281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이동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선택 이동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미구현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6735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목록 내부 글 검색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갤러리 내부 검색 결과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미구현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244927"/>
                  </a:ext>
                </a:extLst>
              </a:tr>
              <a:tr h="494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환경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환경의 테스트 서버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형상 관리 서버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163092"/>
                  </a:ext>
                </a:extLst>
              </a:tr>
              <a:tr h="6672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전제 조건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갤러리 정보가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존재 해야함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572956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성공</a:t>
                      </a:r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실패 기준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기대 결과가 정상적으로 실행 되면 성공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329415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테스트 </a:t>
                      </a:r>
                      <a:endParaRPr lang="en-US" altLang="ko-KR" sz="11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의견 사항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31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61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GCInside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테스트 후 결함</a:t>
            </a:r>
            <a:endParaRPr lang="ko-KR" altLang="en-US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865024"/>
              </p:ext>
            </p:extLst>
          </p:nvPr>
        </p:nvGraphicFramePr>
        <p:xfrm>
          <a:off x="1024128" y="1816317"/>
          <a:ext cx="9720072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288">
                  <a:extLst>
                    <a:ext uri="{9D8B030D-6E8A-4147-A177-3AD203B41FA5}">
                      <a16:colId xmlns:a16="http://schemas.microsoft.com/office/drawing/2014/main" val="64318709"/>
                    </a:ext>
                  </a:extLst>
                </a:gridCol>
                <a:gridCol w="1451288">
                  <a:extLst>
                    <a:ext uri="{9D8B030D-6E8A-4147-A177-3AD203B41FA5}">
                      <a16:colId xmlns:a16="http://schemas.microsoft.com/office/drawing/2014/main" val="1780816657"/>
                    </a:ext>
                  </a:extLst>
                </a:gridCol>
                <a:gridCol w="1033459">
                  <a:extLst>
                    <a:ext uri="{9D8B030D-6E8A-4147-A177-3AD203B41FA5}">
                      <a16:colId xmlns:a16="http://schemas.microsoft.com/office/drawing/2014/main" val="2177425736"/>
                    </a:ext>
                  </a:extLst>
                </a:gridCol>
                <a:gridCol w="5784037">
                  <a:extLst>
                    <a:ext uri="{9D8B030D-6E8A-4147-A177-3AD203B41FA5}">
                      <a16:colId xmlns:a16="http://schemas.microsoft.com/office/drawing/2014/main" val="978011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케이스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케이스 명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결과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결함 내용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74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DOCTS-06-06-01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리스트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517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DOCTS-06-06-02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자세히 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27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DOCTS-06-06-03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수정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41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DOCTS-06-06-04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미리보기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FAIL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내용이 길 경우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문제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스크롤 필요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0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DOCTS-06-06-05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수정 완료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3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DOCTS-03-04-01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목록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FAIL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목록 우측 번호 표시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3308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DOCTS-03-04-02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갤러리 정보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73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DOCTS-03-04-03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갤러리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개념글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 리스트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아직 구현 안됨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85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DOCTS-03-04-04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이동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‘’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61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DOCTS-03-04-05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목록 내부 글 검색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‘’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3019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90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GCInside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테스트 후 결함</a:t>
            </a:r>
            <a:endParaRPr lang="ko-KR" altLang="en-US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89499"/>
              </p:ext>
            </p:extLst>
          </p:nvPr>
        </p:nvGraphicFramePr>
        <p:xfrm>
          <a:off x="1024128" y="1816317"/>
          <a:ext cx="9720072" cy="450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288">
                  <a:extLst>
                    <a:ext uri="{9D8B030D-6E8A-4147-A177-3AD203B41FA5}">
                      <a16:colId xmlns:a16="http://schemas.microsoft.com/office/drawing/2014/main" val="64318709"/>
                    </a:ext>
                  </a:extLst>
                </a:gridCol>
                <a:gridCol w="1451288">
                  <a:extLst>
                    <a:ext uri="{9D8B030D-6E8A-4147-A177-3AD203B41FA5}">
                      <a16:colId xmlns:a16="http://schemas.microsoft.com/office/drawing/2014/main" val="1780816657"/>
                    </a:ext>
                  </a:extLst>
                </a:gridCol>
                <a:gridCol w="1033459">
                  <a:extLst>
                    <a:ext uri="{9D8B030D-6E8A-4147-A177-3AD203B41FA5}">
                      <a16:colId xmlns:a16="http://schemas.microsoft.com/office/drawing/2014/main" val="2177425736"/>
                    </a:ext>
                  </a:extLst>
                </a:gridCol>
                <a:gridCol w="5784037">
                  <a:extLst>
                    <a:ext uri="{9D8B030D-6E8A-4147-A177-3AD203B41FA5}">
                      <a16:colId xmlns:a16="http://schemas.microsoft.com/office/drawing/2014/main" val="978011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케이스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케이스 명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결과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결함 내용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74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DOCTS-03-05-01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작성 페이지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517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DOCTS-03-05-02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 구분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27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DOCTS-03-05-03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작성 시 유효성 검사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41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DOCTS-03-05-04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작성 기능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0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DOCTS-03-06-01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유튜브 동영상 출력 안됨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아마도 저작권 문제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3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DOCTS-03-06-02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갤러리 정보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FAIL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안됨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3308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DOCTS-03-06-03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추천 기능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‘’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73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DOCTS-03-06-04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리스트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대댓글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출력 미완성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85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DOCTS-03-06-05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61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DOCTS-03-06-06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대댓글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대댓글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동적 등록 미완성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등록은 동작 함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3019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DOCTS-03-06-07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목록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목록 우측 번호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638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46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GCInside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테스트 후 결함</a:t>
            </a:r>
            <a:endParaRPr lang="ko-KR" altLang="en-US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243259"/>
              </p:ext>
            </p:extLst>
          </p:nvPr>
        </p:nvGraphicFramePr>
        <p:xfrm>
          <a:off x="1024128" y="1816317"/>
          <a:ext cx="9720072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288">
                  <a:extLst>
                    <a:ext uri="{9D8B030D-6E8A-4147-A177-3AD203B41FA5}">
                      <a16:colId xmlns:a16="http://schemas.microsoft.com/office/drawing/2014/main" val="64318709"/>
                    </a:ext>
                  </a:extLst>
                </a:gridCol>
                <a:gridCol w="1451288">
                  <a:extLst>
                    <a:ext uri="{9D8B030D-6E8A-4147-A177-3AD203B41FA5}">
                      <a16:colId xmlns:a16="http://schemas.microsoft.com/office/drawing/2014/main" val="1780816657"/>
                    </a:ext>
                  </a:extLst>
                </a:gridCol>
                <a:gridCol w="1033459">
                  <a:extLst>
                    <a:ext uri="{9D8B030D-6E8A-4147-A177-3AD203B41FA5}">
                      <a16:colId xmlns:a16="http://schemas.microsoft.com/office/drawing/2014/main" val="2177425736"/>
                    </a:ext>
                  </a:extLst>
                </a:gridCol>
                <a:gridCol w="5784037">
                  <a:extLst>
                    <a:ext uri="{9D8B030D-6E8A-4147-A177-3AD203B41FA5}">
                      <a16:colId xmlns:a16="http://schemas.microsoft.com/office/drawing/2014/main" val="978011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케이스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케이스 명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결과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결함 내용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74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DOCTS-03-07-01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517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DOCTS-03-07-02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 구분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27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DOCTS-03-07-03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 비밀번호 검사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41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DOCTS-03-07-04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제목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0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DOCTS-03-07-05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수정 기능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3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DOCTS-03-07-06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수정 시 유효성 검사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3308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DOCTS-03-08-01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73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DOCTS-03-08-02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 구분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85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DOCTS-03-08-03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 비밀번호 확인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61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DOCTS-03-08-04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확인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3019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DOCTS-03-08-05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기능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638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22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통합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07_TF22378848.potx" id="{7A6C0402-7A58-43FC-81D8-9FAB257DF379}" vid="{4736779E-486D-4071-869F-42D5B923258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통합 디자인</Template>
  <TotalTime>0</TotalTime>
  <Words>603</Words>
  <Application>Microsoft Office PowerPoint</Application>
  <PresentationFormat>와이드스크린</PresentationFormat>
  <Paragraphs>239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HY얕은샘물M</vt:lpstr>
      <vt:lpstr>맑은 고딕</vt:lpstr>
      <vt:lpstr>Calibri</vt:lpstr>
      <vt:lpstr>Tw Cen MT</vt:lpstr>
      <vt:lpstr>Wingdings 3</vt:lpstr>
      <vt:lpstr>통합</vt:lpstr>
      <vt:lpstr>애플리케이션 설계 및 테스트</vt:lpstr>
      <vt:lpstr>목차</vt:lpstr>
      <vt:lpstr>GCInside 단위 테스트</vt:lpstr>
      <vt:lpstr>GCInside 단위 테스트</vt:lpstr>
      <vt:lpstr>GCInside 단위 테스트</vt:lpstr>
      <vt:lpstr>GCInside 단위 테스트</vt:lpstr>
      <vt:lpstr>GCInside 테스트 후 결함</vt:lpstr>
      <vt:lpstr>GCInside 테스트 후 결함</vt:lpstr>
      <vt:lpstr>GCInside 테스트 후 결함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2022-08-24T07:15:25Z</dcterms:created>
  <dcterms:modified xsi:type="dcterms:W3CDTF">2023-04-06T08:45:54Z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