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2023-03-30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2023-03-30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ctr">
            <a:noAutofit/>
          </a:bodyPr>
          <a:lstStyle/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애플리케이션 설계 및 테스트</a:t>
            </a:r>
            <a:endParaRPr lang="en-US" altLang="ko-KR" sz="24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애플리케이션 </a:t>
            </a:r>
            <a:r>
              <a:rPr lang="ko-KR" altLang="en-US" b="1" dirty="0" smtClean="0">
                <a:solidFill>
                  <a:srgbClr val="FFFFFF"/>
                </a:solidFill>
              </a:rPr>
              <a:t>테스트 수행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후 결함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43259"/>
              </p:ext>
            </p:extLst>
          </p:nvPr>
        </p:nvGraphicFramePr>
        <p:xfrm>
          <a:off x="1024128" y="1816317"/>
          <a:ext cx="972007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88">
                  <a:extLst>
                    <a:ext uri="{9D8B030D-6E8A-4147-A177-3AD203B41FA5}">
                      <a16:colId xmlns:a16="http://schemas.microsoft.com/office/drawing/2014/main" val="64318709"/>
                    </a:ext>
                  </a:extLst>
                </a:gridCol>
                <a:gridCol w="1451288">
                  <a:extLst>
                    <a:ext uri="{9D8B030D-6E8A-4147-A177-3AD203B41FA5}">
                      <a16:colId xmlns:a16="http://schemas.microsoft.com/office/drawing/2014/main" val="1780816657"/>
                    </a:ext>
                  </a:extLst>
                </a:gridCol>
                <a:gridCol w="1033459">
                  <a:extLst>
                    <a:ext uri="{9D8B030D-6E8A-4147-A177-3AD203B41FA5}">
                      <a16:colId xmlns:a16="http://schemas.microsoft.com/office/drawing/2014/main" val="2177425736"/>
                    </a:ext>
                  </a:extLst>
                </a:gridCol>
                <a:gridCol w="5784037">
                  <a:extLst>
                    <a:ext uri="{9D8B030D-6E8A-4147-A177-3AD203B41FA5}">
                      <a16:colId xmlns:a16="http://schemas.microsoft.com/office/drawing/2014/main" val="97801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결과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내용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2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비밀번호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제목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 시 유효성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30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3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비밀번호 확인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확인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1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2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en-US" altLang="ko-KR" sz="2800" dirty="0" err="1" smtClean="0"/>
              <a:t>GCInside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테스트 케이스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en-US" altLang="ko-KR" sz="2800" dirty="0" err="1" smtClean="0"/>
              <a:t>GCInside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테스</a:t>
            </a:r>
            <a:r>
              <a:rPr lang="ko-KR" altLang="en-US" sz="2800" dirty="0" smtClean="0"/>
              <a:t> 후 결함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케이스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72216"/>
              </p:ext>
            </p:extLst>
          </p:nvPr>
        </p:nvGraphicFramePr>
        <p:xfrm>
          <a:off x="373017" y="1764695"/>
          <a:ext cx="11383555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5">
                  <a:extLst>
                    <a:ext uri="{9D8B030D-6E8A-4147-A177-3AD203B41FA5}">
                      <a16:colId xmlns:a16="http://schemas.microsoft.com/office/drawing/2014/main" val="2148405050"/>
                    </a:ext>
                  </a:extLst>
                </a:gridCol>
                <a:gridCol w="1938170">
                  <a:extLst>
                    <a:ext uri="{9D8B030D-6E8A-4147-A177-3AD203B41FA5}">
                      <a16:colId xmlns:a16="http://schemas.microsoft.com/office/drawing/2014/main" val="248199194"/>
                    </a:ext>
                  </a:extLst>
                </a:gridCol>
                <a:gridCol w="1563366">
                  <a:extLst>
                    <a:ext uri="{9D8B030D-6E8A-4147-A177-3AD203B41FA5}">
                      <a16:colId xmlns:a16="http://schemas.microsoft.com/office/drawing/2014/main" val="199741503"/>
                    </a:ext>
                  </a:extLst>
                </a:gridCol>
                <a:gridCol w="1524375">
                  <a:extLst>
                    <a:ext uri="{9D8B030D-6E8A-4147-A177-3AD203B41FA5}">
                      <a16:colId xmlns:a16="http://schemas.microsoft.com/office/drawing/2014/main" val="197743070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3509575354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3113083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55979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절차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데이터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결과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68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116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약관 관리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관리 페이지 접속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2305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자세히 보기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자세히보기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8382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자세히보기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수정 하기 클릭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4960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자세히보기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957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 완료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 하기 중 수정 완료 클릭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18610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목록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목록 페이지 접속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14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1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 탭 클릭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15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이동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페이지 이동 클릭 후 페이지 입력 후 이동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0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내부 글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98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9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케이스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35330"/>
              </p:ext>
            </p:extLst>
          </p:nvPr>
        </p:nvGraphicFramePr>
        <p:xfrm>
          <a:off x="373017" y="1764695"/>
          <a:ext cx="11383555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5">
                  <a:extLst>
                    <a:ext uri="{9D8B030D-6E8A-4147-A177-3AD203B41FA5}">
                      <a16:colId xmlns:a16="http://schemas.microsoft.com/office/drawing/2014/main" val="2148405050"/>
                    </a:ext>
                  </a:extLst>
                </a:gridCol>
                <a:gridCol w="1938170">
                  <a:extLst>
                    <a:ext uri="{9D8B030D-6E8A-4147-A177-3AD203B41FA5}">
                      <a16:colId xmlns:a16="http://schemas.microsoft.com/office/drawing/2014/main" val="248199194"/>
                    </a:ext>
                  </a:extLst>
                </a:gridCol>
                <a:gridCol w="1563366">
                  <a:extLst>
                    <a:ext uri="{9D8B030D-6E8A-4147-A177-3AD203B41FA5}">
                      <a16:colId xmlns:a16="http://schemas.microsoft.com/office/drawing/2014/main" val="199741503"/>
                    </a:ext>
                  </a:extLst>
                </a:gridCol>
                <a:gridCol w="1524375">
                  <a:extLst>
                    <a:ext uri="{9D8B030D-6E8A-4147-A177-3AD203B41FA5}">
                      <a16:colId xmlns:a16="http://schemas.microsoft.com/office/drawing/2014/main" val="197743070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3509575354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3113083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55979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절차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데이터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결과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68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11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페이지 접근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14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1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시 유효성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완료 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15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케이스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85830"/>
              </p:ext>
            </p:extLst>
          </p:nvPr>
        </p:nvGraphicFramePr>
        <p:xfrm>
          <a:off x="373017" y="1764695"/>
          <a:ext cx="11383555" cy="356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5">
                  <a:extLst>
                    <a:ext uri="{9D8B030D-6E8A-4147-A177-3AD203B41FA5}">
                      <a16:colId xmlns:a16="http://schemas.microsoft.com/office/drawing/2014/main" val="2148405050"/>
                    </a:ext>
                  </a:extLst>
                </a:gridCol>
                <a:gridCol w="1938170">
                  <a:extLst>
                    <a:ext uri="{9D8B030D-6E8A-4147-A177-3AD203B41FA5}">
                      <a16:colId xmlns:a16="http://schemas.microsoft.com/office/drawing/2014/main" val="248199194"/>
                    </a:ext>
                  </a:extLst>
                </a:gridCol>
                <a:gridCol w="1563366">
                  <a:extLst>
                    <a:ext uri="{9D8B030D-6E8A-4147-A177-3AD203B41FA5}">
                      <a16:colId xmlns:a16="http://schemas.microsoft.com/office/drawing/2014/main" val="199741503"/>
                    </a:ext>
                  </a:extLst>
                </a:gridCol>
                <a:gridCol w="1524375">
                  <a:extLst>
                    <a:ext uri="{9D8B030D-6E8A-4147-A177-3AD203B41FA5}">
                      <a16:colId xmlns:a16="http://schemas.microsoft.com/office/drawing/2014/main" val="197743070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3509575354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3113083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55979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절차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데이터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결과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68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1162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보기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보기 페이지 접근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14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우측 이용안내 옆 화살표 클릭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1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추천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중간 글 추천 버튼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15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중간 댓글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0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중간 댓글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989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중간 댓글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창 오픈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541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하단 글 목록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04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7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케이스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52090"/>
              </p:ext>
            </p:extLst>
          </p:nvPr>
        </p:nvGraphicFramePr>
        <p:xfrm>
          <a:off x="373017" y="1764695"/>
          <a:ext cx="1138355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5">
                  <a:extLst>
                    <a:ext uri="{9D8B030D-6E8A-4147-A177-3AD203B41FA5}">
                      <a16:colId xmlns:a16="http://schemas.microsoft.com/office/drawing/2014/main" val="2148405050"/>
                    </a:ext>
                  </a:extLst>
                </a:gridCol>
                <a:gridCol w="1938170">
                  <a:extLst>
                    <a:ext uri="{9D8B030D-6E8A-4147-A177-3AD203B41FA5}">
                      <a16:colId xmlns:a16="http://schemas.microsoft.com/office/drawing/2014/main" val="248199194"/>
                    </a:ext>
                  </a:extLst>
                </a:gridCol>
                <a:gridCol w="1563366">
                  <a:extLst>
                    <a:ext uri="{9D8B030D-6E8A-4147-A177-3AD203B41FA5}">
                      <a16:colId xmlns:a16="http://schemas.microsoft.com/office/drawing/2014/main" val="199741503"/>
                    </a:ext>
                  </a:extLst>
                </a:gridCol>
                <a:gridCol w="1524375">
                  <a:extLst>
                    <a:ext uri="{9D8B030D-6E8A-4147-A177-3AD203B41FA5}">
                      <a16:colId xmlns:a16="http://schemas.microsoft.com/office/drawing/2014/main" val="197743070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3509575354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3113083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55979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절차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데이터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결과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68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116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수정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접근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14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1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비밀번호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15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제목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0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 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989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DOCTS-03-07-06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수정 시 유효성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5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케이스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93976"/>
              </p:ext>
            </p:extLst>
          </p:nvPr>
        </p:nvGraphicFramePr>
        <p:xfrm>
          <a:off x="373017" y="1764695"/>
          <a:ext cx="113835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5">
                  <a:extLst>
                    <a:ext uri="{9D8B030D-6E8A-4147-A177-3AD203B41FA5}">
                      <a16:colId xmlns:a16="http://schemas.microsoft.com/office/drawing/2014/main" val="2148405050"/>
                    </a:ext>
                  </a:extLst>
                </a:gridCol>
                <a:gridCol w="1938170">
                  <a:extLst>
                    <a:ext uri="{9D8B030D-6E8A-4147-A177-3AD203B41FA5}">
                      <a16:colId xmlns:a16="http://schemas.microsoft.com/office/drawing/2014/main" val="248199194"/>
                    </a:ext>
                  </a:extLst>
                </a:gridCol>
                <a:gridCol w="1563366">
                  <a:extLst>
                    <a:ext uri="{9D8B030D-6E8A-4147-A177-3AD203B41FA5}">
                      <a16:colId xmlns:a16="http://schemas.microsoft.com/office/drawing/2014/main" val="199741503"/>
                    </a:ext>
                  </a:extLst>
                </a:gridCol>
                <a:gridCol w="1524375">
                  <a:extLst>
                    <a:ext uri="{9D8B030D-6E8A-4147-A177-3AD203B41FA5}">
                      <a16:colId xmlns:a16="http://schemas.microsoft.com/office/drawing/2014/main" val="197743070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3509575354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31130835"/>
                    </a:ext>
                  </a:extLst>
                </a:gridCol>
                <a:gridCol w="1659163">
                  <a:extLst>
                    <a:ext uri="{9D8B030D-6E8A-4147-A177-3AD203B41FA5}">
                      <a16:colId xmlns:a16="http://schemas.microsoft.com/office/drawing/2014/main" val="2655979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절차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데이터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결과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68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116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글 삭제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접근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14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1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비밀번호 확인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155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확인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10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DOCTS-03-08-05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확인 클릭 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98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2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후 결함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65024"/>
              </p:ext>
            </p:extLst>
          </p:nvPr>
        </p:nvGraphicFramePr>
        <p:xfrm>
          <a:off x="1024128" y="1816317"/>
          <a:ext cx="9720072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88">
                  <a:extLst>
                    <a:ext uri="{9D8B030D-6E8A-4147-A177-3AD203B41FA5}">
                      <a16:colId xmlns:a16="http://schemas.microsoft.com/office/drawing/2014/main" val="64318709"/>
                    </a:ext>
                  </a:extLst>
                </a:gridCol>
                <a:gridCol w="1451288">
                  <a:extLst>
                    <a:ext uri="{9D8B030D-6E8A-4147-A177-3AD203B41FA5}">
                      <a16:colId xmlns:a16="http://schemas.microsoft.com/office/drawing/2014/main" val="1780816657"/>
                    </a:ext>
                  </a:extLst>
                </a:gridCol>
                <a:gridCol w="1033459">
                  <a:extLst>
                    <a:ext uri="{9D8B030D-6E8A-4147-A177-3AD203B41FA5}">
                      <a16:colId xmlns:a16="http://schemas.microsoft.com/office/drawing/2014/main" val="2177425736"/>
                    </a:ext>
                  </a:extLst>
                </a:gridCol>
                <a:gridCol w="5784037">
                  <a:extLst>
                    <a:ext uri="{9D8B030D-6E8A-4147-A177-3AD203B41FA5}">
                      <a16:colId xmlns:a16="http://schemas.microsoft.com/office/drawing/2014/main" val="97801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결과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내용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리스트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자세히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2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내용이 길 경우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문제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필요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DOCTS-06-06-05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수정 완료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우측 번호 표시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30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3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아직 구현 안됨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이동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DOCTS-03-04-05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내부 글 검색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1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9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GCInside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 후 결함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9499"/>
              </p:ext>
            </p:extLst>
          </p:nvPr>
        </p:nvGraphicFramePr>
        <p:xfrm>
          <a:off x="1024128" y="1816317"/>
          <a:ext cx="9720072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88">
                  <a:extLst>
                    <a:ext uri="{9D8B030D-6E8A-4147-A177-3AD203B41FA5}">
                      <a16:colId xmlns:a16="http://schemas.microsoft.com/office/drawing/2014/main" val="64318709"/>
                    </a:ext>
                  </a:extLst>
                </a:gridCol>
                <a:gridCol w="1451288">
                  <a:extLst>
                    <a:ext uri="{9D8B030D-6E8A-4147-A177-3AD203B41FA5}">
                      <a16:colId xmlns:a16="http://schemas.microsoft.com/office/drawing/2014/main" val="1780816657"/>
                    </a:ext>
                  </a:extLst>
                </a:gridCol>
                <a:gridCol w="1033459">
                  <a:extLst>
                    <a:ext uri="{9D8B030D-6E8A-4147-A177-3AD203B41FA5}">
                      <a16:colId xmlns:a16="http://schemas.microsoft.com/office/drawing/2014/main" val="2177425736"/>
                    </a:ext>
                  </a:extLst>
                </a:gridCol>
                <a:gridCol w="5784037">
                  <a:extLst>
                    <a:ext uri="{9D8B030D-6E8A-4147-A177-3AD203B41FA5}">
                      <a16:colId xmlns:a16="http://schemas.microsoft.com/office/drawing/2014/main" val="97801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케이스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결과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결함 내용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4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페이지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2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시 유효성 검사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DOCTS-03-05-04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작성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유튜브 동영상 출력 안됨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아마도 저작권 문제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 정보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안됨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30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추천 기능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3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리스트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 미완성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1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동적 등록 미완성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등록은 동작 함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1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DOCTS-03-06-07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출력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목록 우측 번호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657</Words>
  <Application>Microsoft Office PowerPoint</Application>
  <PresentationFormat>와이드스크린</PresentationFormat>
  <Paragraphs>319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HY얕은샘물M</vt:lpstr>
      <vt:lpstr>맑은 고딕</vt:lpstr>
      <vt:lpstr>Calibri</vt:lpstr>
      <vt:lpstr>Tw Cen MT</vt:lpstr>
      <vt:lpstr>Wingdings 3</vt:lpstr>
      <vt:lpstr>통합</vt:lpstr>
      <vt:lpstr>애플리케이션 설계 및 테스트</vt:lpstr>
      <vt:lpstr>목차</vt:lpstr>
      <vt:lpstr>GCInside 테스트 케이스</vt:lpstr>
      <vt:lpstr>GCInside 테스트 케이스</vt:lpstr>
      <vt:lpstr>GCInside 테스트 케이스</vt:lpstr>
      <vt:lpstr>GCInside 테스트 케이스</vt:lpstr>
      <vt:lpstr>GCInside 테스트 케이스</vt:lpstr>
      <vt:lpstr>GCInside 테스트 후 결함</vt:lpstr>
      <vt:lpstr>GCInside 테스트 후 결함</vt:lpstr>
      <vt:lpstr>GCInside 테스트 후 결함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2023-03-30T07:19:00Z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