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0" r:id="rId2"/>
    <p:sldId id="277" r:id="rId3"/>
    <p:sldId id="272" r:id="rId4"/>
    <p:sldId id="278" r:id="rId5"/>
    <p:sldId id="257" r:id="rId6"/>
    <p:sldId id="269" r:id="rId7"/>
    <p:sldId id="268" r:id="rId8"/>
    <p:sldId id="259" r:id="rId9"/>
    <p:sldId id="264" r:id="rId10"/>
    <p:sldId id="276" r:id="rId11"/>
    <p:sldId id="274" r:id="rId12"/>
    <p:sldId id="265" r:id="rId13"/>
    <p:sldId id="275" r:id="rId14"/>
    <p:sldId id="267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98" autoAdjust="0"/>
    <p:restoredTop sz="85581" autoAdjust="0"/>
  </p:normalViewPr>
  <p:slideViewPr>
    <p:cSldViewPr snapToGrid="0">
      <p:cViewPr varScale="1">
        <p:scale>
          <a:sx n="98" d="100"/>
          <a:sy n="98" d="100"/>
        </p:scale>
        <p:origin x="6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studsrv09\shares\eisfeldt\Software%20Engineering\Doku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studsrv09\shares\eisfeldt\Software%20Engineering\Doku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38216500257055497"/>
          <c:y val="1.315789473684210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'Generierte Fragen'!$B$1</c:f>
              <c:strCache>
                <c:ptCount val="1"/>
                <c:pt idx="0">
                  <c:v>Anzahl Fragen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9C4-47F5-AD1E-30BB23022B5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9C4-47F5-AD1E-30BB23022B5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9C4-47F5-AD1E-30BB23022B5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9C4-47F5-AD1E-30BB23022B5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9C4-47F5-AD1E-30BB23022B5A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9C4-47F5-AD1E-30BB23022B5A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79C4-47F5-AD1E-30BB23022B5A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79C4-47F5-AD1E-30BB23022B5A}"/>
              </c:ext>
            </c:extLst>
          </c:dPt>
          <c:dLbls>
            <c:dLbl>
              <c:idx val="3"/>
              <c:layout>
                <c:manualLayout>
                  <c:x val="-7.5000000000000025E-2"/>
                  <c:y val="5.0925925925925757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79C4-47F5-AD1E-30BB23022B5A}"/>
                </c:ext>
              </c:extLst>
            </c:dLbl>
            <c:dLbl>
              <c:idx val="5"/>
              <c:layout>
                <c:manualLayout>
                  <c:x val="-8.2474226804124216E-3"/>
                  <c:y val="0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B-79C4-47F5-AD1E-30BB23022B5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'Generierte Fragen'!$A$2:$A$9</c:f>
              <c:strCache>
                <c:ptCount val="8"/>
                <c:pt idx="0">
                  <c:v>Sport</c:v>
                </c:pt>
                <c:pt idx="1">
                  <c:v>Geographie</c:v>
                </c:pt>
                <c:pt idx="2">
                  <c:v>Kunst &amp; Kultur</c:v>
                </c:pt>
                <c:pt idx="3">
                  <c:v>Architektur</c:v>
                </c:pt>
                <c:pt idx="4">
                  <c:v>Wissenschaft</c:v>
                </c:pt>
                <c:pt idx="5">
                  <c:v>Politik</c:v>
                </c:pt>
                <c:pt idx="6">
                  <c:v>Astronomie</c:v>
                </c:pt>
                <c:pt idx="7">
                  <c:v>Literatur</c:v>
                </c:pt>
              </c:strCache>
            </c:strRef>
          </c:cat>
          <c:val>
            <c:numRef>
              <c:f>'Generierte Fragen'!$B$2:$B$9</c:f>
              <c:numCache>
                <c:formatCode>General</c:formatCode>
                <c:ptCount val="8"/>
                <c:pt idx="0">
                  <c:v>260</c:v>
                </c:pt>
                <c:pt idx="1">
                  <c:v>556</c:v>
                </c:pt>
                <c:pt idx="2">
                  <c:v>1063</c:v>
                </c:pt>
                <c:pt idx="3">
                  <c:v>160</c:v>
                </c:pt>
                <c:pt idx="4">
                  <c:v>1059</c:v>
                </c:pt>
                <c:pt idx="5">
                  <c:v>336</c:v>
                </c:pt>
                <c:pt idx="6">
                  <c:v>18</c:v>
                </c:pt>
                <c:pt idx="7">
                  <c:v>282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79C4-47F5-AD1E-30BB23022B5A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6350" cap="flat" cmpd="sng" algn="ctr">
      <a:solidFill>
        <a:schemeClr val="bg1"/>
      </a:solidFill>
      <a:round/>
    </a:ln>
    <a:effectLst>
      <a:outerShdw blurRad="1143000" dist="38100" algn="tl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'Generierte Fragen'!$B$1</c:f>
              <c:strCache>
                <c:ptCount val="1"/>
                <c:pt idx="0">
                  <c:v>Anzahl Fragen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'Generierte Fragen'!$A$2:$A$9</c:f>
              <c:strCache>
                <c:ptCount val="8"/>
                <c:pt idx="0">
                  <c:v>Sport</c:v>
                </c:pt>
                <c:pt idx="1">
                  <c:v>Geographie</c:v>
                </c:pt>
                <c:pt idx="2">
                  <c:v>Kunst &amp; Kultur</c:v>
                </c:pt>
                <c:pt idx="3">
                  <c:v>Architektur</c:v>
                </c:pt>
                <c:pt idx="4">
                  <c:v>Wissenschaft</c:v>
                </c:pt>
                <c:pt idx="5">
                  <c:v>Politik</c:v>
                </c:pt>
                <c:pt idx="6">
                  <c:v>Astronomie</c:v>
                </c:pt>
                <c:pt idx="7">
                  <c:v>Literatur</c:v>
                </c:pt>
              </c:strCache>
            </c:strRef>
          </c:cat>
          <c:val>
            <c:numRef>
              <c:f>'Generierte Fragen'!$B$2:$B$9</c:f>
              <c:numCache>
                <c:formatCode>General</c:formatCode>
                <c:ptCount val="8"/>
                <c:pt idx="0">
                  <c:v>260</c:v>
                </c:pt>
                <c:pt idx="1">
                  <c:v>556</c:v>
                </c:pt>
                <c:pt idx="2">
                  <c:v>1063</c:v>
                </c:pt>
                <c:pt idx="3">
                  <c:v>160</c:v>
                </c:pt>
                <c:pt idx="4">
                  <c:v>1059</c:v>
                </c:pt>
                <c:pt idx="5">
                  <c:v>336</c:v>
                </c:pt>
                <c:pt idx="6">
                  <c:v>18</c:v>
                </c:pt>
                <c:pt idx="7">
                  <c:v>282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44-4CCE-A4E9-F41DA559663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697458864"/>
        <c:axId val="1697456784"/>
      </c:barChart>
      <c:catAx>
        <c:axId val="1697458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697456784"/>
        <c:crosses val="autoZero"/>
        <c:auto val="1"/>
        <c:lblAlgn val="ctr"/>
        <c:lblOffset val="100"/>
        <c:noMultiLvlLbl val="0"/>
      </c:catAx>
      <c:valAx>
        <c:axId val="1697456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697458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>
      <a:outerShdw blurRad="1143000" dist="38100" algn="tl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18837-9447-4DF6-A2AB-8123A3B9819F}" type="datetimeFigureOut">
              <a:rPr lang="de-DE" smtClean="0"/>
              <a:t>25.06.2019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B1515-278F-42F7-9B3A-F2F1B84D66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986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BB1515-278F-42F7-9B3A-F2F1B84D6691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0231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BB1515-278F-42F7-9B3A-F2F1B84D6691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4013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dali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BB1515-278F-42F7-9B3A-F2F1B84D6691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8378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BB1515-278F-42F7-9B3A-F2F1B84D6691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5243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Nelson Mandela</a:t>
            </a:r>
            <a:r>
              <a:rPr lang="de-DE" baseline="0" dirty="0" smtClean="0"/>
              <a:t> 1993</a:t>
            </a:r>
          </a:p>
          <a:p>
            <a:r>
              <a:rPr lang="de-DE" baseline="0" dirty="0" smtClean="0"/>
              <a:t>Obama 2009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BB1515-278F-42F7-9B3A-F2F1B84D6691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699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Nelson Mandela</a:t>
            </a:r>
            <a:r>
              <a:rPr lang="de-DE" baseline="0" dirty="0" smtClean="0"/>
              <a:t> 1993</a:t>
            </a:r>
          </a:p>
          <a:p>
            <a:r>
              <a:rPr lang="de-DE" baseline="0" dirty="0" smtClean="0"/>
              <a:t>Obama 2009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BB1515-278F-42F7-9B3A-F2F1B84D6691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0003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4321-881E-4DED-ADE2-336E76AB3CF6}" type="datetimeFigureOut">
              <a:rPr lang="de-DE" smtClean="0"/>
              <a:t>25.06.2019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A1124-1C1E-40F3-A036-DD81907ADE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2140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4321-881E-4DED-ADE2-336E76AB3CF6}" type="datetimeFigureOut">
              <a:rPr lang="de-DE" smtClean="0"/>
              <a:t>25.06.2019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A1124-1C1E-40F3-A036-DD81907ADE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6382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4321-881E-4DED-ADE2-336E76AB3CF6}" type="datetimeFigureOut">
              <a:rPr lang="de-DE" smtClean="0"/>
              <a:t>25.06.2019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A1124-1C1E-40F3-A036-DD81907ADE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6350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4321-881E-4DED-ADE2-336E76AB3CF6}" type="datetimeFigureOut">
              <a:rPr lang="de-DE" smtClean="0"/>
              <a:t>25.06.2019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A1124-1C1E-40F3-A036-DD81907ADE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0102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4321-881E-4DED-ADE2-336E76AB3CF6}" type="datetimeFigureOut">
              <a:rPr lang="de-DE" smtClean="0"/>
              <a:t>25.06.2019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A1124-1C1E-40F3-A036-DD81907ADE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9221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4321-881E-4DED-ADE2-336E76AB3CF6}" type="datetimeFigureOut">
              <a:rPr lang="de-DE" smtClean="0"/>
              <a:t>25.06.2019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A1124-1C1E-40F3-A036-DD81907ADE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3599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4321-881E-4DED-ADE2-336E76AB3CF6}" type="datetimeFigureOut">
              <a:rPr lang="de-DE" smtClean="0"/>
              <a:t>25.06.2019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A1124-1C1E-40F3-A036-DD81907ADE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7088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4321-881E-4DED-ADE2-336E76AB3CF6}" type="datetimeFigureOut">
              <a:rPr lang="de-DE" smtClean="0"/>
              <a:t>25.06.2019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A1124-1C1E-40F3-A036-DD81907ADE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398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4321-881E-4DED-ADE2-336E76AB3CF6}" type="datetimeFigureOut">
              <a:rPr lang="de-DE" smtClean="0"/>
              <a:t>25.06.2019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A1124-1C1E-40F3-A036-DD81907ADE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1477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4321-881E-4DED-ADE2-336E76AB3CF6}" type="datetimeFigureOut">
              <a:rPr lang="de-DE" smtClean="0"/>
              <a:t>25.06.2019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A1124-1C1E-40F3-A036-DD81907ADE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82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4321-881E-4DED-ADE2-336E76AB3CF6}" type="datetimeFigureOut">
              <a:rPr lang="de-DE" smtClean="0"/>
              <a:t>25.06.2019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A1124-1C1E-40F3-A036-DD81907ADE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8867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44321-881E-4DED-ADE2-336E76AB3CF6}" type="datetimeFigureOut">
              <a:rPr lang="de-DE" smtClean="0"/>
              <a:t>25.06.2019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A1124-1C1E-40F3-A036-DD81907ADE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8639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Quizzing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Open Data </a:t>
            </a:r>
            <a:br>
              <a:rPr lang="de-DE" dirty="0" smtClean="0"/>
            </a:br>
            <a:r>
              <a:rPr lang="de-DE" sz="4800" dirty="0"/>
              <a:t>Fragegenerator aus </a:t>
            </a:r>
            <a:r>
              <a:rPr lang="de-DE" sz="4800" dirty="0" err="1" smtClean="0"/>
              <a:t>Wikidata</a:t>
            </a:r>
            <a:endParaRPr lang="de-DE" sz="4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552545"/>
            <a:ext cx="9144000" cy="1439693"/>
          </a:xfrm>
        </p:spPr>
        <p:txBody>
          <a:bodyPr>
            <a:normAutofit/>
          </a:bodyPr>
          <a:lstStyle/>
          <a:p>
            <a:r>
              <a:rPr lang="de-DE" sz="1600" dirty="0" smtClean="0"/>
              <a:t>Tara Eisfeld - 314451</a:t>
            </a:r>
          </a:p>
          <a:p>
            <a:r>
              <a:rPr lang="de-DE" sz="1600" dirty="0" smtClean="0"/>
              <a:t>Julia Häberle - 314250</a:t>
            </a:r>
          </a:p>
          <a:p>
            <a:r>
              <a:rPr lang="de-DE" sz="1600" dirty="0" smtClean="0"/>
              <a:t>Sebastian Kreisel - 314458</a:t>
            </a:r>
          </a:p>
          <a:p>
            <a:r>
              <a:rPr lang="de-DE" sz="1600" dirty="0"/>
              <a:t> </a:t>
            </a:r>
            <a:r>
              <a:rPr lang="de-DE" sz="1600" dirty="0" smtClean="0"/>
              <a:t>Simon </a:t>
            </a:r>
            <a:r>
              <a:rPr lang="de-DE" sz="1600" dirty="0" err="1" smtClean="0"/>
              <a:t>Tobert</a:t>
            </a:r>
            <a:r>
              <a:rPr lang="de-DE" sz="1600" dirty="0" smtClean="0"/>
              <a:t> - 314299</a:t>
            </a:r>
            <a:endParaRPr lang="de-DE" sz="1600" dirty="0"/>
          </a:p>
        </p:txBody>
      </p:sp>
      <p:sp>
        <p:nvSpPr>
          <p:cNvPr id="4" name="Textfeld 3"/>
          <p:cNvSpPr txBox="1"/>
          <p:nvPr/>
        </p:nvSpPr>
        <p:spPr>
          <a:xfrm>
            <a:off x="1605064" y="3869671"/>
            <a:ext cx="9062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/>
              <a:t>27.06.2019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82240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Live Demonstration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673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 und Kategorien</a:t>
            </a:r>
            <a:endParaRPr lang="de-DE" dirty="0"/>
          </a:p>
        </p:txBody>
      </p:sp>
      <p:graphicFrame>
        <p:nvGraphicFramePr>
          <p:cNvPr id="6" name="Diagramm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2705608"/>
              </p:ext>
            </p:extLst>
          </p:nvPr>
        </p:nvGraphicFramePr>
        <p:xfrm>
          <a:off x="838199" y="1690687"/>
          <a:ext cx="7070387" cy="3708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Diagramm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7396608"/>
              </p:ext>
            </p:extLst>
          </p:nvPr>
        </p:nvGraphicFramePr>
        <p:xfrm>
          <a:off x="6781800" y="363378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feld 2"/>
          <p:cNvSpPr txBox="1"/>
          <p:nvPr/>
        </p:nvSpPr>
        <p:spPr>
          <a:xfrm>
            <a:off x="8570069" y="2292906"/>
            <a:ext cx="287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Gesamt: 3.734 Fragen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977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 und Ausblick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Qualität der Datensätze aus </a:t>
            </a:r>
            <a:r>
              <a:rPr lang="de-DE" dirty="0" err="1" smtClean="0"/>
              <a:t>WikiData</a:t>
            </a:r>
            <a:endParaRPr lang="de-DE" dirty="0" smtClean="0"/>
          </a:p>
          <a:p>
            <a:r>
              <a:rPr lang="de-DE" dirty="0" smtClean="0"/>
              <a:t>Doppelte Fragen wenn Kategorie 2x erstellt wird und keine neuen Daten in </a:t>
            </a:r>
            <a:r>
              <a:rPr lang="de-DE" dirty="0" err="1" smtClean="0"/>
              <a:t>WikiData</a:t>
            </a:r>
            <a:r>
              <a:rPr lang="de-DE" dirty="0" smtClean="0"/>
              <a:t> sind</a:t>
            </a:r>
          </a:p>
          <a:p>
            <a:pPr marL="457200" lvl="1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smtClean="0"/>
              <a:t>Fragen können nicht gelöscht werden weil sie zu offenen Spielen gehören</a:t>
            </a:r>
          </a:p>
          <a:p>
            <a:r>
              <a:rPr lang="de-DE" dirty="0" smtClean="0"/>
              <a:t>Nicht beliebig erweiterbar weil Fragestellung manuell erstellt </a:t>
            </a:r>
            <a:r>
              <a:rPr lang="de-DE" dirty="0" smtClean="0"/>
              <a:t>wird</a:t>
            </a:r>
          </a:p>
          <a:p>
            <a:endParaRPr lang="de-DE" dirty="0"/>
          </a:p>
          <a:p>
            <a:r>
              <a:rPr lang="de-DE" dirty="0" err="1"/>
              <a:t>Schwierigkeitstufe</a:t>
            </a:r>
            <a:r>
              <a:rPr lang="de-DE" dirty="0"/>
              <a:t> der Fragen (Ampel)</a:t>
            </a:r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02604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Vielen Dank für Ihre Aufmerksamkeit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479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Einstellungen Software 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029325" cy="962025"/>
          </a:xfrm>
          <a:prstGeom prst="rect">
            <a:avLst/>
          </a:prstGeom>
        </p:spPr>
      </p:pic>
      <p:grpSp>
        <p:nvGrpSpPr>
          <p:cNvPr id="18" name="Gruppieren 17"/>
          <p:cNvGrpSpPr/>
          <p:nvPr/>
        </p:nvGrpSpPr>
        <p:grpSpPr>
          <a:xfrm>
            <a:off x="838200" y="2863852"/>
            <a:ext cx="10702182" cy="2934385"/>
            <a:chOff x="838200" y="2863852"/>
            <a:chExt cx="10702182" cy="2934385"/>
          </a:xfrm>
        </p:grpSpPr>
        <p:pic>
          <p:nvPicPr>
            <p:cNvPr id="8" name="Grafik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10355" y="4050279"/>
              <a:ext cx="3330027" cy="1009294"/>
            </a:xfrm>
            <a:prstGeom prst="rect">
              <a:avLst/>
            </a:prstGeom>
          </p:spPr>
        </p:pic>
        <p:cxnSp>
          <p:nvCxnSpPr>
            <p:cNvPr id="10" name="Gerader Verbinder 9"/>
            <p:cNvCxnSpPr/>
            <p:nvPr/>
          </p:nvCxnSpPr>
          <p:spPr>
            <a:xfrm flipV="1">
              <a:off x="7184571" y="4040155"/>
              <a:ext cx="1017037" cy="51477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>
            <a:xfrm>
              <a:off x="7184571" y="4705247"/>
              <a:ext cx="1025784" cy="3543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uppieren 16"/>
            <p:cNvGrpSpPr/>
            <p:nvPr/>
          </p:nvGrpSpPr>
          <p:grpSpPr>
            <a:xfrm>
              <a:off x="838200" y="2863852"/>
              <a:ext cx="6459843" cy="1913422"/>
              <a:chOff x="838200" y="2863852"/>
              <a:chExt cx="6459843" cy="1913422"/>
            </a:xfrm>
          </p:grpSpPr>
          <p:pic>
            <p:nvPicPr>
              <p:cNvPr id="5" name="Grafik 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8200" y="2863852"/>
                <a:ext cx="6459843" cy="1913422"/>
              </a:xfrm>
              <a:prstGeom prst="rect">
                <a:avLst/>
              </a:prstGeom>
            </p:spPr>
          </p:pic>
          <p:sp>
            <p:nvSpPr>
              <p:cNvPr id="6" name="Rechteck 5"/>
              <p:cNvSpPr/>
              <p:nvPr/>
            </p:nvSpPr>
            <p:spPr>
              <a:xfrm>
                <a:off x="4264089" y="3732896"/>
                <a:ext cx="311281" cy="138243"/>
              </a:xfrm>
              <a:prstGeom prst="rect">
                <a:avLst/>
              </a:prstGeom>
              <a:solidFill>
                <a:srgbClr val="FFFF00">
                  <a:alpha val="40000"/>
                </a:srgbClr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" name="Rechteck 6"/>
              <p:cNvSpPr/>
              <p:nvPr/>
            </p:nvSpPr>
            <p:spPr>
              <a:xfrm>
                <a:off x="3610265" y="4554926"/>
                <a:ext cx="311281" cy="138243"/>
              </a:xfrm>
              <a:prstGeom prst="rect">
                <a:avLst/>
              </a:prstGeom>
              <a:solidFill>
                <a:srgbClr val="FFFF00">
                  <a:alpha val="40000"/>
                </a:srgbClr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Rechteck 14"/>
              <p:cNvSpPr/>
              <p:nvPr/>
            </p:nvSpPr>
            <p:spPr>
              <a:xfrm>
                <a:off x="6566133" y="4554926"/>
                <a:ext cx="618438" cy="138243"/>
              </a:xfrm>
              <a:prstGeom prst="rect">
                <a:avLst/>
              </a:prstGeom>
              <a:solidFill>
                <a:srgbClr val="FFFF00">
                  <a:alpha val="40000"/>
                </a:srgbClr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6" name="Textfeld 15"/>
            <p:cNvSpPr txBox="1"/>
            <p:nvPr/>
          </p:nvSpPr>
          <p:spPr>
            <a:xfrm>
              <a:off x="8313576" y="5059573"/>
              <a:ext cx="322680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Host </a:t>
              </a:r>
              <a:r>
                <a:rPr lang="de-DE" sz="1400" dirty="0"/>
                <a:t>Name: </a:t>
              </a:r>
              <a:r>
                <a:rPr lang="de-DE" sz="1400" dirty="0" smtClean="0"/>
                <a:t>141.47.76.106</a:t>
              </a:r>
            </a:p>
            <a:p>
              <a:r>
                <a:rPr lang="de-DE" sz="1400" dirty="0" smtClean="0"/>
                <a:t>User Name: </a:t>
              </a:r>
              <a:r>
                <a:rPr lang="de-DE" sz="1400" dirty="0" err="1" smtClean="0"/>
                <a:t>quizapp</a:t>
              </a:r>
              <a:endParaRPr lang="de-DE" sz="1400" dirty="0" smtClean="0"/>
            </a:p>
            <a:p>
              <a:r>
                <a:rPr lang="de-DE" sz="1400" dirty="0" smtClean="0"/>
                <a:t>Password: </a:t>
              </a:r>
              <a:r>
                <a:rPr lang="de-DE" sz="1400" dirty="0"/>
                <a:t>7a5449x</a:t>
              </a:r>
              <a:endParaRPr lang="de-DE" sz="1400" dirty="0" smtClean="0"/>
            </a:p>
          </p:txBody>
        </p:sp>
      </p:grpSp>
      <p:sp>
        <p:nvSpPr>
          <p:cNvPr id="19" name="Rechteck 18"/>
          <p:cNvSpPr/>
          <p:nvPr/>
        </p:nvSpPr>
        <p:spPr>
          <a:xfrm>
            <a:off x="3544950" y="1762716"/>
            <a:ext cx="357934" cy="139111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1383357" y="2344326"/>
            <a:ext cx="436111" cy="128288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/>
          <p:cNvSpPr txBox="1"/>
          <p:nvPr/>
        </p:nvSpPr>
        <p:spPr>
          <a:xfrm>
            <a:off x="838200" y="5529875"/>
            <a:ext cx="6459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smtClean="0"/>
              <a:t>Anwendung mit Firefox/Chrome ausführen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523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3"/>
          <a:srcRect l="15672" t="6195" r="47823" b="11062"/>
          <a:stretch/>
        </p:blipFill>
        <p:spPr>
          <a:xfrm>
            <a:off x="826851" y="2383091"/>
            <a:ext cx="642026" cy="1819074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/>
          <a:srcRect l="15672" t="6195" r="47823" b="11062"/>
          <a:stretch/>
        </p:blipFill>
        <p:spPr>
          <a:xfrm>
            <a:off x="10823642" y="2772382"/>
            <a:ext cx="642026" cy="1819074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690664" y="459145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Admin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10687455" y="459145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Spieler</a:t>
            </a:r>
            <a:endParaRPr lang="de-DE" dirty="0"/>
          </a:p>
        </p:txBody>
      </p:sp>
      <p:grpSp>
        <p:nvGrpSpPr>
          <p:cNvPr id="9" name="Gruppieren 8"/>
          <p:cNvGrpSpPr/>
          <p:nvPr/>
        </p:nvGrpSpPr>
        <p:grpSpPr>
          <a:xfrm>
            <a:off x="6535917" y="885216"/>
            <a:ext cx="1721795" cy="583660"/>
            <a:chOff x="3715966" y="1507787"/>
            <a:chExt cx="1721795" cy="583660"/>
          </a:xfrm>
        </p:grpSpPr>
        <p:sp>
          <p:nvSpPr>
            <p:cNvPr id="7" name="Textfeld 6"/>
            <p:cNvSpPr txBox="1"/>
            <p:nvPr/>
          </p:nvSpPr>
          <p:spPr>
            <a:xfrm>
              <a:off x="3910518" y="1600359"/>
              <a:ext cx="13424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/>
                <a:t>Registrieren </a:t>
              </a:r>
              <a:endParaRPr lang="de-DE" dirty="0"/>
            </a:p>
          </p:txBody>
        </p:sp>
        <p:sp>
          <p:nvSpPr>
            <p:cNvPr id="8" name="Ellipse 7"/>
            <p:cNvSpPr/>
            <p:nvPr/>
          </p:nvSpPr>
          <p:spPr>
            <a:xfrm>
              <a:off x="3715966" y="1507787"/>
              <a:ext cx="1721795" cy="5836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6845580" y="1729409"/>
            <a:ext cx="1102468" cy="583660"/>
            <a:chOff x="3715966" y="1507787"/>
            <a:chExt cx="1721795" cy="583660"/>
          </a:xfrm>
        </p:grpSpPr>
        <p:sp>
          <p:nvSpPr>
            <p:cNvPr id="11" name="Textfeld 10"/>
            <p:cNvSpPr txBox="1"/>
            <p:nvPr/>
          </p:nvSpPr>
          <p:spPr>
            <a:xfrm>
              <a:off x="3910518" y="1600359"/>
              <a:ext cx="13424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/>
                <a:t>Login </a:t>
              </a:r>
              <a:endParaRPr lang="de-DE" dirty="0"/>
            </a:p>
          </p:txBody>
        </p:sp>
        <p:sp>
          <p:nvSpPr>
            <p:cNvPr id="12" name="Ellipse 11"/>
            <p:cNvSpPr/>
            <p:nvPr/>
          </p:nvSpPr>
          <p:spPr>
            <a:xfrm>
              <a:off x="3715966" y="1507787"/>
              <a:ext cx="1721795" cy="5836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3" name="Gruppieren 12"/>
          <p:cNvGrpSpPr/>
          <p:nvPr/>
        </p:nvGrpSpPr>
        <p:grpSpPr>
          <a:xfrm>
            <a:off x="6846131" y="2529720"/>
            <a:ext cx="1117316" cy="583660"/>
            <a:chOff x="3715966" y="1507787"/>
            <a:chExt cx="1744984" cy="583660"/>
          </a:xfrm>
        </p:grpSpPr>
        <p:sp>
          <p:nvSpPr>
            <p:cNvPr id="14" name="Textfeld 13"/>
            <p:cNvSpPr txBox="1"/>
            <p:nvPr/>
          </p:nvSpPr>
          <p:spPr>
            <a:xfrm>
              <a:off x="3788649" y="1600870"/>
              <a:ext cx="16723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/>
                <a:t>Log-out </a:t>
              </a:r>
              <a:endParaRPr lang="de-DE" dirty="0"/>
            </a:p>
          </p:txBody>
        </p:sp>
        <p:sp>
          <p:nvSpPr>
            <p:cNvPr id="15" name="Ellipse 14"/>
            <p:cNvSpPr/>
            <p:nvPr/>
          </p:nvSpPr>
          <p:spPr>
            <a:xfrm>
              <a:off x="3715966" y="1507787"/>
              <a:ext cx="1721795" cy="5836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6" name="Gruppieren 15"/>
          <p:cNvGrpSpPr/>
          <p:nvPr/>
        </p:nvGrpSpPr>
        <p:grpSpPr>
          <a:xfrm>
            <a:off x="2445151" y="870457"/>
            <a:ext cx="2498388" cy="976989"/>
            <a:chOff x="3715966" y="1507787"/>
            <a:chExt cx="1721795" cy="1015902"/>
          </a:xfrm>
        </p:grpSpPr>
        <p:sp>
          <p:nvSpPr>
            <p:cNvPr id="17" name="Textfeld 16"/>
            <p:cNvSpPr txBox="1"/>
            <p:nvPr/>
          </p:nvSpPr>
          <p:spPr>
            <a:xfrm>
              <a:off x="3910518" y="1600359"/>
              <a:ext cx="134241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/>
                <a:t>Fragen generieren  </a:t>
              </a:r>
              <a:endParaRPr lang="de-DE" dirty="0"/>
            </a:p>
          </p:txBody>
        </p:sp>
        <p:sp>
          <p:nvSpPr>
            <p:cNvPr id="18" name="Ellipse 17"/>
            <p:cNvSpPr/>
            <p:nvPr/>
          </p:nvSpPr>
          <p:spPr>
            <a:xfrm>
              <a:off x="3715966" y="1507787"/>
              <a:ext cx="1721795" cy="5836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9" name="Gruppieren 18"/>
          <p:cNvGrpSpPr/>
          <p:nvPr/>
        </p:nvGrpSpPr>
        <p:grpSpPr>
          <a:xfrm>
            <a:off x="6785580" y="3873081"/>
            <a:ext cx="1929393" cy="928351"/>
            <a:chOff x="3715966" y="1507787"/>
            <a:chExt cx="1721795" cy="1015902"/>
          </a:xfrm>
        </p:grpSpPr>
        <p:sp>
          <p:nvSpPr>
            <p:cNvPr id="20" name="Textfeld 19"/>
            <p:cNvSpPr txBox="1"/>
            <p:nvPr/>
          </p:nvSpPr>
          <p:spPr>
            <a:xfrm>
              <a:off x="3910518" y="1600359"/>
              <a:ext cx="134241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/>
                <a:t>Spiel erstellen  </a:t>
              </a:r>
              <a:endParaRPr lang="de-DE" dirty="0"/>
            </a:p>
          </p:txBody>
        </p:sp>
        <p:sp>
          <p:nvSpPr>
            <p:cNvPr id="21" name="Ellipse 20"/>
            <p:cNvSpPr/>
            <p:nvPr/>
          </p:nvSpPr>
          <p:spPr>
            <a:xfrm>
              <a:off x="3715966" y="1507787"/>
              <a:ext cx="1721795" cy="5836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6512165" y="3288261"/>
            <a:ext cx="1239283" cy="609278"/>
            <a:chOff x="3715966" y="1507787"/>
            <a:chExt cx="1721795" cy="738903"/>
          </a:xfrm>
        </p:grpSpPr>
        <p:sp>
          <p:nvSpPr>
            <p:cNvPr id="23" name="Textfeld 22"/>
            <p:cNvSpPr txBox="1"/>
            <p:nvPr/>
          </p:nvSpPr>
          <p:spPr>
            <a:xfrm>
              <a:off x="3910518" y="1600359"/>
              <a:ext cx="13424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/>
                <a:t>Spielen </a:t>
              </a:r>
              <a:endParaRPr lang="de-DE" dirty="0"/>
            </a:p>
          </p:txBody>
        </p:sp>
        <p:sp>
          <p:nvSpPr>
            <p:cNvPr id="24" name="Ellipse 23"/>
            <p:cNvSpPr/>
            <p:nvPr/>
          </p:nvSpPr>
          <p:spPr>
            <a:xfrm>
              <a:off x="3715966" y="1507787"/>
              <a:ext cx="1721795" cy="5836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5" name="Gruppieren 24"/>
          <p:cNvGrpSpPr/>
          <p:nvPr/>
        </p:nvGrpSpPr>
        <p:grpSpPr>
          <a:xfrm>
            <a:off x="2557587" y="1651695"/>
            <a:ext cx="2273516" cy="886198"/>
            <a:chOff x="3715966" y="1507787"/>
            <a:chExt cx="1721795" cy="1015902"/>
          </a:xfrm>
        </p:grpSpPr>
        <p:sp>
          <p:nvSpPr>
            <p:cNvPr id="26" name="Textfeld 25"/>
            <p:cNvSpPr txBox="1"/>
            <p:nvPr/>
          </p:nvSpPr>
          <p:spPr>
            <a:xfrm>
              <a:off x="3910518" y="1600359"/>
              <a:ext cx="134241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/>
                <a:t>Fragen erstellen  </a:t>
              </a:r>
              <a:endParaRPr lang="de-DE" dirty="0"/>
            </a:p>
          </p:txBody>
        </p:sp>
        <p:sp>
          <p:nvSpPr>
            <p:cNvPr id="27" name="Ellipse 26"/>
            <p:cNvSpPr/>
            <p:nvPr/>
          </p:nvSpPr>
          <p:spPr>
            <a:xfrm>
              <a:off x="3715966" y="1507787"/>
              <a:ext cx="1721795" cy="5836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8" name="Gruppieren 27"/>
          <p:cNvGrpSpPr/>
          <p:nvPr/>
        </p:nvGrpSpPr>
        <p:grpSpPr>
          <a:xfrm>
            <a:off x="7674418" y="5403323"/>
            <a:ext cx="2555976" cy="1175217"/>
            <a:chOff x="3715966" y="1507787"/>
            <a:chExt cx="1721795" cy="847508"/>
          </a:xfrm>
        </p:grpSpPr>
        <p:sp>
          <p:nvSpPr>
            <p:cNvPr id="29" name="Textfeld 28"/>
            <p:cNvSpPr txBox="1"/>
            <p:nvPr/>
          </p:nvSpPr>
          <p:spPr>
            <a:xfrm>
              <a:off x="3910518" y="1600359"/>
              <a:ext cx="1342417" cy="754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/>
                <a:t>Spieler zum Spiel herausfordern   </a:t>
              </a:r>
              <a:endParaRPr lang="de-DE" dirty="0"/>
            </a:p>
          </p:txBody>
        </p:sp>
        <p:sp>
          <p:nvSpPr>
            <p:cNvPr id="30" name="Ellipse 29"/>
            <p:cNvSpPr/>
            <p:nvPr/>
          </p:nvSpPr>
          <p:spPr>
            <a:xfrm>
              <a:off x="3715966" y="1507787"/>
              <a:ext cx="1721795" cy="5836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1" name="Gruppieren 30"/>
          <p:cNvGrpSpPr/>
          <p:nvPr/>
        </p:nvGrpSpPr>
        <p:grpSpPr>
          <a:xfrm>
            <a:off x="5219665" y="5528131"/>
            <a:ext cx="2305484" cy="632605"/>
            <a:chOff x="3715966" y="1507787"/>
            <a:chExt cx="1721795" cy="738903"/>
          </a:xfrm>
        </p:grpSpPr>
        <p:sp>
          <p:nvSpPr>
            <p:cNvPr id="32" name="Textfeld 31"/>
            <p:cNvSpPr txBox="1"/>
            <p:nvPr/>
          </p:nvSpPr>
          <p:spPr>
            <a:xfrm>
              <a:off x="3910518" y="1600359"/>
              <a:ext cx="13424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/>
                <a:t>Spieler suchen  </a:t>
              </a:r>
              <a:endParaRPr lang="de-DE" dirty="0"/>
            </a:p>
          </p:txBody>
        </p:sp>
        <p:sp>
          <p:nvSpPr>
            <p:cNvPr id="33" name="Ellipse 32"/>
            <p:cNvSpPr/>
            <p:nvPr/>
          </p:nvSpPr>
          <p:spPr>
            <a:xfrm>
              <a:off x="3715966" y="1507787"/>
              <a:ext cx="1721795" cy="5836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4" name="Rechteck 33"/>
          <p:cNvSpPr/>
          <p:nvPr/>
        </p:nvSpPr>
        <p:spPr>
          <a:xfrm>
            <a:off x="2042808" y="440018"/>
            <a:ext cx="8239328" cy="5921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6" name="Gerade Verbindung mit Pfeil 35"/>
          <p:cNvCxnSpPr/>
          <p:nvPr/>
        </p:nvCxnSpPr>
        <p:spPr>
          <a:xfrm flipH="1" flipV="1">
            <a:off x="8521430" y="1394520"/>
            <a:ext cx="2023353" cy="2392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 flipH="1" flipV="1">
            <a:off x="8206090" y="1992425"/>
            <a:ext cx="2339764" cy="1794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/>
          <p:nvPr/>
        </p:nvCxnSpPr>
        <p:spPr>
          <a:xfrm flipH="1" flipV="1">
            <a:off x="8113209" y="2798175"/>
            <a:ext cx="2441995" cy="988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endCxn id="21" idx="6"/>
          </p:cNvCxnSpPr>
          <p:nvPr/>
        </p:nvCxnSpPr>
        <p:spPr>
          <a:xfrm flipH="1">
            <a:off x="8714973" y="3787082"/>
            <a:ext cx="1829810" cy="352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/>
          <p:nvPr/>
        </p:nvCxnSpPr>
        <p:spPr>
          <a:xfrm flipV="1">
            <a:off x="1856272" y="1325442"/>
            <a:ext cx="629476" cy="2706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/>
          <p:nvPr/>
        </p:nvCxnSpPr>
        <p:spPr>
          <a:xfrm>
            <a:off x="1830713" y="4025050"/>
            <a:ext cx="4921845" cy="106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/>
          <p:nvPr/>
        </p:nvCxnSpPr>
        <p:spPr>
          <a:xfrm flipV="1">
            <a:off x="1878197" y="2157067"/>
            <a:ext cx="1303383" cy="1859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/>
          <p:nvPr/>
        </p:nvCxnSpPr>
        <p:spPr>
          <a:xfrm flipV="1">
            <a:off x="1829642" y="3561556"/>
            <a:ext cx="4567418" cy="463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Gerade Verbindung mit Pfeil 66"/>
          <p:cNvCxnSpPr/>
          <p:nvPr/>
        </p:nvCxnSpPr>
        <p:spPr>
          <a:xfrm flipV="1">
            <a:off x="1872430" y="2094264"/>
            <a:ext cx="4837476" cy="1930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Gerade Verbindung mit Pfeil 70"/>
          <p:cNvCxnSpPr/>
          <p:nvPr/>
        </p:nvCxnSpPr>
        <p:spPr>
          <a:xfrm flipV="1">
            <a:off x="1891746" y="1405280"/>
            <a:ext cx="4584945" cy="2619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Gerade Verbindung mit Pfeil 74"/>
          <p:cNvCxnSpPr/>
          <p:nvPr/>
        </p:nvCxnSpPr>
        <p:spPr>
          <a:xfrm flipV="1">
            <a:off x="1882852" y="2812606"/>
            <a:ext cx="4832254" cy="1212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Gerade Verbindung mit Pfeil 94"/>
          <p:cNvCxnSpPr/>
          <p:nvPr/>
        </p:nvCxnSpPr>
        <p:spPr>
          <a:xfrm flipH="1" flipV="1">
            <a:off x="7948048" y="3499943"/>
            <a:ext cx="2598449" cy="287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feld 103"/>
          <p:cNvSpPr txBox="1"/>
          <p:nvPr/>
        </p:nvSpPr>
        <p:spPr>
          <a:xfrm>
            <a:off x="5437206" y="400283"/>
            <a:ext cx="1507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Quizz-App</a:t>
            </a:r>
            <a:endParaRPr lang="de-DE" sz="2400" b="1" dirty="0"/>
          </a:p>
        </p:txBody>
      </p:sp>
      <p:grpSp>
        <p:nvGrpSpPr>
          <p:cNvPr id="106" name="Gruppieren 105"/>
          <p:cNvGrpSpPr/>
          <p:nvPr/>
        </p:nvGrpSpPr>
        <p:grpSpPr>
          <a:xfrm>
            <a:off x="2171010" y="5517404"/>
            <a:ext cx="2878277" cy="735360"/>
            <a:chOff x="3715966" y="1507787"/>
            <a:chExt cx="1721795" cy="764646"/>
          </a:xfrm>
        </p:grpSpPr>
        <p:sp>
          <p:nvSpPr>
            <p:cNvPr id="107" name="Textfeld 106"/>
            <p:cNvSpPr txBox="1"/>
            <p:nvPr/>
          </p:nvSpPr>
          <p:spPr>
            <a:xfrm>
              <a:off x="3910518" y="1600359"/>
              <a:ext cx="1342417" cy="672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/>
                <a:t>Kategorie Auswählen </a:t>
              </a:r>
              <a:endParaRPr lang="de-DE" dirty="0"/>
            </a:p>
          </p:txBody>
        </p:sp>
        <p:sp>
          <p:nvSpPr>
            <p:cNvPr id="108" name="Ellipse 107"/>
            <p:cNvSpPr/>
            <p:nvPr/>
          </p:nvSpPr>
          <p:spPr>
            <a:xfrm>
              <a:off x="3715966" y="1507787"/>
              <a:ext cx="1721795" cy="5836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10" name="Gerade Verbindung mit Pfeil 109"/>
          <p:cNvCxnSpPr/>
          <p:nvPr/>
        </p:nvCxnSpPr>
        <p:spPr>
          <a:xfrm flipH="1">
            <a:off x="3919296" y="4306728"/>
            <a:ext cx="2922904" cy="118561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5" name="Textfeld 114"/>
          <p:cNvSpPr txBox="1"/>
          <p:nvPr/>
        </p:nvSpPr>
        <p:spPr>
          <a:xfrm>
            <a:off x="3167267" y="2387221"/>
            <a:ext cx="106948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&lt;&lt;</a:t>
            </a:r>
            <a:r>
              <a:rPr lang="de-DE" sz="1200" dirty="0" smtClean="0"/>
              <a:t>include</a:t>
            </a:r>
            <a:r>
              <a:rPr lang="de-DE" sz="1400" dirty="0" smtClean="0"/>
              <a:t>&gt;&gt;</a:t>
            </a:r>
            <a:endParaRPr lang="de-DE" sz="1400" dirty="0"/>
          </a:p>
        </p:txBody>
      </p:sp>
      <p:cxnSp>
        <p:nvCxnSpPr>
          <p:cNvPr id="116" name="Gerade Verbindung mit Pfeil 115"/>
          <p:cNvCxnSpPr>
            <a:endCxn id="108" idx="0"/>
          </p:cNvCxnSpPr>
          <p:nvPr/>
        </p:nvCxnSpPr>
        <p:spPr>
          <a:xfrm flipH="1">
            <a:off x="3610149" y="2157067"/>
            <a:ext cx="8128" cy="336033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0" name="Textfeld 119"/>
          <p:cNvSpPr txBox="1"/>
          <p:nvPr/>
        </p:nvSpPr>
        <p:spPr>
          <a:xfrm>
            <a:off x="5214291" y="4369041"/>
            <a:ext cx="106948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&lt;&lt;</a:t>
            </a:r>
            <a:r>
              <a:rPr lang="de-DE" sz="1200" dirty="0" smtClean="0"/>
              <a:t>include</a:t>
            </a:r>
            <a:r>
              <a:rPr lang="de-DE" sz="1400" dirty="0" smtClean="0"/>
              <a:t>&gt;&gt;</a:t>
            </a:r>
            <a:endParaRPr lang="de-DE" sz="1400" dirty="0"/>
          </a:p>
        </p:txBody>
      </p:sp>
      <p:cxnSp>
        <p:nvCxnSpPr>
          <p:cNvPr id="123" name="Gerade Verbindung mit Pfeil 122"/>
          <p:cNvCxnSpPr>
            <a:stCxn id="21" idx="5"/>
            <a:endCxn id="30" idx="0"/>
          </p:cNvCxnSpPr>
          <p:nvPr/>
        </p:nvCxnSpPr>
        <p:spPr>
          <a:xfrm>
            <a:off x="8432420" y="4328332"/>
            <a:ext cx="519986" cy="107499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7" name="Textfeld 126"/>
          <p:cNvSpPr txBox="1"/>
          <p:nvPr/>
        </p:nvSpPr>
        <p:spPr>
          <a:xfrm>
            <a:off x="8626782" y="4948587"/>
            <a:ext cx="106948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&lt;&lt;</a:t>
            </a:r>
            <a:r>
              <a:rPr lang="de-DE" sz="1200" dirty="0" smtClean="0"/>
              <a:t>include</a:t>
            </a:r>
            <a:r>
              <a:rPr lang="de-DE" sz="1400" dirty="0" smtClean="0"/>
              <a:t>&gt;&gt;</a:t>
            </a:r>
            <a:endParaRPr lang="de-DE" sz="1400" dirty="0"/>
          </a:p>
        </p:txBody>
      </p:sp>
      <p:cxnSp>
        <p:nvCxnSpPr>
          <p:cNvPr id="141" name="Gerade Verbindung mit Pfeil 140"/>
          <p:cNvCxnSpPr/>
          <p:nvPr/>
        </p:nvCxnSpPr>
        <p:spPr>
          <a:xfrm flipH="1">
            <a:off x="6495504" y="4376884"/>
            <a:ext cx="806940" cy="114052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3" name="Textfeld 142"/>
          <p:cNvSpPr txBox="1"/>
          <p:nvPr/>
        </p:nvSpPr>
        <p:spPr>
          <a:xfrm>
            <a:off x="6960500" y="4653626"/>
            <a:ext cx="106948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&lt;&lt;</a:t>
            </a:r>
            <a:r>
              <a:rPr lang="de-DE" sz="1200" dirty="0" smtClean="0"/>
              <a:t>include</a:t>
            </a:r>
            <a:r>
              <a:rPr lang="de-DE" sz="1400" dirty="0" smtClean="0"/>
              <a:t>&gt;&gt;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66348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de-DE" dirty="0"/>
              <a:t>Neue Fragen sollen </a:t>
            </a:r>
            <a:r>
              <a:rPr lang="de-DE" dirty="0" smtClean="0"/>
              <a:t>automatisch </a:t>
            </a:r>
            <a:r>
              <a:rPr lang="de-DE" dirty="0"/>
              <a:t>generiert werden</a:t>
            </a:r>
          </a:p>
          <a:p>
            <a:pPr lvl="0"/>
            <a:r>
              <a:rPr lang="de-DE" dirty="0"/>
              <a:t>Die Kategorien sollen </a:t>
            </a:r>
            <a:r>
              <a:rPr lang="de-DE" dirty="0" smtClean="0"/>
              <a:t>getrennt </a:t>
            </a:r>
            <a:r>
              <a:rPr lang="de-DE" dirty="0"/>
              <a:t>voneinander </a:t>
            </a:r>
            <a:r>
              <a:rPr lang="de-DE" dirty="0" smtClean="0"/>
              <a:t>generiert </a:t>
            </a:r>
            <a:r>
              <a:rPr lang="de-DE" dirty="0"/>
              <a:t>werden</a:t>
            </a:r>
          </a:p>
          <a:p>
            <a:pPr lvl="0"/>
            <a:r>
              <a:rPr lang="de-DE" dirty="0"/>
              <a:t>Die Fragen sollen automatisch der richtigen Kategorie zugeordnet und in die D</a:t>
            </a:r>
            <a:r>
              <a:rPr lang="de-DE" dirty="0" smtClean="0"/>
              <a:t>atenbank </a:t>
            </a:r>
            <a:r>
              <a:rPr lang="de-DE" dirty="0"/>
              <a:t>geschrieben werden</a:t>
            </a:r>
          </a:p>
          <a:p>
            <a:pPr lvl="0"/>
            <a:r>
              <a:rPr lang="de-DE" dirty="0"/>
              <a:t>Dem Benutzer soll die Wahl gelassen werden, welche Kategorie erweitert werden </a:t>
            </a:r>
            <a:r>
              <a:rPr lang="de-DE" dirty="0" smtClean="0"/>
              <a:t>soll</a:t>
            </a:r>
          </a:p>
          <a:p>
            <a:pPr lvl="0"/>
            <a:r>
              <a:rPr lang="de-DE" dirty="0"/>
              <a:t>Nur Benutzer mit dem Status Admin sollen Fragen generieren können</a:t>
            </a:r>
          </a:p>
          <a:p>
            <a:pPr lvl="0"/>
            <a:r>
              <a:rPr lang="de-DE" dirty="0"/>
              <a:t>Doppelte Fragen sollen nach dem generieren gelöscht </a:t>
            </a:r>
            <a:r>
              <a:rPr lang="de-DE" dirty="0" smtClean="0"/>
              <a:t>werden</a:t>
            </a:r>
          </a:p>
          <a:p>
            <a:pPr lvl="0"/>
            <a:r>
              <a:rPr lang="de-DE" dirty="0"/>
              <a:t>Die Antworten zur Frage sollen unterschiedlich angeordnet erscheinen (in der Anwendung)</a:t>
            </a:r>
          </a:p>
          <a:p>
            <a:pPr lvl="0"/>
            <a:r>
              <a:rPr lang="de-DE" dirty="0"/>
              <a:t>Der Benutzer soll die Anzahl der zu erstellenden Fragen festlegen können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779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User Story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Admin drückt auf jeweiligen Kategorie-Button und die zugehörigen Fragen werden automatisch generiert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1118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SQL Beispiel - Gemälde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3"/>
          <a:srcRect l="56157" t="27133" r="6295" b="32250"/>
          <a:stretch/>
        </p:blipFill>
        <p:spPr>
          <a:xfrm>
            <a:off x="838199" y="1825624"/>
            <a:ext cx="10459721" cy="347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50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SQL Beispiel - Gemälde</a:t>
            </a:r>
          </a:p>
        </p:txBody>
      </p:sp>
      <p:grpSp>
        <p:nvGrpSpPr>
          <p:cNvPr id="8" name="Gruppieren 7"/>
          <p:cNvGrpSpPr/>
          <p:nvPr/>
        </p:nvGrpSpPr>
        <p:grpSpPr>
          <a:xfrm>
            <a:off x="800100" y="1711063"/>
            <a:ext cx="5030486" cy="4500000"/>
            <a:chOff x="787362" y="1825625"/>
            <a:chExt cx="5832207" cy="5489575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 rotWithShape="1">
            <a:blip r:embed="rId3"/>
            <a:srcRect l="54541" t="22976" r="28064" b="23660"/>
            <a:stretch/>
          </p:blipFill>
          <p:spPr>
            <a:xfrm>
              <a:off x="787362" y="1825625"/>
              <a:ext cx="5832207" cy="5489575"/>
            </a:xfrm>
            <a:prstGeom prst="rect">
              <a:avLst/>
            </a:prstGeom>
          </p:spPr>
        </p:pic>
        <p:sp>
          <p:nvSpPr>
            <p:cNvPr id="6" name="Rechteck 5"/>
            <p:cNvSpPr/>
            <p:nvPr/>
          </p:nvSpPr>
          <p:spPr>
            <a:xfrm>
              <a:off x="2048081" y="6087656"/>
              <a:ext cx="1282947" cy="77034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6443490" y="1711063"/>
            <a:ext cx="4910310" cy="4500000"/>
            <a:chOff x="6902245" y="1825625"/>
            <a:chExt cx="5692878" cy="5416268"/>
          </a:xfrm>
        </p:grpSpPr>
        <p:pic>
          <p:nvPicPr>
            <p:cNvPr id="5" name="Grafik 4"/>
            <p:cNvPicPr>
              <a:picLocks noChangeAspect="1"/>
            </p:cNvPicPr>
            <p:nvPr/>
          </p:nvPicPr>
          <p:blipFill rotWithShape="1">
            <a:blip r:embed="rId4"/>
            <a:srcRect l="-37" t="6503" r="83057" b="40845"/>
            <a:stretch/>
          </p:blipFill>
          <p:spPr>
            <a:xfrm>
              <a:off x="6902245" y="1825625"/>
              <a:ext cx="5692878" cy="5416268"/>
            </a:xfrm>
            <a:prstGeom prst="rect">
              <a:avLst/>
            </a:prstGeom>
          </p:spPr>
        </p:pic>
        <p:sp>
          <p:nvSpPr>
            <p:cNvPr id="7" name="Rechteck 6"/>
            <p:cNvSpPr/>
            <p:nvPr/>
          </p:nvSpPr>
          <p:spPr>
            <a:xfrm>
              <a:off x="8190734" y="5251012"/>
              <a:ext cx="1282947" cy="77034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02911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SQL Beispiel - Gemälde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838200" y="1715349"/>
            <a:ext cx="4811621" cy="4500000"/>
            <a:chOff x="838200" y="1825625"/>
            <a:chExt cx="5545393" cy="5427406"/>
          </a:xfrm>
        </p:grpSpPr>
        <p:pic>
          <p:nvPicPr>
            <p:cNvPr id="5" name="Grafik 4"/>
            <p:cNvPicPr>
              <a:picLocks noChangeAspect="1"/>
            </p:cNvPicPr>
            <p:nvPr/>
          </p:nvPicPr>
          <p:blipFill rotWithShape="1">
            <a:blip r:embed="rId3"/>
            <a:srcRect l="54516" t="23261" r="28944" b="23979"/>
            <a:stretch/>
          </p:blipFill>
          <p:spPr>
            <a:xfrm>
              <a:off x="838200" y="1825625"/>
              <a:ext cx="5545393" cy="5427406"/>
            </a:xfrm>
            <a:prstGeom prst="rect">
              <a:avLst/>
            </a:prstGeom>
          </p:spPr>
        </p:pic>
        <p:sp>
          <p:nvSpPr>
            <p:cNvPr id="7" name="Rechteck 6"/>
            <p:cNvSpPr/>
            <p:nvPr/>
          </p:nvSpPr>
          <p:spPr>
            <a:xfrm>
              <a:off x="838200" y="6059664"/>
              <a:ext cx="1282947" cy="77034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6486018" y="1690688"/>
            <a:ext cx="4867781" cy="4500000"/>
            <a:chOff x="6486018" y="1796128"/>
            <a:chExt cx="5610117" cy="5456903"/>
          </a:xfrm>
        </p:grpSpPr>
        <p:pic>
          <p:nvPicPr>
            <p:cNvPr id="6" name="Grafik 5"/>
            <p:cNvPicPr>
              <a:picLocks noChangeAspect="1"/>
            </p:cNvPicPr>
            <p:nvPr/>
          </p:nvPicPr>
          <p:blipFill rotWithShape="1">
            <a:blip r:embed="rId4"/>
            <a:srcRect t="6516" r="83314" b="40437"/>
            <a:stretch/>
          </p:blipFill>
          <p:spPr>
            <a:xfrm>
              <a:off x="6501581" y="1796128"/>
              <a:ext cx="5594554" cy="5456903"/>
            </a:xfrm>
            <a:prstGeom prst="rect">
              <a:avLst/>
            </a:prstGeom>
          </p:spPr>
        </p:pic>
        <p:sp>
          <p:nvSpPr>
            <p:cNvPr id="8" name="Rechteck 7"/>
            <p:cNvSpPr/>
            <p:nvPr/>
          </p:nvSpPr>
          <p:spPr>
            <a:xfrm>
              <a:off x="6486018" y="5977290"/>
              <a:ext cx="1282947" cy="77034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16744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SQL Beispiel - Nobelpreisträger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/>
          <a:srcRect l="56251" t="27285" r="18863" b="29506"/>
          <a:stretch/>
        </p:blipFill>
        <p:spPr>
          <a:xfrm>
            <a:off x="838199" y="1825624"/>
            <a:ext cx="83439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02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SQL Beispiel - Nobelpreisträger</a:t>
            </a:r>
            <a:endParaRPr lang="de-DE" dirty="0"/>
          </a:p>
        </p:txBody>
      </p:sp>
      <p:grpSp>
        <p:nvGrpSpPr>
          <p:cNvPr id="6" name="Gruppieren 5"/>
          <p:cNvGrpSpPr/>
          <p:nvPr/>
        </p:nvGrpSpPr>
        <p:grpSpPr>
          <a:xfrm>
            <a:off x="6096000" y="1840137"/>
            <a:ext cx="5453730" cy="4500000"/>
            <a:chOff x="6172213" y="1840138"/>
            <a:chExt cx="5270502" cy="3993132"/>
          </a:xfrm>
        </p:grpSpPr>
        <p:pic>
          <p:nvPicPr>
            <p:cNvPr id="5" name="Grafik 4"/>
            <p:cNvPicPr>
              <a:picLocks noChangeAspect="1"/>
            </p:cNvPicPr>
            <p:nvPr/>
          </p:nvPicPr>
          <p:blipFill rotWithShape="1">
            <a:blip r:embed="rId3"/>
            <a:srcRect l="54632" t="23262" r="24194" b="24452"/>
            <a:stretch/>
          </p:blipFill>
          <p:spPr>
            <a:xfrm>
              <a:off x="6172213" y="1840138"/>
              <a:ext cx="5270502" cy="3993132"/>
            </a:xfrm>
            <a:prstGeom prst="rect">
              <a:avLst/>
            </a:prstGeom>
          </p:spPr>
        </p:pic>
        <p:sp>
          <p:nvSpPr>
            <p:cNvPr id="7" name="Rechteck 6"/>
            <p:cNvSpPr/>
            <p:nvPr/>
          </p:nvSpPr>
          <p:spPr>
            <a:xfrm>
              <a:off x="6172213" y="4411980"/>
              <a:ext cx="927100" cy="57912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" name="Gruppieren 3"/>
          <p:cNvGrpSpPr/>
          <p:nvPr/>
        </p:nvGrpSpPr>
        <p:grpSpPr>
          <a:xfrm>
            <a:off x="830579" y="1840137"/>
            <a:ext cx="5185642" cy="4500000"/>
            <a:chOff x="830579" y="1840138"/>
            <a:chExt cx="5011421" cy="3985711"/>
          </a:xfrm>
        </p:grpSpPr>
        <p:grpSp>
          <p:nvGrpSpPr>
            <p:cNvPr id="10" name="Gruppieren 9"/>
            <p:cNvGrpSpPr/>
            <p:nvPr/>
          </p:nvGrpSpPr>
          <p:grpSpPr>
            <a:xfrm>
              <a:off x="838199" y="1840138"/>
              <a:ext cx="5003801" cy="3985711"/>
              <a:chOff x="838199" y="1840138"/>
              <a:chExt cx="5003801" cy="3985711"/>
            </a:xfrm>
          </p:grpSpPr>
          <p:pic>
            <p:nvPicPr>
              <p:cNvPr id="3" name="Grafik 2"/>
              <p:cNvPicPr>
                <a:picLocks noChangeAspect="1"/>
              </p:cNvPicPr>
              <p:nvPr/>
            </p:nvPicPr>
            <p:blipFill rotWithShape="1">
              <a:blip r:embed="rId4"/>
              <a:srcRect l="54604" t="23261" r="25074" b="23979"/>
              <a:stretch/>
            </p:blipFill>
            <p:spPr>
              <a:xfrm>
                <a:off x="838199" y="1840138"/>
                <a:ext cx="5003801" cy="3985711"/>
              </a:xfrm>
              <a:prstGeom prst="rect">
                <a:avLst/>
              </a:prstGeom>
            </p:spPr>
          </p:pic>
          <p:pic>
            <p:nvPicPr>
              <p:cNvPr id="9" name="Grafik 8"/>
              <p:cNvPicPr>
                <a:picLocks noChangeAspect="1"/>
              </p:cNvPicPr>
              <p:nvPr/>
            </p:nvPicPr>
            <p:blipFill rotWithShape="1">
              <a:blip r:embed="rId3"/>
              <a:srcRect l="56571" t="28102" r="40470" b="69570"/>
              <a:stretch/>
            </p:blipFill>
            <p:spPr>
              <a:xfrm>
                <a:off x="1306848" y="2209800"/>
                <a:ext cx="736600" cy="177800"/>
              </a:xfrm>
              <a:prstGeom prst="rect">
                <a:avLst/>
              </a:prstGeom>
            </p:spPr>
          </p:pic>
        </p:grpSp>
        <p:sp>
          <p:nvSpPr>
            <p:cNvPr id="8" name="Rechteck 7"/>
            <p:cNvSpPr/>
            <p:nvPr/>
          </p:nvSpPr>
          <p:spPr>
            <a:xfrm>
              <a:off x="830579" y="4950050"/>
              <a:ext cx="927112" cy="58207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50812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276</Words>
  <Application>Microsoft Office PowerPoint</Application>
  <PresentationFormat>Breitbild</PresentationFormat>
  <Paragraphs>70</Paragraphs>
  <Slides>14</Slides>
  <Notes>6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</vt:lpstr>
      <vt:lpstr>Quizzing with Open Data  Fragegenerator aus Wikidata</vt:lpstr>
      <vt:lpstr>PowerPoint-Präsentation</vt:lpstr>
      <vt:lpstr>Use Case</vt:lpstr>
      <vt:lpstr>User Story</vt:lpstr>
      <vt:lpstr>SQL Beispiel - Gemälde</vt:lpstr>
      <vt:lpstr>SQL Beispiel - Gemälde</vt:lpstr>
      <vt:lpstr>SQL Beispiel - Gemälde</vt:lpstr>
      <vt:lpstr>SQL Beispiel - Nobelpreisträger</vt:lpstr>
      <vt:lpstr>SQL Beispiel - Nobelpreisträger</vt:lpstr>
      <vt:lpstr>Live Demonstration</vt:lpstr>
      <vt:lpstr>Fragen und Kategorien</vt:lpstr>
      <vt:lpstr>Fazit und Ausblick</vt:lpstr>
      <vt:lpstr>Vielen Dank für Ihre Aufmerksamkeit</vt:lpstr>
      <vt:lpstr>Einstellungen Software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wingstudi</dc:creator>
  <cp:lastModifiedBy>wingstudi</cp:lastModifiedBy>
  <cp:revision>27</cp:revision>
  <dcterms:created xsi:type="dcterms:W3CDTF">2019-06-23T15:33:33Z</dcterms:created>
  <dcterms:modified xsi:type="dcterms:W3CDTF">2019-06-25T18:23:08Z</dcterms:modified>
</cp:coreProperties>
</file>