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0" r:id="rId6"/>
    <p:sldId id="271" r:id="rId7"/>
    <p:sldId id="272" r:id="rId8"/>
    <p:sldId id="273" r:id="rId9"/>
    <p:sldId id="267" r:id="rId10"/>
    <p:sldId id="274" r:id="rId11"/>
    <p:sldId id="275" r:id="rId12"/>
    <p:sldId id="280" r:id="rId13"/>
    <p:sldId id="276" r:id="rId14"/>
    <p:sldId id="27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60" r:id="rId24"/>
    <p:sldId id="268" r:id="rId25"/>
    <p:sldId id="297" r:id="rId26"/>
    <p:sldId id="298" r:id="rId27"/>
    <p:sldId id="299" r:id="rId28"/>
    <p:sldId id="296" r:id="rId29"/>
    <p:sldId id="301" r:id="rId30"/>
    <p:sldId id="302" r:id="rId31"/>
    <p:sldId id="278" r:id="rId32"/>
    <p:sldId id="300" r:id="rId33"/>
    <p:sldId id="304" r:id="rId34"/>
    <p:sldId id="303" r:id="rId35"/>
    <p:sldId id="282" r:id="rId36"/>
    <p:sldId id="305" r:id="rId37"/>
    <p:sldId id="307" r:id="rId38"/>
    <p:sldId id="284" r:id="rId39"/>
    <p:sldId id="314" r:id="rId40"/>
    <p:sldId id="306" r:id="rId41"/>
    <p:sldId id="308" r:id="rId42"/>
    <p:sldId id="311" r:id="rId43"/>
    <p:sldId id="313" r:id="rId44"/>
    <p:sldId id="312" r:id="rId45"/>
    <p:sldId id="310" r:id="rId46"/>
    <p:sldId id="309" r:id="rId47"/>
    <p:sldId id="315" r:id="rId48"/>
    <p:sldId id="316" r:id="rId49"/>
    <p:sldId id="317" r:id="rId50"/>
    <p:sldId id="319" r:id="rId51"/>
    <p:sldId id="266" r:id="rId52"/>
    <p:sldId id="318" r:id="rId53"/>
    <p:sldId id="320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0000FF"/>
    <a:srgbClr val="D7A1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/>
    <p:restoredTop sz="93455"/>
  </p:normalViewPr>
  <p:slideViewPr>
    <p:cSldViewPr snapToGrid="0" snapToObjects="1">
      <p:cViewPr varScale="1">
        <p:scale>
          <a:sx n="87" d="100"/>
          <a:sy n="87" d="100"/>
        </p:scale>
        <p:origin x="18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4800" cap="none" baseline="0">
                <a:solidFill>
                  <a:schemeClr val="tx2"/>
                </a:solidFill>
              </a:defRPr>
            </a:lvl1pPr>
          </a:lstStyle>
          <a:p>
            <a:r>
              <a:rPr lang="zh-CHT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HT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64095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zh-CHT" altLang="en-US" smtClean="0"/>
              <a:t>按一下以編輯母片文字樣式</a:t>
            </a:r>
          </a:p>
          <a:p>
            <a:pPr lvl="1"/>
            <a:r>
              <a:rPr lang="zh-CHT" altLang="en-US" smtClean="0"/>
              <a:t>第二層</a:t>
            </a:r>
          </a:p>
          <a:p>
            <a:pPr lvl="2"/>
            <a:r>
              <a:rPr lang="zh-CHT" altLang="en-US" smtClean="0"/>
              <a:t>第三層</a:t>
            </a:r>
          </a:p>
          <a:p>
            <a:pPr lvl="3"/>
            <a:r>
              <a:rPr lang="zh-CHT" altLang="en-US" smtClean="0"/>
              <a:t>第四層</a:t>
            </a:r>
          </a:p>
          <a:p>
            <a:pPr lvl="4"/>
            <a:r>
              <a:rPr lang="zh-CHT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40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zh-CHT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zh-CHT" altLang="en-US" smtClean="0"/>
              <a:t>按一下以編輯母片文字樣式</a:t>
            </a:r>
          </a:p>
          <a:p>
            <a:pPr lvl="1"/>
            <a:r>
              <a:rPr lang="zh-CHT" altLang="en-US" smtClean="0"/>
              <a:t>第二層</a:t>
            </a:r>
          </a:p>
          <a:p>
            <a:pPr lvl="2"/>
            <a:r>
              <a:rPr lang="zh-CHT" altLang="en-US" smtClean="0"/>
              <a:t>第三層</a:t>
            </a:r>
          </a:p>
          <a:p>
            <a:pPr lvl="3"/>
            <a:r>
              <a:rPr lang="zh-CHT" altLang="en-US" smtClean="0"/>
              <a:t>第四層</a:t>
            </a:r>
          </a:p>
          <a:p>
            <a:pPr lvl="4"/>
            <a:r>
              <a:rPr lang="zh-CHT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0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4048">
              <a:defRPr i="0"/>
            </a:lvl2pPr>
            <a:lvl3pPr marL="1176048">
              <a:defRPr i="0"/>
            </a:lvl3pPr>
            <a:lvl4pPr marL="1537200">
              <a:defRPr i="0"/>
            </a:lvl4pPr>
            <a:lvl5pPr marL="1897200">
              <a:defRPr i="0"/>
            </a:lvl5pPr>
          </a:lstStyle>
          <a:p>
            <a:pPr lvl="0"/>
            <a:r>
              <a:rPr lang="zh-CHT" altLang="en-US" dirty="0" smtClean="0"/>
              <a:t>按一下以編輯母片文字樣式</a:t>
            </a:r>
          </a:p>
          <a:p>
            <a:pPr lvl="1"/>
            <a:r>
              <a:rPr lang="zh-CHT" altLang="en-US" dirty="0" smtClean="0"/>
              <a:t>第二層</a:t>
            </a:r>
          </a:p>
          <a:p>
            <a:pPr lvl="2"/>
            <a:r>
              <a:rPr lang="zh-CHT" altLang="en-US" dirty="0" smtClean="0"/>
              <a:t>第三層</a:t>
            </a:r>
          </a:p>
          <a:p>
            <a:pPr lvl="3"/>
            <a:r>
              <a:rPr lang="zh-CHT" altLang="en-US" dirty="0" smtClean="0"/>
              <a:t>第四層</a:t>
            </a:r>
          </a:p>
          <a:p>
            <a:pPr lvl="4"/>
            <a:r>
              <a:rPr lang="zh-CHT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49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頭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4800" cap="none" baseline="0">
                <a:solidFill>
                  <a:schemeClr val="tx2"/>
                </a:solidFill>
              </a:defRPr>
            </a:lvl1pPr>
          </a:lstStyle>
          <a:p>
            <a:r>
              <a:rPr lang="zh-CHT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HT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43993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HT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HT" altLang="en-US" smtClean="0"/>
              <a:t>按一下以編輯母片文字樣式</a:t>
            </a:r>
          </a:p>
          <a:p>
            <a:pPr lvl="1"/>
            <a:r>
              <a:rPr lang="zh-CHT" altLang="en-US" smtClean="0"/>
              <a:t>第二層</a:t>
            </a:r>
          </a:p>
          <a:p>
            <a:pPr lvl="2"/>
            <a:r>
              <a:rPr lang="zh-CHT" altLang="en-US" smtClean="0"/>
              <a:t>第三層</a:t>
            </a:r>
          </a:p>
          <a:p>
            <a:pPr lvl="3"/>
            <a:r>
              <a:rPr lang="zh-CHT" altLang="en-US" smtClean="0"/>
              <a:t>第四層</a:t>
            </a:r>
          </a:p>
          <a:p>
            <a:pPr lvl="4"/>
            <a:r>
              <a:rPr lang="zh-CHT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HT" altLang="en-US" smtClean="0"/>
              <a:t>按一下以編輯母片文字樣式</a:t>
            </a:r>
          </a:p>
          <a:p>
            <a:pPr lvl="1"/>
            <a:r>
              <a:rPr lang="zh-CHT" altLang="en-US" smtClean="0"/>
              <a:t>第二層</a:t>
            </a:r>
          </a:p>
          <a:p>
            <a:pPr lvl="2"/>
            <a:r>
              <a:rPr lang="zh-CHT" altLang="en-US" smtClean="0"/>
              <a:t>第三層</a:t>
            </a:r>
          </a:p>
          <a:p>
            <a:pPr lvl="3"/>
            <a:r>
              <a:rPr lang="zh-CHT" altLang="en-US" smtClean="0"/>
              <a:t>第四層</a:t>
            </a:r>
          </a:p>
          <a:p>
            <a:pPr lvl="4"/>
            <a:r>
              <a:rPr lang="zh-CHT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4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HT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HT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HT" altLang="en-US" smtClean="0"/>
              <a:t>按一下以編輯母片文字樣式</a:t>
            </a:r>
          </a:p>
          <a:p>
            <a:pPr lvl="1"/>
            <a:r>
              <a:rPr lang="zh-CHT" altLang="en-US" smtClean="0"/>
              <a:t>第二層</a:t>
            </a:r>
          </a:p>
          <a:p>
            <a:pPr lvl="2"/>
            <a:r>
              <a:rPr lang="zh-CHT" altLang="en-US" smtClean="0"/>
              <a:t>第三層</a:t>
            </a:r>
          </a:p>
          <a:p>
            <a:pPr lvl="3"/>
            <a:r>
              <a:rPr lang="zh-CHT" altLang="en-US" smtClean="0"/>
              <a:t>第四層</a:t>
            </a:r>
          </a:p>
          <a:p>
            <a:pPr lvl="4"/>
            <a:r>
              <a:rPr lang="zh-CHT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HT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HT" altLang="en-US" smtClean="0"/>
              <a:t>按一下以編輯母片文字樣式</a:t>
            </a:r>
          </a:p>
          <a:p>
            <a:pPr lvl="1"/>
            <a:r>
              <a:rPr lang="zh-CHT" altLang="en-US" smtClean="0"/>
              <a:t>第二層</a:t>
            </a:r>
          </a:p>
          <a:p>
            <a:pPr lvl="2"/>
            <a:r>
              <a:rPr lang="zh-CHT" altLang="en-US" smtClean="0"/>
              <a:t>第三層</a:t>
            </a:r>
          </a:p>
          <a:p>
            <a:pPr lvl="3"/>
            <a:r>
              <a:rPr lang="zh-CHT" altLang="en-US" smtClean="0"/>
              <a:t>第四層</a:t>
            </a:r>
          </a:p>
          <a:p>
            <a:pPr lvl="4"/>
            <a:r>
              <a:rPr lang="zh-CHT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1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36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98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zh-CHT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HT" altLang="en-US" smtClean="0"/>
              <a:t>按一下以編輯母片文字樣式</a:t>
            </a:r>
          </a:p>
          <a:p>
            <a:pPr lvl="1"/>
            <a:r>
              <a:rPr lang="zh-CHT" altLang="en-US" smtClean="0"/>
              <a:t>第二層</a:t>
            </a:r>
          </a:p>
          <a:p>
            <a:pPr lvl="2"/>
            <a:r>
              <a:rPr lang="zh-CHT" altLang="en-US" smtClean="0"/>
              <a:t>第三層</a:t>
            </a:r>
          </a:p>
          <a:p>
            <a:pPr lvl="3"/>
            <a:r>
              <a:rPr lang="zh-CHT" altLang="en-US" smtClean="0"/>
              <a:t>第四層</a:t>
            </a:r>
          </a:p>
          <a:p>
            <a:pPr lvl="4"/>
            <a:r>
              <a:rPr lang="zh-CHT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HT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9348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zh-CHT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HT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HT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6297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HT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HT" altLang="en-US" smtClean="0"/>
              <a:t>按一下以編輯母片文字樣式</a:t>
            </a:r>
          </a:p>
          <a:p>
            <a:pPr lvl="1"/>
            <a:r>
              <a:rPr lang="zh-CHT" altLang="en-US" smtClean="0"/>
              <a:t>第二層</a:t>
            </a:r>
          </a:p>
          <a:p>
            <a:pPr lvl="2"/>
            <a:r>
              <a:rPr lang="zh-CHT" altLang="en-US" smtClean="0"/>
              <a:t>第三層</a:t>
            </a:r>
          </a:p>
          <a:p>
            <a:pPr lvl="3"/>
            <a:r>
              <a:rPr lang="zh-CHT" altLang="en-US" smtClean="0"/>
              <a:t>第四層</a:t>
            </a:r>
          </a:p>
          <a:p>
            <a:pPr lvl="4"/>
            <a:r>
              <a:rPr lang="zh-CHT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399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11" orient="horz" pos="1368" userDrawn="1">
          <p15:clr>
            <a:srgbClr val="F26B43"/>
          </p15:clr>
        </p15:guide>
        <p15:guide id="12" orient="horz" pos="1440" userDrawn="1">
          <p15:clr>
            <a:srgbClr val="F26B43"/>
          </p15:clr>
        </p15:guide>
        <p15:guide id="13" orient="horz" pos="3696" userDrawn="1">
          <p15:clr>
            <a:srgbClr val="F26B43"/>
          </p15:clr>
        </p15:guide>
        <p15:guide id="14" orient="horz" pos="432" userDrawn="1">
          <p15:clr>
            <a:srgbClr val="F26B43"/>
          </p15:clr>
        </p15:guide>
        <p15:guide id="15" orient="horz" pos="1512" userDrawn="1">
          <p15:clr>
            <a:srgbClr val="F26B43"/>
          </p15:clr>
        </p15:guide>
        <p15:guide id="16" pos="5184" userDrawn="1">
          <p15:clr>
            <a:srgbClr val="F26B43"/>
          </p15:clr>
        </p15:guide>
        <p15:guide id="17" pos="702" userDrawn="1">
          <p15:clr>
            <a:srgbClr val="F26B43"/>
          </p15:clr>
        </p15:guide>
        <p15:guide id="18" pos="6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raw.io/" TargetMode="External"/><Relationship Id="rId3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3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kyong.com/regular-expressions/how-to-validate-email-address-with-regular-expression/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HT" sz="4400" dirty="0" smtClean="0"/>
              <a:t>Android</a:t>
            </a:r>
            <a:r>
              <a:rPr kumimoji="1" lang="en-US" altLang="zh-CHT" dirty="0" smtClean="0"/>
              <a:t> Studio</a:t>
            </a:r>
            <a:r>
              <a:rPr kumimoji="1" lang="zh-CHT" altLang="en-US" dirty="0" smtClean="0"/>
              <a:t>程式設計</a:t>
            </a:r>
            <a:endParaRPr kumimoji="1" lang="zh-CHT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HT" altLang="en-US" dirty="0" smtClean="0"/>
              <a:t>實作教材單元</a:t>
            </a:r>
            <a:r>
              <a:rPr kumimoji="1" lang="en-US" altLang="zh-CHT" dirty="0" smtClean="0"/>
              <a:t>02</a:t>
            </a:r>
            <a:endParaRPr kumimoji="1"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115912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T" altLang="en-US" dirty="0" smtClean="0"/>
              <a:t>判定觸發事件的元件</a:t>
            </a:r>
            <a:endParaRPr kumimoji="1"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HT" altLang="en-US" dirty="0" smtClean="0"/>
              <a:t>將兩個按鈕的</a:t>
            </a:r>
            <a:r>
              <a:rPr kumimoji="1" lang="en-US" altLang="zh-CHT" dirty="0" err="1" smtClean="0"/>
              <a:t>onClick</a:t>
            </a:r>
            <a:r>
              <a:rPr kumimoji="1" lang="zh-CHT" altLang="en-US" dirty="0" smtClean="0"/>
              <a:t>事件處理函式皆設定為</a:t>
            </a:r>
            <a:r>
              <a:rPr kumimoji="1" lang="en-US" altLang="zh-CHT" dirty="0" err="1" smtClean="0"/>
              <a:t>buttonClick</a:t>
            </a:r>
            <a:r>
              <a:rPr kumimoji="1" lang="zh-CHT" altLang="en-US" dirty="0" smtClean="0"/>
              <a:t>。</a:t>
            </a:r>
            <a:endParaRPr kumimoji="1" lang="en-US" altLang="zh-CHT" dirty="0" smtClean="0"/>
          </a:p>
          <a:p>
            <a:r>
              <a:rPr kumimoji="1" lang="zh-CHT" altLang="en-US" dirty="0" smtClean="0"/>
              <a:t>將</a:t>
            </a:r>
            <a:r>
              <a:rPr kumimoji="1" lang="en-US" altLang="zh-CHT" dirty="0" err="1" smtClean="0"/>
              <a:t>buttonClick</a:t>
            </a:r>
            <a:r>
              <a:rPr kumimoji="1" lang="zh-CHT" altLang="en-US" dirty="0" smtClean="0"/>
              <a:t>的內容修改為以下的結構：</a:t>
            </a:r>
            <a:endParaRPr kumimoji="1" lang="en-US" altLang="zh-CHT" dirty="0" smtClean="0"/>
          </a:p>
          <a:p>
            <a:pPr lvl="2"/>
            <a:endParaRPr kumimoji="1" lang="zh-CHT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36142" y="3246436"/>
            <a:ext cx="5386016" cy="326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779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T" altLang="en-US" dirty="0"/>
              <a:t>判定觸發事件的元件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HT" dirty="0" smtClean="0"/>
              <a:t>View</a:t>
            </a:r>
            <a:r>
              <a:rPr kumimoji="1" lang="zh-CHT" altLang="en-US" dirty="0" smtClean="0"/>
              <a:t>類別中的</a:t>
            </a:r>
            <a:r>
              <a:rPr kumimoji="1" lang="en-US" altLang="zh-CHT" dirty="0" err="1" smtClean="0"/>
              <a:t>getId</a:t>
            </a:r>
            <a:r>
              <a:rPr kumimoji="1" lang="zh-CHT" altLang="en-US" dirty="0" smtClean="0"/>
              <a:t>成員函式可以取得該物件在介面文件中的</a:t>
            </a:r>
            <a:r>
              <a:rPr kumimoji="1" lang="en-US" altLang="zh-CHT" dirty="0" smtClean="0"/>
              <a:t>Id</a:t>
            </a:r>
            <a:r>
              <a:rPr kumimoji="1" lang="zh-CHT" altLang="en-US" dirty="0" smtClean="0"/>
              <a:t>編號（型態為</a:t>
            </a:r>
            <a:r>
              <a:rPr kumimoji="1" lang="en-US" altLang="zh-CHT" dirty="0" err="1" smtClean="0"/>
              <a:t>int</a:t>
            </a:r>
            <a:r>
              <a:rPr kumimoji="1" lang="zh-CHT" altLang="en-US" dirty="0" smtClean="0"/>
              <a:t>）。</a:t>
            </a:r>
          </a:p>
          <a:p>
            <a:r>
              <a:rPr kumimoji="1" lang="en-US" altLang="zh-CHT" dirty="0" smtClean="0"/>
              <a:t>Android</a:t>
            </a:r>
            <a:r>
              <a:rPr kumimoji="1" lang="zh-CHT" altLang="en-US" dirty="0" smtClean="0"/>
              <a:t>專案中的</a:t>
            </a:r>
            <a:r>
              <a:rPr kumimoji="1" lang="en-US" altLang="zh-CHT" dirty="0" smtClean="0"/>
              <a:t>R</a:t>
            </a:r>
            <a:r>
              <a:rPr kumimoji="1" lang="zh-CHT" altLang="en-US" dirty="0" smtClean="0"/>
              <a:t>檔（</a:t>
            </a:r>
            <a:r>
              <a:rPr kumimoji="1" lang="en-US" altLang="zh-CHT" dirty="0" err="1" smtClean="0"/>
              <a:t>R.java</a:t>
            </a:r>
            <a:r>
              <a:rPr kumimoji="1" lang="zh-CHT" altLang="en-US" dirty="0" smtClean="0"/>
              <a:t>）紀錄了專案中所有資源的位址和編號。自動產生，是重要的資料檔。</a:t>
            </a:r>
          </a:p>
          <a:p>
            <a:r>
              <a:rPr kumimoji="1" lang="zh-CHT" altLang="en-US" dirty="0" smtClean="0"/>
              <a:t>如果要從程式之中讀取某個介面檔元件的編號，可透過</a:t>
            </a:r>
            <a:r>
              <a:rPr kumimoji="1" lang="en-US" altLang="zh-CHT" dirty="0" err="1" smtClean="0"/>
              <a:t>R.id</a:t>
            </a:r>
            <a:r>
              <a:rPr kumimoji="1" lang="zh-CHT" altLang="en-US" dirty="0" smtClean="0"/>
              <a:t>來取得。例如：</a:t>
            </a:r>
          </a:p>
          <a:p>
            <a:pPr lvl="1"/>
            <a:r>
              <a:rPr kumimoji="1" lang="en-US" altLang="zh-CHT" dirty="0" err="1" smtClean="0"/>
              <a:t>R.id.myButton</a:t>
            </a:r>
            <a:endParaRPr kumimoji="1"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771893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T" altLang="en-US" dirty="0" smtClean="0"/>
              <a:t>練習</a:t>
            </a:r>
            <a:endParaRPr kumimoji="1" lang="zh-CHT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HT" altLang="en-US" dirty="0" smtClean="0"/>
              <a:t>參照前述方法完成程式需求</a:t>
            </a:r>
            <a:endParaRPr kumimoji="1"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982302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T" altLang="en-US" dirty="0" smtClean="0"/>
              <a:t>抓取視圖的其他事件</a:t>
            </a:r>
            <a:endParaRPr kumimoji="1"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HT" altLang="en-US" dirty="0" smtClean="0"/>
              <a:t>如何想要具體抓取按鈕被「按下」或「按下後離開」一瞬間的事件？</a:t>
            </a:r>
          </a:p>
          <a:p>
            <a:r>
              <a:rPr kumimoji="1" lang="zh-CHT" altLang="en-US" sz="2800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建立觸擊監聽器</a:t>
            </a:r>
            <a:endParaRPr kumimoji="1" lang="en-US" altLang="zh-CHT" sz="2800" b="1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025" y="1731962"/>
            <a:ext cx="332740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672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T" altLang="en-US" dirty="0" smtClean="0"/>
              <a:t>觸擊監聽器</a:t>
            </a:r>
            <a:endParaRPr kumimoji="1"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HT" altLang="en-US" dirty="0" smtClean="0"/>
              <a:t>設定觸擊監聽器：</a:t>
            </a:r>
          </a:p>
          <a:p>
            <a:pPr lvl="1"/>
            <a:r>
              <a:rPr kumimoji="1" lang="zh-CHT" altLang="en-US" dirty="0" smtClean="0"/>
              <a:t>步驟一：使活動具備</a:t>
            </a:r>
            <a:r>
              <a:rPr kumimoji="1" lang="zh-CHT" altLang="en-US" dirty="0"/>
              <a:t>觸擊</a:t>
            </a:r>
            <a:r>
              <a:rPr kumimoji="1" lang="zh-CHT" altLang="en-US" dirty="0" smtClean="0"/>
              <a:t>監聽器功能。</a:t>
            </a:r>
          </a:p>
          <a:p>
            <a:pPr lvl="1"/>
            <a:r>
              <a:rPr kumimoji="1" lang="zh-CHT" altLang="en-US" dirty="0" smtClean="0"/>
              <a:t>步驟二：實作介面必要函式</a:t>
            </a:r>
          </a:p>
          <a:p>
            <a:pPr lvl="1"/>
            <a:r>
              <a:rPr kumimoji="1" lang="zh-CHT" altLang="en-US" dirty="0" smtClean="0"/>
              <a:t>步驟三：撰寫事件處理函式</a:t>
            </a:r>
          </a:p>
          <a:p>
            <a:pPr lvl="1"/>
            <a:r>
              <a:rPr kumimoji="1" lang="zh-CHT" altLang="en-US" dirty="0" smtClean="0"/>
              <a:t>步驟四：指定監聽觸擊事件的對象。</a:t>
            </a:r>
          </a:p>
          <a:p>
            <a:pPr lvl="2"/>
            <a:endParaRPr kumimoji="1"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48522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T" altLang="en-US" dirty="0" smtClean="0"/>
              <a:t>步驟一：</a:t>
            </a:r>
            <a:br>
              <a:rPr kumimoji="1" lang="zh-CHT" altLang="en-US" dirty="0" smtClean="0"/>
            </a:br>
            <a:r>
              <a:rPr kumimoji="1" lang="zh-CHT" altLang="en-US" dirty="0" smtClean="0"/>
              <a:t>使</a:t>
            </a:r>
            <a:r>
              <a:rPr kumimoji="1" lang="zh-CHT" altLang="en-US" dirty="0"/>
              <a:t>活動具備觸擊監聽器功能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HT" altLang="en-US" dirty="0" smtClean="0"/>
              <a:t>實作</a:t>
            </a:r>
            <a:r>
              <a:rPr kumimoji="1" lang="en-US" altLang="zh-CHT" dirty="0" err="1" smtClean="0"/>
              <a:t>OnTouchListener</a:t>
            </a:r>
            <a:endParaRPr kumimoji="1" lang="en-US" altLang="zh-CHT" dirty="0" smtClean="0"/>
          </a:p>
          <a:p>
            <a:pPr lvl="1"/>
            <a:r>
              <a:rPr kumimoji="1" lang="zh-CHT" altLang="en-US" dirty="0" smtClean="0"/>
              <a:t>請在原活動類別定義之後加入以下黑色字型的程式碼</a:t>
            </a:r>
            <a:endParaRPr kumimoji="1" lang="zh-CHT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28700" y="3243263"/>
            <a:ext cx="7600950" cy="18145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HT" sz="1400" dirty="0"/>
              <a:t>public class </a:t>
            </a:r>
            <a:r>
              <a:rPr kumimoji="1" lang="en-US" altLang="zh-CHT" sz="1400" dirty="0" err="1"/>
              <a:t>MainActivity</a:t>
            </a:r>
            <a:r>
              <a:rPr kumimoji="1" lang="en-US" altLang="zh-CHT" sz="1400" dirty="0"/>
              <a:t> extends </a:t>
            </a:r>
            <a:r>
              <a:rPr kumimoji="1" lang="en-US" altLang="zh-CHT" sz="1400" dirty="0" err="1"/>
              <a:t>ActionBarActivity</a:t>
            </a:r>
            <a:r>
              <a:rPr kumimoji="1" lang="en-US" altLang="zh-CHT" sz="1400" dirty="0"/>
              <a:t> </a:t>
            </a:r>
            <a:r>
              <a:rPr kumimoji="1" lang="en-US" altLang="zh-CHT" b="1" dirty="0">
                <a:solidFill>
                  <a:schemeClr val="tx1"/>
                </a:solidFill>
              </a:rPr>
              <a:t>implements </a:t>
            </a:r>
            <a:r>
              <a:rPr kumimoji="1" lang="en-US" altLang="zh-CHT" b="1" dirty="0" err="1">
                <a:solidFill>
                  <a:schemeClr val="tx1"/>
                </a:solidFill>
              </a:rPr>
              <a:t>View.OnTouchListener</a:t>
            </a:r>
            <a:r>
              <a:rPr kumimoji="1" lang="en-US" altLang="zh-CHT" sz="1600" dirty="0"/>
              <a:t> </a:t>
            </a:r>
            <a:r>
              <a:rPr kumimoji="1" lang="en-US" altLang="zh-CHT" sz="1600" dirty="0" smtClean="0"/>
              <a:t>{</a:t>
            </a:r>
          </a:p>
          <a:p>
            <a:r>
              <a:rPr kumimoji="1" lang="en-US" altLang="zh-CHT" sz="1400" dirty="0"/>
              <a:t> </a:t>
            </a:r>
            <a:r>
              <a:rPr kumimoji="1" lang="en-US" altLang="zh-CHT" sz="1400" dirty="0" smtClean="0"/>
              <a:t>  @</a:t>
            </a:r>
            <a:r>
              <a:rPr kumimoji="1" lang="en-US" altLang="zh-CHT" sz="1400" dirty="0"/>
              <a:t>Override    </a:t>
            </a:r>
            <a:endParaRPr kumimoji="1" lang="en-US" altLang="zh-CHT" sz="1400" dirty="0" smtClean="0"/>
          </a:p>
          <a:p>
            <a:r>
              <a:rPr kumimoji="1" lang="en-US" altLang="zh-CHT" sz="1400" dirty="0" smtClean="0"/>
              <a:t>   protected </a:t>
            </a:r>
            <a:r>
              <a:rPr kumimoji="1" lang="en-US" altLang="zh-CHT" sz="1400" dirty="0"/>
              <a:t>void </a:t>
            </a:r>
            <a:r>
              <a:rPr kumimoji="1" lang="en-US" altLang="zh-CHT" sz="1400" dirty="0" err="1"/>
              <a:t>onCreate</a:t>
            </a:r>
            <a:r>
              <a:rPr kumimoji="1" lang="en-US" altLang="zh-CHT" sz="1400" dirty="0"/>
              <a:t>(Bundle </a:t>
            </a:r>
            <a:r>
              <a:rPr kumimoji="1" lang="en-US" altLang="zh-CHT" sz="1400" dirty="0" err="1"/>
              <a:t>savedInstanceState</a:t>
            </a:r>
            <a:r>
              <a:rPr kumimoji="1" lang="en-US" altLang="zh-CHT" sz="1400" dirty="0"/>
              <a:t>) </a:t>
            </a:r>
            <a:r>
              <a:rPr kumimoji="1" lang="en-US" altLang="zh-CHT" sz="1400" dirty="0" smtClean="0"/>
              <a:t>{</a:t>
            </a:r>
          </a:p>
          <a:p>
            <a:r>
              <a:rPr kumimoji="1" lang="en-US" altLang="zh-CHT" sz="1400" dirty="0"/>
              <a:t> </a:t>
            </a:r>
            <a:r>
              <a:rPr kumimoji="1" lang="en-US" altLang="zh-CHT" sz="1400" dirty="0" smtClean="0"/>
              <a:t>       //…</a:t>
            </a:r>
          </a:p>
          <a:p>
            <a:r>
              <a:rPr kumimoji="1" lang="en-US" altLang="zh-CHT" sz="1400" dirty="0"/>
              <a:t> </a:t>
            </a:r>
            <a:r>
              <a:rPr kumimoji="1" lang="en-US" altLang="zh-CHT" sz="1400" dirty="0" smtClean="0"/>
              <a:t>  }</a:t>
            </a:r>
            <a:endParaRPr kumimoji="1" lang="en-US" altLang="zh-CHT" sz="1400" dirty="0"/>
          </a:p>
          <a:p>
            <a:endParaRPr kumimoji="1" lang="en-US" altLang="zh-CHT" sz="1600" dirty="0"/>
          </a:p>
          <a:p>
            <a:r>
              <a:rPr kumimoji="1" lang="en-US" altLang="zh-CHT" sz="1600" dirty="0" smtClean="0"/>
              <a:t>}</a:t>
            </a:r>
            <a:endParaRPr kumimoji="1" lang="zh-CHT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70406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T" altLang="en-US" dirty="0" smtClean="0"/>
              <a:t>步驟二：</a:t>
            </a:r>
            <a:br>
              <a:rPr kumimoji="1" lang="zh-CHT" altLang="en-US" dirty="0" smtClean="0"/>
            </a:br>
            <a:r>
              <a:rPr kumimoji="1" lang="zh-CHT" altLang="en-US" dirty="0"/>
              <a:t>實作介面必要函式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HT" altLang="en-US" dirty="0" smtClean="0"/>
              <a:t>介面都有規劃必須實作的函式</a:t>
            </a:r>
          </a:p>
          <a:p>
            <a:pPr lvl="1"/>
            <a:r>
              <a:rPr kumimoji="1" lang="zh-CHT" altLang="en-US" dirty="0" smtClean="0"/>
              <a:t>一旦實作類別，</a:t>
            </a:r>
            <a:r>
              <a:rPr kumimoji="1" lang="en-US" altLang="zh-CHT" dirty="0"/>
              <a:t> </a:t>
            </a:r>
            <a:r>
              <a:rPr kumimoji="1" lang="zh-CHT" altLang="en-US" dirty="0" smtClean="0"/>
              <a:t>如果出現錯誤，請依照提示加入須實作的函式，也可自行輸入。</a:t>
            </a:r>
            <a:endParaRPr kumimoji="1" lang="zh-CHT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700" y="3606800"/>
            <a:ext cx="77216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70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T" altLang="en-US" dirty="0" smtClean="0"/>
              <a:t>程式架構</a:t>
            </a:r>
            <a:endParaRPr kumimoji="1"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8700" y="1685925"/>
            <a:ext cx="7200900" cy="4610105"/>
          </a:xfrm>
        </p:spPr>
        <p:txBody>
          <a:bodyPr/>
          <a:lstStyle/>
          <a:p>
            <a:r>
              <a:rPr kumimoji="1" lang="zh-CHT" altLang="en-US" dirty="0" smtClean="0"/>
              <a:t>主要活動的類別中多出一個必須實作的函式</a:t>
            </a:r>
            <a:endParaRPr kumimoji="1" lang="zh-CHT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1028700" y="2200280"/>
            <a:ext cx="7200901" cy="4095750"/>
            <a:chOff x="-885825" y="2428880"/>
            <a:chExt cx="7200901" cy="4095750"/>
          </a:xfrm>
        </p:grpSpPr>
        <p:sp>
          <p:nvSpPr>
            <p:cNvPr id="4" name="矩形 3"/>
            <p:cNvSpPr/>
            <p:nvPr/>
          </p:nvSpPr>
          <p:spPr>
            <a:xfrm>
              <a:off x="-885825" y="2428880"/>
              <a:ext cx="7200900" cy="40957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zh-CHT" dirty="0"/>
                <a:t>public class </a:t>
              </a:r>
              <a:r>
                <a:rPr kumimoji="1" lang="en-US" altLang="zh-CHT" dirty="0" err="1"/>
                <a:t>MainActivity</a:t>
              </a:r>
              <a:r>
                <a:rPr kumimoji="1" lang="en-US" altLang="zh-CHT" dirty="0"/>
                <a:t> extends </a:t>
              </a:r>
              <a:r>
                <a:rPr kumimoji="1" lang="en-US" altLang="zh-CHT" dirty="0" err="1"/>
                <a:t>ActionBarActivity</a:t>
              </a:r>
              <a:r>
                <a:rPr kumimoji="1" lang="en-US" altLang="zh-CHT" dirty="0"/>
                <a:t> implements </a:t>
              </a:r>
              <a:r>
                <a:rPr kumimoji="1" lang="en-US" altLang="zh-CHT" dirty="0" err="1"/>
                <a:t>View.OnTouchListener</a:t>
              </a:r>
              <a:r>
                <a:rPr kumimoji="1" lang="en-US" altLang="zh-CHT" dirty="0"/>
                <a:t> {    </a:t>
              </a:r>
              <a:endParaRPr kumimoji="1" lang="en-US" altLang="zh-CHT" dirty="0" smtClean="0"/>
            </a:p>
            <a:p>
              <a:r>
                <a:rPr kumimoji="1" lang="en-US" altLang="zh-CHT" dirty="0"/>
                <a:t> </a:t>
              </a:r>
              <a:r>
                <a:rPr kumimoji="1" lang="en-US" altLang="zh-CHT" dirty="0" smtClean="0"/>
                <a:t>   @</a:t>
              </a:r>
              <a:r>
                <a:rPr kumimoji="1" lang="en-US" altLang="zh-CHT" dirty="0"/>
                <a:t>Override    </a:t>
              </a:r>
              <a:endParaRPr kumimoji="1" lang="en-US" altLang="zh-CHT" dirty="0" smtClean="0"/>
            </a:p>
            <a:p>
              <a:r>
                <a:rPr kumimoji="1" lang="en-US" altLang="zh-CHT" dirty="0" smtClean="0"/>
                <a:t>    protected </a:t>
              </a:r>
              <a:r>
                <a:rPr kumimoji="1" lang="en-US" altLang="zh-CHT" dirty="0"/>
                <a:t>void </a:t>
              </a:r>
              <a:r>
                <a:rPr kumimoji="1" lang="en-US" altLang="zh-CHT" dirty="0" err="1"/>
                <a:t>onCreate</a:t>
              </a:r>
              <a:r>
                <a:rPr kumimoji="1" lang="en-US" altLang="zh-CHT" dirty="0"/>
                <a:t>(Bundle </a:t>
              </a:r>
              <a:r>
                <a:rPr kumimoji="1" lang="en-US" altLang="zh-CHT" dirty="0" err="1"/>
                <a:t>savedInstanceState</a:t>
              </a:r>
              <a:r>
                <a:rPr kumimoji="1" lang="en-US" altLang="zh-CHT" dirty="0" smtClean="0"/>
                <a:t>) {</a:t>
              </a:r>
            </a:p>
            <a:p>
              <a:r>
                <a:rPr kumimoji="1" lang="en-US" altLang="zh-CHT" dirty="0" smtClean="0"/>
                <a:t>            </a:t>
              </a:r>
              <a:r>
                <a:rPr kumimoji="1" lang="en-US" altLang="zh-CHT" dirty="0" err="1"/>
                <a:t>super.onCreate</a:t>
              </a:r>
              <a:r>
                <a:rPr kumimoji="1" lang="en-US" altLang="zh-CHT" dirty="0"/>
                <a:t>(</a:t>
              </a:r>
              <a:r>
                <a:rPr kumimoji="1" lang="en-US" altLang="zh-CHT" dirty="0" err="1"/>
                <a:t>savedInstanceState</a:t>
              </a:r>
              <a:r>
                <a:rPr kumimoji="1" lang="en-US" altLang="zh-CHT" dirty="0"/>
                <a:t>);        </a:t>
              </a:r>
              <a:endParaRPr kumimoji="1" lang="en-US" altLang="zh-CHT" dirty="0" smtClean="0"/>
            </a:p>
            <a:p>
              <a:r>
                <a:rPr kumimoji="1" lang="en-US" altLang="zh-CHT" dirty="0"/>
                <a:t> </a:t>
              </a:r>
              <a:r>
                <a:rPr kumimoji="1" lang="en-US" altLang="zh-CHT" dirty="0" smtClean="0"/>
                <a:t>           </a:t>
              </a:r>
              <a:r>
                <a:rPr kumimoji="1" lang="en-US" altLang="zh-CHT" dirty="0" err="1" smtClean="0"/>
                <a:t>setContentView</a:t>
              </a:r>
              <a:r>
                <a:rPr kumimoji="1" lang="en-US" altLang="zh-CHT" dirty="0" smtClean="0"/>
                <a:t>(</a:t>
              </a:r>
              <a:r>
                <a:rPr kumimoji="1" lang="en-US" altLang="zh-CHT" dirty="0" err="1" smtClean="0"/>
                <a:t>R.layout.activity_main</a:t>
              </a:r>
              <a:r>
                <a:rPr kumimoji="1" lang="en-US" altLang="zh-CHT" dirty="0"/>
                <a:t>);    </a:t>
              </a:r>
              <a:endParaRPr kumimoji="1" lang="en-US" altLang="zh-CHT" dirty="0" smtClean="0"/>
            </a:p>
            <a:p>
              <a:r>
                <a:rPr kumimoji="1" lang="en-US" altLang="zh-CHT" dirty="0" smtClean="0"/>
                <a:t>    }    </a:t>
              </a:r>
            </a:p>
            <a:p>
              <a:endParaRPr kumimoji="1" lang="en-US" altLang="zh-CHT" dirty="0" smtClean="0"/>
            </a:p>
            <a:p>
              <a:r>
                <a:rPr kumimoji="1" lang="en-US" altLang="zh-CHT" dirty="0"/>
                <a:t> </a:t>
              </a:r>
              <a:r>
                <a:rPr kumimoji="1" lang="en-US" altLang="zh-CHT" dirty="0" smtClean="0"/>
                <a:t>   @Override</a:t>
              </a:r>
            </a:p>
            <a:p>
              <a:r>
                <a:rPr kumimoji="1" lang="en-US" altLang="zh-CHT" dirty="0" smtClean="0"/>
                <a:t>    </a:t>
              </a:r>
              <a:r>
                <a:rPr kumimoji="1" lang="en-US" altLang="zh-CHT" dirty="0"/>
                <a:t>public </a:t>
              </a:r>
              <a:r>
                <a:rPr kumimoji="1" lang="en-US" altLang="zh-CHT" dirty="0" err="1"/>
                <a:t>boolean</a:t>
              </a:r>
              <a:r>
                <a:rPr kumimoji="1" lang="en-US" altLang="zh-CHT" dirty="0"/>
                <a:t> </a:t>
              </a:r>
              <a:r>
                <a:rPr kumimoji="1" lang="en-US" altLang="zh-CHT" dirty="0" err="1"/>
                <a:t>onTouch</a:t>
              </a:r>
              <a:r>
                <a:rPr kumimoji="1" lang="en-US" altLang="zh-CHT" dirty="0"/>
                <a:t>(View v, </a:t>
              </a:r>
              <a:r>
                <a:rPr kumimoji="1" lang="en-US" altLang="zh-CHT" dirty="0" err="1"/>
                <a:t>MotionEvent</a:t>
              </a:r>
              <a:r>
                <a:rPr kumimoji="1" lang="en-US" altLang="zh-CHT" dirty="0"/>
                <a:t> event) </a:t>
              </a:r>
              <a:r>
                <a:rPr kumimoji="1" lang="en-US" altLang="zh-CHT" dirty="0" smtClean="0"/>
                <a:t>{</a:t>
              </a:r>
            </a:p>
            <a:p>
              <a:endParaRPr kumimoji="1" lang="en-US" altLang="zh-CHT" dirty="0"/>
            </a:p>
            <a:p>
              <a:endParaRPr kumimoji="1" lang="en-US" altLang="zh-CHT" dirty="0" smtClean="0"/>
            </a:p>
            <a:p>
              <a:r>
                <a:rPr kumimoji="1" lang="en-US" altLang="zh-CHT" dirty="0"/>
                <a:t> </a:t>
              </a:r>
              <a:r>
                <a:rPr kumimoji="1" lang="en-US" altLang="zh-CHT" dirty="0" smtClean="0"/>
                <a:t>           </a:t>
              </a:r>
              <a:r>
                <a:rPr kumimoji="1" lang="en-US" altLang="zh-CHT" dirty="0"/>
                <a:t>return false;    </a:t>
              </a:r>
              <a:endParaRPr kumimoji="1" lang="en-US" altLang="zh-CHT" dirty="0" smtClean="0"/>
            </a:p>
            <a:p>
              <a:r>
                <a:rPr kumimoji="1" lang="en-US" altLang="zh-CHT" dirty="0"/>
                <a:t> </a:t>
              </a:r>
              <a:r>
                <a:rPr kumimoji="1" lang="en-US" altLang="zh-CHT" dirty="0" smtClean="0"/>
                <a:t>   }</a:t>
              </a:r>
              <a:endParaRPr kumimoji="1" lang="zh-CHT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-885824" y="4672018"/>
              <a:ext cx="7200900" cy="1852612"/>
            </a:xfrm>
            <a:prstGeom prst="rect">
              <a:avLst/>
            </a:prstGeom>
            <a:solidFill>
              <a:srgbClr val="D7A124">
                <a:alpha val="4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HT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84149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HT" dirty="0" err="1" smtClean="0"/>
              <a:t>onTouch</a:t>
            </a:r>
            <a:r>
              <a:rPr kumimoji="1" lang="zh-CHT" altLang="en-US" dirty="0" smtClean="0"/>
              <a:t>函式介紹</a:t>
            </a:r>
            <a:endParaRPr kumimoji="1"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HT" altLang="en-US" dirty="0" smtClean="0"/>
              <a:t>參數</a:t>
            </a:r>
          </a:p>
          <a:p>
            <a:pPr lvl="1"/>
            <a:r>
              <a:rPr kumimoji="1" lang="en-US" altLang="zh-CHT" dirty="0" smtClean="0"/>
              <a:t>View v</a:t>
            </a:r>
          </a:p>
          <a:p>
            <a:pPr lvl="2"/>
            <a:r>
              <a:rPr kumimoji="1" lang="zh-CHT" altLang="en-US" dirty="0" smtClean="0"/>
              <a:t>產生該觸擊事件的元件</a:t>
            </a:r>
            <a:endParaRPr kumimoji="1" lang="en-US" altLang="zh-CHT" dirty="0" smtClean="0"/>
          </a:p>
          <a:p>
            <a:pPr lvl="1"/>
            <a:r>
              <a:rPr kumimoji="1" lang="en-US" altLang="zh-CHT" dirty="0" err="1" smtClean="0"/>
              <a:t>MotionEvent</a:t>
            </a:r>
            <a:r>
              <a:rPr kumimoji="1" lang="en-US" altLang="zh-CHT" dirty="0" smtClean="0"/>
              <a:t> event</a:t>
            </a:r>
          </a:p>
          <a:p>
            <a:pPr lvl="2"/>
            <a:r>
              <a:rPr kumimoji="1" lang="zh-CHT" altLang="en-US" dirty="0" smtClean="0"/>
              <a:t>事件的類型（例如名稱）</a:t>
            </a:r>
            <a:endParaRPr kumimoji="1" lang="en-US" altLang="zh-CHT" dirty="0" smtClean="0"/>
          </a:p>
          <a:p>
            <a:r>
              <a:rPr kumimoji="1" lang="zh-CHT" altLang="en-US" dirty="0" smtClean="0"/>
              <a:t>回傳值：</a:t>
            </a:r>
            <a:r>
              <a:rPr kumimoji="1" lang="en-US" altLang="zh-CHT" dirty="0" err="1" smtClean="0"/>
              <a:t>boolen</a:t>
            </a:r>
            <a:endParaRPr kumimoji="1" lang="zh-CHT" altLang="en-US" dirty="0" smtClean="0"/>
          </a:p>
          <a:p>
            <a:pPr lvl="1"/>
            <a:r>
              <a:rPr kumimoji="1" lang="zh-CHT" altLang="en-US" dirty="0" smtClean="0"/>
              <a:t>回傳</a:t>
            </a:r>
            <a:r>
              <a:rPr kumimoji="1" lang="en-US" altLang="zh-CHT" dirty="0" smtClean="0"/>
              <a:t>true</a:t>
            </a:r>
            <a:r>
              <a:rPr kumimoji="1" lang="zh-CHT" altLang="en-US" dirty="0" smtClean="0"/>
              <a:t>：代表該觸擊處理函式已經「消化」該事件</a:t>
            </a:r>
          </a:p>
        </p:txBody>
      </p:sp>
    </p:spTree>
    <p:extLst>
      <p:ext uri="{BB962C8B-B14F-4D97-AF65-F5344CB8AC3E}">
        <p14:creationId xmlns:p14="http://schemas.microsoft.com/office/powerpoint/2010/main" val="1824726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T" altLang="en-US" dirty="0" smtClean="0"/>
              <a:t>步驟三：</a:t>
            </a:r>
            <a:r>
              <a:rPr kumimoji="1" lang="zh-CHT" altLang="en-US" dirty="0"/>
              <a:t/>
            </a:r>
            <a:br>
              <a:rPr kumimoji="1" lang="zh-CHT" altLang="en-US" dirty="0"/>
            </a:br>
            <a:r>
              <a:rPr kumimoji="1" lang="zh-CHT" altLang="en-US" dirty="0" smtClean="0"/>
              <a:t>撰寫事件處理函式</a:t>
            </a:r>
            <a:endParaRPr kumimoji="1"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8700" y="1906293"/>
            <a:ext cx="7200900" cy="3961108"/>
          </a:xfrm>
        </p:spPr>
        <p:txBody>
          <a:bodyPr/>
          <a:lstStyle/>
          <a:p>
            <a:r>
              <a:rPr kumimoji="1" lang="zh-CHT" altLang="en-US" dirty="0" smtClean="0"/>
              <a:t>參考範例：</a:t>
            </a:r>
            <a:endParaRPr kumimoji="1" lang="zh-CHT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0193" y="2387064"/>
            <a:ext cx="5807870" cy="429974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857375" y="2743200"/>
            <a:ext cx="2428875" cy="1857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HT" altLang="en-US"/>
          </a:p>
        </p:txBody>
      </p:sp>
      <p:sp>
        <p:nvSpPr>
          <p:cNvPr id="6" name="矩形 5"/>
          <p:cNvSpPr/>
          <p:nvPr/>
        </p:nvSpPr>
        <p:spPr>
          <a:xfrm>
            <a:off x="2143125" y="2924176"/>
            <a:ext cx="3186113" cy="126206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HT" altLang="en-US"/>
          </a:p>
        </p:txBody>
      </p:sp>
      <p:sp>
        <p:nvSpPr>
          <p:cNvPr id="7" name="矩形 6"/>
          <p:cNvSpPr/>
          <p:nvPr/>
        </p:nvSpPr>
        <p:spPr>
          <a:xfrm>
            <a:off x="6222205" y="2550318"/>
            <a:ext cx="2528888" cy="571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HT" altLang="en-US" dirty="0" smtClean="0">
                <a:solidFill>
                  <a:srgbClr val="FF0000"/>
                </a:solidFill>
              </a:rPr>
              <a:t>辨識產生該事件的元件</a:t>
            </a:r>
            <a:endParaRPr kumimoji="1" lang="zh-CHT" altLang="en-US" dirty="0">
              <a:solidFill>
                <a:srgbClr val="FF0000"/>
              </a:solidFill>
            </a:endParaRPr>
          </a:p>
        </p:txBody>
      </p:sp>
      <p:cxnSp>
        <p:nvCxnSpPr>
          <p:cNvPr id="9" name="直線箭頭接點 8"/>
          <p:cNvCxnSpPr>
            <a:stCxn id="7" idx="1"/>
            <a:endCxn id="5" idx="3"/>
          </p:cNvCxnSpPr>
          <p:nvPr/>
        </p:nvCxnSpPr>
        <p:spPr>
          <a:xfrm flipH="1">
            <a:off x="4286250" y="2836068"/>
            <a:ext cx="1935955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6222205" y="3269457"/>
            <a:ext cx="2528888" cy="571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HT" altLang="en-US" dirty="0" smtClean="0">
                <a:solidFill>
                  <a:srgbClr val="0000FF"/>
                </a:solidFill>
              </a:rPr>
              <a:t>辨識該事件的類型</a:t>
            </a:r>
            <a:endParaRPr kumimoji="1" lang="zh-CHT" altLang="en-US" dirty="0">
              <a:solidFill>
                <a:srgbClr val="0000FF"/>
              </a:solidFill>
            </a:endParaRPr>
          </a:p>
        </p:txBody>
      </p:sp>
      <p:cxnSp>
        <p:nvCxnSpPr>
          <p:cNvPr id="16" name="直線箭頭接點 15"/>
          <p:cNvCxnSpPr>
            <a:stCxn id="15" idx="1"/>
            <a:endCxn id="6" idx="3"/>
          </p:cNvCxnSpPr>
          <p:nvPr/>
        </p:nvCxnSpPr>
        <p:spPr>
          <a:xfrm flipH="1">
            <a:off x="5329238" y="3555207"/>
            <a:ext cx="892967" cy="1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381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T" altLang="en-US" dirty="0" smtClean="0"/>
              <a:t>教學目標</a:t>
            </a:r>
            <a:endParaRPr kumimoji="1"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HT" altLang="en-US" dirty="0" smtClean="0"/>
              <a:t>學習更多常用的</a:t>
            </a:r>
            <a:r>
              <a:rPr kumimoji="1" lang="en-US" altLang="zh-CHT" dirty="0" smtClean="0"/>
              <a:t>Android</a:t>
            </a:r>
            <a:r>
              <a:rPr kumimoji="1" lang="zh-CHT" altLang="en-US" dirty="0" smtClean="0"/>
              <a:t>元件</a:t>
            </a:r>
          </a:p>
          <a:p>
            <a:r>
              <a:rPr kumimoji="1" lang="zh-CHT" altLang="en-US" dirty="0" smtClean="0"/>
              <a:t>了解如何操控活動（</a:t>
            </a:r>
            <a:r>
              <a:rPr kumimoji="1" lang="en-US" altLang="zh-CHT" dirty="0" smtClean="0"/>
              <a:t>Activity</a:t>
            </a:r>
            <a:r>
              <a:rPr kumimoji="1" lang="zh-CHT" altLang="en-US" dirty="0" smtClean="0"/>
              <a:t>）</a:t>
            </a:r>
            <a:endParaRPr kumimoji="1"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137322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HT" altLang="en-US" dirty="0"/>
              <a:t>步驟四</a:t>
            </a:r>
            <a:r>
              <a:rPr kumimoji="1" lang="zh-CHT" altLang="en-US" dirty="0" smtClean="0"/>
              <a:t>：</a:t>
            </a:r>
            <a:br>
              <a:rPr kumimoji="1" lang="zh-CHT" altLang="en-US" dirty="0" smtClean="0"/>
            </a:br>
            <a:r>
              <a:rPr kumimoji="1" lang="zh-CHT" altLang="en-US" dirty="0" smtClean="0"/>
              <a:t>指定</a:t>
            </a:r>
            <a:r>
              <a:rPr kumimoji="1" lang="zh-CHT" altLang="en-US" dirty="0"/>
              <a:t>監聽觸擊事件的</a:t>
            </a:r>
            <a:r>
              <a:rPr kumimoji="1" lang="zh-CHT" altLang="en-US" dirty="0" smtClean="0"/>
              <a:t>對象</a:t>
            </a:r>
            <a:r>
              <a:rPr kumimoji="1" lang="zh-CHT" altLang="en-US" dirty="0"/>
              <a:t/>
            </a:r>
            <a:br>
              <a:rPr kumimoji="1" lang="zh-CHT" altLang="en-US" dirty="0"/>
            </a:br>
            <a:endParaRPr kumimoji="1"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8700" y="2285999"/>
            <a:ext cx="7200900" cy="4393769"/>
          </a:xfrm>
        </p:spPr>
        <p:txBody>
          <a:bodyPr/>
          <a:lstStyle/>
          <a:p>
            <a:r>
              <a:rPr kumimoji="1" lang="zh-CHT" altLang="en-US" dirty="0" smtClean="0"/>
              <a:t>請在主要活動的</a:t>
            </a:r>
            <a:r>
              <a:rPr kumimoji="1" lang="en-US" altLang="zh-CHT" dirty="0" err="1" smtClean="0"/>
              <a:t>onCreate</a:t>
            </a:r>
            <a:r>
              <a:rPr kumimoji="1" lang="zh-CHT" altLang="en-US" dirty="0" smtClean="0"/>
              <a:t>函式之中，取得需要監聽的元件，並設定其觸擊監聽器。如下所示：</a:t>
            </a:r>
          </a:p>
          <a:p>
            <a:endParaRPr kumimoji="1" lang="zh-CHT" altLang="en-US" dirty="0"/>
          </a:p>
          <a:p>
            <a:endParaRPr kumimoji="1" lang="zh-CHT" altLang="en-US" dirty="0" smtClean="0"/>
          </a:p>
          <a:p>
            <a:endParaRPr kumimoji="1" lang="zh-CHT" altLang="en-US" dirty="0"/>
          </a:p>
          <a:p>
            <a:endParaRPr kumimoji="1" lang="zh-CHT" altLang="en-US" dirty="0" smtClean="0"/>
          </a:p>
          <a:p>
            <a:endParaRPr kumimoji="1" lang="zh-CHT" altLang="en-US" dirty="0"/>
          </a:p>
          <a:p>
            <a:endParaRPr kumimoji="1" lang="zh-CHT" altLang="en-US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810" y="3115319"/>
            <a:ext cx="7092790" cy="273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493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T" altLang="en-US" dirty="0" smtClean="0"/>
              <a:t>思考</a:t>
            </a:r>
            <a:endParaRPr kumimoji="1"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4048"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kumimoji="1" lang="zh-CHT" altLang="en-US" dirty="0"/>
              <a:t>為何</a:t>
            </a:r>
            <a:r>
              <a:rPr kumimoji="1" lang="en-US" altLang="zh-CHT" dirty="0" err="1"/>
              <a:t>setOnTouchListener</a:t>
            </a:r>
            <a:r>
              <a:rPr kumimoji="1" lang="zh-CHT" altLang="en-US" dirty="0"/>
              <a:t>的參數是</a:t>
            </a:r>
            <a:r>
              <a:rPr kumimoji="1" lang="en-US" altLang="zh-CHT" dirty="0"/>
              <a:t>this</a:t>
            </a:r>
            <a:r>
              <a:rPr kumimoji="1" lang="zh-CHT" altLang="en-US" dirty="0"/>
              <a:t>？</a:t>
            </a:r>
          </a:p>
          <a:p>
            <a:pPr lvl="1"/>
            <a:r>
              <a:rPr kumimoji="1" lang="zh-CHT" altLang="en-US" dirty="0" smtClean="0"/>
              <a:t>因為此活動的物件本身已實作了觸擊監聽的介面，具備此功能，可以幫別人代理觸擊監聽器的事務。</a:t>
            </a:r>
            <a:endParaRPr kumimoji="1"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435478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T" altLang="en-US" dirty="0" smtClean="0"/>
              <a:t>練習</a:t>
            </a:r>
            <a:endParaRPr kumimoji="1" lang="zh-CHT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HT" altLang="en-US" dirty="0" smtClean="0"/>
              <a:t>根據前述實際練習一次設定觸擊監聽器</a:t>
            </a:r>
            <a:endParaRPr kumimoji="1"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16526762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T" altLang="en-US" dirty="0"/>
              <a:t>實作題目一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HT" altLang="en-US" dirty="0"/>
              <a:t>練習使用</a:t>
            </a:r>
            <a:r>
              <a:rPr kumimoji="1" lang="en-US" altLang="zh-CHT" dirty="0"/>
              <a:t>Text</a:t>
            </a:r>
            <a:r>
              <a:rPr kumimoji="1" lang="zh-CHT" altLang="en-US" dirty="0"/>
              <a:t>元件</a:t>
            </a:r>
          </a:p>
        </p:txBody>
      </p:sp>
    </p:spTree>
    <p:extLst>
      <p:ext uri="{BB962C8B-B14F-4D97-AF65-F5344CB8AC3E}">
        <p14:creationId xmlns:p14="http://schemas.microsoft.com/office/powerpoint/2010/main" val="2106914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T" altLang="en-US" dirty="0" smtClean="0"/>
              <a:t>單元學習目標</a:t>
            </a:r>
            <a:endParaRPr kumimoji="1"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HT" altLang="en-US" dirty="0"/>
              <a:t>加入新的活動至專案</a:t>
            </a:r>
          </a:p>
          <a:p>
            <a:r>
              <a:rPr kumimoji="1" lang="zh-CHT" altLang="en-US" dirty="0" smtClean="0"/>
              <a:t>專案</a:t>
            </a:r>
            <a:r>
              <a:rPr kumimoji="1" lang="zh-CHT" altLang="en-US" dirty="0"/>
              <a:t>流程控制：設定起始</a:t>
            </a:r>
            <a:r>
              <a:rPr kumimoji="1" lang="zh-CHT" altLang="en-US" dirty="0" smtClean="0"/>
              <a:t>活動</a:t>
            </a:r>
            <a:endParaRPr kumimoji="1" lang="en-US" altLang="zh-CHT" dirty="0" smtClean="0"/>
          </a:p>
          <a:p>
            <a:r>
              <a:rPr kumimoji="1" lang="zh-CHT" altLang="en-US" dirty="0" smtClean="0"/>
              <a:t>學習</a:t>
            </a:r>
            <a:r>
              <a:rPr kumimoji="1" lang="en-US" altLang="zh-CHT" dirty="0" smtClean="0"/>
              <a:t>Android</a:t>
            </a:r>
            <a:r>
              <a:rPr kumimoji="1" lang="zh-CHT" altLang="en-US" dirty="0" smtClean="0"/>
              <a:t>專案介面排版模式</a:t>
            </a:r>
          </a:p>
          <a:p>
            <a:pPr lvl="1"/>
            <a:r>
              <a:rPr kumimoji="1" lang="zh-CHT" altLang="en-US" dirty="0" smtClean="0"/>
              <a:t>使用</a:t>
            </a:r>
            <a:r>
              <a:rPr kumimoji="1" lang="en-US" altLang="zh-CHT" dirty="0" smtClean="0"/>
              <a:t>Layout</a:t>
            </a:r>
            <a:r>
              <a:rPr kumimoji="1" lang="zh-CHT" altLang="en-US" dirty="0" smtClean="0"/>
              <a:t>元件</a:t>
            </a:r>
          </a:p>
          <a:p>
            <a:r>
              <a:rPr kumimoji="1" lang="zh-CHT" altLang="en-US" dirty="0" smtClean="0"/>
              <a:t>練習新的介面元件</a:t>
            </a:r>
          </a:p>
          <a:p>
            <a:pPr lvl="1"/>
            <a:r>
              <a:rPr kumimoji="1" lang="en-US" altLang="zh-CHT" dirty="0" smtClean="0"/>
              <a:t>Text</a:t>
            </a:r>
          </a:p>
          <a:p>
            <a:endParaRPr kumimoji="1"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1158381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T" altLang="en-US" dirty="0" smtClean="0"/>
              <a:t>題目要求</a:t>
            </a:r>
            <a:endParaRPr kumimoji="1"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HT" altLang="en-US" dirty="0" smtClean="0"/>
              <a:t>註冊頁面</a:t>
            </a:r>
          </a:p>
          <a:p>
            <a:pPr lvl="1"/>
            <a:r>
              <a:rPr kumimoji="1" lang="zh-CHT" altLang="en-US" dirty="0" smtClean="0"/>
              <a:t>提供三個文字輸入欄位，一個代表帳號，一個代表密碼，另一個為密碼確認。</a:t>
            </a:r>
          </a:p>
          <a:p>
            <a:pPr lvl="1"/>
            <a:r>
              <a:rPr kumimoji="1" lang="zh-CHT" altLang="en-US" dirty="0" smtClean="0"/>
              <a:t>提供兩個按鍵</a:t>
            </a:r>
          </a:p>
          <a:p>
            <a:pPr lvl="2"/>
            <a:r>
              <a:rPr kumimoji="1" lang="zh-CHT" altLang="en-US" dirty="0" smtClean="0"/>
              <a:t>一個為「確認」按鍵，如果帳號欄位輸入格式正確的電子郵件，而密碼欄位輸入內容如果一樣，便跳出訊息對話盒顯示歡迎訊息，否則顯示錯誤。</a:t>
            </a:r>
          </a:p>
          <a:p>
            <a:pPr lvl="2"/>
            <a:r>
              <a:rPr kumimoji="1" lang="zh-CHT" altLang="en-US" dirty="0" smtClean="0"/>
              <a:t>另一個為「重填」，按下後將清除輸入欄位的內容。</a:t>
            </a:r>
            <a:endParaRPr kumimoji="1"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341678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T" altLang="en-US" dirty="0"/>
              <a:t>加入新的活動至</a:t>
            </a:r>
            <a:r>
              <a:rPr kumimoji="1" lang="zh-CHT" altLang="en-US" dirty="0" smtClean="0"/>
              <a:t>專案</a:t>
            </a:r>
            <a:endParaRPr kumimoji="1"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HT" altLang="en-US" dirty="0" smtClean="0"/>
              <a:t>在左方的專案檢視視窗中右按滑鼠，選擇「</a:t>
            </a:r>
            <a:r>
              <a:rPr kumimoji="1" lang="en-US" altLang="zh-CHT" dirty="0" smtClean="0"/>
              <a:t>New</a:t>
            </a:r>
            <a:r>
              <a:rPr kumimoji="1" lang="zh-CHT" altLang="en-US" dirty="0" smtClean="0"/>
              <a:t>」</a:t>
            </a:r>
            <a:r>
              <a:rPr kumimoji="1" lang="en-US" altLang="zh-CHT" dirty="0" smtClean="0"/>
              <a:t>-&gt;</a:t>
            </a:r>
            <a:r>
              <a:rPr kumimoji="1" lang="zh-CHT" altLang="en-US" dirty="0" smtClean="0"/>
              <a:t>「</a:t>
            </a:r>
            <a:r>
              <a:rPr kumimoji="1" lang="en-US" altLang="zh-CHT" dirty="0" smtClean="0"/>
              <a:t>Activity</a:t>
            </a:r>
            <a:r>
              <a:rPr kumimoji="1" lang="zh-CHT" altLang="en-US" dirty="0" smtClean="0"/>
              <a:t>」</a:t>
            </a:r>
            <a:r>
              <a:rPr kumimoji="1" lang="en-US" altLang="zh-CHT" dirty="0" smtClean="0"/>
              <a:t>-&gt;</a:t>
            </a:r>
            <a:r>
              <a:rPr kumimoji="1" lang="zh-CHT" altLang="en-US" dirty="0" smtClean="0"/>
              <a:t>「</a:t>
            </a:r>
            <a:r>
              <a:rPr kumimoji="1" lang="en-US" altLang="zh-CHT" dirty="0" smtClean="0"/>
              <a:t>Blank Activity</a:t>
            </a:r>
            <a:r>
              <a:rPr kumimoji="1" lang="zh-CHT" altLang="en-US" dirty="0" smtClean="0"/>
              <a:t>」。</a:t>
            </a:r>
            <a:endParaRPr kumimoji="1" lang="en-US" altLang="zh-CHT" dirty="0" smtClean="0"/>
          </a:p>
          <a:p>
            <a:r>
              <a:rPr kumimoji="1" lang="zh-CHT" altLang="en-US" dirty="0" smtClean="0"/>
              <a:t>請將此活動的名稱定為「</a:t>
            </a:r>
            <a:r>
              <a:rPr kumimoji="1" lang="en-US" altLang="zh-CHT" dirty="0" err="1" smtClean="0"/>
              <a:t>RegisterActivity</a:t>
            </a:r>
            <a:r>
              <a:rPr kumimoji="1" lang="zh-CHT" altLang="en-US" dirty="0" smtClean="0"/>
              <a:t>」。</a:t>
            </a:r>
          </a:p>
          <a:p>
            <a:r>
              <a:rPr kumimoji="1" lang="zh-CHT" altLang="en-US" dirty="0" smtClean="0"/>
              <a:t>勾選「</a:t>
            </a:r>
            <a:r>
              <a:rPr kumimoji="1" lang="en-US" altLang="zh-CHT" dirty="0" smtClean="0"/>
              <a:t>Launcher Activity</a:t>
            </a:r>
            <a:r>
              <a:rPr kumimoji="1" lang="zh-CHT" altLang="en-US" dirty="0" smtClean="0"/>
              <a:t>」。</a:t>
            </a:r>
            <a:endParaRPr kumimoji="1" lang="en-US" altLang="zh-CHT" dirty="0" smtClean="0"/>
          </a:p>
          <a:p>
            <a:pPr lvl="1"/>
            <a:r>
              <a:rPr kumimoji="1" lang="zh-CHT" altLang="en-US" dirty="0" smtClean="0"/>
              <a:t>此選項在設定起始活動</a:t>
            </a:r>
          </a:p>
          <a:p>
            <a:r>
              <a:rPr kumimoji="1" lang="zh-CHT" altLang="en-US" dirty="0" smtClean="0"/>
              <a:t>點選「</a:t>
            </a:r>
            <a:r>
              <a:rPr kumimoji="1" lang="en-US" altLang="zh-CHT" dirty="0" smtClean="0"/>
              <a:t>Finish</a:t>
            </a:r>
            <a:r>
              <a:rPr kumimoji="1" lang="zh-CHT" altLang="en-US" dirty="0" smtClean="0"/>
              <a:t>」。</a:t>
            </a:r>
            <a:endParaRPr kumimoji="1"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10839077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T" altLang="en-US" dirty="0"/>
              <a:t>加入新的活動至專案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73" y="1973423"/>
            <a:ext cx="6972153" cy="42065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609192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T" altLang="en-US" dirty="0" smtClean="0"/>
              <a:t>規劃版面</a:t>
            </a:r>
            <a:endParaRPr kumimoji="1"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HT" altLang="en-US" dirty="0"/>
              <a:t>因為各種</a:t>
            </a:r>
            <a:r>
              <a:rPr lang="en-US" altLang="zh-CHT" dirty="0"/>
              <a:t>Android</a:t>
            </a:r>
            <a:r>
              <a:rPr lang="zh-CHT" altLang="en-US" dirty="0"/>
              <a:t>實體裝置的螢幕尺寸與</a:t>
            </a:r>
            <a:r>
              <a:rPr lang="zh-CHT" altLang="en-US" dirty="0" smtClean="0"/>
              <a:t>解析度不同，因此畫面</a:t>
            </a:r>
            <a:r>
              <a:rPr lang="zh-CHT" altLang="en-US" dirty="0"/>
              <a:t>元件的排列、位置與大小</a:t>
            </a:r>
            <a:r>
              <a:rPr lang="zh-CHT" altLang="en-US" dirty="0" smtClean="0"/>
              <a:t>也不</a:t>
            </a:r>
            <a:r>
              <a:rPr lang="zh-CHT" altLang="en-US" dirty="0"/>
              <a:t>是固定</a:t>
            </a:r>
            <a:r>
              <a:rPr lang="zh-CHT" altLang="en-US" dirty="0" smtClean="0"/>
              <a:t>的。</a:t>
            </a:r>
          </a:p>
          <a:p>
            <a:r>
              <a:rPr lang="zh-CHT" altLang="en-US" dirty="0" smtClean="0"/>
              <a:t>為了讓應用</a:t>
            </a:r>
            <a:r>
              <a:rPr lang="zh-CHT" altLang="en-US" dirty="0"/>
              <a:t>程式在不同裝置</a:t>
            </a:r>
            <a:r>
              <a:rPr lang="zh-CHT" altLang="en-US" dirty="0" smtClean="0"/>
              <a:t>運作時，</a:t>
            </a:r>
            <a:r>
              <a:rPr lang="zh-CHT" altLang="en-US" dirty="0"/>
              <a:t>畫面</a:t>
            </a:r>
            <a:r>
              <a:rPr lang="zh-CHT" altLang="en-US" dirty="0" smtClean="0"/>
              <a:t>看起來能夠一樣，所以</a:t>
            </a:r>
            <a:r>
              <a:rPr lang="en-US" altLang="zh-CHT" dirty="0" smtClean="0"/>
              <a:t>Android Studio</a:t>
            </a:r>
            <a:r>
              <a:rPr lang="zh-CHT" altLang="en-US" dirty="0" smtClean="0"/>
              <a:t>建議</a:t>
            </a:r>
            <a:r>
              <a:rPr lang="zh-CHT" altLang="en-US" dirty="0"/>
              <a:t>你應該使用「</a:t>
            </a:r>
            <a:r>
              <a:rPr lang="en-US" altLang="zh-CHT" dirty="0"/>
              <a:t>Layout</a:t>
            </a:r>
            <a:r>
              <a:rPr lang="zh-CHT" altLang="en-US" dirty="0"/>
              <a:t>」來設計畫面元件的排列</a:t>
            </a:r>
            <a:r>
              <a:rPr lang="zh-CHT" altLang="en-US" dirty="0" smtClean="0"/>
              <a:t>方式。</a:t>
            </a:r>
            <a:endParaRPr kumimoji="1"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182971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T" altLang="en-US" dirty="0" smtClean="0"/>
              <a:t>規劃版面</a:t>
            </a:r>
            <a:endParaRPr kumimoji="1"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8700" y="1921790"/>
            <a:ext cx="7200900" cy="3945610"/>
          </a:xfrm>
        </p:spPr>
        <p:txBody>
          <a:bodyPr/>
          <a:lstStyle/>
          <a:p>
            <a:r>
              <a:rPr kumimoji="1" lang="zh-CHT" altLang="en-US" dirty="0" smtClean="0"/>
              <a:t>實際進行介面設計前，最好先用紙筆或繪圖軟體大致勾勒一下版面配置。</a:t>
            </a:r>
            <a:endParaRPr kumimoji="1" lang="en-US" altLang="zh-CHT" dirty="0" smtClean="0"/>
          </a:p>
          <a:p>
            <a:pPr lvl="1"/>
            <a:r>
              <a:rPr kumimoji="1" lang="en-US" altLang="zh-CHT" dirty="0" smtClean="0">
                <a:hlinkClick r:id="rId2"/>
              </a:rPr>
              <a:t>http://www.draw.io</a:t>
            </a:r>
            <a:endParaRPr kumimoji="1" lang="en-US" altLang="zh-CHT" dirty="0"/>
          </a:p>
          <a:p>
            <a:pPr lvl="1"/>
            <a:endParaRPr kumimoji="1" lang="zh-CHT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34390" y="3100386"/>
            <a:ext cx="5389519" cy="36417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8793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T" altLang="en-US" dirty="0" smtClean="0"/>
              <a:t>學習目標</a:t>
            </a:r>
            <a:endParaRPr kumimoji="1"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zh-CHT" altLang="en-US" dirty="0" smtClean="0"/>
              <a:t>複習：</a:t>
            </a:r>
            <a:r>
              <a:rPr kumimoji="1" lang="en-US" altLang="zh-CHT" dirty="0" smtClean="0"/>
              <a:t>Button</a:t>
            </a:r>
            <a:r>
              <a:rPr kumimoji="1" lang="zh-CHT" altLang="en-US" dirty="0" smtClean="0"/>
              <a:t>事件處理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HT" altLang="en-US" dirty="0" smtClean="0"/>
              <a:t>實作題目一：</a:t>
            </a:r>
            <a:r>
              <a:rPr kumimoji="1" lang="zh-CHT" altLang="en-US" dirty="0"/>
              <a:t>練習使用</a:t>
            </a:r>
            <a:r>
              <a:rPr kumimoji="1" lang="en-US" altLang="zh-CHT" dirty="0"/>
              <a:t>Text</a:t>
            </a:r>
            <a:r>
              <a:rPr kumimoji="1" lang="zh-CHT" altLang="en-US" dirty="0"/>
              <a:t>元件</a:t>
            </a:r>
            <a:endParaRPr kumimoji="1" lang="zh-CHT" altLang="en-US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zh-CHT" altLang="en-US" dirty="0" smtClean="0"/>
              <a:t>實作練習：簡易計算機</a:t>
            </a:r>
          </a:p>
        </p:txBody>
      </p:sp>
    </p:spTree>
    <p:extLst>
      <p:ext uri="{BB962C8B-B14F-4D97-AF65-F5344CB8AC3E}">
        <p14:creationId xmlns:p14="http://schemas.microsoft.com/office/powerpoint/2010/main" val="126623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T" altLang="en-US" dirty="0"/>
              <a:t>規劃版面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HT" altLang="en-US" dirty="0" smtClean="0"/>
              <a:t>從設計中事先規劃了解版面（</a:t>
            </a:r>
            <a:r>
              <a:rPr kumimoji="1" lang="en-US" altLang="zh-CHT" dirty="0" smtClean="0"/>
              <a:t>Layout</a:t>
            </a:r>
            <a:r>
              <a:rPr kumimoji="1" lang="zh-CHT" altLang="en-US" dirty="0" smtClean="0"/>
              <a:t>）的配置</a:t>
            </a:r>
            <a:endParaRPr kumimoji="1" lang="zh-CHT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2741" y="2805194"/>
            <a:ext cx="1940268" cy="371959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9016" y="2805194"/>
            <a:ext cx="1940268" cy="371959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5291" y="2805194"/>
            <a:ext cx="1940268" cy="37195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797050" y="3223647"/>
            <a:ext cx="1642855" cy="57343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HT" altLang="en-US"/>
          </a:p>
        </p:txBody>
      </p:sp>
      <p:sp>
        <p:nvSpPr>
          <p:cNvPr id="9" name="矩形 8"/>
          <p:cNvSpPr/>
          <p:nvPr/>
        </p:nvSpPr>
        <p:spPr>
          <a:xfrm>
            <a:off x="3794470" y="3779002"/>
            <a:ext cx="1642855" cy="100997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HT" altLang="en-US"/>
          </a:p>
        </p:txBody>
      </p:sp>
      <p:sp>
        <p:nvSpPr>
          <p:cNvPr id="10" name="矩形 9"/>
          <p:cNvSpPr/>
          <p:nvPr/>
        </p:nvSpPr>
        <p:spPr>
          <a:xfrm>
            <a:off x="3796183" y="4799312"/>
            <a:ext cx="1642855" cy="54501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HT" altLang="en-US"/>
          </a:p>
        </p:txBody>
      </p:sp>
      <p:sp>
        <p:nvSpPr>
          <p:cNvPr id="11" name="矩形 10"/>
          <p:cNvSpPr/>
          <p:nvPr/>
        </p:nvSpPr>
        <p:spPr>
          <a:xfrm>
            <a:off x="6026224" y="3221067"/>
            <a:ext cx="1642855" cy="57343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HT" altLang="en-US"/>
          </a:p>
        </p:txBody>
      </p:sp>
      <p:sp>
        <p:nvSpPr>
          <p:cNvPr id="12" name="矩形 11"/>
          <p:cNvSpPr/>
          <p:nvPr/>
        </p:nvSpPr>
        <p:spPr>
          <a:xfrm>
            <a:off x="6023644" y="3776422"/>
            <a:ext cx="1642855" cy="100997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HT" altLang="en-US"/>
          </a:p>
        </p:txBody>
      </p:sp>
      <p:sp>
        <p:nvSpPr>
          <p:cNvPr id="13" name="矩形 12"/>
          <p:cNvSpPr/>
          <p:nvPr/>
        </p:nvSpPr>
        <p:spPr>
          <a:xfrm>
            <a:off x="6036302" y="4796732"/>
            <a:ext cx="1642855" cy="54501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HT" altLang="en-US"/>
          </a:p>
        </p:txBody>
      </p:sp>
      <p:sp>
        <p:nvSpPr>
          <p:cNvPr id="14" name="矩形 13"/>
          <p:cNvSpPr/>
          <p:nvPr/>
        </p:nvSpPr>
        <p:spPr>
          <a:xfrm>
            <a:off x="6071716" y="4833257"/>
            <a:ext cx="776290" cy="4723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HT" altLang="en-US"/>
          </a:p>
        </p:txBody>
      </p:sp>
      <p:sp>
        <p:nvSpPr>
          <p:cNvPr id="15" name="矩形 14"/>
          <p:cNvSpPr/>
          <p:nvPr/>
        </p:nvSpPr>
        <p:spPr>
          <a:xfrm>
            <a:off x="6848005" y="4833257"/>
            <a:ext cx="795757" cy="4723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HT" altLang="en-US"/>
          </a:p>
        </p:txBody>
      </p:sp>
    </p:spTree>
    <p:extLst>
      <p:ext uri="{BB962C8B-B14F-4D97-AF65-F5344CB8AC3E}">
        <p14:creationId xmlns:p14="http://schemas.microsoft.com/office/powerpoint/2010/main" val="6262136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T" altLang="en-US" dirty="0" smtClean="0"/>
              <a:t>規劃版面</a:t>
            </a:r>
            <a:endParaRPr kumimoji="1"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HT" altLang="en-US" dirty="0" smtClean="0"/>
              <a:t>使用</a:t>
            </a:r>
            <a:r>
              <a:rPr kumimoji="1" lang="en-US" altLang="zh-CHT" dirty="0" smtClean="0"/>
              <a:t>Layout</a:t>
            </a:r>
            <a:r>
              <a:rPr kumimoji="1" lang="zh-CHT" altLang="en-US" dirty="0" smtClean="0"/>
              <a:t>元件來完成版面的配置</a:t>
            </a:r>
          </a:p>
          <a:p>
            <a:pPr lvl="1"/>
            <a:r>
              <a:rPr kumimoji="1" lang="zh-CHT" altLang="en-US" dirty="0" smtClean="0"/>
              <a:t>不同的</a:t>
            </a:r>
            <a:r>
              <a:rPr kumimoji="1" lang="en-US" altLang="zh-CHT" dirty="0" smtClean="0"/>
              <a:t>Layout</a:t>
            </a:r>
            <a:r>
              <a:rPr kumimoji="1" lang="zh-CHT" altLang="en-US" dirty="0" smtClean="0"/>
              <a:t>元件決定不同的版面配置風格</a:t>
            </a:r>
          </a:p>
          <a:p>
            <a:pPr lvl="2"/>
            <a:r>
              <a:rPr kumimoji="1" lang="en-US" altLang="zh-CHT" dirty="0" err="1" smtClean="0"/>
              <a:t>FrameLayout</a:t>
            </a:r>
            <a:endParaRPr kumimoji="1" lang="en-US" altLang="zh-CHT" dirty="0" smtClean="0"/>
          </a:p>
          <a:p>
            <a:pPr lvl="2"/>
            <a:r>
              <a:rPr kumimoji="1" lang="en-US" altLang="zh-CHT" dirty="0" err="1" smtClean="0"/>
              <a:t>LinearLayout</a:t>
            </a:r>
            <a:endParaRPr kumimoji="1" lang="en-US" altLang="zh-CHT" dirty="0" smtClean="0"/>
          </a:p>
          <a:p>
            <a:pPr lvl="2"/>
            <a:r>
              <a:rPr kumimoji="1" lang="en-US" altLang="zh-CHT" dirty="0" err="1" smtClean="0"/>
              <a:t>TableLayout</a:t>
            </a:r>
            <a:endParaRPr kumimoji="1" lang="en-US" altLang="zh-CHT" dirty="0" smtClean="0"/>
          </a:p>
          <a:p>
            <a:pPr lvl="2"/>
            <a:r>
              <a:rPr kumimoji="1" lang="en-US" altLang="zh-CHT" dirty="0" err="1" smtClean="0"/>
              <a:t>GridLayout</a:t>
            </a:r>
            <a:endParaRPr kumimoji="1" lang="en-US" altLang="zh-CHT" dirty="0" smtClean="0"/>
          </a:p>
          <a:p>
            <a:pPr lvl="2"/>
            <a:r>
              <a:rPr kumimoji="1" lang="en-US" altLang="zh-CHT" dirty="0" err="1" smtClean="0"/>
              <a:t>RelativeLayout</a:t>
            </a:r>
            <a:endParaRPr kumimoji="1" lang="zh-CHT" altLang="en-US" dirty="0" smtClean="0"/>
          </a:p>
          <a:p>
            <a:pPr lvl="1"/>
            <a:endParaRPr kumimoji="1" lang="zh-CHT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7334" y="4043363"/>
            <a:ext cx="4996397" cy="281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3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T" altLang="en-US" dirty="0" smtClean="0"/>
              <a:t>規劃版面</a:t>
            </a:r>
            <a:endParaRPr kumimoji="1"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8700" y="2286000"/>
            <a:ext cx="7200900" cy="4166558"/>
          </a:xfrm>
        </p:spPr>
        <p:txBody>
          <a:bodyPr>
            <a:normAutofit/>
          </a:bodyPr>
          <a:lstStyle/>
          <a:p>
            <a:r>
              <a:rPr kumimoji="1" lang="zh-CHT" altLang="en-US" dirty="0" smtClean="0"/>
              <a:t>點選介面檔案「</a:t>
            </a:r>
            <a:r>
              <a:rPr kumimoji="1" lang="en-US" altLang="zh-CHT" dirty="0" err="1" smtClean="0"/>
              <a:t>activity_register.xml</a:t>
            </a:r>
            <a:r>
              <a:rPr kumimoji="1" lang="zh-CHT" altLang="en-US" dirty="0" smtClean="0"/>
              <a:t>」</a:t>
            </a:r>
          </a:p>
          <a:p>
            <a:r>
              <a:rPr kumimoji="1" lang="zh-CHT" altLang="en-US" dirty="0" smtClean="0"/>
              <a:t>移除預設的介面元件。</a:t>
            </a:r>
            <a:endParaRPr kumimoji="1" lang="en-US" altLang="zh-CHT" dirty="0" smtClean="0"/>
          </a:p>
          <a:p>
            <a:pPr lvl="1"/>
            <a:r>
              <a:rPr kumimoji="1" lang="zh-CHT" altLang="en-US" dirty="0" smtClean="0"/>
              <a:t>可從元件樹中選取元件並刪除。</a:t>
            </a:r>
          </a:p>
          <a:p>
            <a:r>
              <a:rPr kumimoji="1" lang="zh-CHT" altLang="en-US" dirty="0" smtClean="0"/>
              <a:t>先使用</a:t>
            </a:r>
            <a:r>
              <a:rPr kumimoji="1" lang="en-US" altLang="zh-CHT" dirty="0" smtClean="0"/>
              <a:t>Layout</a:t>
            </a:r>
            <a:r>
              <a:rPr kumimoji="1" lang="zh-CHT" altLang="en-US" dirty="0" smtClean="0"/>
              <a:t>元件來兜出規劃的版面。</a:t>
            </a:r>
          </a:p>
          <a:p>
            <a:pPr marL="817200" lvl="1" indent="-457200">
              <a:buFont typeface="+mj-lt"/>
              <a:buAutoNum type="arabicPeriod"/>
            </a:pPr>
            <a:r>
              <a:rPr kumimoji="1" lang="zh-CHT" altLang="en-US" dirty="0" smtClean="0">
                <a:solidFill>
                  <a:schemeClr val="accent6">
                    <a:lumMod val="50000"/>
                  </a:schemeClr>
                </a:solidFill>
              </a:rPr>
              <a:t>首先，先依序放三個</a:t>
            </a:r>
            <a:r>
              <a:rPr kumimoji="1" lang="en-US" altLang="zh-CHT" dirty="0" err="1" smtClean="0">
                <a:solidFill>
                  <a:schemeClr val="accent6">
                    <a:lumMod val="50000"/>
                  </a:schemeClr>
                </a:solidFill>
              </a:rPr>
              <a:t>LinerLayout</a:t>
            </a:r>
            <a:r>
              <a:rPr kumimoji="1" lang="en-US" altLang="zh-CHT" dirty="0" smtClean="0">
                <a:solidFill>
                  <a:schemeClr val="accent6">
                    <a:lumMod val="50000"/>
                  </a:schemeClr>
                </a:solidFill>
              </a:rPr>
              <a:t> (</a:t>
            </a:r>
            <a:r>
              <a:rPr kumimoji="1" lang="en-US" altLang="zh-CHT" dirty="0">
                <a:solidFill>
                  <a:schemeClr val="accent6">
                    <a:lumMod val="50000"/>
                  </a:schemeClr>
                </a:solidFill>
              </a:rPr>
              <a:t>Vertical</a:t>
            </a:r>
            <a:r>
              <a:rPr kumimoji="1" lang="en-US" altLang="zh-CHT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lvl="2"/>
            <a:r>
              <a:rPr kumimoji="1" lang="en-US" altLang="zh-CHT" dirty="0" err="1">
                <a:solidFill>
                  <a:srgbClr val="FF0000"/>
                </a:solidFill>
              </a:rPr>
              <a:t>titleLayout</a:t>
            </a:r>
            <a:endParaRPr kumimoji="1" lang="en-US" altLang="zh-CHT" dirty="0">
              <a:solidFill>
                <a:srgbClr val="FF0000"/>
              </a:solidFill>
            </a:endParaRPr>
          </a:p>
          <a:p>
            <a:pPr lvl="2"/>
            <a:r>
              <a:rPr kumimoji="1" lang="en-US" altLang="zh-CHT" dirty="0" err="1">
                <a:solidFill>
                  <a:srgbClr val="FF0000"/>
                </a:solidFill>
              </a:rPr>
              <a:t>textFieldLayout</a:t>
            </a:r>
            <a:endParaRPr kumimoji="1" lang="en-US" altLang="zh-CHT" dirty="0">
              <a:solidFill>
                <a:srgbClr val="FF0000"/>
              </a:solidFill>
            </a:endParaRPr>
          </a:p>
          <a:p>
            <a:pPr lvl="2"/>
            <a:r>
              <a:rPr kumimoji="1" lang="en-US" altLang="zh-CHT" dirty="0" err="1" smtClean="0">
                <a:solidFill>
                  <a:srgbClr val="FF0000"/>
                </a:solidFill>
              </a:rPr>
              <a:t>buttonLayout</a:t>
            </a:r>
            <a:endParaRPr kumimoji="1" lang="en-US" altLang="zh-CHT" dirty="0" smtClean="0">
              <a:solidFill>
                <a:srgbClr val="FF0000"/>
              </a:solidFill>
            </a:endParaRPr>
          </a:p>
          <a:p>
            <a:pPr marL="817200" lvl="1" indent="-457200">
              <a:buFont typeface="+mj-lt"/>
              <a:buAutoNum type="arabicPeriod"/>
            </a:pPr>
            <a:r>
              <a:rPr kumimoji="1" lang="zh-CHT" altLang="en-US" dirty="0" smtClean="0">
                <a:solidFill>
                  <a:schemeClr val="accent6">
                    <a:lumMod val="50000"/>
                  </a:schemeClr>
                </a:solidFill>
              </a:rPr>
              <a:t>在最後的</a:t>
            </a:r>
            <a:r>
              <a:rPr kumimoji="1" lang="en-US" altLang="zh-CHT" dirty="0" smtClean="0">
                <a:solidFill>
                  <a:schemeClr val="accent6">
                    <a:lumMod val="50000"/>
                  </a:schemeClr>
                </a:solidFill>
              </a:rPr>
              <a:t>Layout</a:t>
            </a:r>
            <a:r>
              <a:rPr kumimoji="1" lang="zh-CHT" altLang="en-US" dirty="0" smtClean="0">
                <a:solidFill>
                  <a:schemeClr val="accent6">
                    <a:lumMod val="50000"/>
                  </a:schemeClr>
                </a:solidFill>
              </a:rPr>
              <a:t>中擺放一個</a:t>
            </a:r>
            <a:r>
              <a:rPr kumimoji="1" lang="en-US" altLang="zh-CHT" dirty="0" err="1">
                <a:solidFill>
                  <a:schemeClr val="accent6">
                    <a:lumMod val="50000"/>
                  </a:schemeClr>
                </a:solidFill>
              </a:rPr>
              <a:t>LinerLayout</a:t>
            </a:r>
            <a:r>
              <a:rPr kumimoji="1" lang="en-US" altLang="zh-CHT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kumimoji="1" lang="en-US" altLang="zh-CHT" dirty="0" smtClean="0">
                <a:solidFill>
                  <a:schemeClr val="accent6">
                    <a:lumMod val="50000"/>
                  </a:schemeClr>
                </a:solidFill>
              </a:rPr>
              <a:t>(Horizontal)</a:t>
            </a:r>
          </a:p>
          <a:p>
            <a:pPr lvl="2"/>
            <a:r>
              <a:rPr kumimoji="1" lang="en-US" altLang="zh-CHT" dirty="0" err="1" smtClean="0">
                <a:solidFill>
                  <a:srgbClr val="FF0000"/>
                </a:solidFill>
              </a:rPr>
              <a:t>buttonGroup</a:t>
            </a:r>
            <a:endParaRPr kumimoji="1" lang="en-US" altLang="zh-CHT" dirty="0">
              <a:solidFill>
                <a:srgbClr val="FF0000"/>
              </a:solidFill>
            </a:endParaRPr>
          </a:p>
          <a:p>
            <a:pPr marL="817200" lvl="1" indent="-457200">
              <a:buFont typeface="+mj-lt"/>
              <a:buAutoNum type="arabicPeriod"/>
            </a:pPr>
            <a:r>
              <a:rPr kumimoji="1" lang="zh-CHT" altLang="en-US" dirty="0" smtClean="0">
                <a:solidFill>
                  <a:schemeClr val="accent6">
                    <a:lumMod val="50000"/>
                  </a:schemeClr>
                </a:solidFill>
              </a:rPr>
              <a:t>調整每個</a:t>
            </a:r>
            <a:r>
              <a:rPr kumimoji="1" lang="en-US" altLang="zh-CHT" dirty="0" smtClean="0">
                <a:solidFill>
                  <a:schemeClr val="accent6">
                    <a:lumMod val="50000"/>
                  </a:schemeClr>
                </a:solidFill>
              </a:rPr>
              <a:t>Layout</a:t>
            </a:r>
            <a:r>
              <a:rPr kumimoji="1" lang="zh-CHT" altLang="en-US" dirty="0" smtClean="0">
                <a:solidFill>
                  <a:schemeClr val="accent6">
                    <a:lumMod val="50000"/>
                  </a:schemeClr>
                </a:solidFill>
              </a:rPr>
              <a:t>元件的大小</a:t>
            </a:r>
          </a:p>
        </p:txBody>
      </p:sp>
    </p:spTree>
    <p:extLst>
      <p:ext uri="{BB962C8B-B14F-4D97-AF65-F5344CB8AC3E}">
        <p14:creationId xmlns:p14="http://schemas.microsoft.com/office/powerpoint/2010/main" val="4303270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T" altLang="en-US" dirty="0" smtClean="0"/>
              <a:t>加入元件</a:t>
            </a:r>
            <a:endParaRPr kumimoji="1"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zh-CHT" altLang="en-US" dirty="0" smtClean="0"/>
              <a:t>在第一個</a:t>
            </a:r>
            <a:r>
              <a:rPr kumimoji="1" lang="en-US" altLang="zh-CHT" dirty="0" smtClean="0"/>
              <a:t>Layout</a:t>
            </a:r>
            <a:r>
              <a:rPr kumimoji="1" lang="zh-CHT" altLang="en-US" dirty="0" smtClean="0"/>
              <a:t>中放入</a:t>
            </a:r>
            <a:r>
              <a:rPr kumimoji="1" lang="en-US" altLang="zh-CHT" dirty="0" err="1" smtClean="0"/>
              <a:t>TextView</a:t>
            </a:r>
            <a:endParaRPr kumimoji="1" lang="en-US" altLang="zh-CHT" dirty="0" smtClean="0"/>
          </a:p>
          <a:p>
            <a:r>
              <a:rPr kumimoji="1" lang="zh-CHT" altLang="en-US" dirty="0" smtClean="0"/>
              <a:t>在第二個</a:t>
            </a:r>
            <a:r>
              <a:rPr kumimoji="1" lang="en-US" altLang="zh-CHT" dirty="0" smtClean="0"/>
              <a:t>Layout</a:t>
            </a:r>
            <a:r>
              <a:rPr kumimoji="1" lang="zh-CHT" altLang="en-US" dirty="0" smtClean="0"/>
              <a:t>中分別放入</a:t>
            </a:r>
            <a:r>
              <a:rPr kumimoji="1" lang="en-US" altLang="zh-CHT" dirty="0" err="1" smtClean="0"/>
              <a:t>TextFields</a:t>
            </a:r>
            <a:r>
              <a:rPr kumimoji="1" lang="zh-CHT" altLang="en-US" dirty="0" smtClean="0"/>
              <a:t>底下的</a:t>
            </a:r>
            <a:r>
              <a:rPr kumimoji="1" lang="en-US" altLang="zh-CHT" dirty="0" err="1" smtClean="0"/>
              <a:t>EditText</a:t>
            </a:r>
            <a:r>
              <a:rPr kumimoji="1" lang="zh-CHT" altLang="en-US" dirty="0" smtClean="0"/>
              <a:t>元件，共三個</a:t>
            </a:r>
          </a:p>
          <a:p>
            <a:pPr lvl="1"/>
            <a:r>
              <a:rPr kumimoji="1" lang="en-US" altLang="zh-CHT" dirty="0" smtClean="0"/>
              <a:t>E-mail</a:t>
            </a:r>
            <a:r>
              <a:rPr kumimoji="1" lang="zh-CHT" altLang="en-US" dirty="0" smtClean="0"/>
              <a:t>：</a:t>
            </a:r>
            <a:r>
              <a:rPr kumimoji="1" lang="en-US" altLang="zh-CHT" dirty="0" smtClean="0"/>
              <a:t>id</a:t>
            </a:r>
            <a:r>
              <a:rPr kumimoji="1" lang="zh-CHT" altLang="en-US" dirty="0" smtClean="0"/>
              <a:t>命名為</a:t>
            </a:r>
            <a:r>
              <a:rPr kumimoji="1" lang="en-US" altLang="zh-CHT" dirty="0" smtClean="0"/>
              <a:t>email</a:t>
            </a:r>
          </a:p>
          <a:p>
            <a:pPr lvl="1"/>
            <a:r>
              <a:rPr kumimoji="1" lang="en-US" altLang="zh-CHT" dirty="0" smtClean="0"/>
              <a:t>Password</a:t>
            </a:r>
            <a:r>
              <a:rPr kumimoji="1" lang="zh-CHT" altLang="en-US" dirty="0" smtClean="0"/>
              <a:t>：</a:t>
            </a:r>
            <a:r>
              <a:rPr kumimoji="1" lang="en-US" altLang="zh-CHT" dirty="0"/>
              <a:t>id</a:t>
            </a:r>
            <a:r>
              <a:rPr kumimoji="1" lang="zh-CHT" altLang="en-US" dirty="0" smtClean="0"/>
              <a:t>命名為</a:t>
            </a:r>
            <a:r>
              <a:rPr kumimoji="1" lang="en-US" altLang="zh-CHT" dirty="0" smtClean="0"/>
              <a:t>password</a:t>
            </a:r>
          </a:p>
          <a:p>
            <a:pPr lvl="1"/>
            <a:r>
              <a:rPr kumimoji="1" lang="en-US" altLang="zh-CHT" dirty="0" smtClean="0"/>
              <a:t>Password</a:t>
            </a:r>
            <a:r>
              <a:rPr kumimoji="1" lang="zh-CHT" altLang="en-US" dirty="0" smtClean="0"/>
              <a:t>：</a:t>
            </a:r>
            <a:r>
              <a:rPr kumimoji="1" lang="en-US" altLang="zh-CHT" dirty="0"/>
              <a:t>id</a:t>
            </a:r>
            <a:r>
              <a:rPr kumimoji="1" lang="zh-CHT" altLang="en-US" dirty="0" smtClean="0"/>
              <a:t>命名為</a:t>
            </a:r>
            <a:r>
              <a:rPr kumimoji="1" lang="en-US" altLang="zh-CHT" dirty="0" err="1" smtClean="0"/>
              <a:t>confirmPassword</a:t>
            </a:r>
            <a:endParaRPr kumimoji="1" lang="en-US" altLang="zh-CHT" dirty="0" smtClean="0"/>
          </a:p>
          <a:p>
            <a:r>
              <a:rPr kumimoji="1" lang="zh-CHT" altLang="en-US" dirty="0" smtClean="0"/>
              <a:t>在第三個</a:t>
            </a:r>
            <a:r>
              <a:rPr kumimoji="1" lang="en-US" altLang="zh-CHT" dirty="0" smtClean="0"/>
              <a:t>Layout</a:t>
            </a:r>
            <a:r>
              <a:rPr kumimoji="1" lang="zh-CHT" altLang="en-US" dirty="0" smtClean="0"/>
              <a:t>中放入兩個</a:t>
            </a:r>
            <a:r>
              <a:rPr kumimoji="1" lang="en-US" altLang="zh-CHT" dirty="0" smtClean="0"/>
              <a:t>Button</a:t>
            </a:r>
          </a:p>
          <a:p>
            <a:endParaRPr kumimoji="1" lang="en-US" altLang="zh-CHT" dirty="0"/>
          </a:p>
          <a:p>
            <a:pPr algn="r"/>
            <a:endParaRPr kumimoji="1" lang="en-US" altLang="zh-CHT" sz="1900" dirty="0" smtClean="0">
              <a:solidFill>
                <a:srgbClr val="FF0000"/>
              </a:solidFill>
            </a:endParaRPr>
          </a:p>
          <a:p>
            <a:pPr marL="0" indent="0" algn="r">
              <a:buNone/>
            </a:pPr>
            <a:r>
              <a:rPr kumimoji="1" lang="en-US" altLang="zh-CHT" sz="1900" b="1" dirty="0" smtClean="0">
                <a:solidFill>
                  <a:srgbClr val="FF0000"/>
                </a:solidFill>
              </a:rPr>
              <a:t>※</a:t>
            </a:r>
            <a:r>
              <a:rPr kumimoji="1" lang="zh-CHT" altLang="en-US" sz="1900" b="1" dirty="0" smtClean="0">
                <a:solidFill>
                  <a:srgbClr val="FF0000"/>
                </a:solidFill>
              </a:rPr>
              <a:t>先將元件放入，隨後再調整位置與風格即可。</a:t>
            </a:r>
          </a:p>
          <a:p>
            <a:pPr marL="0" indent="0" algn="r">
              <a:buNone/>
            </a:pPr>
            <a:r>
              <a:rPr kumimoji="1" lang="en-US" altLang="zh-CHT" sz="1900" b="1" dirty="0">
                <a:solidFill>
                  <a:srgbClr val="FF0000"/>
                </a:solidFill>
              </a:rPr>
              <a:t>※</a:t>
            </a:r>
            <a:r>
              <a:rPr kumimoji="1" lang="zh-CHT" altLang="en-US" sz="1900" b="1" dirty="0" smtClean="0">
                <a:solidFill>
                  <a:srgbClr val="FF0000"/>
                </a:solidFill>
              </a:rPr>
              <a:t>但必須注意元件與</a:t>
            </a:r>
            <a:r>
              <a:rPr kumimoji="1" lang="en-US" altLang="zh-CHT" sz="1900" b="1" dirty="0" smtClean="0">
                <a:solidFill>
                  <a:srgbClr val="FF0000"/>
                </a:solidFill>
              </a:rPr>
              <a:t>Layout</a:t>
            </a:r>
            <a:r>
              <a:rPr kumimoji="1" lang="zh-CHT" altLang="en-US" sz="1900" b="1" dirty="0" smtClean="0">
                <a:solidFill>
                  <a:srgbClr val="FF0000"/>
                </a:solidFill>
              </a:rPr>
              <a:t>的從屬關係。</a:t>
            </a:r>
            <a:endParaRPr kumimoji="1" lang="zh-CHT" altLang="en-US" sz="1900" b="1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0105" y="4263859"/>
            <a:ext cx="1994568" cy="199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141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T" altLang="en-US" dirty="0" smtClean="0"/>
              <a:t>活用元件樹</a:t>
            </a:r>
            <a:endParaRPr kumimoji="1"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8700" y="1656272"/>
            <a:ext cx="7200900" cy="4211128"/>
          </a:xfrm>
        </p:spPr>
        <p:txBody>
          <a:bodyPr/>
          <a:lstStyle/>
          <a:p>
            <a:r>
              <a:rPr kumimoji="1" lang="zh-CHT" altLang="en-US" dirty="0" smtClean="0"/>
              <a:t>加入元件時，可以使用元件樹來添增元件，並規劃元件與</a:t>
            </a:r>
            <a:r>
              <a:rPr kumimoji="1" lang="en-US" altLang="zh-CHT" dirty="0" smtClean="0"/>
              <a:t>Layout</a:t>
            </a:r>
            <a:r>
              <a:rPr kumimoji="1" lang="zh-CHT" altLang="en-US" dirty="0" smtClean="0"/>
              <a:t>的從屬關係。</a:t>
            </a:r>
          </a:p>
          <a:p>
            <a:pPr lvl="1"/>
            <a:r>
              <a:rPr kumimoji="1" lang="zh-CHT" altLang="en-US" dirty="0" smtClean="0"/>
              <a:t>先在調色盤當中，點選一下欲加入</a:t>
            </a:r>
            <a:r>
              <a:rPr kumimoji="1" lang="en-US" altLang="zh-CHT" dirty="0" smtClean="0"/>
              <a:t>Widget</a:t>
            </a:r>
            <a:r>
              <a:rPr kumimoji="1" lang="zh-CHT" altLang="en-US" dirty="0" smtClean="0"/>
              <a:t>元件，然後再將滑鼠游標移至元件樹。</a:t>
            </a:r>
          </a:p>
          <a:p>
            <a:pPr lvl="1"/>
            <a:r>
              <a:rPr kumimoji="1" lang="zh-CHT" altLang="en-US" dirty="0" smtClean="0"/>
              <a:t>找到要加入的</a:t>
            </a:r>
            <a:r>
              <a:rPr kumimoji="1" lang="en-US" altLang="zh-CHT" dirty="0" smtClean="0"/>
              <a:t>Layout</a:t>
            </a:r>
            <a:r>
              <a:rPr kumimoji="1" lang="zh-CHT" altLang="en-US" dirty="0" smtClean="0"/>
              <a:t>，在上面點一下，即可將該</a:t>
            </a:r>
            <a:r>
              <a:rPr kumimoji="1" lang="en-US" altLang="zh-CHT" dirty="0" smtClean="0"/>
              <a:t>Widget</a:t>
            </a:r>
            <a:r>
              <a:rPr kumimoji="1" lang="zh-CHT" altLang="en-US" dirty="0" smtClean="0"/>
              <a:t>元件放到此</a:t>
            </a:r>
            <a:r>
              <a:rPr kumimoji="1" lang="en-US" altLang="zh-CHT" dirty="0" smtClean="0"/>
              <a:t>Layout</a:t>
            </a:r>
            <a:r>
              <a:rPr kumimoji="1" lang="zh-CHT" altLang="en-US" dirty="0" smtClean="0"/>
              <a:t>之中。</a:t>
            </a:r>
            <a:br>
              <a:rPr kumimoji="1" lang="zh-CHT" altLang="en-US" dirty="0" smtClean="0"/>
            </a:br>
            <a:endParaRPr kumimoji="1" lang="zh-CHT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810" y="3749309"/>
            <a:ext cx="5469147" cy="290310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416184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T" altLang="en-US" dirty="0" smtClean="0"/>
              <a:t>屬性調整：</a:t>
            </a:r>
            <a:r>
              <a:rPr kumimoji="1" lang="en-US" altLang="zh-CHT" dirty="0" err="1" smtClean="0"/>
              <a:t>TextView</a:t>
            </a:r>
            <a:endParaRPr kumimoji="1"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HT" altLang="en-US" dirty="0" smtClean="0"/>
              <a:t>將</a:t>
            </a:r>
            <a:r>
              <a:rPr kumimoji="1" lang="en-US" altLang="zh-CHT" dirty="0" err="1" smtClean="0"/>
              <a:t>TextView</a:t>
            </a:r>
            <a:r>
              <a:rPr kumimoji="1" lang="zh-CHT" altLang="en-US" dirty="0" smtClean="0"/>
              <a:t>元件進行以下屬性的調整：</a:t>
            </a:r>
          </a:p>
          <a:p>
            <a:pPr lvl="1"/>
            <a:r>
              <a:rPr kumimoji="1" lang="en-US" altLang="zh-CHT" dirty="0" smtClean="0"/>
              <a:t>id</a:t>
            </a:r>
            <a:r>
              <a:rPr kumimoji="1" lang="zh-CHT" altLang="en-US" dirty="0" smtClean="0"/>
              <a:t>：</a:t>
            </a:r>
            <a:r>
              <a:rPr kumimoji="1" lang="en-US" altLang="zh-CHT" dirty="0" err="1" smtClean="0"/>
              <a:t>titleTextView</a:t>
            </a:r>
            <a:endParaRPr kumimoji="1" lang="en-US" altLang="zh-CHT" dirty="0" smtClean="0"/>
          </a:p>
          <a:p>
            <a:pPr lvl="1"/>
            <a:r>
              <a:rPr kumimoji="1" lang="en-US" altLang="zh-CHT" dirty="0" err="1" smtClean="0"/>
              <a:t>gravity.center</a:t>
            </a:r>
            <a:r>
              <a:rPr kumimoji="1" lang="zh-CHT" altLang="en-US" dirty="0" smtClean="0"/>
              <a:t>：</a:t>
            </a:r>
            <a:r>
              <a:rPr kumimoji="1" lang="en-US" altLang="zh-CHT" dirty="0" smtClean="0"/>
              <a:t>true</a:t>
            </a:r>
            <a:r>
              <a:rPr kumimoji="1" lang="zh-CHT" altLang="en-US" dirty="0" smtClean="0"/>
              <a:t>（置中對齊）</a:t>
            </a:r>
          </a:p>
          <a:p>
            <a:pPr lvl="1"/>
            <a:r>
              <a:rPr kumimoji="1" lang="en-US" altLang="zh-CHT" dirty="0" err="1" smtClean="0"/>
              <a:t>layout:height</a:t>
            </a:r>
            <a:r>
              <a:rPr kumimoji="1" lang="zh-CHT" altLang="en-US" dirty="0" smtClean="0"/>
              <a:t>：</a:t>
            </a:r>
            <a:r>
              <a:rPr kumimoji="1" lang="en-US" altLang="zh-CHT" dirty="0" err="1" smtClean="0"/>
              <a:t>fill_parent</a:t>
            </a:r>
            <a:r>
              <a:rPr kumimoji="1" lang="zh-CHT" altLang="en-US" dirty="0" smtClean="0"/>
              <a:t>（高度填滿所在容器）</a:t>
            </a:r>
            <a:endParaRPr kumimoji="1" lang="en-US" altLang="zh-CHT" dirty="0" smtClean="0"/>
          </a:p>
          <a:p>
            <a:pPr lvl="1"/>
            <a:r>
              <a:rPr kumimoji="1" lang="en-US" altLang="zh-CHT" dirty="0" smtClean="0"/>
              <a:t>text</a:t>
            </a:r>
            <a:r>
              <a:rPr kumimoji="1" lang="zh-CHT" altLang="en-US" dirty="0" smtClean="0"/>
              <a:t>：註冊（文字內容）</a:t>
            </a:r>
            <a:endParaRPr kumimoji="1" lang="en-US" altLang="zh-CHT" dirty="0" smtClean="0"/>
          </a:p>
          <a:p>
            <a:pPr lvl="1"/>
            <a:r>
              <a:rPr kumimoji="1" lang="en-US" altLang="zh-CHT" dirty="0" err="1" smtClean="0"/>
              <a:t>textColor</a:t>
            </a:r>
            <a:r>
              <a:rPr kumimoji="1" lang="zh-CHT" altLang="en-US" dirty="0" smtClean="0"/>
              <a:t>：</a:t>
            </a:r>
            <a:r>
              <a:rPr kumimoji="1" lang="en-US" altLang="zh-CHT" dirty="0"/>
              <a:t>@</a:t>
            </a:r>
            <a:r>
              <a:rPr kumimoji="1" lang="en-US" altLang="zh-CHT" dirty="0" err="1" smtClean="0"/>
              <a:t>android:color</a:t>
            </a:r>
            <a:r>
              <a:rPr kumimoji="1" lang="en-US" altLang="zh-CHT" dirty="0" smtClean="0"/>
              <a:t>/black</a:t>
            </a:r>
            <a:r>
              <a:rPr kumimoji="1" lang="zh-CHT" altLang="en-US" dirty="0" smtClean="0"/>
              <a:t>（字型顏色）</a:t>
            </a:r>
            <a:endParaRPr kumimoji="1" lang="en-US" altLang="zh-CHT" dirty="0"/>
          </a:p>
          <a:p>
            <a:pPr lvl="1"/>
            <a:r>
              <a:rPr kumimoji="1" lang="en-US" altLang="zh-CHT" dirty="0" err="1" smtClean="0"/>
              <a:t>textSize</a:t>
            </a:r>
            <a:r>
              <a:rPr kumimoji="1" lang="zh-CHT" altLang="en-US" dirty="0" smtClean="0"/>
              <a:t>：</a:t>
            </a:r>
            <a:r>
              <a:rPr kumimoji="1" lang="en-US" altLang="zh-CHT" dirty="0" smtClean="0"/>
              <a:t>28dp</a:t>
            </a:r>
            <a:r>
              <a:rPr kumimoji="1" lang="zh-CHT" altLang="en-US" dirty="0" smtClean="0"/>
              <a:t>（字型大小）</a:t>
            </a:r>
          </a:p>
          <a:p>
            <a:pPr lvl="1"/>
            <a:endParaRPr kumimoji="1" lang="en-US" altLang="zh-CHT" dirty="0" smtClean="0"/>
          </a:p>
          <a:p>
            <a:pPr lvl="1"/>
            <a:endParaRPr kumimoji="1"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16597219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T" altLang="en-US" dirty="0" smtClean="0"/>
              <a:t>屬性調整：</a:t>
            </a:r>
            <a:r>
              <a:rPr kumimoji="1" lang="en-US" altLang="zh-CHT" dirty="0" err="1" smtClean="0"/>
              <a:t>EditText</a:t>
            </a:r>
            <a:endParaRPr kumimoji="1"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8700" y="2686050"/>
            <a:ext cx="7200900" cy="3209925"/>
          </a:xfrm>
        </p:spPr>
        <p:txBody>
          <a:bodyPr>
            <a:normAutofit/>
          </a:bodyPr>
          <a:lstStyle/>
          <a:p>
            <a:r>
              <a:rPr kumimoji="1" lang="zh-CHT" altLang="en-US" dirty="0" smtClean="0"/>
              <a:t>將文字輸入元件進行以下屬性的調整：</a:t>
            </a:r>
          </a:p>
          <a:p>
            <a:pPr lvl="1"/>
            <a:r>
              <a:rPr kumimoji="1" lang="en-US" altLang="zh-CHT" dirty="0" smtClean="0"/>
              <a:t>id</a:t>
            </a:r>
            <a:r>
              <a:rPr kumimoji="1" lang="zh-CHT" altLang="en-US" dirty="0" smtClean="0"/>
              <a:t>：分別設定為</a:t>
            </a:r>
            <a:r>
              <a:rPr kumimoji="1" lang="en-US" altLang="zh-CHT" dirty="0" smtClean="0"/>
              <a:t>email</a:t>
            </a:r>
            <a:r>
              <a:rPr kumimoji="1" lang="zh-CHT" altLang="en-US" dirty="0" smtClean="0"/>
              <a:t>、</a:t>
            </a:r>
            <a:r>
              <a:rPr kumimoji="1" lang="en-US" altLang="zh-CHT" dirty="0" smtClean="0"/>
              <a:t>password</a:t>
            </a:r>
            <a:r>
              <a:rPr kumimoji="1" lang="zh-CHT" altLang="en-US" dirty="0" smtClean="0"/>
              <a:t>、</a:t>
            </a:r>
            <a:r>
              <a:rPr kumimoji="1" lang="en-US" altLang="zh-CHT" dirty="0" err="1" smtClean="0"/>
              <a:t>passwordConfirm</a:t>
            </a:r>
            <a:r>
              <a:rPr kumimoji="1" lang="zh-CHT" altLang="en-US" dirty="0" smtClean="0"/>
              <a:t>。</a:t>
            </a:r>
          </a:p>
          <a:p>
            <a:pPr lvl="1"/>
            <a:r>
              <a:rPr kumimoji="1" lang="en-US" altLang="zh-CHT" dirty="0" err="1" smtClean="0"/>
              <a:t>gravity.center</a:t>
            </a:r>
            <a:r>
              <a:rPr kumimoji="1" lang="zh-CHT" altLang="en-US" dirty="0" smtClean="0"/>
              <a:t>：</a:t>
            </a:r>
            <a:r>
              <a:rPr kumimoji="1" lang="en-US" altLang="zh-CHT" dirty="0" smtClean="0"/>
              <a:t>true</a:t>
            </a:r>
            <a:r>
              <a:rPr kumimoji="1" lang="zh-CHT" altLang="en-US" dirty="0" smtClean="0"/>
              <a:t>（置中對齊）</a:t>
            </a:r>
          </a:p>
          <a:p>
            <a:pPr lvl="1"/>
            <a:r>
              <a:rPr kumimoji="1" lang="en-US" altLang="zh-CHT" dirty="0" smtClean="0"/>
              <a:t>height</a:t>
            </a:r>
            <a:r>
              <a:rPr kumimoji="1" lang="zh-CHT" altLang="en-US" dirty="0" smtClean="0"/>
              <a:t>：</a:t>
            </a:r>
            <a:r>
              <a:rPr kumimoji="1" lang="en-US" altLang="zh-CHT" dirty="0" smtClean="0"/>
              <a:t>30dp</a:t>
            </a:r>
          </a:p>
          <a:p>
            <a:pPr lvl="1"/>
            <a:r>
              <a:rPr kumimoji="1" lang="en-US" altLang="zh-CHT" dirty="0" smtClean="0"/>
              <a:t>hint</a:t>
            </a:r>
            <a:r>
              <a:rPr kumimoji="1" lang="zh-CHT" altLang="en-US" dirty="0" smtClean="0"/>
              <a:t>之中自行輸入各個欄位的提示文字。</a:t>
            </a:r>
          </a:p>
          <a:p>
            <a:pPr lvl="1"/>
            <a:r>
              <a:rPr kumimoji="1" lang="en-US" altLang="zh-CHT" dirty="0" err="1" smtClean="0"/>
              <a:t>layout:width</a:t>
            </a:r>
            <a:r>
              <a:rPr kumimoji="1" lang="zh-CHT" altLang="en-US" dirty="0" smtClean="0"/>
              <a:t>：</a:t>
            </a:r>
            <a:r>
              <a:rPr kumimoji="1" lang="en-US" altLang="zh-CHT" dirty="0"/>
              <a:t> </a:t>
            </a:r>
            <a:r>
              <a:rPr kumimoji="1" lang="en-US" altLang="zh-CHT" dirty="0" err="1" smtClean="0"/>
              <a:t>fill_parent</a:t>
            </a:r>
            <a:r>
              <a:rPr kumimoji="1" lang="zh-CHT" altLang="en-US" dirty="0" smtClean="0"/>
              <a:t>（寬度</a:t>
            </a:r>
            <a:r>
              <a:rPr kumimoji="1" lang="zh-CHT" altLang="en-US" dirty="0"/>
              <a:t>填滿所在容器）</a:t>
            </a:r>
            <a:endParaRPr kumimoji="1" lang="en-US" altLang="zh-CHT" dirty="0" smtClean="0"/>
          </a:p>
          <a:p>
            <a:pPr lvl="1"/>
            <a:r>
              <a:rPr kumimoji="1" lang="zh-CHT" altLang="en-US" dirty="0" smtClean="0"/>
              <a:t>清空</a:t>
            </a:r>
            <a:r>
              <a:rPr kumimoji="1" lang="en-US" altLang="zh-CHT" dirty="0" smtClean="0"/>
              <a:t>text</a:t>
            </a:r>
            <a:r>
              <a:rPr kumimoji="1" lang="zh-CHT" altLang="en-US" dirty="0" smtClean="0"/>
              <a:t>內容。</a:t>
            </a:r>
            <a:endParaRPr kumimoji="1" lang="en-US" altLang="zh-CHT" dirty="0" smtClean="0"/>
          </a:p>
          <a:p>
            <a:pPr lvl="1"/>
            <a:endParaRPr kumimoji="1" lang="en-US" altLang="zh-CHT" dirty="0" smtClean="0"/>
          </a:p>
          <a:p>
            <a:pPr lvl="1"/>
            <a:endParaRPr kumimoji="1"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11546505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T" altLang="en-US" dirty="0" smtClean="0"/>
              <a:t>屬性調整：</a:t>
            </a:r>
            <a:r>
              <a:rPr kumimoji="1" lang="en-US" altLang="zh-CHT" dirty="0" smtClean="0"/>
              <a:t>Button</a:t>
            </a:r>
            <a:endParaRPr kumimoji="1"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HT" altLang="en-US" dirty="0" smtClean="0"/>
              <a:t>調整「</a:t>
            </a:r>
            <a:r>
              <a:rPr kumimoji="1" lang="en-US" altLang="zh-CHT" dirty="0" err="1" smtClean="0"/>
              <a:t>buttonGroup</a:t>
            </a:r>
            <a:r>
              <a:rPr kumimoji="1" lang="zh-CHT" altLang="en-US" dirty="0" smtClean="0"/>
              <a:t>」內容的對齊方式</a:t>
            </a:r>
          </a:p>
          <a:p>
            <a:pPr lvl="1"/>
            <a:r>
              <a:rPr kumimoji="1" lang="en-US" altLang="zh-CHT" dirty="0" err="1" smtClean="0"/>
              <a:t>gravity.center</a:t>
            </a:r>
            <a:r>
              <a:rPr kumimoji="1" lang="zh-CHT" altLang="en-US" dirty="0" smtClean="0"/>
              <a:t>：</a:t>
            </a:r>
            <a:r>
              <a:rPr kumimoji="1" lang="en-US" altLang="zh-CHT" dirty="0" smtClean="0"/>
              <a:t>true</a:t>
            </a:r>
          </a:p>
          <a:p>
            <a:r>
              <a:rPr kumimoji="1" lang="zh-CHT" altLang="en-US" dirty="0" smtClean="0"/>
              <a:t>將</a:t>
            </a:r>
            <a:r>
              <a:rPr kumimoji="1" lang="en-US" altLang="zh-CHT" dirty="0"/>
              <a:t>Button</a:t>
            </a:r>
            <a:r>
              <a:rPr kumimoji="1" lang="zh-CHT" altLang="en-US" dirty="0"/>
              <a:t>元件進行以下屬性的調整：</a:t>
            </a:r>
            <a:endParaRPr kumimoji="1" lang="zh-CHT" altLang="en-US" dirty="0" smtClean="0"/>
          </a:p>
          <a:p>
            <a:pPr lvl="1"/>
            <a:r>
              <a:rPr kumimoji="1" lang="en-US" altLang="zh-CHT" dirty="0" smtClean="0"/>
              <a:t>id</a:t>
            </a:r>
            <a:r>
              <a:rPr kumimoji="1" lang="zh-CHT" altLang="en-US" dirty="0" smtClean="0"/>
              <a:t>：分別設定為</a:t>
            </a:r>
            <a:r>
              <a:rPr kumimoji="1" lang="en-US" altLang="zh-CHT" dirty="0" err="1" smtClean="0"/>
              <a:t>clearButton</a:t>
            </a:r>
            <a:r>
              <a:rPr kumimoji="1" lang="zh-CHT" altLang="en-US" dirty="0" smtClean="0"/>
              <a:t>、</a:t>
            </a:r>
            <a:r>
              <a:rPr kumimoji="1" lang="en-US" altLang="zh-CHT" dirty="0" err="1" smtClean="0"/>
              <a:t>okButton</a:t>
            </a:r>
            <a:r>
              <a:rPr kumimoji="1" lang="zh-CHT" altLang="en-US" dirty="0" smtClean="0"/>
              <a:t>。</a:t>
            </a:r>
            <a:endParaRPr kumimoji="1" lang="en-US" altLang="zh-CHT" dirty="0" smtClean="0"/>
          </a:p>
          <a:p>
            <a:pPr lvl="1"/>
            <a:r>
              <a:rPr kumimoji="1" lang="en-US" altLang="zh-CHT" dirty="0" smtClean="0"/>
              <a:t>text</a:t>
            </a:r>
            <a:r>
              <a:rPr kumimoji="1" lang="zh-CHT" altLang="en-US" dirty="0" smtClean="0"/>
              <a:t>：分別設定為「重填」與「確定」。</a:t>
            </a:r>
            <a:endParaRPr kumimoji="1" lang="en-US" altLang="zh-CHT" dirty="0" smtClean="0"/>
          </a:p>
          <a:p>
            <a:pPr lvl="1"/>
            <a:endParaRPr kumimoji="1" lang="en-US" altLang="zh-CHT" dirty="0" smtClean="0"/>
          </a:p>
          <a:p>
            <a:pPr lvl="1"/>
            <a:endParaRPr kumimoji="1"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14350142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T" altLang="en-US" dirty="0" smtClean="0"/>
              <a:t>範例圖示</a:t>
            </a:r>
            <a:endParaRPr kumimoji="1"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HT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700" y="2101019"/>
            <a:ext cx="7409256" cy="406569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442248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T" altLang="en-US" dirty="0" smtClean="0"/>
              <a:t>編譯測試</a:t>
            </a:r>
            <a:endParaRPr kumimoji="1"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8700" y="1977081"/>
            <a:ext cx="7200900" cy="3890319"/>
          </a:xfrm>
        </p:spPr>
        <p:txBody>
          <a:bodyPr/>
          <a:lstStyle/>
          <a:p>
            <a:r>
              <a:rPr kumimoji="1" lang="zh-CHT" altLang="en-US" dirty="0" smtClean="0"/>
              <a:t>開啟模擬器測試前述的結果。</a:t>
            </a:r>
          </a:p>
          <a:p>
            <a:pPr lvl="1"/>
            <a:r>
              <a:rPr kumimoji="1" lang="zh-CHT" altLang="en-US" dirty="0" smtClean="0"/>
              <a:t>請注意，如果</a:t>
            </a:r>
            <a:r>
              <a:rPr kumimoji="1" lang="en-US" altLang="zh-CHT" dirty="0" smtClean="0"/>
              <a:t>AVD</a:t>
            </a:r>
            <a:r>
              <a:rPr kumimoji="1" lang="zh-CHT" altLang="en-US" dirty="0" smtClean="0"/>
              <a:t>的設定中「</a:t>
            </a:r>
            <a:r>
              <a:rPr kumimoji="1" lang="en-US" altLang="zh-CHT" dirty="0" smtClean="0"/>
              <a:t>Enable keyboard input</a:t>
            </a:r>
            <a:r>
              <a:rPr kumimoji="1" lang="zh-CHT" altLang="en-US" dirty="0" smtClean="0"/>
              <a:t>」被勾選，則執行時將無法開啟虛擬鍵盤，</a:t>
            </a:r>
            <a:endParaRPr kumimoji="1" lang="zh-CHT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718" y="3129786"/>
            <a:ext cx="5630863" cy="337956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857375" y="5819648"/>
            <a:ext cx="1928813" cy="1905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HT" altLang="en-US"/>
          </a:p>
        </p:txBody>
      </p:sp>
    </p:spTree>
    <p:extLst>
      <p:ext uri="{BB962C8B-B14F-4D97-AF65-F5344CB8AC3E}">
        <p14:creationId xmlns:p14="http://schemas.microsoft.com/office/powerpoint/2010/main" val="477059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T" altLang="en-US" dirty="0"/>
              <a:t>複習：</a:t>
            </a:r>
            <a:r>
              <a:rPr kumimoji="1" lang="en-US" altLang="zh-CHT" dirty="0" smtClean="0"/>
              <a:t>Button</a:t>
            </a:r>
            <a:r>
              <a:rPr kumimoji="1" lang="zh-CHT" altLang="en-US" dirty="0"/>
              <a:t>事件處理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HT" altLang="en-US"/>
          </a:p>
        </p:txBody>
      </p:sp>
    </p:spTree>
    <p:extLst>
      <p:ext uri="{BB962C8B-B14F-4D97-AF65-F5344CB8AC3E}">
        <p14:creationId xmlns:p14="http://schemas.microsoft.com/office/powerpoint/2010/main" val="203245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T" altLang="en-US" dirty="0" smtClean="0"/>
              <a:t>練習</a:t>
            </a:r>
            <a:endParaRPr kumimoji="1" lang="zh-CHT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HT" altLang="en-US" dirty="0" smtClean="0"/>
              <a:t>根據前述實際練習，完成介面的設計</a:t>
            </a:r>
            <a:endParaRPr kumimoji="1" lang="en-US" altLang="zh-CHT" dirty="0" smtClean="0"/>
          </a:p>
          <a:p>
            <a:r>
              <a:rPr kumimoji="1" lang="zh-CHT" altLang="en-US" dirty="0" smtClean="0"/>
              <a:t>完成後請編譯執行測試一下結果</a:t>
            </a:r>
            <a:endParaRPr kumimoji="1"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2316841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T" altLang="en-US" dirty="0" smtClean="0"/>
              <a:t>撰寫程式碼</a:t>
            </a:r>
            <a:endParaRPr kumimoji="1"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HT" altLang="en-US" dirty="0" smtClean="0"/>
              <a:t>生命週期相關函式</a:t>
            </a:r>
          </a:p>
          <a:p>
            <a:pPr lvl="1"/>
            <a:r>
              <a:rPr kumimoji="1" lang="zh-CHT" altLang="en-US" dirty="0" smtClean="0"/>
              <a:t>主要活動的</a:t>
            </a:r>
            <a:r>
              <a:rPr kumimoji="1" lang="en-US" altLang="zh-CHT" dirty="0" err="1" smtClean="0"/>
              <a:t>onCreate</a:t>
            </a:r>
            <a:r>
              <a:rPr kumimoji="1" lang="zh-CHT" altLang="en-US" dirty="0" smtClean="0"/>
              <a:t>函式</a:t>
            </a:r>
          </a:p>
          <a:p>
            <a:pPr lvl="2"/>
            <a:r>
              <a:rPr kumimoji="1" lang="zh-CHT" altLang="en-US" dirty="0" smtClean="0"/>
              <a:t>初始化</a:t>
            </a:r>
          </a:p>
          <a:p>
            <a:r>
              <a:rPr kumimoji="1" lang="en-US" altLang="zh-CHT" dirty="0" smtClean="0"/>
              <a:t>UI</a:t>
            </a:r>
            <a:r>
              <a:rPr kumimoji="1" lang="zh-CHT" altLang="en-US" dirty="0" smtClean="0"/>
              <a:t>函式</a:t>
            </a:r>
          </a:p>
          <a:p>
            <a:pPr lvl="2"/>
            <a:r>
              <a:rPr kumimoji="1" lang="zh-CHT" altLang="en-US" dirty="0" smtClean="0"/>
              <a:t>動畫、轉場效果等</a:t>
            </a:r>
          </a:p>
          <a:p>
            <a:r>
              <a:rPr kumimoji="1" lang="zh-CHT" altLang="en-US" dirty="0" smtClean="0"/>
              <a:t>事件處理函式</a:t>
            </a:r>
          </a:p>
          <a:p>
            <a:pPr lvl="2"/>
            <a:r>
              <a:rPr kumimoji="1" lang="zh-CHT" altLang="en-US" dirty="0" smtClean="0"/>
              <a:t>按鍵事件處理等</a:t>
            </a:r>
          </a:p>
          <a:p>
            <a:r>
              <a:rPr kumimoji="1" lang="zh-CHT" altLang="en-US" dirty="0" smtClean="0"/>
              <a:t>工具函式</a:t>
            </a:r>
          </a:p>
          <a:p>
            <a:pPr lvl="2"/>
            <a:r>
              <a:rPr kumimoji="1" lang="zh-CHT" altLang="en-US" dirty="0" smtClean="0"/>
              <a:t>狀態判斷、資料運算與儲存等</a:t>
            </a:r>
            <a:endParaRPr kumimoji="1"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10200914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T" altLang="en-US" dirty="0" smtClean="0"/>
              <a:t>事件處理函式</a:t>
            </a:r>
            <a:endParaRPr kumimoji="1"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HT" altLang="en-US" dirty="0" smtClean="0"/>
              <a:t>請加入一個函式名為</a:t>
            </a:r>
            <a:r>
              <a:rPr kumimoji="1" lang="en-US" altLang="zh-CHT" dirty="0" err="1" smtClean="0"/>
              <a:t>buttonClicked</a:t>
            </a:r>
            <a:r>
              <a:rPr kumimoji="1" lang="zh-CHT" altLang="en-US" dirty="0" smtClean="0"/>
              <a:t>用以處理按鍵的點擊事件。</a:t>
            </a:r>
          </a:p>
          <a:p>
            <a:endParaRPr kumimoji="1" lang="zh-CHT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3011488"/>
            <a:ext cx="74676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1251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HT" dirty="0" err="1" smtClean="0"/>
              <a:t>findViewById</a:t>
            </a:r>
            <a:r>
              <a:rPr kumimoji="1" lang="zh-CHT" altLang="en-US" dirty="0" smtClean="0"/>
              <a:t>函式</a:t>
            </a:r>
            <a:endParaRPr kumimoji="1"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HT" altLang="en-US" dirty="0" smtClean="0"/>
              <a:t>此為活動類別中的成員函式。透過本函式可以根據介面元件的</a:t>
            </a:r>
            <a:r>
              <a:rPr kumimoji="1" lang="en-US" altLang="zh-CHT" dirty="0" smtClean="0"/>
              <a:t>Id</a:t>
            </a:r>
            <a:r>
              <a:rPr kumimoji="1" lang="zh-CHT" altLang="en-US" dirty="0" smtClean="0"/>
              <a:t>來找到對應的物件。</a:t>
            </a:r>
          </a:p>
          <a:p>
            <a:r>
              <a:rPr kumimoji="1" lang="zh-CHT" altLang="en-US" dirty="0" smtClean="0"/>
              <a:t>回傳</a:t>
            </a:r>
            <a:r>
              <a:rPr kumimoji="1" lang="en-US" altLang="zh-CHT" dirty="0" smtClean="0"/>
              <a:t>View</a:t>
            </a:r>
            <a:r>
              <a:rPr kumimoji="1" lang="zh-CHT" altLang="en-US" dirty="0" smtClean="0"/>
              <a:t>型態，如果要使用則必須先強制轉換成正確的型態，例如：</a:t>
            </a:r>
          </a:p>
          <a:p>
            <a:pPr marL="792000" lvl="2" indent="0">
              <a:buNone/>
            </a:pPr>
            <a:r>
              <a:rPr kumimoji="1" lang="en-US" altLang="zh-CHT" dirty="0" err="1"/>
              <a:t>EditText</a:t>
            </a:r>
            <a:r>
              <a:rPr kumimoji="1" lang="en-US" altLang="zh-CHT" dirty="0"/>
              <a:t> p1 = (</a:t>
            </a:r>
            <a:r>
              <a:rPr kumimoji="1" lang="en-US" altLang="zh-CHT" dirty="0" err="1"/>
              <a:t>EditText</a:t>
            </a:r>
            <a:r>
              <a:rPr kumimoji="1" lang="en-US" altLang="zh-CHT" dirty="0"/>
              <a:t>) </a:t>
            </a:r>
            <a:r>
              <a:rPr kumimoji="1" lang="en-US" altLang="zh-CHT" dirty="0" err="1"/>
              <a:t>findViewById</a:t>
            </a:r>
            <a:r>
              <a:rPr kumimoji="1" lang="en-US" altLang="zh-CHT" dirty="0"/>
              <a:t>(</a:t>
            </a:r>
            <a:r>
              <a:rPr kumimoji="1" lang="en-US" altLang="zh-CHT" dirty="0" err="1"/>
              <a:t>R.id.email</a:t>
            </a:r>
            <a:r>
              <a:rPr kumimoji="1" lang="en-US" altLang="zh-CHT" dirty="0"/>
              <a:t>);</a:t>
            </a:r>
            <a:endParaRPr kumimoji="1"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13044158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T" altLang="en-US" dirty="0" smtClean="0"/>
              <a:t>事件繫結</a:t>
            </a:r>
            <a:endParaRPr kumimoji="1"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HT" altLang="en-US" dirty="0" smtClean="0"/>
              <a:t>點選</a:t>
            </a:r>
            <a:r>
              <a:rPr kumimoji="1" lang="en-US" altLang="zh-CHT" dirty="0" smtClean="0"/>
              <a:t>Button</a:t>
            </a:r>
            <a:r>
              <a:rPr kumimoji="1" lang="zh-CHT" altLang="en-US" dirty="0" smtClean="0"/>
              <a:t>，在屬性視窗中，找到</a:t>
            </a:r>
            <a:r>
              <a:rPr kumimoji="1" lang="en-US" altLang="zh-CHT" dirty="0" err="1" smtClean="0"/>
              <a:t>onClick</a:t>
            </a:r>
            <a:r>
              <a:rPr kumimoji="1" lang="zh-CHT" altLang="en-US" dirty="0" smtClean="0"/>
              <a:t>屬性。</a:t>
            </a:r>
          </a:p>
          <a:p>
            <a:r>
              <a:rPr kumimoji="1" lang="zh-CHT" altLang="en-US" dirty="0" smtClean="0"/>
              <a:t>選擇</a:t>
            </a:r>
            <a:r>
              <a:rPr kumimoji="1" lang="en-US" altLang="zh-CHT" dirty="0" err="1" smtClean="0"/>
              <a:t>buttonClicked</a:t>
            </a:r>
            <a:r>
              <a:rPr kumimoji="1" lang="zh-CHT" altLang="en-US" dirty="0" smtClean="0"/>
              <a:t>作為事件處理函式。</a:t>
            </a:r>
            <a:endParaRPr kumimoji="1"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17977785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T" altLang="en-US" dirty="0" smtClean="0"/>
              <a:t>工具函式：驗證密碼輸入</a:t>
            </a:r>
            <a:endParaRPr kumimoji="1"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HT" altLang="en-US" dirty="0" smtClean="0"/>
              <a:t>檢查密碼與密碼確認欄位的內容是否相同</a:t>
            </a:r>
          </a:p>
          <a:p>
            <a:pPr lvl="1"/>
            <a:endParaRPr kumimoji="1" lang="zh-CHT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750" y="2765854"/>
            <a:ext cx="6654800" cy="24384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468917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T" altLang="en-US" dirty="0" smtClean="0"/>
              <a:t>工具函式：驗證電子郵件</a:t>
            </a:r>
            <a:endParaRPr kumimoji="1"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HT" altLang="en-US" dirty="0" smtClean="0"/>
              <a:t>使用正規表示式</a:t>
            </a:r>
          </a:p>
          <a:p>
            <a:pPr lvl="1"/>
            <a:r>
              <a:rPr kumimoji="1" lang="zh-CHT" altLang="en-US" dirty="0"/>
              <a:t>正規表達式的模式是由簡單的字元所</a:t>
            </a:r>
            <a:r>
              <a:rPr kumimoji="1" lang="zh-CHT" altLang="en-US" dirty="0" smtClean="0"/>
              <a:t>組成，可用來進行字串模式的比對。</a:t>
            </a:r>
          </a:p>
          <a:p>
            <a:pPr lvl="1"/>
            <a:r>
              <a:rPr kumimoji="1" lang="zh-CHT" altLang="en-US" dirty="0" smtClean="0"/>
              <a:t>電子郵件位址的正規表示式為：</a:t>
            </a:r>
          </a:p>
          <a:p>
            <a:pPr lvl="2"/>
            <a:r>
              <a:rPr kumimoji="1" lang="en-US" altLang="zh-CHT" dirty="0"/>
              <a:t>"^[_A-Za-z0-9-\\+]+(\\.[_A-Za-z0-9-</a:t>
            </a:r>
            <a:r>
              <a:rPr kumimoji="1" lang="en-US" altLang="zh-CHT" dirty="0" smtClean="0"/>
              <a:t>]+)*@[</a:t>
            </a:r>
            <a:r>
              <a:rPr kumimoji="1" lang="en-US" altLang="zh-CHT" dirty="0"/>
              <a:t>A-Za-z0-9-]+(\\.[A-Za-z0-9]+)*(\\.[A-</a:t>
            </a:r>
            <a:r>
              <a:rPr kumimoji="1" lang="en-US" altLang="zh-CHT" dirty="0" err="1"/>
              <a:t>Za</a:t>
            </a:r>
            <a:r>
              <a:rPr kumimoji="1" lang="en-US" altLang="zh-CHT" dirty="0"/>
              <a:t>-z]{2</a:t>
            </a:r>
            <a:r>
              <a:rPr kumimoji="1" lang="en-US" altLang="zh-CHT" dirty="0" smtClean="0"/>
              <a:t>,})$"</a:t>
            </a:r>
          </a:p>
          <a:p>
            <a:pPr lvl="2"/>
            <a:r>
              <a:rPr kumimoji="1" lang="zh-CHT" altLang="en-US" dirty="0" smtClean="0"/>
              <a:t>參考來源：</a:t>
            </a:r>
          </a:p>
          <a:p>
            <a:pPr marL="1153152" lvl="3" indent="0">
              <a:buNone/>
            </a:pPr>
            <a:r>
              <a:rPr kumimoji="1" lang="en-US" altLang="zh-CHT" dirty="0">
                <a:hlinkClick r:id="rId2"/>
              </a:rPr>
              <a:t>http://www.mkyong.com/regular-expressions/how-to-validate-email-address-with-regular-expression</a:t>
            </a:r>
            <a:r>
              <a:rPr kumimoji="1" lang="en-US" altLang="zh-CHT" dirty="0" smtClean="0">
                <a:hlinkClick r:id="rId2"/>
              </a:rPr>
              <a:t>/</a:t>
            </a:r>
            <a:endParaRPr kumimoji="1" lang="en-US" altLang="zh-CHT" dirty="0" smtClean="0"/>
          </a:p>
          <a:p>
            <a:pPr marL="1153152" lvl="3" indent="0">
              <a:buNone/>
            </a:pPr>
            <a:endParaRPr kumimoji="1"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11692569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HT" altLang="en-US" sz="4000" dirty="0"/>
              <a:t>工具函式：</a:t>
            </a:r>
            <a:r>
              <a:rPr kumimoji="1" lang="zh-CHT" altLang="en-US" sz="4000" dirty="0" smtClean="0"/>
              <a:t>驗證合法電郵地址</a:t>
            </a:r>
            <a:endParaRPr kumimoji="1" lang="zh-CHT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HT" altLang="en-US" dirty="0" smtClean="0"/>
              <a:t>使用</a:t>
            </a:r>
            <a:r>
              <a:rPr kumimoji="1" lang="en-US" altLang="zh-CHT" dirty="0" smtClean="0"/>
              <a:t>Pattern</a:t>
            </a:r>
            <a:r>
              <a:rPr kumimoji="1" lang="zh-CHT" altLang="en-US" dirty="0" smtClean="0"/>
              <a:t>與</a:t>
            </a:r>
            <a:r>
              <a:rPr kumimoji="1" lang="en-US" altLang="zh-CHT" dirty="0" smtClean="0"/>
              <a:t>Matcher</a:t>
            </a:r>
            <a:r>
              <a:rPr kumimoji="1" lang="zh-CHT" altLang="en-US" dirty="0" smtClean="0"/>
              <a:t>進行比對</a:t>
            </a:r>
          </a:p>
          <a:p>
            <a:pPr lvl="1"/>
            <a:r>
              <a:rPr kumimoji="1" lang="zh-CHT" altLang="en-US" dirty="0" smtClean="0"/>
              <a:t>記得載入</a:t>
            </a:r>
            <a:r>
              <a:rPr kumimoji="1" lang="en-US" altLang="zh-CHT" dirty="0" err="1" smtClean="0"/>
              <a:t>java.util.regex.Pattern</a:t>
            </a:r>
            <a:r>
              <a:rPr kumimoji="1" lang="zh-CHT" altLang="en-US" dirty="0" smtClean="0"/>
              <a:t>與</a:t>
            </a:r>
            <a:r>
              <a:rPr kumimoji="1" lang="en-US" altLang="zh-CHT" dirty="0" err="1"/>
              <a:t>java.util.regex.Matcher</a:t>
            </a:r>
            <a:endParaRPr kumimoji="1" lang="zh-CHT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3193534"/>
            <a:ext cx="7264400" cy="18796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137797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700" y="247135"/>
            <a:ext cx="7200900" cy="1924565"/>
          </a:xfrm>
        </p:spPr>
        <p:txBody>
          <a:bodyPr/>
          <a:lstStyle/>
          <a:p>
            <a:r>
              <a:rPr kumimoji="1" lang="zh-CHT" altLang="en-US" dirty="0" smtClean="0"/>
              <a:t>更新</a:t>
            </a:r>
            <a:r>
              <a:rPr kumimoji="1" lang="en-US" altLang="zh-CHT" dirty="0" err="1"/>
              <a:t>buttonClicked</a:t>
            </a:r>
            <a:r>
              <a:rPr kumimoji="1" lang="zh-CHT" altLang="en-US" dirty="0" smtClean="0"/>
              <a:t>內容</a:t>
            </a:r>
            <a:endParaRPr kumimoji="1"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HT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342" y="1045106"/>
            <a:ext cx="6283616" cy="492114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矩形 4"/>
          <p:cNvSpPr/>
          <p:nvPr/>
        </p:nvSpPr>
        <p:spPr>
          <a:xfrm>
            <a:off x="1964724" y="2607276"/>
            <a:ext cx="5078627" cy="3064475"/>
          </a:xfrm>
          <a:prstGeom prst="rect">
            <a:avLst/>
          </a:prstGeom>
          <a:solidFill>
            <a:srgbClr val="FFC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HT" altLang="en-US"/>
          </a:p>
        </p:txBody>
      </p:sp>
    </p:spTree>
    <p:extLst>
      <p:ext uri="{BB962C8B-B14F-4D97-AF65-F5344CB8AC3E}">
        <p14:creationId xmlns:p14="http://schemas.microsoft.com/office/powerpoint/2010/main" val="12743683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T" altLang="en-US" dirty="0" smtClean="0"/>
              <a:t>練習</a:t>
            </a:r>
            <a:endParaRPr kumimoji="1" lang="zh-CHT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HT" altLang="en-US" dirty="0" smtClean="0"/>
              <a:t>根據前述實際練習，完成程式的撰寫</a:t>
            </a:r>
            <a:endParaRPr kumimoji="1" lang="en-US" altLang="zh-CHT" dirty="0" smtClean="0"/>
          </a:p>
          <a:p>
            <a:r>
              <a:rPr kumimoji="1" lang="zh-CHT" altLang="en-US" dirty="0" smtClean="0"/>
              <a:t>完成後請編譯執行測試一下結果</a:t>
            </a:r>
            <a:endParaRPr kumimoji="1"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136729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T" altLang="en-US" dirty="0" smtClean="0"/>
              <a:t>複習：實作教材</a:t>
            </a:r>
            <a:r>
              <a:rPr kumimoji="1" lang="en-US" altLang="zh-CHT" dirty="0" smtClean="0"/>
              <a:t>01</a:t>
            </a:r>
            <a:endParaRPr kumimoji="1"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HT" altLang="en-US" dirty="0" smtClean="0"/>
              <a:t>練習內容</a:t>
            </a:r>
          </a:p>
          <a:p>
            <a:pPr lvl="1"/>
            <a:r>
              <a:rPr kumimoji="1" lang="zh-CHT" altLang="en-US" dirty="0"/>
              <a:t>在介面上放上一個按鈕，按下後可以顯示出訊息。</a:t>
            </a:r>
          </a:p>
          <a:p>
            <a:pPr lvl="1"/>
            <a:r>
              <a:rPr kumimoji="1" lang="zh-CHT" altLang="en-US" dirty="0"/>
              <a:t>偵測觸發按鈕的事件</a:t>
            </a:r>
          </a:p>
        </p:txBody>
      </p:sp>
    </p:spTree>
    <p:extLst>
      <p:ext uri="{BB962C8B-B14F-4D97-AF65-F5344CB8AC3E}">
        <p14:creationId xmlns:p14="http://schemas.microsoft.com/office/powerpoint/2010/main" val="197901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T" altLang="en-US" dirty="0" smtClean="0"/>
              <a:t>進階練習</a:t>
            </a:r>
            <a:endParaRPr kumimoji="1" lang="zh-CHT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HT" altLang="en-US" dirty="0" smtClean="0"/>
              <a:t>加入更仔細的錯誤檢查</a:t>
            </a:r>
          </a:p>
          <a:p>
            <a:r>
              <a:rPr kumimoji="1" lang="zh-CHT" altLang="en-US" dirty="0" smtClean="0"/>
              <a:t>使用觸擊監聽器做出按鍵的點擊效果</a:t>
            </a:r>
            <a:endParaRPr kumimoji="1"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13643686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T" altLang="en-US" dirty="0" smtClean="0"/>
              <a:t>實作練習</a:t>
            </a:r>
            <a:endParaRPr kumimoji="1" lang="zh-CHT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HT" altLang="en-US" dirty="0"/>
              <a:t>簡易計算機</a:t>
            </a:r>
          </a:p>
        </p:txBody>
      </p:sp>
    </p:spTree>
    <p:extLst>
      <p:ext uri="{BB962C8B-B14F-4D97-AF65-F5344CB8AC3E}">
        <p14:creationId xmlns:p14="http://schemas.microsoft.com/office/powerpoint/2010/main" val="9314891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T" altLang="en-US" dirty="0" smtClean="0"/>
              <a:t>題目要求</a:t>
            </a:r>
            <a:endParaRPr kumimoji="1"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HT" altLang="en-US" dirty="0" smtClean="0"/>
              <a:t>主要頁面</a:t>
            </a:r>
          </a:p>
          <a:p>
            <a:pPr lvl="1"/>
            <a:r>
              <a:rPr kumimoji="1" lang="zh-CHT" altLang="en-US" dirty="0" smtClean="0"/>
              <a:t>提供兩個文字輸入欄位，代表兩個運算元。</a:t>
            </a:r>
          </a:p>
          <a:p>
            <a:pPr lvl="1"/>
            <a:r>
              <a:rPr kumimoji="1" lang="zh-CHT" altLang="en-US" dirty="0" smtClean="0"/>
              <a:t>提供四個按鍵，分別代表加、減、乘、除。</a:t>
            </a:r>
          </a:p>
          <a:p>
            <a:pPr lvl="2"/>
            <a:r>
              <a:rPr kumimoji="1" lang="zh-CHT" altLang="en-US" dirty="0" smtClean="0"/>
              <a:t>按下其中的按鍵，即將兩個運算元進行對應的計算。</a:t>
            </a:r>
          </a:p>
          <a:p>
            <a:pPr lvl="2"/>
            <a:r>
              <a:rPr kumimoji="1" lang="zh-CHT" altLang="en-US" dirty="0" smtClean="0"/>
              <a:t>請檢查輸入空白、輸入錯誤，以及除以零的問題。</a:t>
            </a:r>
          </a:p>
          <a:p>
            <a:pPr lvl="1"/>
            <a:r>
              <a:rPr kumimoji="1" lang="zh-CHT" altLang="en-US" dirty="0" smtClean="0"/>
              <a:t>使用一個</a:t>
            </a:r>
            <a:r>
              <a:rPr kumimoji="1" lang="en-US" altLang="zh-CHT" dirty="0" smtClean="0"/>
              <a:t> Text</a:t>
            </a:r>
            <a:r>
              <a:rPr kumimoji="1" lang="zh-CHT" altLang="en-US" dirty="0" smtClean="0"/>
              <a:t>用來顯示答案</a:t>
            </a:r>
            <a:endParaRPr kumimoji="1"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144167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T" altLang="en-US" dirty="0" smtClean="0"/>
              <a:t>介面範例</a:t>
            </a:r>
            <a:endParaRPr kumimoji="1"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8700" y="1767016"/>
            <a:ext cx="7200900" cy="4100384"/>
          </a:xfrm>
        </p:spPr>
        <p:txBody>
          <a:bodyPr/>
          <a:lstStyle/>
          <a:p>
            <a:r>
              <a:rPr kumimoji="1" lang="zh-CHT" altLang="en-US" dirty="0" smtClean="0"/>
              <a:t>介面設計可參考右邊圖示</a:t>
            </a:r>
            <a:endParaRPr kumimoji="1" lang="zh-CHT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618" y="1808978"/>
            <a:ext cx="2661169" cy="442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2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T" altLang="en-US" dirty="0" smtClean="0"/>
              <a:t>按鈕的事件處理</a:t>
            </a:r>
            <a:endParaRPr kumimoji="1"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HT" altLang="en-US" dirty="0" smtClean="0"/>
              <a:t>請修改上回實作教材中的按鈕（</a:t>
            </a:r>
            <a:r>
              <a:rPr kumimoji="1" lang="en-US" altLang="zh-CHT" dirty="0" smtClean="0"/>
              <a:t>id</a:t>
            </a:r>
            <a:r>
              <a:rPr kumimoji="1" lang="zh-CHT" altLang="en-US" dirty="0" smtClean="0"/>
              <a:t>名稱為</a:t>
            </a:r>
            <a:r>
              <a:rPr kumimoji="1" lang="en-US" altLang="zh-CHT" dirty="0" err="1" smtClean="0"/>
              <a:t>myButton</a:t>
            </a:r>
            <a:r>
              <a:rPr kumimoji="1" lang="zh-CHT" altLang="en-US" dirty="0" smtClean="0"/>
              <a:t>）事件處理函式</a:t>
            </a:r>
            <a:r>
              <a:rPr kumimoji="1" lang="en-US" altLang="zh-CHT" dirty="0" err="1" smtClean="0"/>
              <a:t>buttonClick</a:t>
            </a:r>
            <a:r>
              <a:rPr kumimoji="1" lang="zh-CHT" altLang="en-US" dirty="0" smtClean="0"/>
              <a:t>，如果被點擊時，便將按鈕的背景顏色改為紅色。</a:t>
            </a:r>
          </a:p>
          <a:p>
            <a:r>
              <a:rPr kumimoji="1" lang="zh-CHT" altLang="en-US" dirty="0" smtClean="0"/>
              <a:t>方法請參見以下程式碼：</a:t>
            </a:r>
          </a:p>
          <a:p>
            <a:endParaRPr kumimoji="1" lang="zh-CHT" altLang="en-US" dirty="0"/>
          </a:p>
          <a:p>
            <a:endParaRPr kumimoji="1" lang="zh-CHT" altLang="en-US" dirty="0" smtClean="0"/>
          </a:p>
          <a:p>
            <a:endParaRPr kumimoji="1" lang="zh-CHT" altLang="en-US" dirty="0"/>
          </a:p>
          <a:p>
            <a:pPr lvl="2"/>
            <a:r>
              <a:rPr kumimoji="1" lang="zh-CHT" altLang="en-US" dirty="0" smtClean="0"/>
              <a:t>使用</a:t>
            </a:r>
            <a:r>
              <a:rPr kumimoji="1" lang="en-US" altLang="zh-CHT" dirty="0" smtClean="0"/>
              <a:t>Button</a:t>
            </a:r>
            <a:r>
              <a:rPr kumimoji="1" lang="zh-CHT" altLang="en-US" dirty="0" smtClean="0"/>
              <a:t>的成員函式</a:t>
            </a:r>
            <a:r>
              <a:rPr kumimoji="1" lang="en-US" altLang="zh-CHT" dirty="0" err="1" smtClean="0"/>
              <a:t>setBackgroundColor</a:t>
            </a:r>
            <a:r>
              <a:rPr kumimoji="1" lang="zh-CHT" altLang="en-US" dirty="0" smtClean="0"/>
              <a:t>可以設定背景顏色。</a:t>
            </a:r>
          </a:p>
          <a:p>
            <a:pPr lvl="2"/>
            <a:r>
              <a:rPr kumimoji="1" lang="zh-CHT" altLang="en-US" dirty="0" smtClean="0"/>
              <a:t>顏色可透過</a:t>
            </a:r>
            <a:r>
              <a:rPr kumimoji="1" lang="en-US" altLang="zh-CHT" dirty="0" smtClean="0"/>
              <a:t>Color</a:t>
            </a:r>
            <a:r>
              <a:rPr kumimoji="1" lang="zh-CHT" altLang="en-US" dirty="0" smtClean="0"/>
              <a:t>類別來產生對應的顏色碼</a:t>
            </a:r>
            <a:endParaRPr kumimoji="1" lang="zh-CHT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8811" y="3563143"/>
            <a:ext cx="5709540" cy="10271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5865542" y="4088780"/>
            <a:ext cx="327102" cy="2304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HT" altLang="en-US" sz="800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90839" y="4066477"/>
            <a:ext cx="676508" cy="237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HT" sz="1600" b="1" dirty="0" smtClean="0">
                <a:solidFill>
                  <a:srgbClr val="FF0000"/>
                </a:solidFill>
              </a:rPr>
              <a:t>RED</a:t>
            </a:r>
            <a:endParaRPr kumimoji="1" lang="zh-CHT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66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T" altLang="en-US" dirty="0" smtClean="0"/>
              <a:t>顏色指定</a:t>
            </a:r>
            <a:endParaRPr kumimoji="1"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HT" altLang="en-US" dirty="0" smtClean="0"/>
              <a:t>指定顏色可以使用</a:t>
            </a:r>
            <a:r>
              <a:rPr kumimoji="1" lang="en-US" altLang="zh-CHT" dirty="0" smtClean="0"/>
              <a:t>Color</a:t>
            </a:r>
            <a:r>
              <a:rPr kumimoji="1" lang="zh-CHT" altLang="en-US" dirty="0" smtClean="0"/>
              <a:t>類別，可透過數種指定的方法：</a:t>
            </a:r>
          </a:p>
          <a:p>
            <a:pPr lvl="1"/>
            <a:r>
              <a:rPr kumimoji="1" lang="zh-CHT" altLang="en-US" dirty="0" smtClean="0"/>
              <a:t>使用預設顏色</a:t>
            </a:r>
          </a:p>
          <a:p>
            <a:pPr lvl="2"/>
            <a:r>
              <a:rPr kumimoji="1" lang="zh-CHT" altLang="en-US" dirty="0" smtClean="0"/>
              <a:t>例：</a:t>
            </a:r>
            <a:r>
              <a:rPr kumimoji="1" lang="en-US" altLang="zh-CHT" dirty="0" err="1" smtClean="0"/>
              <a:t>Color.RED</a:t>
            </a:r>
            <a:endParaRPr kumimoji="1" lang="zh-CHT" altLang="en-US" dirty="0" smtClean="0"/>
          </a:p>
          <a:p>
            <a:pPr lvl="1"/>
            <a:r>
              <a:rPr kumimoji="1" lang="zh-CHT" altLang="en-US" dirty="0" smtClean="0"/>
              <a:t>使用顏色代碼</a:t>
            </a:r>
            <a:endParaRPr kumimoji="1" lang="en-US" altLang="zh-CHT" dirty="0" smtClean="0"/>
          </a:p>
          <a:p>
            <a:pPr lvl="2"/>
            <a:r>
              <a:rPr kumimoji="1" lang="zh-CHT" altLang="en-US" dirty="0" smtClean="0"/>
              <a:t>例：</a:t>
            </a:r>
            <a:r>
              <a:rPr kumimoji="1" lang="en-US" altLang="zh-CHT" dirty="0" err="1" smtClean="0"/>
              <a:t>Color.parseColor</a:t>
            </a:r>
            <a:r>
              <a:rPr kumimoji="1" lang="en-US" altLang="zh-CHT" dirty="0" smtClean="0"/>
              <a:t>(”ff0000")</a:t>
            </a:r>
            <a:endParaRPr kumimoji="1" lang="zh-CHT" altLang="en-US" dirty="0" smtClean="0"/>
          </a:p>
          <a:p>
            <a:pPr lvl="1"/>
            <a:r>
              <a:rPr kumimoji="1" lang="zh-CHT" altLang="en-US" dirty="0" smtClean="0"/>
              <a:t>根據色彩模型指定數值</a:t>
            </a:r>
            <a:endParaRPr kumimoji="1" lang="en-US" altLang="zh-CHT" dirty="0" smtClean="0"/>
          </a:p>
          <a:p>
            <a:pPr lvl="2"/>
            <a:r>
              <a:rPr kumimoji="1" lang="zh-CHT" altLang="en-US" dirty="0" smtClean="0"/>
              <a:t>例：</a:t>
            </a:r>
            <a:r>
              <a:rPr kumimoji="1" lang="en-US" altLang="zh-CHT" dirty="0" err="1" smtClean="0"/>
              <a:t>Color.argb</a:t>
            </a:r>
            <a:r>
              <a:rPr kumimoji="1" lang="en-US" altLang="zh-CHT" dirty="0" smtClean="0"/>
              <a:t>(255, 255, 0, 0);</a:t>
            </a:r>
          </a:p>
          <a:p>
            <a:pPr lvl="3"/>
            <a:r>
              <a:rPr kumimoji="1" lang="zh-CHT" altLang="en-US" dirty="0" smtClean="0">
                <a:solidFill>
                  <a:schemeClr val="accent5">
                    <a:lumMod val="50000"/>
                  </a:schemeClr>
                </a:solidFill>
              </a:rPr>
              <a:t>其中第一個參數代表不透明度，隨後的三個參數分別為</a:t>
            </a:r>
            <a:r>
              <a:rPr kumimoji="1" lang="en-US" altLang="zh-CHT" dirty="0" smtClean="0">
                <a:solidFill>
                  <a:schemeClr val="accent5">
                    <a:lumMod val="50000"/>
                  </a:schemeClr>
                </a:solidFill>
              </a:rPr>
              <a:t>RGB</a:t>
            </a:r>
            <a:r>
              <a:rPr kumimoji="1" lang="zh-CHT" altLang="en-US" dirty="0" smtClean="0">
                <a:solidFill>
                  <a:schemeClr val="accent5">
                    <a:lumMod val="50000"/>
                  </a:schemeClr>
                </a:solidFill>
              </a:rPr>
              <a:t>色彩模型中的</a:t>
            </a:r>
            <a:r>
              <a:rPr kumimoji="1" lang="en-US" altLang="zh-CHT" dirty="0" smtClean="0">
                <a:solidFill>
                  <a:schemeClr val="accent5">
                    <a:lumMod val="50000"/>
                  </a:schemeClr>
                </a:solidFill>
              </a:rPr>
              <a:t>R</a:t>
            </a:r>
            <a:r>
              <a:rPr kumimoji="1" lang="zh-CHT" altLang="en-US" dirty="0" smtClean="0">
                <a:solidFill>
                  <a:schemeClr val="accent5">
                    <a:lumMod val="50000"/>
                  </a:schemeClr>
                </a:solidFill>
              </a:rPr>
              <a:t>值、</a:t>
            </a:r>
            <a:r>
              <a:rPr kumimoji="1" lang="en-US" altLang="zh-CHT" dirty="0" smtClean="0">
                <a:solidFill>
                  <a:schemeClr val="accent5">
                    <a:lumMod val="50000"/>
                  </a:schemeClr>
                </a:solidFill>
              </a:rPr>
              <a:t>G</a:t>
            </a:r>
            <a:r>
              <a:rPr kumimoji="1" lang="zh-CHT" altLang="en-US" dirty="0" smtClean="0">
                <a:solidFill>
                  <a:schemeClr val="accent5">
                    <a:lumMod val="50000"/>
                  </a:schemeClr>
                </a:solidFill>
              </a:rPr>
              <a:t>值，與</a:t>
            </a:r>
            <a:r>
              <a:rPr kumimoji="1" lang="en-US" altLang="zh-CHT" dirty="0" smtClean="0">
                <a:solidFill>
                  <a:schemeClr val="accent5">
                    <a:lumMod val="50000"/>
                  </a:schemeClr>
                </a:solidFill>
              </a:rPr>
              <a:t>B</a:t>
            </a:r>
            <a:r>
              <a:rPr kumimoji="1" lang="zh-CHT" altLang="en-US" dirty="0" smtClean="0">
                <a:solidFill>
                  <a:schemeClr val="accent5">
                    <a:lumMod val="50000"/>
                  </a:schemeClr>
                </a:solidFill>
              </a:rPr>
              <a:t>值。三個參數皆介於</a:t>
            </a:r>
            <a:r>
              <a:rPr kumimoji="1" lang="en-US" altLang="zh-CHT" dirty="0" smtClean="0">
                <a:solidFill>
                  <a:schemeClr val="accent5">
                    <a:lumMod val="50000"/>
                  </a:schemeClr>
                </a:solidFill>
              </a:rPr>
              <a:t>0</a:t>
            </a:r>
            <a:r>
              <a:rPr kumimoji="1" lang="zh-CHT" altLang="en-US" dirty="0" smtClean="0">
                <a:solidFill>
                  <a:schemeClr val="accent5">
                    <a:lumMod val="50000"/>
                  </a:schemeClr>
                </a:solidFill>
              </a:rPr>
              <a:t>至</a:t>
            </a:r>
            <a:r>
              <a:rPr kumimoji="1" lang="en-US" altLang="zh-CHT" dirty="0" smtClean="0">
                <a:solidFill>
                  <a:schemeClr val="accent5">
                    <a:lumMod val="50000"/>
                  </a:schemeClr>
                </a:solidFill>
              </a:rPr>
              <a:t>255</a:t>
            </a:r>
            <a:r>
              <a:rPr kumimoji="1" lang="zh-CHT" altLang="en-US" dirty="0" smtClean="0">
                <a:solidFill>
                  <a:schemeClr val="accent5">
                    <a:lumMod val="50000"/>
                  </a:schemeClr>
                </a:solidFill>
              </a:rPr>
              <a:t>之間。</a:t>
            </a:r>
          </a:p>
          <a:p>
            <a:pPr lvl="1"/>
            <a:endParaRPr kumimoji="1"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153812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T" altLang="en-US" dirty="0" smtClean="0"/>
              <a:t>加入其他按鈕</a:t>
            </a:r>
            <a:endParaRPr kumimoji="1"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HT" altLang="en-US" dirty="0"/>
              <a:t>請在上週的專案之中加入第二個按鈕，並命名為</a:t>
            </a:r>
            <a:r>
              <a:rPr kumimoji="1" lang="en-US" altLang="zh-CHT" dirty="0" smtClean="0"/>
              <a:t>button2</a:t>
            </a:r>
            <a:r>
              <a:rPr kumimoji="1" lang="zh-CHT" altLang="en-US" dirty="0" smtClean="0"/>
              <a:t>。</a:t>
            </a:r>
            <a:endParaRPr kumimoji="1" lang="en-US" altLang="zh-CHT" dirty="0"/>
          </a:p>
          <a:p>
            <a:r>
              <a:rPr kumimoji="1" lang="zh-CHT" altLang="en-US" dirty="0" smtClean="0"/>
              <a:t>為</a:t>
            </a:r>
            <a:r>
              <a:rPr kumimoji="1" lang="en-US" altLang="zh-CHT" dirty="0" smtClean="0"/>
              <a:t>button2</a:t>
            </a:r>
            <a:r>
              <a:rPr kumimoji="1" lang="zh-CHT" altLang="en-US" dirty="0"/>
              <a:t>撰寫事件</a:t>
            </a:r>
            <a:r>
              <a:rPr kumimoji="1" lang="zh-CHT" altLang="en-US" dirty="0" smtClean="0"/>
              <a:t>處理函式。一旦點擊該按鈕，便將此按鈕顏色改為藍色。</a:t>
            </a:r>
            <a:endParaRPr kumimoji="1" lang="zh-CHT" altLang="en-US" dirty="0"/>
          </a:p>
          <a:p>
            <a:endParaRPr kumimoji="1" lang="zh-CHT" altLang="en-US" dirty="0" smtClean="0"/>
          </a:p>
          <a:p>
            <a:r>
              <a:rPr kumimoji="1" lang="zh-CHT" altLang="en-US" b="1" dirty="0" smtClean="0">
                <a:solidFill>
                  <a:srgbClr val="FF0000"/>
                </a:solidFill>
              </a:rPr>
              <a:t>思考以下作法</a:t>
            </a:r>
          </a:p>
          <a:p>
            <a:pPr lvl="1"/>
            <a:r>
              <a:rPr kumimoji="1" lang="zh-CHT" altLang="en-US" dirty="0" smtClean="0">
                <a:solidFill>
                  <a:srgbClr val="FF0000"/>
                </a:solidFill>
              </a:rPr>
              <a:t>撰寫一個新的函式專門處理</a:t>
            </a:r>
            <a:r>
              <a:rPr kumimoji="1" lang="en-US" altLang="zh-CHT" dirty="0" smtClean="0">
                <a:solidFill>
                  <a:srgbClr val="FF0000"/>
                </a:solidFill>
              </a:rPr>
              <a:t>button2</a:t>
            </a:r>
            <a:r>
              <a:rPr kumimoji="1" lang="zh-CHT" altLang="en-US" dirty="0" smtClean="0">
                <a:solidFill>
                  <a:srgbClr val="FF0000"/>
                </a:solidFill>
              </a:rPr>
              <a:t>的</a:t>
            </a:r>
            <a:r>
              <a:rPr kumimoji="1" lang="en-US" altLang="zh-CHT" dirty="0" err="1" smtClean="0">
                <a:solidFill>
                  <a:srgbClr val="FF0000"/>
                </a:solidFill>
              </a:rPr>
              <a:t>onClick</a:t>
            </a:r>
            <a:r>
              <a:rPr kumimoji="1" lang="zh-CHT" altLang="en-US" dirty="0" smtClean="0">
                <a:solidFill>
                  <a:srgbClr val="FF0000"/>
                </a:solidFill>
              </a:rPr>
              <a:t>事件。</a:t>
            </a:r>
          </a:p>
          <a:p>
            <a:pPr lvl="1"/>
            <a:r>
              <a:rPr kumimoji="1" lang="zh-CHT" altLang="en-US" dirty="0" smtClean="0">
                <a:solidFill>
                  <a:srgbClr val="FF0000"/>
                </a:solidFill>
              </a:rPr>
              <a:t>如果專案有</a:t>
            </a:r>
            <a:r>
              <a:rPr kumimoji="1" lang="en-US" altLang="zh-CHT" dirty="0" smtClean="0">
                <a:solidFill>
                  <a:srgbClr val="FF0000"/>
                </a:solidFill>
              </a:rPr>
              <a:t>10</a:t>
            </a:r>
            <a:r>
              <a:rPr kumimoji="1" lang="zh-CHT" altLang="en-US" dirty="0" smtClean="0">
                <a:solidFill>
                  <a:srgbClr val="FF0000"/>
                </a:solidFill>
              </a:rPr>
              <a:t>個按鈕，難道要寫</a:t>
            </a:r>
            <a:r>
              <a:rPr kumimoji="1" lang="en-US" altLang="zh-CHT" dirty="0" smtClean="0">
                <a:solidFill>
                  <a:srgbClr val="FF0000"/>
                </a:solidFill>
              </a:rPr>
              <a:t>10</a:t>
            </a:r>
            <a:r>
              <a:rPr kumimoji="1" lang="zh-CHT" altLang="en-US" dirty="0" smtClean="0">
                <a:solidFill>
                  <a:srgbClr val="FF0000"/>
                </a:solidFill>
              </a:rPr>
              <a:t>個對應的</a:t>
            </a:r>
            <a:r>
              <a:rPr kumimoji="1" lang="en-US" altLang="zh-CHT" dirty="0" err="1" smtClean="0">
                <a:solidFill>
                  <a:srgbClr val="FF0000"/>
                </a:solidFill>
              </a:rPr>
              <a:t>onClick</a:t>
            </a:r>
            <a:r>
              <a:rPr kumimoji="1" lang="zh-CHT" altLang="en-US" dirty="0" smtClean="0">
                <a:solidFill>
                  <a:srgbClr val="FF0000"/>
                </a:solidFill>
              </a:rPr>
              <a:t>事件處理函式嗎？</a:t>
            </a:r>
            <a:endParaRPr kumimoji="1" lang="zh-CHT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34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T" altLang="en-US" dirty="0" smtClean="0"/>
              <a:t>判定觸發事件的元件</a:t>
            </a:r>
            <a:endParaRPr kumimoji="1"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HT" altLang="en-US" dirty="0" smtClean="0"/>
              <a:t>我們可以用一個事件處理函式來統一處理所有按鈕的</a:t>
            </a:r>
            <a:r>
              <a:rPr kumimoji="1" lang="en-US" altLang="zh-CHT" dirty="0" err="1" smtClean="0"/>
              <a:t>onClick</a:t>
            </a:r>
            <a:r>
              <a:rPr kumimoji="1" lang="zh-CHT" altLang="en-US" dirty="0" smtClean="0"/>
              <a:t>事件。</a:t>
            </a:r>
            <a:endParaRPr kumimoji="1" lang="en-US" altLang="zh-CHT" dirty="0" smtClean="0"/>
          </a:p>
          <a:p>
            <a:r>
              <a:rPr kumimoji="1" lang="zh-CHT" altLang="en-US" dirty="0" smtClean="0"/>
              <a:t>問題：</a:t>
            </a:r>
          </a:p>
          <a:p>
            <a:pPr lvl="1"/>
            <a:r>
              <a:rPr kumimoji="1" lang="zh-CHT" altLang="en-US" dirty="0" smtClean="0"/>
              <a:t>不同按鈕的事件處理各不相同，如何判定觸發事件的元件來自於哪一個按鈕？</a:t>
            </a:r>
          </a:p>
          <a:p>
            <a:pPr lvl="1"/>
            <a:r>
              <a:rPr kumimoji="1" lang="zh-CHT" altLang="en-US" dirty="0" smtClean="0">
                <a:solidFill>
                  <a:srgbClr val="FF0000"/>
                </a:solidFill>
              </a:rPr>
              <a:t>答：利用元件的</a:t>
            </a:r>
            <a:r>
              <a:rPr kumimoji="1" lang="en-US" altLang="zh-CHT" dirty="0" smtClean="0">
                <a:solidFill>
                  <a:srgbClr val="FF0000"/>
                </a:solidFill>
              </a:rPr>
              <a:t>id</a:t>
            </a:r>
            <a:r>
              <a:rPr kumimoji="1" lang="zh-CHT" altLang="en-US" dirty="0" smtClean="0">
                <a:solidFill>
                  <a:srgbClr val="FF0000"/>
                </a:solidFill>
              </a:rPr>
              <a:t>來辨識。</a:t>
            </a:r>
          </a:p>
          <a:p>
            <a:pPr lvl="2"/>
            <a:endParaRPr kumimoji="1"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128031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1077</TotalTime>
  <Words>1875</Words>
  <Application>Microsoft Macintosh PowerPoint</Application>
  <PresentationFormat>如螢幕大小 (4:3)</PresentationFormat>
  <Paragraphs>257</Paragraphs>
  <Slides>53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53</vt:i4>
      </vt:variant>
    </vt:vector>
  </HeadingPairs>
  <TitlesOfParts>
    <vt:vector size="55" baseType="lpstr">
      <vt:lpstr>Franklin Gothic Book</vt:lpstr>
      <vt:lpstr>裁剪</vt:lpstr>
      <vt:lpstr>Android Studio程式設計</vt:lpstr>
      <vt:lpstr>教學目標</vt:lpstr>
      <vt:lpstr>學習目標</vt:lpstr>
      <vt:lpstr>複習：Button事件處理</vt:lpstr>
      <vt:lpstr>複習：實作教材01</vt:lpstr>
      <vt:lpstr>按鈕的事件處理</vt:lpstr>
      <vt:lpstr>顏色指定</vt:lpstr>
      <vt:lpstr>加入其他按鈕</vt:lpstr>
      <vt:lpstr>判定觸發事件的元件</vt:lpstr>
      <vt:lpstr>判定觸發事件的元件</vt:lpstr>
      <vt:lpstr>判定觸發事件的元件</vt:lpstr>
      <vt:lpstr>練習</vt:lpstr>
      <vt:lpstr>抓取視圖的其他事件</vt:lpstr>
      <vt:lpstr>觸擊監聽器</vt:lpstr>
      <vt:lpstr>步驟一： 使活動具備觸擊監聽器功能</vt:lpstr>
      <vt:lpstr>步驟二： 實作介面必要函式</vt:lpstr>
      <vt:lpstr>程式架構</vt:lpstr>
      <vt:lpstr>onTouch函式介紹</vt:lpstr>
      <vt:lpstr>步驟三： 撰寫事件處理函式</vt:lpstr>
      <vt:lpstr>步驟四： 指定監聽觸擊事件的對象 </vt:lpstr>
      <vt:lpstr>思考</vt:lpstr>
      <vt:lpstr>練習</vt:lpstr>
      <vt:lpstr>實作題目一</vt:lpstr>
      <vt:lpstr>單元學習目標</vt:lpstr>
      <vt:lpstr>題目要求</vt:lpstr>
      <vt:lpstr>加入新的活動至專案</vt:lpstr>
      <vt:lpstr>加入新的活動至專案</vt:lpstr>
      <vt:lpstr>規劃版面</vt:lpstr>
      <vt:lpstr>規劃版面</vt:lpstr>
      <vt:lpstr>規劃版面</vt:lpstr>
      <vt:lpstr>規劃版面</vt:lpstr>
      <vt:lpstr>規劃版面</vt:lpstr>
      <vt:lpstr>加入元件</vt:lpstr>
      <vt:lpstr>活用元件樹</vt:lpstr>
      <vt:lpstr>屬性調整：TextView</vt:lpstr>
      <vt:lpstr>屬性調整：EditText</vt:lpstr>
      <vt:lpstr>屬性調整：Button</vt:lpstr>
      <vt:lpstr>範例圖示</vt:lpstr>
      <vt:lpstr>編譯測試</vt:lpstr>
      <vt:lpstr>練習</vt:lpstr>
      <vt:lpstr>撰寫程式碼</vt:lpstr>
      <vt:lpstr>事件處理函式</vt:lpstr>
      <vt:lpstr>findViewById函式</vt:lpstr>
      <vt:lpstr>事件繫結</vt:lpstr>
      <vt:lpstr>工具函式：驗證密碼輸入</vt:lpstr>
      <vt:lpstr>工具函式：驗證電子郵件</vt:lpstr>
      <vt:lpstr>工具函式：驗證合法電郵地址</vt:lpstr>
      <vt:lpstr>更新buttonClicked內容</vt:lpstr>
      <vt:lpstr>練習</vt:lpstr>
      <vt:lpstr>進階練習</vt:lpstr>
      <vt:lpstr>實作練習</vt:lpstr>
      <vt:lpstr>題目要求</vt:lpstr>
      <vt:lpstr>介面範例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Studio</dc:title>
  <dc:creator>Sheng-Fang Huang</dc:creator>
  <cp:lastModifiedBy>Sheng-Fang Huang</cp:lastModifiedBy>
  <cp:revision>75</cp:revision>
  <dcterms:created xsi:type="dcterms:W3CDTF">2015-04-01T13:05:21Z</dcterms:created>
  <dcterms:modified xsi:type="dcterms:W3CDTF">2015-04-02T12:44:02Z</dcterms:modified>
</cp:coreProperties>
</file>