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7"/>
  </p:notesMasterIdLst>
  <p:sldIdLst>
    <p:sldId id="256" r:id="rId2"/>
    <p:sldId id="273" r:id="rId3"/>
    <p:sldId id="272" r:id="rId4"/>
    <p:sldId id="263" r:id="rId5"/>
    <p:sldId id="257" r:id="rId6"/>
    <p:sldId id="267" r:id="rId7"/>
    <p:sldId id="264" r:id="rId8"/>
    <p:sldId id="265" r:id="rId9"/>
    <p:sldId id="298" r:id="rId10"/>
    <p:sldId id="313" r:id="rId11"/>
    <p:sldId id="258" r:id="rId12"/>
    <p:sldId id="314" r:id="rId13"/>
    <p:sldId id="315" r:id="rId14"/>
    <p:sldId id="259" r:id="rId15"/>
    <p:sldId id="319" r:id="rId16"/>
    <p:sldId id="268" r:id="rId17"/>
    <p:sldId id="260" r:id="rId18"/>
    <p:sldId id="299" r:id="rId19"/>
    <p:sldId id="326" r:id="rId20"/>
    <p:sldId id="327" r:id="rId21"/>
    <p:sldId id="332" r:id="rId22"/>
    <p:sldId id="328" r:id="rId23"/>
    <p:sldId id="300" r:id="rId24"/>
    <p:sldId id="301" r:id="rId25"/>
    <p:sldId id="302" r:id="rId26"/>
    <p:sldId id="316" r:id="rId27"/>
    <p:sldId id="317" r:id="rId28"/>
    <p:sldId id="303" r:id="rId29"/>
    <p:sldId id="318" r:id="rId30"/>
    <p:sldId id="305" r:id="rId31"/>
    <p:sldId id="312" r:id="rId32"/>
    <p:sldId id="320" r:id="rId33"/>
    <p:sldId id="321" r:id="rId34"/>
    <p:sldId id="307" r:id="rId35"/>
    <p:sldId id="323" r:id="rId36"/>
    <p:sldId id="304" r:id="rId37"/>
    <p:sldId id="310" r:id="rId38"/>
    <p:sldId id="324" r:id="rId39"/>
    <p:sldId id="306" r:id="rId40"/>
    <p:sldId id="311" r:id="rId41"/>
    <p:sldId id="308" r:id="rId42"/>
    <p:sldId id="309" r:id="rId43"/>
    <p:sldId id="333" r:id="rId44"/>
    <p:sldId id="269" r:id="rId45"/>
    <p:sldId id="329" r:id="rId46"/>
    <p:sldId id="283" r:id="rId47"/>
    <p:sldId id="277" r:id="rId48"/>
    <p:sldId id="330" r:id="rId49"/>
    <p:sldId id="262" r:id="rId50"/>
    <p:sldId id="274" r:id="rId51"/>
    <p:sldId id="280" r:id="rId52"/>
    <p:sldId id="275" r:id="rId53"/>
    <p:sldId id="278" r:id="rId54"/>
    <p:sldId id="279" r:id="rId55"/>
    <p:sldId id="282" r:id="rId56"/>
    <p:sldId id="291" r:id="rId57"/>
    <p:sldId id="290" r:id="rId58"/>
    <p:sldId id="293" r:id="rId59"/>
    <p:sldId id="292" r:id="rId60"/>
    <p:sldId id="331" r:id="rId61"/>
    <p:sldId id="289" r:id="rId62"/>
    <p:sldId id="294" r:id="rId63"/>
    <p:sldId id="295" r:id="rId64"/>
    <p:sldId id="296" r:id="rId65"/>
    <p:sldId id="297" r:id="rId66"/>
  </p:sldIdLst>
  <p:sldSz cx="9144000" cy="6858000" type="screen4x3"/>
  <p:notesSz cx="6858000" cy="9144000"/>
  <p:defaultTextStyle>
    <a:defPPr>
      <a:defRPr lang="zh-CH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7" autoAdjust="0"/>
    <p:restoredTop sz="85159" autoAdjust="0"/>
  </p:normalViewPr>
  <p:slideViewPr>
    <p:cSldViewPr>
      <p:cViewPr varScale="1">
        <p:scale>
          <a:sx n="81" d="100"/>
          <a:sy n="81" d="100"/>
        </p:scale>
        <p:origin x="19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HT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82270-ECCD-4E48-9B9A-C29DF51E36C9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HT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zh-CHT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HT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302E-3BD2-434A-8A43-4072FF13A188}" type="slidenum">
              <a:rPr lang="zh-CHT" altLang="en-US" smtClean="0"/>
              <a:t>‹#›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19641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HT" dirty="0" smtClean="0"/>
              <a:t>android.R.layout.simple_list_item_1</a:t>
            </a:r>
            <a:r>
              <a:rPr lang="zh-CHT" altLang="en-US" dirty="0" smtClean="0"/>
              <a:t>：一行</a:t>
            </a:r>
            <a:endParaRPr lang="en-US" altLang="zh-CHT" dirty="0" smtClean="0"/>
          </a:p>
          <a:p>
            <a:r>
              <a:rPr lang="en-US" altLang="zh-CHT" dirty="0" smtClean="0"/>
              <a:t>textandroid.R.layout.simple_list_item_2</a:t>
            </a:r>
            <a:r>
              <a:rPr lang="zh-CHT" altLang="en-US" dirty="0" smtClean="0"/>
              <a:t>：一行</a:t>
            </a:r>
            <a:r>
              <a:rPr lang="en-US" altLang="zh-CHT" dirty="0" smtClean="0"/>
              <a:t>text</a:t>
            </a:r>
            <a:r>
              <a:rPr lang="zh-CHT" altLang="en-US" dirty="0" smtClean="0"/>
              <a:t>較大，一行</a:t>
            </a:r>
            <a:r>
              <a:rPr lang="en-US" altLang="zh-CHT" dirty="0" smtClean="0"/>
              <a:t>text</a:t>
            </a:r>
            <a:r>
              <a:rPr lang="zh-CHT" altLang="en-US" dirty="0" smtClean="0"/>
              <a:t>較小</a:t>
            </a:r>
            <a:endParaRPr lang="en-US" altLang="zh-CHT" dirty="0" smtClean="0"/>
          </a:p>
          <a:p>
            <a:r>
              <a:rPr lang="en-US" altLang="zh-CHT" dirty="0" err="1" smtClean="0"/>
              <a:t>android.R.layout.simple_list_item_single_choice</a:t>
            </a:r>
            <a:r>
              <a:rPr lang="zh-CHT" altLang="en-US" dirty="0" smtClean="0"/>
              <a:t>：單選</a:t>
            </a:r>
            <a:endParaRPr lang="en-US" altLang="zh-CHT" dirty="0" smtClean="0"/>
          </a:p>
          <a:p>
            <a:r>
              <a:rPr lang="en-US" altLang="zh-CHT" dirty="0" err="1" smtClean="0"/>
              <a:t>android.R.layout.simple_list_item_multiple_choice</a:t>
            </a:r>
            <a:r>
              <a:rPr lang="zh-CHT" altLang="en-US" dirty="0" smtClean="0"/>
              <a:t>：多選按鈕</a:t>
            </a:r>
            <a:endParaRPr lang="en-US" altLang="zh-CHT" dirty="0" smtClean="0"/>
          </a:p>
          <a:p>
            <a:r>
              <a:rPr lang="en-US" altLang="zh-CHT" dirty="0" err="1" smtClean="0"/>
              <a:t>android.R.layout.simple_list_item_checked</a:t>
            </a:r>
            <a:r>
              <a:rPr lang="zh-CHT" altLang="en-US" dirty="0" smtClean="0"/>
              <a:t>：勾選盒</a:t>
            </a:r>
            <a:endParaRPr lang="zh-CHT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7302E-3BD2-434A-8A43-4072FF13A188}" type="slidenum">
              <a:rPr lang="zh-CHT" altLang="en-US" smtClean="0"/>
              <a:t>17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327778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HT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7302E-3BD2-434A-8A43-4072FF13A188}" type="slidenum">
              <a:rPr lang="zh-CHT" altLang="en-US" smtClean="0"/>
              <a:t>49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34259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HT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HT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HT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HT" altLang="en-US" smtClean="0"/>
              <a:t>按一下以編輯母片文字樣式</a:t>
            </a:r>
          </a:p>
          <a:p>
            <a:pPr lvl="1" eaLnBrk="1" latinLnBrk="0" hangingPunct="1"/>
            <a:r>
              <a:rPr lang="zh-CHT" altLang="en-US" smtClean="0"/>
              <a:t>第二層</a:t>
            </a:r>
          </a:p>
          <a:p>
            <a:pPr lvl="2" eaLnBrk="1" latinLnBrk="0" hangingPunct="1"/>
            <a:r>
              <a:rPr lang="zh-CHT" altLang="en-US" smtClean="0"/>
              <a:t>第三層</a:t>
            </a:r>
          </a:p>
          <a:p>
            <a:pPr lvl="3" eaLnBrk="1" latinLnBrk="0" hangingPunct="1"/>
            <a:r>
              <a:rPr lang="zh-CHT" altLang="en-US" smtClean="0"/>
              <a:t>第四層</a:t>
            </a:r>
          </a:p>
          <a:p>
            <a:pPr lvl="4" eaLnBrk="1" latinLnBrk="0" hangingPunct="1"/>
            <a:r>
              <a:rPr lang="zh-CHT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HT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HT" altLang="en-US" smtClean="0"/>
              <a:t>按一下以編輯母片文字樣式</a:t>
            </a:r>
          </a:p>
          <a:p>
            <a:pPr lvl="1" eaLnBrk="1" latinLnBrk="0" hangingPunct="1"/>
            <a:r>
              <a:rPr lang="zh-CHT" altLang="en-US" smtClean="0"/>
              <a:t>第二層</a:t>
            </a:r>
          </a:p>
          <a:p>
            <a:pPr lvl="2" eaLnBrk="1" latinLnBrk="0" hangingPunct="1"/>
            <a:r>
              <a:rPr lang="zh-CHT" altLang="en-US" smtClean="0"/>
              <a:t>第三層</a:t>
            </a:r>
          </a:p>
          <a:p>
            <a:pPr lvl="3" eaLnBrk="1" latinLnBrk="0" hangingPunct="1"/>
            <a:r>
              <a:rPr lang="zh-CHT" altLang="en-US" smtClean="0"/>
              <a:t>第四層</a:t>
            </a:r>
          </a:p>
          <a:p>
            <a:pPr lvl="4" eaLnBrk="1" latinLnBrk="0" hangingPunct="1"/>
            <a:r>
              <a:rPr lang="zh-CHT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HT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eaLnBrk="1" latinLnBrk="0" hangingPunct="1"/>
            <a:r>
              <a:rPr lang="zh-CHT" altLang="en-US" dirty="0" smtClean="0"/>
              <a:t>按一下以編輯母片文字樣式</a:t>
            </a:r>
          </a:p>
          <a:p>
            <a:pPr lvl="1" eaLnBrk="1" latinLnBrk="0" hangingPunct="1"/>
            <a:r>
              <a:rPr lang="zh-CHT" altLang="en-US" dirty="0" smtClean="0"/>
              <a:t>第二層</a:t>
            </a:r>
          </a:p>
          <a:p>
            <a:pPr lvl="2" eaLnBrk="1" latinLnBrk="0" hangingPunct="1"/>
            <a:r>
              <a:rPr lang="zh-CHT" altLang="en-US" dirty="0" smtClean="0"/>
              <a:t>第三層</a:t>
            </a:r>
          </a:p>
          <a:p>
            <a:pPr lvl="3" eaLnBrk="1" latinLnBrk="0" hangingPunct="1"/>
            <a:r>
              <a:rPr lang="zh-CHT" altLang="en-US" dirty="0" smtClean="0"/>
              <a:t>第四層</a:t>
            </a:r>
          </a:p>
          <a:p>
            <a:pPr lvl="4" eaLnBrk="1" latinLnBrk="0" hangingPunct="1"/>
            <a:r>
              <a:rPr lang="zh-CHT" altLang="en-US" dirty="0" smtClean="0"/>
              <a:t>第五層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HT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HT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HT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HT" altLang="en-US" smtClean="0"/>
              <a:t>按一下以編輯母片文字樣式</a:t>
            </a:r>
          </a:p>
          <a:p>
            <a:pPr lvl="1" eaLnBrk="1" latinLnBrk="0" hangingPunct="1"/>
            <a:r>
              <a:rPr lang="zh-CHT" altLang="en-US" smtClean="0"/>
              <a:t>第二層</a:t>
            </a:r>
          </a:p>
          <a:p>
            <a:pPr lvl="2" eaLnBrk="1" latinLnBrk="0" hangingPunct="1"/>
            <a:r>
              <a:rPr lang="zh-CHT" altLang="en-US" smtClean="0"/>
              <a:t>第三層</a:t>
            </a:r>
          </a:p>
          <a:p>
            <a:pPr lvl="3" eaLnBrk="1" latinLnBrk="0" hangingPunct="1"/>
            <a:r>
              <a:rPr lang="zh-CHT" altLang="en-US" smtClean="0"/>
              <a:t>第四層</a:t>
            </a:r>
          </a:p>
          <a:p>
            <a:pPr lvl="4" eaLnBrk="1" latinLnBrk="0" hangingPunct="1"/>
            <a:r>
              <a:rPr lang="zh-CHT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HT" altLang="en-US" smtClean="0"/>
              <a:t>按一下以編輯母片文字樣式</a:t>
            </a:r>
          </a:p>
          <a:p>
            <a:pPr lvl="1" eaLnBrk="1" latinLnBrk="0" hangingPunct="1"/>
            <a:r>
              <a:rPr lang="zh-CHT" altLang="en-US" smtClean="0"/>
              <a:t>第二層</a:t>
            </a:r>
          </a:p>
          <a:p>
            <a:pPr lvl="2" eaLnBrk="1" latinLnBrk="0" hangingPunct="1"/>
            <a:r>
              <a:rPr lang="zh-CHT" altLang="en-US" smtClean="0"/>
              <a:t>第三層</a:t>
            </a:r>
          </a:p>
          <a:p>
            <a:pPr lvl="3" eaLnBrk="1" latinLnBrk="0" hangingPunct="1"/>
            <a:r>
              <a:rPr lang="zh-CHT" altLang="en-US" smtClean="0"/>
              <a:t>第四層</a:t>
            </a:r>
          </a:p>
          <a:p>
            <a:pPr lvl="4" eaLnBrk="1" latinLnBrk="0" hangingPunct="1"/>
            <a:r>
              <a:rPr lang="zh-CHT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HT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HT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HT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HT" altLang="en-US" smtClean="0"/>
              <a:t>按一下以編輯母片文字樣式</a:t>
            </a:r>
          </a:p>
          <a:p>
            <a:pPr lvl="1" eaLnBrk="1" latinLnBrk="0" hangingPunct="1"/>
            <a:r>
              <a:rPr lang="zh-CHT" altLang="en-US" smtClean="0"/>
              <a:t>第二層</a:t>
            </a:r>
          </a:p>
          <a:p>
            <a:pPr lvl="2" eaLnBrk="1" latinLnBrk="0" hangingPunct="1"/>
            <a:r>
              <a:rPr lang="zh-CHT" altLang="en-US" smtClean="0"/>
              <a:t>第三層</a:t>
            </a:r>
          </a:p>
          <a:p>
            <a:pPr lvl="3" eaLnBrk="1" latinLnBrk="0" hangingPunct="1"/>
            <a:r>
              <a:rPr lang="zh-CHT" altLang="en-US" smtClean="0"/>
              <a:t>第四層</a:t>
            </a:r>
          </a:p>
          <a:p>
            <a:pPr lvl="4" eaLnBrk="1" latinLnBrk="0" hangingPunct="1"/>
            <a:r>
              <a:rPr lang="zh-CHT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HT" altLang="en-US" smtClean="0"/>
              <a:t>按一下以編輯母片文字樣式</a:t>
            </a:r>
          </a:p>
          <a:p>
            <a:pPr lvl="1" eaLnBrk="1" latinLnBrk="0" hangingPunct="1"/>
            <a:r>
              <a:rPr lang="zh-CHT" altLang="en-US" smtClean="0"/>
              <a:t>第二層</a:t>
            </a:r>
          </a:p>
          <a:p>
            <a:pPr lvl="2" eaLnBrk="1" latinLnBrk="0" hangingPunct="1"/>
            <a:r>
              <a:rPr lang="zh-CHT" altLang="en-US" smtClean="0"/>
              <a:t>第三層</a:t>
            </a:r>
          </a:p>
          <a:p>
            <a:pPr lvl="3" eaLnBrk="1" latinLnBrk="0" hangingPunct="1"/>
            <a:r>
              <a:rPr lang="zh-CHT" altLang="en-US" smtClean="0"/>
              <a:t>第四層</a:t>
            </a:r>
          </a:p>
          <a:p>
            <a:pPr lvl="4" eaLnBrk="1" latinLnBrk="0" hangingPunct="1"/>
            <a:r>
              <a:rPr lang="zh-CHT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HT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HT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HT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HT" altLang="en-US" smtClean="0"/>
              <a:t>按一下以編輯母片文字樣式</a:t>
            </a:r>
          </a:p>
          <a:p>
            <a:pPr lvl="1" eaLnBrk="1" latinLnBrk="0" hangingPunct="1"/>
            <a:r>
              <a:rPr lang="zh-CHT" altLang="en-US" smtClean="0"/>
              <a:t>第二層</a:t>
            </a:r>
          </a:p>
          <a:p>
            <a:pPr lvl="2" eaLnBrk="1" latinLnBrk="0" hangingPunct="1"/>
            <a:r>
              <a:rPr lang="zh-CHT" altLang="en-US" smtClean="0"/>
              <a:t>第三層</a:t>
            </a:r>
          </a:p>
          <a:p>
            <a:pPr lvl="3" eaLnBrk="1" latinLnBrk="0" hangingPunct="1"/>
            <a:r>
              <a:rPr lang="zh-CHT" altLang="en-US" smtClean="0"/>
              <a:t>第四層</a:t>
            </a:r>
          </a:p>
          <a:p>
            <a:pPr lvl="4" eaLnBrk="1" latinLnBrk="0" hangingPunct="1"/>
            <a:r>
              <a:rPr lang="zh-CHT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HT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HT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HT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HT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HT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CHT" altLang="en-US" smtClean="0"/>
              <a:t>第二層</a:t>
            </a:r>
          </a:p>
          <a:p>
            <a:pPr lvl="2" eaLnBrk="1" latinLnBrk="0" hangingPunct="1"/>
            <a:r>
              <a:rPr kumimoji="0" lang="zh-CHT" altLang="en-US" smtClean="0"/>
              <a:t>第三層</a:t>
            </a:r>
          </a:p>
          <a:p>
            <a:pPr lvl="3" eaLnBrk="1" latinLnBrk="0" hangingPunct="1"/>
            <a:r>
              <a:rPr kumimoji="0" lang="zh-CHT" altLang="en-US" smtClean="0"/>
              <a:t>第四層</a:t>
            </a:r>
          </a:p>
          <a:p>
            <a:pPr lvl="4" eaLnBrk="1" latinLnBrk="0" hangingPunct="1"/>
            <a:r>
              <a:rPr kumimoji="0" lang="zh-CHT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333E93-0739-4744-A8E8-E983538B8048}" type="datetimeFigureOut">
              <a:rPr lang="zh-CHT" altLang="en-US" smtClean="0"/>
              <a:t>2015/4/9</a:t>
            </a:fld>
            <a:endParaRPr lang="zh-CHT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HT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2B62EB-FD58-4684-AEED-2B55A68B488C}" type="slidenum">
              <a:rPr lang="zh-CHT" altLang="en-US" smtClean="0"/>
              <a:t>‹#›</a:t>
            </a:fld>
            <a:endParaRPr lang="zh-CHT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widget/AdapterView.OnItemClickListene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greenwood/archive/2011/03/02/1969325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widget/Adapt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dirty="0" smtClean="0"/>
              <a:t>Android Studio</a:t>
            </a:r>
            <a:r>
              <a:rPr lang="zh-CHT" altLang="en-US" dirty="0" smtClean="0"/>
              <a:t>程式設計</a:t>
            </a:r>
            <a:endParaRPr lang="zh-CHT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HT" altLang="en-US" dirty="0" smtClean="0"/>
              <a:t>實作教材單元三</a:t>
            </a:r>
          </a:p>
          <a:p>
            <a:endParaRPr lang="zh-CHT" altLang="en-US" dirty="0"/>
          </a:p>
          <a:p>
            <a:r>
              <a:rPr lang="zh-CHT" altLang="en-US" dirty="0" smtClean="0"/>
              <a:t>教材製作：黃宇煊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0675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步驟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HT" altLang="en-US" dirty="0" smtClean="0"/>
              <a:t>新增</a:t>
            </a:r>
            <a:r>
              <a:rPr kumimoji="1" lang="en-US" altLang="zh-CHT" dirty="0" err="1" smtClean="0"/>
              <a:t>ListView</a:t>
            </a:r>
            <a:r>
              <a:rPr kumimoji="1" lang="zh-CHT" altLang="en-US" dirty="0" smtClean="0"/>
              <a:t>元件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HT" altLang="en-US" dirty="0" smtClean="0"/>
              <a:t>建立資料並與列表元件繫結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HT" altLang="en-US" dirty="0" smtClean="0"/>
              <a:t>編譯並測試結果</a:t>
            </a:r>
          </a:p>
          <a:p>
            <a:pPr marL="514350" indent="-514350">
              <a:buFont typeface="+mj-lt"/>
              <a:buAutoNum type="arabicPeriod"/>
            </a:pP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5496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新增</a:t>
            </a:r>
            <a:r>
              <a:rPr lang="en-US" altLang="zh-CHT" dirty="0" err="1" smtClean="0"/>
              <a:t>ListView</a:t>
            </a:r>
            <a:r>
              <a:rPr lang="zh-CHT" altLang="en-US" dirty="0" smtClean="0"/>
              <a:t>元件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36912"/>
            <a:ext cx="6131024" cy="3687688"/>
          </a:xfrm>
        </p:spPr>
        <p:txBody>
          <a:bodyPr/>
          <a:lstStyle/>
          <a:p>
            <a:r>
              <a:rPr lang="zh-CHT" altLang="en-US" dirty="0" smtClean="0"/>
              <a:t>請先</a:t>
            </a:r>
            <a:r>
              <a:rPr lang="zh-CHT" altLang="en-US" dirty="0"/>
              <a:t>創造一個新</a:t>
            </a:r>
            <a:r>
              <a:rPr lang="zh-CHT" altLang="en-US" dirty="0" smtClean="0"/>
              <a:t>的專案，選擇</a:t>
            </a:r>
            <a:r>
              <a:rPr lang="en-US" altLang="zh-CHT" dirty="0" smtClean="0"/>
              <a:t>Blank Activity</a:t>
            </a:r>
          </a:p>
          <a:p>
            <a:pPr lvl="1"/>
            <a:r>
              <a:rPr lang="zh-CHT" altLang="en-US" dirty="0" smtClean="0"/>
              <a:t>移除預設的文字「</a:t>
            </a:r>
            <a:r>
              <a:rPr lang="en-US" altLang="zh-CHT" dirty="0" smtClean="0"/>
              <a:t>Hello World</a:t>
            </a:r>
            <a:r>
              <a:rPr lang="zh-CHT" altLang="en-US" dirty="0" smtClean="0"/>
              <a:t>」。</a:t>
            </a:r>
          </a:p>
          <a:p>
            <a:pPr lvl="1"/>
            <a:r>
              <a:rPr lang="zh-CHT" altLang="en-US" dirty="0" smtClean="0"/>
              <a:t>在介面中新增一個</a:t>
            </a:r>
            <a:r>
              <a:rPr lang="en-US" altLang="zh-CHT" dirty="0" err="1" smtClean="0"/>
              <a:t>ListView</a:t>
            </a:r>
            <a:r>
              <a:rPr lang="zh-CHT" altLang="en-US" dirty="0" smtClean="0"/>
              <a:t>元件。</a:t>
            </a:r>
          </a:p>
          <a:p>
            <a:pPr lvl="1"/>
            <a:r>
              <a:rPr lang="zh-CHT" altLang="en-US" dirty="0" smtClean="0"/>
              <a:t>請將它命名為「</a:t>
            </a:r>
            <a:r>
              <a:rPr lang="en-US" altLang="zh-CHT" dirty="0" err="1" smtClean="0"/>
              <a:t>listView</a:t>
            </a:r>
            <a:r>
              <a:rPr lang="zh-CHT" altLang="en-US" dirty="0" smtClean="0"/>
              <a:t>」</a:t>
            </a:r>
            <a:endParaRPr lang="en-US" altLang="zh-CHT" dirty="0"/>
          </a:p>
          <a:p>
            <a:pPr lvl="1"/>
            <a:endParaRPr lang="zh-CHT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1969321" cy="377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7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新增</a:t>
            </a:r>
            <a:r>
              <a:rPr lang="en-US" altLang="zh-CHT" dirty="0" err="1" smtClean="0"/>
              <a:t>ListView</a:t>
            </a:r>
            <a:r>
              <a:rPr lang="zh-CHT" altLang="en-US" dirty="0" smtClean="0"/>
              <a:t>元件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點選</a:t>
            </a:r>
            <a:r>
              <a:rPr lang="en-US" altLang="zh-CHT" dirty="0" err="1" smtClean="0"/>
              <a:t>activity_main.xml</a:t>
            </a:r>
            <a:r>
              <a:rPr lang="zh-CHT" altLang="en-US" dirty="0" smtClean="0"/>
              <a:t>檔，應可看見以下程式碼：</a:t>
            </a:r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3136411"/>
            <a:ext cx="633670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dirty="0" smtClean="0"/>
              <a:t>&lt;</a:t>
            </a:r>
            <a:r>
              <a:rPr lang="en-US" altLang="zh-CHT" dirty="0" err="1" smtClean="0"/>
              <a:t>ListView</a:t>
            </a:r>
            <a:endParaRPr lang="en-US" altLang="zh-CHT" dirty="0" smtClean="0"/>
          </a:p>
          <a:p>
            <a:r>
              <a:rPr lang="en-US" altLang="zh-CHT" dirty="0"/>
              <a:t>	</a:t>
            </a:r>
            <a:r>
              <a:rPr lang="en-US" altLang="zh-CHT" dirty="0" err="1" smtClean="0"/>
              <a:t>android:id</a:t>
            </a:r>
            <a:r>
              <a:rPr lang="en-US" altLang="zh-CHT" dirty="0" smtClean="0"/>
              <a:t>=“@+id/</a:t>
            </a:r>
            <a:r>
              <a:rPr lang="en-US" altLang="zh-CHT" dirty="0" err="1" smtClean="0"/>
              <a:t>listView</a:t>
            </a:r>
            <a:r>
              <a:rPr lang="en-US" altLang="zh-CHT" dirty="0" smtClean="0"/>
              <a:t>”</a:t>
            </a:r>
          </a:p>
          <a:p>
            <a:r>
              <a:rPr lang="en-US" altLang="zh-CHT" dirty="0"/>
              <a:t>	</a:t>
            </a:r>
            <a:r>
              <a:rPr lang="en-US" altLang="zh-CHT" dirty="0" err="1" smtClean="0"/>
              <a:t>android:layout_width</a:t>
            </a:r>
            <a:r>
              <a:rPr lang="en-US" altLang="zh-CHT" dirty="0" smtClean="0"/>
              <a:t>=“</a:t>
            </a:r>
            <a:r>
              <a:rPr lang="en-US" altLang="zh-CHT" dirty="0" err="1" smtClean="0"/>
              <a:t>match_parent</a:t>
            </a:r>
            <a:r>
              <a:rPr lang="en-US" altLang="zh-CHT" dirty="0" smtClean="0"/>
              <a:t>”</a:t>
            </a:r>
          </a:p>
          <a:p>
            <a:r>
              <a:rPr lang="en-US" altLang="zh-CHT" dirty="0"/>
              <a:t>	</a:t>
            </a:r>
            <a:r>
              <a:rPr lang="en-US" altLang="zh-CHT" dirty="0" err="1" smtClean="0"/>
              <a:t>android:layout_height</a:t>
            </a:r>
            <a:r>
              <a:rPr lang="en-US" altLang="zh-CHT" dirty="0" smtClean="0"/>
              <a:t>=“</a:t>
            </a:r>
            <a:r>
              <a:rPr lang="en-US" altLang="zh-CHT" dirty="0" err="1" smtClean="0"/>
              <a:t>warp_content</a:t>
            </a:r>
            <a:r>
              <a:rPr lang="en-US" altLang="zh-CHT" dirty="0" smtClean="0"/>
              <a:t>”&gt;&lt;</a:t>
            </a:r>
            <a:r>
              <a:rPr lang="en-US" altLang="zh-CHT" dirty="0" err="1" smtClean="0"/>
              <a:t>ListView</a:t>
            </a:r>
            <a:r>
              <a:rPr lang="en-US" altLang="zh-CHT" dirty="0" smtClean="0"/>
              <a:t>&gt;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3115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HT" altLang="en-US" dirty="0"/>
              <a:t>建立資料並與列表元件繫結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接下來需撰寫程式，建立資料結構儲存字串資料，並將資料與列表元件</a:t>
            </a:r>
            <a:r>
              <a:rPr lang="en-US" altLang="zh-CHT" dirty="0" err="1" smtClean="0"/>
              <a:t>ListView</a:t>
            </a:r>
            <a:r>
              <a:rPr lang="zh-CHT" altLang="en-US" dirty="0" smtClean="0"/>
              <a:t>進行繫結。</a:t>
            </a:r>
          </a:p>
          <a:p>
            <a:pPr lvl="1"/>
            <a:r>
              <a:rPr lang="zh-CHT" altLang="en-US" dirty="0" smtClean="0"/>
              <a:t>請將字串資料宣告為</a:t>
            </a:r>
            <a:r>
              <a:rPr lang="en-US" altLang="zh-CHT" dirty="0" err="1" smtClean="0"/>
              <a:t>MainActivity</a:t>
            </a:r>
            <a:r>
              <a:rPr lang="zh-CHT" altLang="en-US" dirty="0" smtClean="0"/>
              <a:t>類別的成員變數。</a:t>
            </a:r>
          </a:p>
          <a:p>
            <a:pPr lvl="1"/>
            <a:r>
              <a:rPr lang="zh-CHT" altLang="en-US" dirty="0" smtClean="0"/>
              <a:t>資料繫結的動作可寫在初始化的時候執行。</a:t>
            </a:r>
          </a:p>
          <a:p>
            <a:pPr lvl="2"/>
            <a:r>
              <a:rPr lang="en-US" altLang="zh-CHT" b="1" dirty="0" err="1" smtClean="0"/>
              <a:t>onCreate</a:t>
            </a:r>
            <a:r>
              <a:rPr lang="zh-CHT" altLang="en-US" b="1" dirty="0" smtClean="0"/>
              <a:t>函式</a:t>
            </a:r>
          </a:p>
          <a:p>
            <a:pPr lvl="1"/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4975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程式範例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4888" y="2348880"/>
            <a:ext cx="8229600" cy="3975720"/>
          </a:xfrm>
        </p:spPr>
        <p:txBody>
          <a:bodyPr/>
          <a:lstStyle/>
          <a:p>
            <a:r>
              <a:rPr lang="zh-CHT" altLang="en-US" dirty="0" smtClean="0"/>
              <a:t>在</a:t>
            </a:r>
            <a:r>
              <a:rPr lang="en-US" altLang="zh-CHT" dirty="0"/>
              <a:t>M</a:t>
            </a:r>
            <a:r>
              <a:rPr lang="en-US" altLang="zh-CHT" dirty="0" smtClean="0"/>
              <a:t>ainActivity.java</a:t>
            </a:r>
            <a:r>
              <a:rPr lang="zh-CHT" altLang="en-US" dirty="0" smtClean="0"/>
              <a:t>中打入以下粗體字部分</a:t>
            </a:r>
            <a:endParaRPr lang="en-US" altLang="zh-CHT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77722" y="2420888"/>
            <a:ext cx="8116382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sz="1600" dirty="0"/>
              <a:t>public class </a:t>
            </a:r>
            <a:r>
              <a:rPr lang="en-US" altLang="zh-CHT" sz="1600" dirty="0" err="1"/>
              <a:t>MainActivity</a:t>
            </a:r>
            <a:r>
              <a:rPr lang="en-US" altLang="zh-CHT" sz="1600" dirty="0"/>
              <a:t> extends </a:t>
            </a:r>
            <a:r>
              <a:rPr lang="en-US" altLang="zh-CHT" sz="1600" dirty="0" err="1"/>
              <a:t>ActionBarActivity</a:t>
            </a:r>
            <a:r>
              <a:rPr lang="en-US" altLang="zh-CHT" sz="1600" dirty="0"/>
              <a:t> </a:t>
            </a:r>
            <a:r>
              <a:rPr lang="en-US" altLang="zh-CHT" sz="1600" dirty="0" smtClean="0"/>
              <a:t>{</a:t>
            </a:r>
            <a:endParaRPr lang="en-US" altLang="zh-CHT" sz="1600" dirty="0"/>
          </a:p>
          <a:p>
            <a:r>
              <a:rPr lang="en-US" altLang="zh-CHT" sz="1600" dirty="0"/>
              <a:t>    </a:t>
            </a:r>
            <a:r>
              <a:rPr lang="en-US" altLang="zh-CHT" sz="1600" b="1" dirty="0" err="1">
                <a:solidFill>
                  <a:srgbClr val="FF0000"/>
                </a:solidFill>
              </a:rPr>
              <a:t>ArrayAdapter</a:t>
            </a:r>
            <a:r>
              <a:rPr lang="en-US" altLang="zh-CHT" sz="1600" b="1" dirty="0">
                <a:solidFill>
                  <a:srgbClr val="FF0000"/>
                </a:solidFill>
              </a:rPr>
              <a:t>&lt;String&gt; </a:t>
            </a:r>
            <a:r>
              <a:rPr lang="en-US" altLang="zh-CHT" sz="1600" b="1" dirty="0" err="1">
                <a:solidFill>
                  <a:srgbClr val="FF0000"/>
                </a:solidFill>
              </a:rPr>
              <a:t>arrayAdapter</a:t>
            </a:r>
            <a:r>
              <a:rPr lang="en-US" altLang="zh-CHT" sz="1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HT" sz="1600" b="1" dirty="0">
                <a:solidFill>
                  <a:srgbClr val="FF0000"/>
                </a:solidFill>
              </a:rPr>
              <a:t>    final String[] </a:t>
            </a:r>
            <a:r>
              <a:rPr lang="en-US" altLang="zh-CHT" sz="1600" b="1" dirty="0" err="1" smtClean="0">
                <a:solidFill>
                  <a:srgbClr val="FF0000"/>
                </a:solidFill>
              </a:rPr>
              <a:t>frults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HT" sz="1600" b="1" dirty="0">
                <a:solidFill>
                  <a:srgbClr val="FF0000"/>
                </a:solidFill>
              </a:rPr>
              <a:t>= 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CHT" sz="1600" b="1" dirty="0">
                <a:solidFill>
                  <a:srgbClr val="FF0000"/>
                </a:solidFill>
              </a:rPr>
              <a:t>	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"</a:t>
            </a:r>
            <a:r>
              <a:rPr lang="en-US" altLang="zh-CHT" sz="1600" b="1" dirty="0">
                <a:solidFill>
                  <a:srgbClr val="FF0000"/>
                </a:solidFill>
              </a:rPr>
              <a:t>Apple", "Orange", "Papaya", "Tomato", "Lemon", </a:t>
            </a:r>
            <a:endParaRPr lang="en-US" altLang="zh-CHT" sz="1600" b="1" dirty="0" smtClean="0">
              <a:solidFill>
                <a:srgbClr val="FF0000"/>
              </a:solidFill>
            </a:endParaRPr>
          </a:p>
          <a:p>
            <a:r>
              <a:rPr lang="en-US" altLang="zh-CHT" sz="1600" b="1" dirty="0">
                <a:solidFill>
                  <a:srgbClr val="FF0000"/>
                </a:solidFill>
              </a:rPr>
              <a:t>	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"</a:t>
            </a:r>
            <a:r>
              <a:rPr lang="en-US" altLang="zh-CHT" sz="1600" b="1" dirty="0" err="1">
                <a:solidFill>
                  <a:srgbClr val="FF0000"/>
                </a:solidFill>
              </a:rPr>
              <a:t>Peach","Watermelon</a:t>
            </a:r>
            <a:r>
              <a:rPr lang="en-US" altLang="zh-CHT" sz="1600" b="1" dirty="0">
                <a:solidFill>
                  <a:srgbClr val="FF0000"/>
                </a:solidFill>
              </a:rPr>
              <a:t>", "</a:t>
            </a:r>
            <a:r>
              <a:rPr lang="en-US" altLang="zh-CHT" sz="1600" b="1" dirty="0" err="1">
                <a:solidFill>
                  <a:srgbClr val="FF0000"/>
                </a:solidFill>
              </a:rPr>
              <a:t>Cheey</a:t>
            </a:r>
            <a:r>
              <a:rPr lang="en-US" altLang="zh-CHT" sz="1600" b="1" dirty="0">
                <a:solidFill>
                  <a:srgbClr val="FF0000"/>
                </a:solidFill>
              </a:rPr>
              <a:t>", "Pineapple" 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};</a:t>
            </a:r>
            <a:endParaRPr lang="en-US" altLang="zh-CHT" sz="1600" b="1" dirty="0">
              <a:solidFill>
                <a:srgbClr val="FF0000"/>
              </a:solidFill>
            </a:endParaRPr>
          </a:p>
          <a:p>
            <a:r>
              <a:rPr lang="en-US" altLang="zh-CHT" sz="1600" dirty="0"/>
              <a:t>    @Override</a:t>
            </a:r>
          </a:p>
          <a:p>
            <a:r>
              <a:rPr lang="en-US" altLang="zh-CHT" sz="1600" dirty="0"/>
              <a:t>    protected void </a:t>
            </a:r>
            <a:r>
              <a:rPr lang="en-US" altLang="zh-CHT" sz="1600" dirty="0" err="1"/>
              <a:t>onCreate</a:t>
            </a:r>
            <a:r>
              <a:rPr lang="en-US" altLang="zh-CHT" sz="1600" dirty="0"/>
              <a:t>(Bundle </a:t>
            </a:r>
            <a:r>
              <a:rPr lang="en-US" altLang="zh-CHT" sz="1600" dirty="0" err="1"/>
              <a:t>savedInstanceState</a:t>
            </a:r>
            <a:r>
              <a:rPr lang="en-US" altLang="zh-CHT" sz="1600" dirty="0"/>
              <a:t>) </a:t>
            </a:r>
            <a:r>
              <a:rPr lang="en-US" altLang="zh-CHT" sz="1600" dirty="0" smtClean="0"/>
              <a:t>{</a:t>
            </a:r>
          </a:p>
          <a:p>
            <a:r>
              <a:rPr lang="zh-CHT" altLang="en-US" sz="1600" dirty="0"/>
              <a:t> </a:t>
            </a:r>
            <a:r>
              <a:rPr lang="zh-CHT" altLang="en-US" sz="1600" dirty="0" smtClean="0"/>
              <a:t>       </a:t>
            </a:r>
            <a:r>
              <a:rPr lang="en-US" altLang="zh-CHT" sz="1600" dirty="0" smtClean="0"/>
              <a:t>//…</a:t>
            </a:r>
            <a:r>
              <a:rPr lang="zh-CHT" altLang="en-US" sz="1600" dirty="0" smtClean="0"/>
              <a:t>以上略</a:t>
            </a:r>
            <a:endParaRPr lang="en-US" altLang="zh-CHT" sz="1600" dirty="0"/>
          </a:p>
          <a:p>
            <a:r>
              <a:rPr lang="en-US" altLang="zh-CHT" sz="1600" dirty="0"/>
              <a:t>        </a:t>
            </a:r>
            <a:r>
              <a:rPr lang="en-US" altLang="zh-CHT" sz="1600" b="1" dirty="0" err="1">
                <a:solidFill>
                  <a:srgbClr val="FF0000"/>
                </a:solidFill>
              </a:rPr>
              <a:t>ListView</a:t>
            </a:r>
            <a:r>
              <a:rPr lang="en-US" altLang="zh-CHT" sz="1600" b="1" dirty="0">
                <a:solidFill>
                  <a:srgbClr val="FF0000"/>
                </a:solidFill>
              </a:rPr>
              <a:t> </a:t>
            </a:r>
            <a:r>
              <a:rPr lang="en-US" altLang="zh-CHT" sz="1600" b="1" dirty="0" err="1">
                <a:solidFill>
                  <a:srgbClr val="FF0000"/>
                </a:solidFill>
              </a:rPr>
              <a:t>listView</a:t>
            </a:r>
            <a:r>
              <a:rPr lang="en-US" altLang="zh-CHT" sz="1600" b="1" dirty="0">
                <a:solidFill>
                  <a:srgbClr val="FF0000"/>
                </a:solidFill>
              </a:rPr>
              <a:t> = (</a:t>
            </a:r>
            <a:r>
              <a:rPr lang="en-US" altLang="zh-CHT" sz="1600" b="1" dirty="0" err="1">
                <a:solidFill>
                  <a:srgbClr val="FF0000"/>
                </a:solidFill>
              </a:rPr>
              <a:t>ListView</a:t>
            </a:r>
            <a:r>
              <a:rPr lang="en-US" altLang="zh-CHT" sz="1600" b="1" dirty="0">
                <a:solidFill>
                  <a:srgbClr val="FF0000"/>
                </a:solidFill>
              </a:rPr>
              <a:t>) </a:t>
            </a:r>
            <a:r>
              <a:rPr lang="en-US" altLang="zh-CHT" sz="1600" b="1" dirty="0" err="1">
                <a:solidFill>
                  <a:srgbClr val="FF0000"/>
                </a:solidFill>
              </a:rPr>
              <a:t>findViewById</a:t>
            </a:r>
            <a:r>
              <a:rPr lang="en-US" altLang="zh-CHT" sz="1600" b="1" dirty="0">
                <a:solidFill>
                  <a:srgbClr val="FF0000"/>
                </a:solidFill>
              </a:rPr>
              <a:t>(</a:t>
            </a:r>
            <a:r>
              <a:rPr lang="en-US" altLang="zh-CHT" sz="1600" b="1" dirty="0" err="1">
                <a:solidFill>
                  <a:srgbClr val="FF0000"/>
                </a:solidFill>
              </a:rPr>
              <a:t>R.id.listView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);</a:t>
            </a:r>
            <a:endParaRPr lang="en-US" altLang="zh-CHT" sz="1600" b="1" dirty="0">
              <a:solidFill>
                <a:srgbClr val="FF0000"/>
              </a:solidFill>
            </a:endParaRPr>
          </a:p>
          <a:p>
            <a:r>
              <a:rPr lang="en-US" altLang="zh-CHT" sz="1600" b="1" dirty="0">
                <a:solidFill>
                  <a:srgbClr val="FF0000"/>
                </a:solidFill>
              </a:rPr>
              <a:t>        </a:t>
            </a:r>
            <a:r>
              <a:rPr lang="en-US" altLang="zh-CHT" sz="1600" b="1" dirty="0" err="1">
                <a:solidFill>
                  <a:srgbClr val="FF0000"/>
                </a:solidFill>
              </a:rPr>
              <a:t>arrayAdapter</a:t>
            </a:r>
            <a:r>
              <a:rPr lang="en-US" altLang="zh-CHT" sz="1600" b="1" dirty="0">
                <a:solidFill>
                  <a:srgbClr val="FF0000"/>
                </a:solidFill>
              </a:rPr>
              <a:t> = new </a:t>
            </a:r>
            <a:r>
              <a:rPr lang="en-US" altLang="zh-CHT" sz="1600" b="1" dirty="0" err="1">
                <a:solidFill>
                  <a:srgbClr val="FF0000"/>
                </a:solidFill>
              </a:rPr>
              <a:t>ArrayAdapter</a:t>
            </a:r>
            <a:r>
              <a:rPr lang="en-US" altLang="zh-CHT" sz="1600" b="1" dirty="0">
                <a:solidFill>
                  <a:srgbClr val="FF0000"/>
                </a:solidFill>
              </a:rPr>
              <a:t>&lt;String&gt;(this, 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				android.R.layout.simple_list_item_1</a:t>
            </a:r>
            <a:r>
              <a:rPr lang="en-US" altLang="zh-CHT" sz="1600" b="1" dirty="0">
                <a:solidFill>
                  <a:srgbClr val="FF0000"/>
                </a:solidFill>
              </a:rPr>
              <a:t>, </a:t>
            </a:r>
            <a:r>
              <a:rPr lang="en-US" altLang="zh-CHT" sz="1600" b="1" dirty="0" err="1" smtClean="0">
                <a:solidFill>
                  <a:srgbClr val="FF0000"/>
                </a:solidFill>
              </a:rPr>
              <a:t>frults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);</a:t>
            </a:r>
            <a:endParaRPr lang="en-US" altLang="zh-CHT" sz="1600" b="1" dirty="0">
              <a:solidFill>
                <a:srgbClr val="FF0000"/>
              </a:solidFill>
            </a:endParaRPr>
          </a:p>
          <a:p>
            <a:r>
              <a:rPr lang="en-US" altLang="zh-CHT" sz="1600" b="1" dirty="0">
                <a:solidFill>
                  <a:srgbClr val="FF0000"/>
                </a:solidFill>
              </a:rPr>
              <a:t>        </a:t>
            </a:r>
            <a:r>
              <a:rPr lang="en-US" altLang="zh-CHT" sz="1600" b="1" dirty="0" err="1">
                <a:solidFill>
                  <a:srgbClr val="FF0000"/>
                </a:solidFill>
              </a:rPr>
              <a:t>listView.setAdapter</a:t>
            </a:r>
            <a:r>
              <a:rPr lang="en-US" altLang="zh-CHT" sz="1600" b="1" dirty="0">
                <a:solidFill>
                  <a:srgbClr val="FF0000"/>
                </a:solidFill>
              </a:rPr>
              <a:t>(</a:t>
            </a:r>
            <a:r>
              <a:rPr lang="en-US" altLang="zh-CHT" sz="1600" b="1" dirty="0" err="1">
                <a:solidFill>
                  <a:srgbClr val="FF0000"/>
                </a:solidFill>
              </a:rPr>
              <a:t>arrayAdapter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);</a:t>
            </a:r>
            <a:endParaRPr lang="en-US" altLang="zh-CHT" sz="1600" b="1" dirty="0">
              <a:solidFill>
                <a:srgbClr val="FF0000"/>
              </a:solidFill>
            </a:endParaRPr>
          </a:p>
          <a:p>
            <a:r>
              <a:rPr lang="en-US" altLang="zh-CHT" sz="1600" dirty="0"/>
              <a:t>    }</a:t>
            </a:r>
          </a:p>
          <a:p>
            <a:r>
              <a:rPr lang="en-US" altLang="zh-CHT" sz="1600" dirty="0" smtClean="0"/>
              <a:t>}</a:t>
            </a:r>
            <a:endParaRPr lang="zh-CHT" altLang="en-US" sz="1600" dirty="0"/>
          </a:p>
        </p:txBody>
      </p:sp>
      <p:sp>
        <p:nvSpPr>
          <p:cNvPr id="5" name="橢圓 4"/>
          <p:cNvSpPr/>
          <p:nvPr/>
        </p:nvSpPr>
        <p:spPr>
          <a:xfrm>
            <a:off x="34046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T" sz="1400" dirty="0" smtClean="0"/>
              <a:t>1</a:t>
            </a:r>
            <a:endParaRPr kumimoji="1" lang="zh-CHT" altLang="en-US" sz="1400" dirty="0"/>
          </a:p>
        </p:txBody>
      </p:sp>
      <p:sp>
        <p:nvSpPr>
          <p:cNvPr id="7" name="橢圓 6"/>
          <p:cNvSpPr/>
          <p:nvPr/>
        </p:nvSpPr>
        <p:spPr>
          <a:xfrm>
            <a:off x="385192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T" sz="1400" dirty="0" smtClean="0"/>
              <a:t>2</a:t>
            </a:r>
            <a:endParaRPr kumimoji="1" lang="zh-CHT" altLang="en-US" sz="1400" dirty="0"/>
          </a:p>
        </p:txBody>
      </p:sp>
      <p:sp>
        <p:nvSpPr>
          <p:cNvPr id="8" name="橢圓 7"/>
          <p:cNvSpPr/>
          <p:nvPr/>
        </p:nvSpPr>
        <p:spPr>
          <a:xfrm>
            <a:off x="375958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T" sz="1400" dirty="0" smtClean="0"/>
              <a:t>3</a:t>
            </a:r>
            <a:endParaRPr kumimoji="1" lang="zh-CHT" altLang="en-US" sz="1400" dirty="0"/>
          </a:p>
        </p:txBody>
      </p:sp>
      <p:sp>
        <p:nvSpPr>
          <p:cNvPr id="9" name="橢圓 8"/>
          <p:cNvSpPr/>
          <p:nvPr/>
        </p:nvSpPr>
        <p:spPr>
          <a:xfrm>
            <a:off x="375958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T" sz="1400" dirty="0" smtClean="0"/>
              <a:t>4</a:t>
            </a:r>
            <a:endParaRPr kumimoji="1" lang="zh-CHT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80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T" dirty="0" smtClean="0"/>
              <a:t>final</a:t>
            </a:r>
            <a:r>
              <a:rPr kumimoji="1" lang="zh-CHT" altLang="en-US" dirty="0" smtClean="0"/>
              <a:t>關鍵字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HT" dirty="0"/>
              <a:t>Java</a:t>
            </a:r>
            <a:r>
              <a:rPr kumimoji="1" lang="zh-CHT" altLang="en-US" dirty="0"/>
              <a:t>關鍵字</a:t>
            </a:r>
            <a:r>
              <a:rPr kumimoji="1" lang="en-US" altLang="zh-CHT" dirty="0"/>
              <a:t>final</a:t>
            </a:r>
            <a:r>
              <a:rPr kumimoji="1" lang="zh-CHT" altLang="en-US" dirty="0"/>
              <a:t>有「這是無法改變的」含義</a:t>
            </a:r>
            <a:r>
              <a:rPr kumimoji="1" lang="zh-CHT" altLang="en-US" dirty="0" smtClean="0"/>
              <a:t>，其中用在成員變數的宣告時代表以下含義：</a:t>
            </a:r>
          </a:p>
          <a:p>
            <a:pPr lvl="1"/>
            <a:r>
              <a:rPr lang="en-US" altLang="zh-CHT" dirty="0"/>
              <a:t>final</a:t>
            </a:r>
            <a:r>
              <a:rPr lang="zh-CHT" altLang="en-US" dirty="0"/>
              <a:t>成員變數表示常數</a:t>
            </a:r>
            <a:r>
              <a:rPr lang="en-US" altLang="zh-CHT" dirty="0"/>
              <a:t>(</a:t>
            </a:r>
            <a:r>
              <a:rPr lang="en-US" altLang="zh-CHT" dirty="0" err="1"/>
              <a:t>const</a:t>
            </a:r>
            <a:r>
              <a:rPr lang="en-US" altLang="zh-CHT" dirty="0"/>
              <a:t>)</a:t>
            </a:r>
            <a:r>
              <a:rPr lang="zh-CHT" altLang="en-US" dirty="0"/>
              <a:t>，只能被設定值一次，設定值後值永遠不能再</a:t>
            </a:r>
            <a:r>
              <a:rPr lang="zh-CHT" altLang="en-US" dirty="0" smtClean="0"/>
              <a:t>改變。</a:t>
            </a:r>
            <a:endParaRPr lang="zh-CHT" altLang="en-US" dirty="0"/>
          </a:p>
          <a:p>
            <a:pPr lvl="1"/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0318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程式說明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HT" altLang="en-US" sz="2000" dirty="0" smtClean="0"/>
              <a:t>初始化</a:t>
            </a:r>
            <a:r>
              <a:rPr lang="en-US" altLang="zh-CHT" sz="2000" dirty="0" smtClean="0"/>
              <a:t>String</a:t>
            </a:r>
            <a:r>
              <a:rPr lang="zh-CHT" altLang="en-US" sz="2000" dirty="0"/>
              <a:t>陣列，將顯示的文字存入陣列之中。</a:t>
            </a:r>
            <a:endParaRPr lang="en-US" altLang="zh-CHT" sz="2000" dirty="0"/>
          </a:p>
          <a:p>
            <a:pPr marL="514350" indent="-514350">
              <a:buFont typeface="+mj-lt"/>
              <a:buAutoNum type="arabicPeriod"/>
            </a:pPr>
            <a:r>
              <a:rPr lang="zh-CHT" altLang="en-US" sz="2000" dirty="0" smtClean="0"/>
              <a:t>將 </a:t>
            </a:r>
            <a:r>
              <a:rPr lang="en-US" altLang="zh-CHT" sz="2000" dirty="0" err="1" smtClean="0"/>
              <a:t>ListView</a:t>
            </a:r>
            <a:r>
              <a:rPr lang="zh-CHT" altLang="en-US" sz="2000" dirty="0" smtClean="0"/>
              <a:t> </a:t>
            </a:r>
            <a:r>
              <a:rPr kumimoji="1" lang="zh-CHT" altLang="en-US" sz="2000" dirty="0" smtClean="0"/>
              <a:t>根據</a:t>
            </a:r>
            <a:r>
              <a:rPr kumimoji="1" lang="zh-CHT" altLang="en-US" sz="2000" dirty="0"/>
              <a:t>介面元件的</a:t>
            </a:r>
            <a:r>
              <a:rPr kumimoji="1" lang="en-US" altLang="zh-CHT" sz="2000" dirty="0"/>
              <a:t>Id</a:t>
            </a:r>
            <a:r>
              <a:rPr kumimoji="1" lang="zh-CHT" altLang="en-US" sz="2000" dirty="0"/>
              <a:t>來找到對應的物件</a:t>
            </a:r>
            <a:r>
              <a:rPr kumimoji="1" lang="zh-CHT" altLang="en-US" sz="2000" dirty="0" smtClean="0"/>
              <a:t>。</a:t>
            </a:r>
            <a:endParaRPr kumimoji="1" lang="en-US" altLang="zh-CHT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HT" altLang="en-US" sz="2000" dirty="0" smtClean="0"/>
              <a:t>將</a:t>
            </a:r>
            <a:r>
              <a:rPr lang="en-US" altLang="zh-CHT" sz="2000" dirty="0" smtClean="0"/>
              <a:t>String</a:t>
            </a:r>
            <a:r>
              <a:rPr lang="zh-CHT" altLang="en-US" sz="2000" dirty="0" smtClean="0"/>
              <a:t>陣列做為參數以建立</a:t>
            </a:r>
            <a:r>
              <a:rPr lang="en-US" altLang="zh-CHT" sz="2000" dirty="0" err="1" smtClean="0"/>
              <a:t>ArrayAdapter</a:t>
            </a:r>
            <a:r>
              <a:rPr lang="zh-CHT" altLang="en-US" sz="2000" dirty="0" smtClean="0"/>
              <a:t>。</a:t>
            </a:r>
          </a:p>
          <a:p>
            <a:pPr marL="880110" lvl="1" indent="-514350"/>
            <a:r>
              <a:rPr lang="zh-CHT" altLang="en-US" sz="2000" dirty="0" smtClean="0"/>
              <a:t>參數說明請見下表</a:t>
            </a:r>
            <a:endParaRPr lang="en-US" altLang="zh-CHT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HT" altLang="en-US" sz="2000" dirty="0" smtClean="0"/>
              <a:t>將</a:t>
            </a:r>
            <a:r>
              <a:rPr lang="en-US" altLang="zh-CHT" sz="2000" dirty="0" err="1" smtClean="0"/>
              <a:t>ArrayAdapter</a:t>
            </a:r>
            <a:r>
              <a:rPr lang="zh-CHT" altLang="en-US" sz="2000" dirty="0" smtClean="0"/>
              <a:t>傳入</a:t>
            </a:r>
            <a:r>
              <a:rPr lang="en-US" altLang="zh-CHT" sz="2000" dirty="0" err="1" smtClean="0"/>
              <a:t>ListView</a:t>
            </a:r>
            <a:r>
              <a:rPr lang="zh-CHT" altLang="en-US" sz="2000" dirty="0" smtClean="0"/>
              <a:t>中顯示。</a:t>
            </a:r>
            <a:endParaRPr lang="zh-CHT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3" y="4343887"/>
            <a:ext cx="7485253" cy="1980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佈局</a:t>
            </a:r>
            <a:endParaRPr lang="zh-CHT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2549708"/>
            <a:ext cx="4978896" cy="3774892"/>
          </a:xfrm>
        </p:spPr>
        <p:txBody>
          <a:bodyPr/>
          <a:lstStyle/>
          <a:p>
            <a:r>
              <a:rPr lang="en-US" altLang="zh-CHT" dirty="0" err="1" smtClean="0"/>
              <a:t>ListView</a:t>
            </a:r>
            <a:r>
              <a:rPr lang="zh-CHT" altLang="en-US" dirty="0" smtClean="0"/>
              <a:t>主要有分成三種佈局</a:t>
            </a:r>
            <a:endParaRPr lang="en-US" altLang="zh-CHT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HT" altLang="en-US" sz="2000" dirty="0" smtClean="0"/>
              <a:t>目前我們所使用的排版格式</a:t>
            </a:r>
            <a:r>
              <a:rPr lang="en-US" altLang="zh-CHT" sz="2000" dirty="0" smtClean="0"/>
              <a:t>simple_list_item_1</a:t>
            </a:r>
            <a:r>
              <a:rPr lang="zh-CHT" altLang="en-US" sz="2000" dirty="0" smtClean="0"/>
              <a:t>（左圖）。</a:t>
            </a:r>
            <a:endParaRPr lang="en-US" altLang="zh-CHT" sz="20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HT" altLang="en-US" sz="2000" dirty="0" smtClean="0"/>
              <a:t>而</a:t>
            </a:r>
            <a:r>
              <a:rPr lang="en-US" altLang="zh-CHT" sz="2000" dirty="0" smtClean="0"/>
              <a:t>simple_list_item_2</a:t>
            </a:r>
            <a:r>
              <a:rPr lang="zh-CHT" altLang="en-US" sz="2000" dirty="0" smtClean="0"/>
              <a:t>的排版，則是裡面包含兩個</a:t>
            </a:r>
            <a:r>
              <a:rPr lang="en-US" altLang="zh-CHT" sz="2000" dirty="0" err="1" smtClean="0"/>
              <a:t>textView</a:t>
            </a:r>
            <a:r>
              <a:rPr lang="zh-CHT" altLang="en-US" sz="2000" dirty="0" smtClean="0"/>
              <a:t>，字體</a:t>
            </a:r>
            <a:r>
              <a:rPr lang="zh-CHT" altLang="en-US" sz="2000" dirty="0"/>
              <a:t>、大小</a:t>
            </a:r>
            <a:r>
              <a:rPr lang="zh-CHT" altLang="en-US" sz="2000" dirty="0" smtClean="0"/>
              <a:t>不同（右圖）。</a:t>
            </a:r>
            <a:endParaRPr lang="en-US" altLang="zh-CHT" sz="20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HT" altLang="en-US" sz="2000" dirty="0" smtClean="0"/>
              <a:t>自訂佈局</a:t>
            </a:r>
            <a:endParaRPr lang="en-US" altLang="zh-CHT" sz="2000" dirty="0" smtClean="0"/>
          </a:p>
          <a:p>
            <a:endParaRPr lang="zh-CHT" altLang="en-US" dirty="0"/>
          </a:p>
        </p:txBody>
      </p:sp>
      <p:pic>
        <p:nvPicPr>
          <p:cNvPr id="6147" name="Picture 3" descr="C:\Users\Sean\Desktop\7163922530_b61a301b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808" y="2549708"/>
            <a:ext cx="1462151" cy="24369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ean\Desktop\7163922460_2f9790c2a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539" y="2564904"/>
            <a:ext cx="1443917" cy="240652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編譯並測試結果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48880"/>
            <a:ext cx="5194920" cy="3975720"/>
          </a:xfrm>
        </p:spPr>
        <p:txBody>
          <a:bodyPr/>
          <a:lstStyle/>
          <a:p>
            <a:r>
              <a:rPr lang="zh-CHT" altLang="en-US" dirty="0" smtClean="0"/>
              <a:t>請編譯並執行本專案。</a:t>
            </a:r>
            <a:endParaRPr lang="en-US" altLang="zh-CHT" dirty="0" smtClean="0"/>
          </a:p>
          <a:p>
            <a:r>
              <a:rPr lang="zh-CHT" altLang="en-US" dirty="0" smtClean="0"/>
              <a:t>若編譯成功，執行畫面應如右圖。</a:t>
            </a:r>
            <a:endParaRPr lang="zh-CHT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90" y="2224641"/>
            <a:ext cx="2799010" cy="409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1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處理</a:t>
            </a:r>
            <a:r>
              <a:rPr lang="en-US" altLang="zh-CHT" dirty="0" smtClean="0"/>
              <a:t>Item</a:t>
            </a:r>
            <a:r>
              <a:rPr lang="zh-CHT" altLang="en-US" dirty="0" smtClean="0"/>
              <a:t>點擊事件</a:t>
            </a:r>
            <a:endParaRPr lang="zh-CHT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需在</a:t>
            </a:r>
            <a:r>
              <a:rPr lang="en-US" altLang="zh-CHT" dirty="0" smtClean="0"/>
              <a:t>MainActivity.java</a:t>
            </a:r>
            <a:r>
              <a:rPr lang="zh-CHT" altLang="en-US" dirty="0" smtClean="0"/>
              <a:t>中實作</a:t>
            </a:r>
            <a:r>
              <a:rPr lang="en-US" altLang="zh-CHT" dirty="0" err="1" smtClean="0"/>
              <a:t>OnItemClickListener</a:t>
            </a:r>
            <a:r>
              <a:rPr lang="zh-CHT" altLang="en-US" dirty="0" smtClean="0"/>
              <a:t>介面，如下圖紅色部分</a:t>
            </a:r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pPr marL="0" indent="0">
              <a:buNone/>
            </a:pPr>
            <a:endParaRPr lang="en-US" altLang="zh-CHT" dirty="0"/>
          </a:p>
          <a:p>
            <a:r>
              <a:rPr lang="zh-CHT" altLang="en-US" dirty="0" smtClean="0"/>
              <a:t>接著加入</a:t>
            </a:r>
            <a:r>
              <a:rPr lang="en-US" altLang="zh-CHT" dirty="0" err="1" smtClean="0"/>
              <a:t>OnItemClickListener</a:t>
            </a:r>
            <a:r>
              <a:rPr lang="zh-CHT" altLang="en-US" dirty="0" smtClean="0"/>
              <a:t>必要函式</a:t>
            </a:r>
            <a:endParaRPr lang="en-US" altLang="zh-CHT" dirty="0" smtClean="0"/>
          </a:p>
          <a:p>
            <a:endParaRPr lang="zh-CHT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9592" y="3356992"/>
            <a:ext cx="7488832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sz="1600" dirty="0" smtClean="0"/>
              <a:t>public class </a:t>
            </a:r>
            <a:r>
              <a:rPr lang="en-US" altLang="zh-CHT" sz="1600" dirty="0" err="1" smtClean="0"/>
              <a:t>MainActivity</a:t>
            </a:r>
            <a:r>
              <a:rPr lang="en-US" altLang="zh-CHT" sz="1600" dirty="0" smtClean="0"/>
              <a:t> extends </a:t>
            </a:r>
            <a:r>
              <a:rPr lang="en-US" altLang="zh-CHT" sz="1600" dirty="0" err="1" smtClean="0"/>
              <a:t>ActionBarActivity</a:t>
            </a:r>
            <a:r>
              <a:rPr lang="en-US" altLang="zh-CHT" sz="1600" dirty="0" smtClean="0"/>
              <a:t> </a:t>
            </a:r>
          </a:p>
          <a:p>
            <a:r>
              <a:rPr lang="en-US" altLang="zh-CHT" sz="1600" dirty="0" smtClean="0"/>
              <a:t>	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implements </a:t>
            </a:r>
            <a:r>
              <a:rPr lang="en-US" altLang="zh-CHT" sz="1600" b="1" dirty="0" err="1" smtClean="0">
                <a:solidFill>
                  <a:srgbClr val="FF0000"/>
                </a:solidFill>
              </a:rPr>
              <a:t>AdapterView.OnItemClickListener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HT" sz="1600" dirty="0" smtClean="0"/>
              <a:t>{</a:t>
            </a:r>
          </a:p>
          <a:p>
            <a:r>
              <a:rPr lang="zh-CHT" altLang="en-US" sz="1600" dirty="0"/>
              <a:t> </a:t>
            </a:r>
            <a:r>
              <a:rPr lang="zh-CHT" altLang="en-US" sz="1600" dirty="0" smtClean="0"/>
              <a:t>   </a:t>
            </a:r>
            <a:r>
              <a:rPr lang="en-US" altLang="zh-CHT" sz="1600" dirty="0" smtClean="0"/>
              <a:t>//…</a:t>
            </a:r>
            <a:r>
              <a:rPr lang="zh-CHT" altLang="en-US" sz="1600" dirty="0" smtClean="0"/>
              <a:t>以下略</a:t>
            </a:r>
            <a:endParaRPr lang="en-US" altLang="zh-CHT" sz="1600" dirty="0" smtClean="0"/>
          </a:p>
          <a:p>
            <a:r>
              <a:rPr lang="en-US" altLang="zh-CHT" sz="1600" dirty="0"/>
              <a:t>}</a:t>
            </a:r>
            <a:endParaRPr lang="zh-CHT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70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教學目標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學習撰寫 </a:t>
            </a:r>
            <a:r>
              <a:rPr lang="en-US" altLang="zh-CHT" dirty="0" err="1" smtClean="0"/>
              <a:t>ListView</a:t>
            </a:r>
            <a:r>
              <a:rPr lang="zh-CHT" altLang="en-US" dirty="0" smtClean="0"/>
              <a:t> 元件</a:t>
            </a:r>
            <a:endParaRPr lang="en-US" altLang="zh-CHT" dirty="0" smtClean="0"/>
          </a:p>
          <a:p>
            <a:r>
              <a:rPr lang="zh-CHT" altLang="en-US" dirty="0" smtClean="0"/>
              <a:t>自訂</a:t>
            </a:r>
            <a:r>
              <a:rPr lang="en-US" altLang="zh-CHT" dirty="0" err="1" smtClean="0"/>
              <a:t>ListView</a:t>
            </a:r>
            <a:endParaRPr lang="en-US" altLang="zh-CHT" dirty="0" smtClean="0"/>
          </a:p>
          <a:p>
            <a:r>
              <a:rPr lang="zh-CHT" altLang="en-US" dirty="0" smtClean="0"/>
              <a:t>如何切換</a:t>
            </a:r>
            <a:r>
              <a:rPr lang="en-US" altLang="zh-CHT" dirty="0" smtClean="0"/>
              <a:t>Activity</a:t>
            </a:r>
          </a:p>
          <a:p>
            <a:r>
              <a:rPr lang="zh-CHT" altLang="en-US" dirty="0" smtClean="0"/>
              <a:t>利用</a:t>
            </a:r>
            <a:r>
              <a:rPr lang="en-US" altLang="zh-CHT" dirty="0" smtClean="0"/>
              <a:t>Activity</a:t>
            </a:r>
            <a:r>
              <a:rPr lang="zh-CHT" altLang="en-US" dirty="0" smtClean="0"/>
              <a:t> </a:t>
            </a:r>
            <a:r>
              <a:rPr lang="zh-CHT" altLang="en-US" dirty="0"/>
              <a:t>傳值</a:t>
            </a:r>
            <a:endParaRPr lang="en-US" altLang="zh-CHT" dirty="0" smtClean="0"/>
          </a:p>
        </p:txBody>
      </p:sp>
    </p:spTree>
    <p:extLst>
      <p:ext uri="{BB962C8B-B14F-4D97-AF65-F5344CB8AC3E}">
        <p14:creationId xmlns:p14="http://schemas.microsoft.com/office/powerpoint/2010/main" val="207227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實作</a:t>
            </a:r>
            <a:r>
              <a:rPr lang="en-US" altLang="zh-CHT" dirty="0" err="1" smtClean="0"/>
              <a:t>onItemClick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當點擊時，跳出一個快顯，顯示第幾個</a:t>
            </a:r>
            <a:r>
              <a:rPr lang="en-US" altLang="zh-CHT" dirty="0" smtClean="0"/>
              <a:t>item</a:t>
            </a:r>
            <a:r>
              <a:rPr lang="zh-CHT" altLang="en-US" dirty="0" smtClean="0"/>
              <a:t>被點擊。</a:t>
            </a:r>
          </a:p>
          <a:p>
            <a:endParaRPr lang="zh-CHT" altLang="en-US" dirty="0"/>
          </a:p>
          <a:p>
            <a:endParaRPr lang="zh-CHT" altLang="en-US" dirty="0" smtClean="0"/>
          </a:p>
          <a:p>
            <a:endParaRPr lang="zh-CHT" altLang="en-US" dirty="0"/>
          </a:p>
          <a:p>
            <a:endParaRPr lang="zh-CHT" altLang="en-US" dirty="0" smtClean="0"/>
          </a:p>
          <a:p>
            <a:pPr lvl="1"/>
            <a:r>
              <a:rPr lang="zh-CHT" altLang="en-US" dirty="0" smtClean="0"/>
              <a:t>請參見以下網頁：</a:t>
            </a:r>
          </a:p>
          <a:p>
            <a:pPr lvl="2"/>
            <a:r>
              <a:rPr lang="en-US" altLang="zh-CHT" dirty="0">
                <a:hlinkClick r:id="rId2"/>
              </a:rPr>
              <a:t>http://</a:t>
            </a:r>
            <a:r>
              <a:rPr lang="en-US" altLang="zh-CHT" dirty="0" smtClean="0">
                <a:hlinkClick r:id="rId2"/>
              </a:rPr>
              <a:t>developer.android.com/reference/android/widget/AdapterView.OnItemClickListener.html</a:t>
            </a:r>
            <a:endParaRPr lang="en-US" altLang="zh-CHT" dirty="0" smtClean="0"/>
          </a:p>
          <a:p>
            <a:pPr lvl="2"/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9268" y="2996952"/>
            <a:ext cx="756084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sz="1600" dirty="0" smtClean="0"/>
              <a:t>@Override</a:t>
            </a:r>
          </a:p>
          <a:p>
            <a:r>
              <a:rPr lang="en-US" altLang="zh-CHT" sz="1600" dirty="0" smtClean="0"/>
              <a:t>    public void </a:t>
            </a:r>
            <a:r>
              <a:rPr lang="en-US" altLang="zh-CHT" sz="1600" dirty="0" err="1" smtClean="0"/>
              <a:t>onItemClick</a:t>
            </a:r>
            <a:r>
              <a:rPr lang="en-US" altLang="zh-CHT" sz="1600" dirty="0" smtClean="0"/>
              <a:t>(</a:t>
            </a:r>
            <a:r>
              <a:rPr lang="en-US" altLang="zh-CHT" sz="1600" dirty="0" err="1" smtClean="0"/>
              <a:t>AdapterView</a:t>
            </a:r>
            <a:r>
              <a:rPr lang="en-US" altLang="zh-CHT" sz="1600" dirty="0" smtClean="0"/>
              <a:t>&lt;?&gt; parent, View </a:t>
            </a:r>
            <a:r>
              <a:rPr lang="en-US" altLang="zh-CHT" sz="1600" dirty="0" err="1" smtClean="0"/>
              <a:t>view</a:t>
            </a:r>
            <a:r>
              <a:rPr lang="en-US" altLang="zh-CHT" sz="1600" dirty="0" smtClean="0"/>
              <a:t>, </a:t>
            </a:r>
            <a:r>
              <a:rPr lang="en-US" altLang="zh-CHT" sz="1600" dirty="0" err="1" smtClean="0"/>
              <a:t>int</a:t>
            </a:r>
            <a:r>
              <a:rPr lang="en-US" altLang="zh-CHT" sz="1600" dirty="0" smtClean="0"/>
              <a:t> position, long id) {</a:t>
            </a:r>
          </a:p>
          <a:p>
            <a:r>
              <a:rPr lang="en-US" altLang="zh-CHT" sz="1600" dirty="0" smtClean="0"/>
              <a:t>        </a:t>
            </a:r>
            <a:r>
              <a:rPr lang="en-US" altLang="zh-CHT" sz="1600" b="1" dirty="0" err="1" smtClean="0">
                <a:solidFill>
                  <a:srgbClr val="FF0000"/>
                </a:solidFill>
              </a:rPr>
              <a:t>Toast.makeText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(</a:t>
            </a:r>
            <a:r>
              <a:rPr lang="en-US" altLang="zh-CHT" sz="1600" b="1" dirty="0" err="1" smtClean="0">
                <a:solidFill>
                  <a:srgbClr val="FF0000"/>
                </a:solidFill>
              </a:rPr>
              <a:t>this.getApplicationContext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(),"Click : "+position+" item", </a:t>
            </a:r>
          </a:p>
          <a:p>
            <a:r>
              <a:rPr lang="en-US" altLang="zh-CHT" sz="1600" b="1" dirty="0">
                <a:solidFill>
                  <a:srgbClr val="FF0000"/>
                </a:solidFill>
              </a:rPr>
              <a:t> 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       </a:t>
            </a:r>
            <a:r>
              <a:rPr lang="en-US" altLang="zh-CHT" sz="1600" b="1" dirty="0" err="1" smtClean="0">
                <a:solidFill>
                  <a:srgbClr val="FF0000"/>
                </a:solidFill>
              </a:rPr>
              <a:t>Toast.LENGTH_SHORT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).show();</a:t>
            </a:r>
          </a:p>
          <a:p>
            <a:r>
              <a:rPr lang="en-US" altLang="zh-CHT" sz="1600" dirty="0" smtClean="0"/>
              <a:t>    }</a:t>
            </a:r>
            <a:endParaRPr lang="zh-CHT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8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指定</a:t>
            </a:r>
            <a:r>
              <a:rPr kumimoji="1" lang="zh-CHT" altLang="en-US" smtClean="0"/>
              <a:t>項目點擊事件監聽器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請在</a:t>
            </a:r>
            <a:r>
              <a:rPr kumimoji="1" lang="en-US" altLang="zh-CHT" dirty="0" err="1" smtClean="0"/>
              <a:t>MainActivity</a:t>
            </a:r>
            <a:r>
              <a:rPr kumimoji="1" lang="zh-CHT" altLang="en-US" dirty="0" smtClean="0"/>
              <a:t>的</a:t>
            </a:r>
            <a:r>
              <a:rPr kumimoji="1" lang="en-US" altLang="zh-CHT" dirty="0" err="1" smtClean="0"/>
              <a:t>onCreate</a:t>
            </a:r>
            <a:r>
              <a:rPr kumimoji="1" lang="zh-CHT" altLang="en-US" dirty="0" smtClean="0"/>
              <a:t>函式中，在取得</a:t>
            </a:r>
            <a:r>
              <a:rPr kumimoji="1" lang="en-US" altLang="zh-CHT" dirty="0" err="1" smtClean="0"/>
              <a:t>listView</a:t>
            </a:r>
            <a:r>
              <a:rPr kumimoji="1" lang="zh-CHT" altLang="en-US" dirty="0" smtClean="0"/>
              <a:t>物件之後加入以下程式碼：</a:t>
            </a:r>
          </a:p>
          <a:p>
            <a:pPr lvl="2"/>
            <a:r>
              <a:rPr kumimoji="1" lang="zh-CHT" altLang="en-US" dirty="0" smtClean="0"/>
              <a:t>為</a:t>
            </a:r>
            <a:r>
              <a:rPr kumimoji="1" lang="en-US" altLang="zh-CHT" dirty="0" err="1" smtClean="0"/>
              <a:t>ListView</a:t>
            </a:r>
            <a:r>
              <a:rPr kumimoji="1" lang="zh-CHT" altLang="en-US" dirty="0" smtClean="0"/>
              <a:t>指定點擊事件的監聽物件</a:t>
            </a:r>
            <a:endParaRPr kumimoji="1"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1640" y="3875075"/>
            <a:ext cx="626469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sz="2400" dirty="0" err="1" smtClean="0"/>
              <a:t>listView.setOnItemClickListener</a:t>
            </a:r>
            <a:r>
              <a:rPr lang="en-US" altLang="zh-CHT" sz="2400" dirty="0" smtClean="0"/>
              <a:t>(this);</a:t>
            </a:r>
          </a:p>
        </p:txBody>
      </p:sp>
    </p:spTree>
    <p:extLst>
      <p:ext uri="{BB962C8B-B14F-4D97-AF65-F5344CB8AC3E}">
        <p14:creationId xmlns:p14="http://schemas.microsoft.com/office/powerpoint/2010/main" val="202766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Toast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dirty="0"/>
              <a:t>Toast</a:t>
            </a:r>
            <a:r>
              <a:rPr lang="zh-CHT" altLang="en-US" dirty="0"/>
              <a:t>通知是一個在手機螢幕上彈出的</a:t>
            </a:r>
            <a:r>
              <a:rPr lang="zh-CHT" altLang="en-US" dirty="0" smtClean="0"/>
              <a:t>訊息。</a:t>
            </a:r>
            <a:endParaRPr lang="en-US" altLang="zh-CHT" dirty="0" smtClean="0"/>
          </a:p>
          <a:p>
            <a:r>
              <a:rPr lang="en-US" altLang="zh-CHT" dirty="0" smtClean="0"/>
              <a:t>Toast</a:t>
            </a:r>
            <a:r>
              <a:rPr lang="zh-CHT" altLang="en-US" dirty="0"/>
              <a:t>只佔用訊息所需要的螢幕空間，使用者當前的活動仍然可以繼續進行</a:t>
            </a:r>
            <a:r>
              <a:rPr lang="zh-CHT" altLang="en-US" dirty="0" smtClean="0"/>
              <a:t>，且</a:t>
            </a:r>
            <a:r>
              <a:rPr lang="zh-CHT" altLang="en-US" dirty="0"/>
              <a:t>不接受互動</a:t>
            </a:r>
            <a:r>
              <a:rPr lang="zh-CHT" altLang="en-US" dirty="0" smtClean="0"/>
              <a:t>事件。</a:t>
            </a:r>
            <a:endParaRPr lang="en-US" altLang="zh-CHT" dirty="0" smtClean="0"/>
          </a:p>
          <a:p>
            <a:r>
              <a:rPr lang="en-US" altLang="zh-CHT" dirty="0"/>
              <a:t>Toast</a:t>
            </a:r>
            <a:r>
              <a:rPr lang="zh-CHT" altLang="en-US" dirty="0"/>
              <a:t>物件有一個</a:t>
            </a:r>
            <a:r>
              <a:rPr lang="en-US" altLang="zh-CHT" dirty="0" err="1"/>
              <a:t>maketext</a:t>
            </a:r>
            <a:r>
              <a:rPr lang="zh-CHT" altLang="en-US" dirty="0"/>
              <a:t>的方法，這個方法帶有三個參數</a:t>
            </a:r>
            <a:r>
              <a:rPr lang="zh-CHT" altLang="en-US" dirty="0" smtClean="0"/>
              <a:t>：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應用程式</a:t>
            </a:r>
            <a:r>
              <a:rPr lang="zh-CHT" altLang="en-US" dirty="0"/>
              <a:t>內容、文字訊息、顯示時間長短</a:t>
            </a:r>
          </a:p>
        </p:txBody>
      </p:sp>
    </p:spTree>
    <p:extLst>
      <p:ext uri="{BB962C8B-B14F-4D97-AF65-F5344CB8AC3E}">
        <p14:creationId xmlns:p14="http://schemas.microsoft.com/office/powerpoint/2010/main" val="2460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HT" altLang="en-US" sz="3600" b="1" dirty="0" smtClean="0"/>
              <a:t>客製化</a:t>
            </a:r>
            <a:r>
              <a:rPr lang="en-US" altLang="zh-CHT" sz="3600" b="1" dirty="0" err="1" smtClean="0"/>
              <a:t>ListView</a:t>
            </a:r>
            <a:endParaRPr lang="en-US" altLang="zh-CHT" sz="3600" b="1" dirty="0" smtClean="0"/>
          </a:p>
          <a:p>
            <a:pPr algn="ctr"/>
            <a:r>
              <a:rPr lang="zh-CHT" altLang="en-US" sz="2400" b="1" u="sng" dirty="0" smtClean="0"/>
              <a:t>在水果名稱前加上插圖</a:t>
            </a:r>
            <a:endParaRPr lang="zh-CHT" altLang="en-US" sz="2400" b="1" u="sng" dirty="0"/>
          </a:p>
        </p:txBody>
      </p:sp>
      <p:sp>
        <p:nvSpPr>
          <p:cNvPr id="4" name="閃電 3"/>
          <p:cNvSpPr/>
          <p:nvPr/>
        </p:nvSpPr>
        <p:spPr>
          <a:xfrm>
            <a:off x="1691680" y="2852936"/>
            <a:ext cx="1008112" cy="792088"/>
          </a:xfrm>
          <a:prstGeom prst="lightningBol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40532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T" dirty="0" smtClean="0"/>
              <a:t>Customized </a:t>
            </a:r>
            <a:r>
              <a:rPr lang="en-US" altLang="zh-CHT" dirty="0" err="1" smtClean="0"/>
              <a:t>ListView</a:t>
            </a:r>
            <a:endParaRPr lang="zh-CHT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自訂佈局方法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必須</a:t>
            </a:r>
            <a:r>
              <a:rPr lang="zh-CHT" altLang="en-US" dirty="0"/>
              <a:t>做兩件事</a:t>
            </a:r>
            <a:endParaRPr lang="en-US" altLang="zh-CHT" dirty="0" smtClean="0"/>
          </a:p>
          <a:p>
            <a:pPr marL="1124712" lvl="2" indent="-457200">
              <a:buFont typeface="+mj-lt"/>
              <a:buAutoNum type="arabicPeriod"/>
            </a:pPr>
            <a:r>
              <a:rPr lang="zh-CHT" altLang="en-US" dirty="0" smtClean="0"/>
              <a:t>提供項目的</a:t>
            </a:r>
            <a:r>
              <a:rPr lang="en-US" altLang="zh-CHT" dirty="0" smtClean="0"/>
              <a:t>Layout</a:t>
            </a:r>
            <a:r>
              <a:rPr lang="zh-CHT" altLang="en-US" dirty="0" smtClean="0"/>
              <a:t>檔（如</a:t>
            </a:r>
            <a:r>
              <a:rPr lang="en-US" altLang="zh-CHT" dirty="0" err="1" smtClean="0"/>
              <a:t>list_item_layout.xml</a:t>
            </a:r>
            <a:r>
              <a:rPr lang="zh-CHT" altLang="en-US" dirty="0" smtClean="0"/>
              <a:t>）</a:t>
            </a:r>
            <a:endParaRPr lang="en-US" altLang="zh-CHT" dirty="0" smtClean="0"/>
          </a:p>
          <a:p>
            <a:pPr lvl="3"/>
            <a:r>
              <a:rPr lang="zh-CHT" altLang="en-US" dirty="0" smtClean="0"/>
              <a:t>將每一</a:t>
            </a:r>
            <a:r>
              <a:rPr lang="zh-CHT" altLang="en-US" dirty="0"/>
              <a:t>格</a:t>
            </a:r>
            <a:r>
              <a:rPr lang="en-US" altLang="zh-CHT" dirty="0"/>
              <a:t>List</a:t>
            </a:r>
            <a:r>
              <a:rPr lang="zh-CHT" altLang="en-US" dirty="0"/>
              <a:t>的呈現方式</a:t>
            </a:r>
            <a:r>
              <a:rPr lang="en-US" altLang="zh-CHT" dirty="0"/>
              <a:t>, </a:t>
            </a:r>
            <a:r>
              <a:rPr lang="zh-CHT" altLang="en-US" dirty="0"/>
              <a:t>以</a:t>
            </a:r>
            <a:r>
              <a:rPr lang="en-US" altLang="zh-CHT" dirty="0"/>
              <a:t>Layout</a:t>
            </a:r>
            <a:r>
              <a:rPr lang="zh-CHT" altLang="en-US" dirty="0"/>
              <a:t>的方式實作</a:t>
            </a:r>
            <a:r>
              <a:rPr lang="zh-CHT" altLang="en-US" dirty="0" smtClean="0"/>
              <a:t>出來</a:t>
            </a:r>
            <a:endParaRPr lang="en-US" altLang="zh-CHT" dirty="0" smtClean="0"/>
          </a:p>
          <a:p>
            <a:pPr marL="1124712" lvl="2" indent="-457200">
              <a:buFont typeface="+mj-lt"/>
              <a:buAutoNum type="arabicPeriod"/>
            </a:pPr>
            <a:r>
              <a:rPr lang="zh-CHT" altLang="en-US" dirty="0" smtClean="0"/>
              <a:t>撰寫對應的類別檔（如</a:t>
            </a:r>
            <a:r>
              <a:rPr lang="en-US" altLang="zh-CHT" dirty="0" err="1" smtClean="0"/>
              <a:t>ListAdapter.java</a:t>
            </a:r>
            <a:r>
              <a:rPr lang="zh-CHT" altLang="en-US" dirty="0" smtClean="0"/>
              <a:t>）</a:t>
            </a:r>
            <a:endParaRPr lang="en-US" altLang="zh-CHT" dirty="0" smtClean="0"/>
          </a:p>
          <a:p>
            <a:pPr lvl="3"/>
            <a:r>
              <a:rPr lang="zh-CHT" altLang="en-US" dirty="0" smtClean="0"/>
              <a:t>利用 </a:t>
            </a:r>
            <a:r>
              <a:rPr lang="en-US" altLang="zh-CHT" dirty="0" err="1"/>
              <a:t>ListAdapter</a:t>
            </a:r>
            <a:r>
              <a:rPr lang="en-US" altLang="zh-CHT" dirty="0"/>
              <a:t> </a:t>
            </a:r>
            <a:r>
              <a:rPr lang="zh-CHT" altLang="en-US" dirty="0"/>
              <a:t>將資料串接</a:t>
            </a:r>
            <a:r>
              <a:rPr lang="zh-CHT" altLang="en-US" dirty="0" smtClean="0"/>
              <a:t>起來</a:t>
            </a:r>
            <a:r>
              <a:rPr lang="zh-CHT" altLang="en-US" dirty="0"/>
              <a:t/>
            </a:r>
            <a:br>
              <a:rPr lang="zh-CHT" altLang="en-US" dirty="0"/>
            </a:b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2402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提供項目的</a:t>
            </a:r>
            <a:r>
              <a:rPr lang="en-US" altLang="zh-CHT" dirty="0"/>
              <a:t>Layout</a:t>
            </a:r>
            <a:r>
              <a:rPr lang="zh-CHT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在 </a:t>
            </a:r>
            <a:r>
              <a:rPr lang="en-US" altLang="zh-CHT" dirty="0" smtClean="0"/>
              <a:t>res\layout </a:t>
            </a:r>
            <a:r>
              <a:rPr lang="zh-CHT" altLang="en-US" dirty="0" smtClean="0"/>
              <a:t>中新增</a:t>
            </a:r>
            <a:r>
              <a:rPr lang="en-US" altLang="zh-CHT" dirty="0" err="1" smtClean="0"/>
              <a:t>list_item_layout.xml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在左邊的專案檢視列表中點選</a:t>
            </a:r>
            <a:r>
              <a:rPr lang="en-US" altLang="zh-CHT" dirty="0" smtClean="0"/>
              <a:t>res\layout</a:t>
            </a:r>
          </a:p>
          <a:p>
            <a:pPr lvl="1"/>
            <a:r>
              <a:rPr lang="zh-CHT" altLang="en-US" dirty="0" smtClean="0"/>
              <a:t>在上方右按滑鼠，選擇「</a:t>
            </a:r>
            <a:r>
              <a:rPr lang="en-US" altLang="zh-CHT" dirty="0" smtClean="0"/>
              <a:t>New…</a:t>
            </a:r>
            <a:r>
              <a:rPr lang="zh-CHT" altLang="en-US" dirty="0" smtClean="0"/>
              <a:t>」，「</a:t>
            </a:r>
            <a:r>
              <a:rPr lang="en-US" altLang="zh-CHT" dirty="0" smtClean="0"/>
              <a:t>XML</a:t>
            </a:r>
            <a:r>
              <a:rPr lang="zh-CHT" altLang="en-US" dirty="0" smtClean="0"/>
              <a:t>」，「</a:t>
            </a:r>
            <a:r>
              <a:rPr lang="en-US" altLang="zh-CHT" dirty="0" smtClean="0"/>
              <a:t>Layout XML File</a:t>
            </a:r>
            <a:r>
              <a:rPr lang="zh-CHT" altLang="en-US" dirty="0" smtClean="0"/>
              <a:t>」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請將檔名命名為</a:t>
            </a:r>
            <a:r>
              <a:rPr lang="en-US" altLang="zh-CHT" dirty="0" err="1"/>
              <a:t>list_item_layout.xml</a:t>
            </a:r>
            <a:endParaRPr lang="en-US" altLang="zh-CHT" dirty="0" smtClean="0"/>
          </a:p>
        </p:txBody>
      </p:sp>
    </p:spTree>
    <p:extLst>
      <p:ext uri="{BB962C8B-B14F-4D97-AF65-F5344CB8AC3E}">
        <p14:creationId xmlns:p14="http://schemas.microsoft.com/office/powerpoint/2010/main" val="330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提供項目的</a:t>
            </a:r>
            <a:r>
              <a:rPr lang="en-US" altLang="zh-CHT" dirty="0"/>
              <a:t>Layout</a:t>
            </a:r>
            <a:r>
              <a:rPr lang="zh-CHT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r>
              <a:rPr lang="zh-CHT" altLang="en-US" dirty="0" smtClean="0"/>
              <a:t>設計介面如下圖</a:t>
            </a:r>
          </a:p>
          <a:p>
            <a:pPr lvl="1"/>
            <a:r>
              <a:rPr lang="zh-CHT" altLang="en-US" sz="2000" dirty="0" smtClean="0"/>
              <a:t>請在</a:t>
            </a:r>
            <a:r>
              <a:rPr lang="en-US" altLang="zh-CHT" sz="2000" dirty="0" err="1" smtClean="0"/>
              <a:t>LinearLayout</a:t>
            </a:r>
            <a:r>
              <a:rPr lang="zh-CHT" altLang="en-US" sz="2000" dirty="0" smtClean="0"/>
              <a:t>中放置一個</a:t>
            </a:r>
            <a:r>
              <a:rPr lang="en-US" altLang="zh-CHT" sz="2000" dirty="0" err="1" smtClean="0"/>
              <a:t>ImageView</a:t>
            </a:r>
            <a:r>
              <a:rPr lang="zh-CHT" altLang="en-US" sz="2000" dirty="0" smtClean="0"/>
              <a:t>與</a:t>
            </a:r>
            <a:r>
              <a:rPr lang="en-US" altLang="zh-CHT" sz="2000" dirty="0" err="1" smtClean="0"/>
              <a:t>TextView</a:t>
            </a:r>
            <a:r>
              <a:rPr lang="zh-CHT" altLang="en-US" sz="2000" dirty="0" smtClean="0"/>
              <a:t>元件，分別代表相片（</a:t>
            </a:r>
            <a:r>
              <a:rPr lang="en-US" altLang="zh-CHT" sz="2000" dirty="0" smtClean="0"/>
              <a:t>Picture</a:t>
            </a:r>
            <a:r>
              <a:rPr lang="zh-CHT" altLang="en-US" sz="2000" dirty="0" smtClean="0"/>
              <a:t>）與文字（</a:t>
            </a:r>
            <a:r>
              <a:rPr lang="en-US" altLang="zh-CHT" sz="2000" dirty="0" smtClean="0"/>
              <a:t>Text</a:t>
            </a:r>
            <a:r>
              <a:rPr lang="zh-CHT" altLang="en-US" sz="2000" dirty="0" smtClean="0"/>
              <a:t>）</a:t>
            </a:r>
            <a:endParaRPr lang="en-US" altLang="zh-CHT" sz="2000" dirty="0" smtClean="0"/>
          </a:p>
          <a:p>
            <a:pPr lvl="1"/>
            <a:endParaRPr lang="en-US" altLang="zh-CHT" sz="2000" dirty="0"/>
          </a:p>
          <a:p>
            <a:pPr lvl="1"/>
            <a:endParaRPr lang="en-US" altLang="zh-CHT" sz="2000" dirty="0" smtClean="0"/>
          </a:p>
          <a:p>
            <a:pPr lvl="1"/>
            <a:endParaRPr lang="en-US" altLang="zh-CHT" sz="2000" dirty="0"/>
          </a:p>
          <a:p>
            <a:pPr lvl="1"/>
            <a:endParaRPr lang="en-US" altLang="zh-CHT" sz="2000" dirty="0" smtClean="0"/>
          </a:p>
          <a:p>
            <a:pPr lvl="1"/>
            <a:r>
              <a:rPr lang="zh-CHT" altLang="en-US" sz="2000" dirty="0" smtClean="0"/>
              <a:t>元件</a:t>
            </a:r>
            <a:r>
              <a:rPr lang="en-US" altLang="zh-CHT" sz="2000" dirty="0" smtClean="0"/>
              <a:t>id</a:t>
            </a:r>
            <a:r>
              <a:rPr lang="zh-CHT" altLang="en-US" sz="2000" dirty="0" smtClean="0"/>
              <a:t>可使用預設的名稱，如</a:t>
            </a:r>
            <a:r>
              <a:rPr lang="en-US" altLang="zh-CHT" sz="2000" dirty="0" err="1" smtClean="0"/>
              <a:t>imageView</a:t>
            </a:r>
            <a:r>
              <a:rPr lang="zh-CHT" altLang="en-US" sz="2000" dirty="0" smtClean="0"/>
              <a:t>或</a:t>
            </a:r>
            <a:r>
              <a:rPr lang="en-US" altLang="zh-CHT" sz="2000" dirty="0" err="1" smtClean="0"/>
              <a:t>textView</a:t>
            </a:r>
            <a:endParaRPr lang="en-US" altLang="zh-CHT" sz="2000" dirty="0" smtClean="0"/>
          </a:p>
        </p:txBody>
      </p:sp>
      <p:grpSp>
        <p:nvGrpSpPr>
          <p:cNvPr id="8" name="群組 7"/>
          <p:cNvGrpSpPr/>
          <p:nvPr/>
        </p:nvGrpSpPr>
        <p:grpSpPr>
          <a:xfrm>
            <a:off x="2339752" y="3717032"/>
            <a:ext cx="3600400" cy="936104"/>
            <a:chOff x="5292080" y="2492896"/>
            <a:chExt cx="3600400" cy="936104"/>
          </a:xfrm>
        </p:grpSpPr>
        <p:sp>
          <p:nvSpPr>
            <p:cNvPr id="4" name="矩形 3"/>
            <p:cNvSpPr/>
            <p:nvPr/>
          </p:nvSpPr>
          <p:spPr>
            <a:xfrm>
              <a:off x="5292080" y="2492896"/>
              <a:ext cx="3600400" cy="9361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T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364088" y="2564904"/>
              <a:ext cx="1152128" cy="7920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/>
                <a:t>PICTURE</a:t>
              </a:r>
              <a:endParaRPr lang="zh-CHT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588224" y="2564904"/>
              <a:ext cx="2160240" cy="7920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/>
                <a:t>TEXT</a:t>
              </a:r>
              <a:endParaRPr lang="zh-CHT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01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831655" y="2924944"/>
            <a:ext cx="7128792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dirty="0"/>
              <a:t>&lt;?xml version="1.0" encoding="utf-8"?&gt;</a:t>
            </a:r>
          </a:p>
          <a:p>
            <a:r>
              <a:rPr lang="en-US" altLang="zh-CHT" dirty="0"/>
              <a:t>&lt;</a:t>
            </a:r>
            <a:r>
              <a:rPr lang="en-US" altLang="zh-CHT" dirty="0" err="1" smtClean="0"/>
              <a:t>LinearLayout</a:t>
            </a:r>
            <a:r>
              <a:rPr lang="en-US" altLang="zh-CHT" dirty="0" smtClean="0"/>
              <a:t> </a:t>
            </a:r>
            <a:r>
              <a:rPr lang="en-US" altLang="zh-CHT" dirty="0" err="1" smtClean="0"/>
              <a:t>xmlns:android</a:t>
            </a:r>
            <a:r>
              <a:rPr lang="en-US" altLang="zh-CHT" dirty="0" smtClean="0"/>
              <a:t>="http://schemas.android.com/</a:t>
            </a:r>
            <a:r>
              <a:rPr lang="en-US" altLang="zh-CHT" dirty="0" err="1" smtClean="0"/>
              <a:t>apk</a:t>
            </a:r>
            <a:r>
              <a:rPr lang="en-US" altLang="zh-CHT" dirty="0" smtClean="0"/>
              <a:t>/res/android"</a:t>
            </a:r>
            <a:endParaRPr lang="en-US" altLang="zh-CHT" dirty="0"/>
          </a:p>
          <a:p>
            <a:r>
              <a:rPr lang="en-US" altLang="zh-CHT" dirty="0"/>
              <a:t>    </a:t>
            </a:r>
            <a:r>
              <a:rPr lang="en-US" altLang="zh-CHT" b="1" dirty="0" err="1">
                <a:solidFill>
                  <a:srgbClr val="FF0000"/>
                </a:solidFill>
              </a:rPr>
              <a:t>android:orientation</a:t>
            </a:r>
            <a:r>
              <a:rPr lang="en-US" altLang="zh-CHT" b="1" dirty="0" smtClean="0">
                <a:solidFill>
                  <a:srgbClr val="FF0000"/>
                </a:solidFill>
              </a:rPr>
              <a:t>="horizontal"</a:t>
            </a:r>
            <a:r>
              <a:rPr lang="en-US" altLang="zh-CHT" dirty="0" smtClean="0">
                <a:solidFill>
                  <a:srgbClr val="FF0000"/>
                </a:solidFill>
              </a:rPr>
              <a:t> </a:t>
            </a:r>
            <a:r>
              <a:rPr lang="en-US" altLang="zh-CHT" b="1" dirty="0">
                <a:solidFill>
                  <a:srgbClr val="FF0000"/>
                </a:solidFill>
              </a:rPr>
              <a:t>(</a:t>
            </a:r>
            <a:r>
              <a:rPr lang="zh-CHT" altLang="en-US" b="1" dirty="0">
                <a:solidFill>
                  <a:srgbClr val="FF0000"/>
                </a:solidFill>
              </a:rPr>
              <a:t>部分略過</a:t>
            </a:r>
            <a:r>
              <a:rPr lang="en-US" altLang="zh-CHT" b="1" dirty="0">
                <a:solidFill>
                  <a:srgbClr val="FF0000"/>
                </a:solidFill>
              </a:rPr>
              <a:t>)</a:t>
            </a:r>
            <a:r>
              <a:rPr lang="zh-CHT" altLang="en-US" b="1" dirty="0">
                <a:solidFill>
                  <a:srgbClr val="FF0000"/>
                </a:solidFill>
              </a:rPr>
              <a:t> </a:t>
            </a:r>
            <a:r>
              <a:rPr lang="zh-CHT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HT" dirty="0" smtClean="0"/>
              <a:t>&gt;</a:t>
            </a:r>
            <a:endParaRPr lang="en-US" altLang="zh-CHT" dirty="0"/>
          </a:p>
          <a:p>
            <a:endParaRPr lang="en-US" altLang="zh-CHT" dirty="0"/>
          </a:p>
          <a:p>
            <a:r>
              <a:rPr lang="en-US" altLang="zh-CHT" dirty="0">
                <a:solidFill>
                  <a:srgbClr val="FF0000"/>
                </a:solidFill>
              </a:rPr>
              <a:t>    </a:t>
            </a:r>
            <a:r>
              <a:rPr lang="en-US" altLang="zh-CHT" b="1" dirty="0">
                <a:solidFill>
                  <a:srgbClr val="FF0000"/>
                </a:solidFill>
              </a:rPr>
              <a:t>&lt;</a:t>
            </a:r>
            <a:r>
              <a:rPr lang="en-US" altLang="zh-CHT" b="1" dirty="0" err="1" smtClean="0">
                <a:solidFill>
                  <a:srgbClr val="FF0000"/>
                </a:solidFill>
              </a:rPr>
              <a:t>ImageView</a:t>
            </a:r>
            <a:endParaRPr lang="en-US" altLang="zh-CHT" b="1" dirty="0" smtClean="0">
              <a:solidFill>
                <a:srgbClr val="FF0000"/>
              </a:solidFill>
            </a:endParaRPr>
          </a:p>
          <a:p>
            <a:r>
              <a:rPr lang="en-US" altLang="zh-CHT" b="1" dirty="0" smtClean="0">
                <a:solidFill>
                  <a:srgbClr val="FF0000"/>
                </a:solidFill>
              </a:rPr>
              <a:t>        </a:t>
            </a:r>
            <a:r>
              <a:rPr lang="en-US" altLang="zh-CHT" b="1" dirty="0" err="1">
                <a:solidFill>
                  <a:srgbClr val="FF0000"/>
                </a:solidFill>
              </a:rPr>
              <a:t>android:src</a:t>
            </a:r>
            <a:r>
              <a:rPr lang="en-US" altLang="zh-CHT" b="1" dirty="0" smtClean="0">
                <a:solidFill>
                  <a:srgbClr val="FF0000"/>
                </a:solidFill>
              </a:rPr>
              <a:t>="@</a:t>
            </a:r>
            <a:r>
              <a:rPr lang="en-US" altLang="zh-CHT" b="1" dirty="0" err="1" smtClean="0">
                <a:solidFill>
                  <a:srgbClr val="FF0000"/>
                </a:solidFill>
              </a:rPr>
              <a:t>drawable</a:t>
            </a:r>
            <a:r>
              <a:rPr lang="en-US" altLang="zh-CHT" b="1" dirty="0" smtClean="0">
                <a:solidFill>
                  <a:srgbClr val="FF0000"/>
                </a:solidFill>
              </a:rPr>
              <a:t>/pic" </a:t>
            </a:r>
            <a:r>
              <a:rPr lang="zh-CHT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HT" b="1" dirty="0" smtClean="0">
                <a:solidFill>
                  <a:srgbClr val="FF0000"/>
                </a:solidFill>
              </a:rPr>
              <a:t>(</a:t>
            </a:r>
            <a:r>
              <a:rPr lang="zh-CHT" altLang="en-US" b="1" dirty="0" smtClean="0">
                <a:solidFill>
                  <a:srgbClr val="FF0000"/>
                </a:solidFill>
              </a:rPr>
              <a:t>部分略過</a:t>
            </a:r>
            <a:r>
              <a:rPr lang="en-US" altLang="zh-CHT" b="1" dirty="0" smtClean="0">
                <a:solidFill>
                  <a:srgbClr val="FF0000"/>
                </a:solidFill>
              </a:rPr>
              <a:t>)</a:t>
            </a:r>
            <a:r>
              <a:rPr lang="zh-CHT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HT" b="1" dirty="0" smtClean="0">
                <a:solidFill>
                  <a:srgbClr val="FF0000"/>
                </a:solidFill>
              </a:rPr>
              <a:t>/&gt;</a:t>
            </a:r>
            <a:endParaRPr lang="en-US" altLang="zh-CHT" dirty="0">
              <a:solidFill>
                <a:srgbClr val="FF0000"/>
              </a:solidFill>
            </a:endParaRPr>
          </a:p>
          <a:p>
            <a:r>
              <a:rPr lang="en-US" altLang="zh-CHT" dirty="0">
                <a:solidFill>
                  <a:srgbClr val="FF0000"/>
                </a:solidFill>
              </a:rPr>
              <a:t>    </a:t>
            </a:r>
            <a:r>
              <a:rPr lang="en-US" altLang="zh-CHT" b="1" dirty="0">
                <a:solidFill>
                  <a:srgbClr val="FF0000"/>
                </a:solidFill>
              </a:rPr>
              <a:t>&lt;</a:t>
            </a:r>
            <a:r>
              <a:rPr lang="en-US" altLang="zh-CHT" b="1" dirty="0" err="1">
                <a:solidFill>
                  <a:srgbClr val="FF0000"/>
                </a:solidFill>
              </a:rPr>
              <a:t>TextView</a:t>
            </a:r>
            <a:endParaRPr lang="en-US" altLang="zh-CHT" b="1" dirty="0">
              <a:solidFill>
                <a:srgbClr val="FF0000"/>
              </a:solidFill>
            </a:endParaRPr>
          </a:p>
          <a:p>
            <a:r>
              <a:rPr lang="zh-CHT" altLang="en-US" b="1" dirty="0">
                <a:solidFill>
                  <a:srgbClr val="FF0000"/>
                </a:solidFill>
              </a:rPr>
              <a:t> </a:t>
            </a:r>
            <a:r>
              <a:rPr lang="zh-CHT" altLang="en-US" b="1" dirty="0" smtClean="0">
                <a:solidFill>
                  <a:srgbClr val="FF0000"/>
                </a:solidFill>
              </a:rPr>
              <a:t>       </a:t>
            </a:r>
            <a:r>
              <a:rPr lang="en-US" altLang="zh-CHT" b="1" dirty="0" err="1" smtClean="0">
                <a:solidFill>
                  <a:srgbClr val="FF0000"/>
                </a:solidFill>
              </a:rPr>
              <a:t>android:id</a:t>
            </a:r>
            <a:r>
              <a:rPr lang="en-US" altLang="zh-CHT" b="1" dirty="0" smtClean="0">
                <a:solidFill>
                  <a:srgbClr val="FF0000"/>
                </a:solidFill>
              </a:rPr>
              <a:t>="@+id/</a:t>
            </a:r>
            <a:r>
              <a:rPr lang="en-US" altLang="zh-CHT" b="1" dirty="0" err="1" smtClean="0">
                <a:solidFill>
                  <a:srgbClr val="FF0000"/>
                </a:solidFill>
              </a:rPr>
              <a:t>textView</a:t>
            </a:r>
            <a:r>
              <a:rPr lang="en-US" altLang="zh-CHT" b="1" dirty="0" smtClean="0">
                <a:solidFill>
                  <a:srgbClr val="FF0000"/>
                </a:solidFill>
              </a:rPr>
              <a:t>"</a:t>
            </a:r>
            <a:r>
              <a:rPr lang="zh-CHT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HT" b="1" dirty="0">
                <a:solidFill>
                  <a:srgbClr val="FF0000"/>
                </a:solidFill>
              </a:rPr>
              <a:t>(</a:t>
            </a:r>
            <a:r>
              <a:rPr lang="zh-CHT" altLang="en-US" b="1" dirty="0">
                <a:solidFill>
                  <a:srgbClr val="FF0000"/>
                </a:solidFill>
              </a:rPr>
              <a:t>部分略過</a:t>
            </a:r>
            <a:r>
              <a:rPr lang="en-US" altLang="zh-CHT" b="1" dirty="0">
                <a:solidFill>
                  <a:srgbClr val="FF0000"/>
                </a:solidFill>
              </a:rPr>
              <a:t>)</a:t>
            </a:r>
            <a:r>
              <a:rPr lang="zh-CHT" altLang="en-US" b="1" dirty="0">
                <a:solidFill>
                  <a:srgbClr val="FF0000"/>
                </a:solidFill>
              </a:rPr>
              <a:t> </a:t>
            </a:r>
            <a:r>
              <a:rPr lang="en-US" altLang="zh-CHT" b="1" dirty="0" smtClean="0">
                <a:solidFill>
                  <a:srgbClr val="FF0000"/>
                </a:solidFill>
              </a:rPr>
              <a:t>/&gt;</a:t>
            </a:r>
            <a:endParaRPr lang="en-US" altLang="zh-CHT" b="1" dirty="0">
              <a:solidFill>
                <a:srgbClr val="FF0000"/>
              </a:solidFill>
            </a:endParaRPr>
          </a:p>
          <a:p>
            <a:endParaRPr lang="en-US" altLang="zh-CHT" dirty="0"/>
          </a:p>
          <a:p>
            <a:r>
              <a:rPr lang="en-US" altLang="zh-CHT" dirty="0"/>
              <a:t>&lt;/</a:t>
            </a:r>
            <a:r>
              <a:rPr lang="en-US" altLang="zh-CHT" dirty="0" err="1"/>
              <a:t>LinearLayout</a:t>
            </a:r>
            <a:r>
              <a:rPr lang="en-US" altLang="zh-CHT" dirty="0"/>
              <a:t>&gt;</a:t>
            </a:r>
            <a:endParaRPr lang="zh-CHT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提供項目的</a:t>
            </a:r>
            <a:r>
              <a:rPr lang="en-US" altLang="zh-CHT" dirty="0"/>
              <a:t>Layout</a:t>
            </a:r>
            <a:r>
              <a:rPr lang="zh-CHT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r>
              <a:rPr lang="zh-CHT" altLang="en-US" dirty="0" smtClean="0"/>
              <a:t>程式碼如下</a:t>
            </a:r>
          </a:p>
          <a:p>
            <a:pPr lvl="1"/>
            <a:endParaRPr lang="en-US" altLang="zh-CHT" sz="1800" dirty="0" smtClean="0"/>
          </a:p>
        </p:txBody>
      </p:sp>
      <p:sp>
        <p:nvSpPr>
          <p:cNvPr id="9" name="矩形 8"/>
          <p:cNvSpPr/>
          <p:nvPr/>
        </p:nvSpPr>
        <p:spPr>
          <a:xfrm>
            <a:off x="823513" y="6064265"/>
            <a:ext cx="6988847" cy="605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HT" b="1" dirty="0" smtClean="0">
                <a:solidFill>
                  <a:schemeClr val="tx1"/>
                </a:solidFill>
                <a:latin typeface="+mj-ea"/>
                <a:ea typeface="+mj-ea"/>
              </a:rPr>
              <a:t>*(</a:t>
            </a:r>
            <a:r>
              <a:rPr kumimoji="1" lang="zh-CHT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部份略過</a:t>
            </a:r>
            <a:r>
              <a:rPr kumimoji="1" lang="en-US" altLang="zh-CHT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kumimoji="1" lang="zh-CHT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指的是將其他預設的屬性設定省略，請勿照實複製。</a:t>
            </a:r>
            <a:endParaRPr kumimoji="1" lang="zh-CHT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06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撰寫對應的類別檔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zh-CHT" altLang="en-US" dirty="0" smtClean="0"/>
              <a:t>於專案中加入新類別，</a:t>
            </a:r>
            <a:r>
              <a:rPr lang="zh-CHT" altLang="en-US" dirty="0"/>
              <a:t>並命名</a:t>
            </a:r>
            <a:r>
              <a:rPr lang="zh-CHT" altLang="en-US" dirty="0" smtClean="0"/>
              <a:t>為 </a:t>
            </a:r>
            <a:r>
              <a:rPr lang="en-US" altLang="zh-CHT" dirty="0" err="1" smtClean="0"/>
              <a:t>ListAdapter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找到專案檢視器中的</a:t>
            </a:r>
            <a:r>
              <a:rPr lang="en-US" altLang="zh-CHT" dirty="0" smtClean="0"/>
              <a:t>Java</a:t>
            </a:r>
            <a:r>
              <a:rPr lang="zh-CHT" altLang="en-US" dirty="0" smtClean="0"/>
              <a:t>，選擇網域名稱</a:t>
            </a:r>
          </a:p>
          <a:p>
            <a:pPr lvl="1"/>
            <a:r>
              <a:rPr lang="zh-CHT" altLang="en-US" dirty="0" smtClean="0"/>
              <a:t>右按滑鼠，選擇「</a:t>
            </a:r>
            <a:r>
              <a:rPr lang="en-US" altLang="zh-CHT" dirty="0" smtClean="0"/>
              <a:t>New</a:t>
            </a:r>
            <a:r>
              <a:rPr lang="zh-CHT" altLang="en-US" dirty="0" smtClean="0"/>
              <a:t>」，「</a:t>
            </a:r>
            <a:r>
              <a:rPr lang="en-US" altLang="zh-CHT" dirty="0" smtClean="0"/>
              <a:t>Java Class</a:t>
            </a:r>
            <a:r>
              <a:rPr lang="zh-CHT" altLang="en-US" dirty="0" smtClean="0"/>
              <a:t>」</a:t>
            </a:r>
            <a:endParaRPr lang="en-US" altLang="zh-CHT" dirty="0" smtClean="0"/>
          </a:p>
          <a:p>
            <a:endParaRPr lang="zh-CHT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89040"/>
            <a:ext cx="44323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撰寫對應的類別檔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zh-CHT" altLang="en-US" dirty="0" smtClean="0"/>
              <a:t>令此類別繼承於</a:t>
            </a:r>
            <a:r>
              <a:rPr lang="en-US" altLang="zh-CHT" dirty="0" err="1" smtClean="0"/>
              <a:t>BaseAdapter</a:t>
            </a:r>
            <a:r>
              <a:rPr lang="zh-CHT" altLang="en-US" dirty="0" smtClean="0"/>
              <a:t>，並加入必要實作的函式，如下圖：</a:t>
            </a:r>
            <a:endParaRPr lang="en-US" altLang="zh-CHT" dirty="0" smtClean="0"/>
          </a:p>
          <a:p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3876" y="3212976"/>
            <a:ext cx="828092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dirty="0"/>
              <a:t>public class </a:t>
            </a:r>
            <a:r>
              <a:rPr lang="en-US" altLang="zh-CHT" dirty="0" err="1"/>
              <a:t>ListAdapter</a:t>
            </a:r>
            <a:r>
              <a:rPr lang="en-US" altLang="zh-CHT" dirty="0"/>
              <a:t> </a:t>
            </a:r>
            <a:r>
              <a:rPr lang="en-US" altLang="zh-CHT" b="1" dirty="0"/>
              <a:t>extends </a:t>
            </a:r>
            <a:r>
              <a:rPr lang="en-US" altLang="zh-CHT" b="1" dirty="0" err="1"/>
              <a:t>BaseAdapter</a:t>
            </a:r>
            <a:r>
              <a:rPr lang="en-US" altLang="zh-CHT" dirty="0"/>
              <a:t> </a:t>
            </a:r>
            <a:r>
              <a:rPr lang="en-US" altLang="zh-CHT" dirty="0" smtClean="0"/>
              <a:t>{</a:t>
            </a:r>
            <a:endParaRPr lang="en-US" altLang="zh-CHT" dirty="0"/>
          </a:p>
          <a:p>
            <a:r>
              <a:rPr lang="en-US" altLang="zh-CHT" dirty="0"/>
              <a:t>    @Override</a:t>
            </a:r>
          </a:p>
          <a:p>
            <a:r>
              <a:rPr lang="en-US" altLang="zh-CHT" dirty="0"/>
              <a:t>    </a:t>
            </a:r>
            <a:r>
              <a:rPr lang="en-US" altLang="zh-CHT" b="1" dirty="0"/>
              <a:t>public </a:t>
            </a:r>
            <a:r>
              <a:rPr lang="en-US" altLang="zh-CHT" b="1" dirty="0" err="1"/>
              <a:t>int</a:t>
            </a:r>
            <a:r>
              <a:rPr lang="en-US" altLang="zh-CHT" b="1" dirty="0"/>
              <a:t> </a:t>
            </a:r>
            <a:r>
              <a:rPr lang="en-US" altLang="zh-CHT" b="1" dirty="0" err="1"/>
              <a:t>getCount</a:t>
            </a:r>
            <a:r>
              <a:rPr lang="en-US" altLang="zh-CHT" b="1" dirty="0"/>
              <a:t>() </a:t>
            </a:r>
            <a:r>
              <a:rPr lang="en-US" altLang="zh-CHT" b="1" dirty="0" smtClean="0"/>
              <a:t>{</a:t>
            </a:r>
            <a:r>
              <a:rPr lang="zh-CHT" altLang="en-US" b="1" dirty="0" smtClean="0"/>
              <a:t> </a:t>
            </a:r>
            <a:r>
              <a:rPr lang="en-US" altLang="zh-CHT" b="1" dirty="0" smtClean="0"/>
              <a:t>}</a:t>
            </a:r>
          </a:p>
          <a:p>
            <a:r>
              <a:rPr lang="zh-CHT" altLang="en-US" dirty="0" smtClean="0"/>
              <a:t>  </a:t>
            </a:r>
            <a:r>
              <a:rPr lang="en-US" altLang="zh-CHT" dirty="0" smtClean="0"/>
              <a:t> </a:t>
            </a:r>
            <a:r>
              <a:rPr lang="zh-CHT" altLang="en-US" dirty="0" smtClean="0"/>
              <a:t> </a:t>
            </a:r>
            <a:r>
              <a:rPr lang="en-US" altLang="zh-CHT" dirty="0" smtClean="0"/>
              <a:t>@</a:t>
            </a:r>
            <a:r>
              <a:rPr lang="en-US" altLang="zh-CHT" dirty="0"/>
              <a:t>Override</a:t>
            </a:r>
          </a:p>
          <a:p>
            <a:r>
              <a:rPr lang="en-US" altLang="zh-CHT" dirty="0"/>
              <a:t>    </a:t>
            </a:r>
            <a:r>
              <a:rPr lang="en-US" altLang="zh-CHT" b="1" dirty="0"/>
              <a:t>public Object </a:t>
            </a:r>
            <a:r>
              <a:rPr lang="en-US" altLang="zh-CHT" b="1" dirty="0" err="1"/>
              <a:t>getItem</a:t>
            </a:r>
            <a:r>
              <a:rPr lang="en-US" altLang="zh-CHT" b="1" dirty="0"/>
              <a:t>(</a:t>
            </a:r>
            <a:r>
              <a:rPr lang="en-US" altLang="zh-CHT" b="1" dirty="0" err="1"/>
              <a:t>int</a:t>
            </a:r>
            <a:r>
              <a:rPr lang="en-US" altLang="zh-CHT" b="1" dirty="0"/>
              <a:t> position) </a:t>
            </a:r>
            <a:r>
              <a:rPr lang="en-US" altLang="zh-CHT" b="1" dirty="0" smtClean="0"/>
              <a:t>{</a:t>
            </a:r>
            <a:r>
              <a:rPr lang="zh-CHT" altLang="en-US" b="1" dirty="0" smtClean="0"/>
              <a:t> </a:t>
            </a:r>
            <a:r>
              <a:rPr lang="en-US" altLang="zh-CHT" b="1" dirty="0"/>
              <a:t>}</a:t>
            </a:r>
          </a:p>
          <a:p>
            <a:r>
              <a:rPr lang="en-US" altLang="zh-CHT" dirty="0"/>
              <a:t>    @Override</a:t>
            </a:r>
          </a:p>
          <a:p>
            <a:r>
              <a:rPr lang="en-US" altLang="zh-CHT" b="1" dirty="0"/>
              <a:t>    public long </a:t>
            </a:r>
            <a:r>
              <a:rPr lang="en-US" altLang="zh-CHT" b="1" dirty="0" err="1"/>
              <a:t>getItemId</a:t>
            </a:r>
            <a:r>
              <a:rPr lang="en-US" altLang="zh-CHT" b="1" dirty="0"/>
              <a:t>(</a:t>
            </a:r>
            <a:r>
              <a:rPr lang="en-US" altLang="zh-CHT" b="1" dirty="0" err="1"/>
              <a:t>int</a:t>
            </a:r>
            <a:r>
              <a:rPr lang="en-US" altLang="zh-CHT" b="1" dirty="0"/>
              <a:t> position) </a:t>
            </a:r>
            <a:r>
              <a:rPr lang="en-US" altLang="zh-CHT" b="1" dirty="0" smtClean="0"/>
              <a:t>{</a:t>
            </a:r>
            <a:r>
              <a:rPr lang="zh-CHT" altLang="en-US" b="1" dirty="0" smtClean="0"/>
              <a:t> </a:t>
            </a:r>
            <a:r>
              <a:rPr lang="en-US" altLang="zh-CHT" b="1" dirty="0" smtClean="0"/>
              <a:t>}</a:t>
            </a:r>
          </a:p>
          <a:p>
            <a:r>
              <a:rPr lang="zh-CHT" altLang="en-US" dirty="0" smtClean="0"/>
              <a:t>    </a:t>
            </a:r>
            <a:r>
              <a:rPr lang="en-US" altLang="zh-CHT" dirty="0" smtClean="0"/>
              <a:t>@</a:t>
            </a:r>
            <a:r>
              <a:rPr lang="en-US" altLang="zh-CHT" dirty="0"/>
              <a:t>Override</a:t>
            </a:r>
          </a:p>
          <a:p>
            <a:r>
              <a:rPr lang="en-US" altLang="zh-CHT" b="1" dirty="0"/>
              <a:t>    public View </a:t>
            </a:r>
            <a:r>
              <a:rPr lang="en-US" altLang="zh-CHT" b="1" dirty="0" err="1"/>
              <a:t>getView</a:t>
            </a:r>
            <a:r>
              <a:rPr lang="en-US" altLang="zh-CHT" b="1" dirty="0"/>
              <a:t>(</a:t>
            </a:r>
            <a:r>
              <a:rPr lang="en-US" altLang="zh-CHT" b="1" dirty="0" err="1"/>
              <a:t>int</a:t>
            </a:r>
            <a:r>
              <a:rPr lang="en-US" altLang="zh-CHT" b="1" dirty="0"/>
              <a:t> position, View </a:t>
            </a:r>
            <a:r>
              <a:rPr lang="en-US" altLang="zh-CHT" b="1" dirty="0" err="1"/>
              <a:t>convertView</a:t>
            </a:r>
            <a:r>
              <a:rPr lang="en-US" altLang="zh-CHT" b="1" dirty="0"/>
              <a:t>, </a:t>
            </a:r>
            <a:r>
              <a:rPr lang="en-US" altLang="zh-CHT" b="1" dirty="0" err="1"/>
              <a:t>ViewGroup</a:t>
            </a:r>
            <a:r>
              <a:rPr lang="en-US" altLang="zh-CHT" b="1" dirty="0"/>
              <a:t> parent) </a:t>
            </a:r>
            <a:r>
              <a:rPr lang="en-US" altLang="zh-CHT" b="1" dirty="0" smtClean="0"/>
              <a:t>{</a:t>
            </a:r>
            <a:r>
              <a:rPr lang="zh-CHT" altLang="en-US" b="1" dirty="0" smtClean="0"/>
              <a:t> </a:t>
            </a:r>
            <a:r>
              <a:rPr lang="en-US" altLang="zh-CHT" b="1" dirty="0" smtClean="0"/>
              <a:t>}</a:t>
            </a:r>
          </a:p>
          <a:p>
            <a:r>
              <a:rPr lang="en-US" altLang="zh-CHT" dirty="0" smtClean="0"/>
              <a:t>}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0907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學習目標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dirty="0" err="1" smtClean="0"/>
              <a:t>ListView</a:t>
            </a:r>
            <a:r>
              <a:rPr lang="zh-CHT" altLang="en-US" dirty="0" smtClean="0"/>
              <a:t>實作練習</a:t>
            </a:r>
            <a:endParaRPr lang="en-US" altLang="zh-CHT" dirty="0" smtClean="0"/>
          </a:p>
          <a:p>
            <a:r>
              <a:rPr lang="zh-CHT" altLang="en-US" dirty="0"/>
              <a:t>客製化一個</a:t>
            </a:r>
            <a:r>
              <a:rPr lang="en-US" altLang="zh-CHT" dirty="0" err="1" smtClean="0"/>
              <a:t>ListView</a:t>
            </a:r>
            <a:r>
              <a:rPr lang="zh-CHT" altLang="en-US" dirty="0" smtClean="0"/>
              <a:t>：加入圖示</a:t>
            </a:r>
          </a:p>
          <a:p>
            <a:r>
              <a:rPr lang="zh-CHT" altLang="en-US" dirty="0" smtClean="0"/>
              <a:t>活動切換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兩個活動間資料如何傳遞？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5795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err="1" smtClean="0"/>
              <a:t>BaseAdapter</a:t>
            </a:r>
            <a:r>
              <a:rPr lang="zh-CHT" altLang="en-US" dirty="0" smtClean="0"/>
              <a:t>簡介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dirty="0" err="1" smtClean="0"/>
              <a:t>Adpater</a:t>
            </a:r>
            <a:r>
              <a:rPr lang="zh-CHT" altLang="en-US" dirty="0"/>
              <a:t>是用來</a:t>
            </a:r>
            <a:r>
              <a:rPr lang="zh-CHT" altLang="en-US" dirty="0" smtClean="0"/>
              <a:t>給是 </a:t>
            </a:r>
            <a:r>
              <a:rPr lang="en-US" altLang="zh-CHT" dirty="0" smtClean="0"/>
              <a:t>Spinner</a:t>
            </a:r>
            <a:r>
              <a:rPr lang="zh-CHT" altLang="en-US" dirty="0"/>
              <a:t>、</a:t>
            </a:r>
            <a:r>
              <a:rPr lang="en-US" altLang="zh-CHT" dirty="0" err="1"/>
              <a:t>ListView</a:t>
            </a:r>
            <a:r>
              <a:rPr lang="zh-CHT" altLang="en-US" dirty="0"/>
              <a:t>、</a:t>
            </a:r>
            <a:r>
              <a:rPr lang="en-US" altLang="zh-CHT" dirty="0" err="1" smtClean="0"/>
              <a:t>GridView</a:t>
            </a:r>
            <a:r>
              <a:rPr lang="zh-CHT" altLang="en-US" dirty="0" smtClean="0"/>
              <a:t>放入</a:t>
            </a:r>
            <a:r>
              <a:rPr lang="zh-CHT" altLang="en-US" dirty="0"/>
              <a:t>資料用</a:t>
            </a:r>
            <a:r>
              <a:rPr lang="zh-CHT" altLang="en-US" dirty="0" smtClean="0"/>
              <a:t>的</a:t>
            </a:r>
          </a:p>
          <a:p>
            <a:pPr lvl="1"/>
            <a:r>
              <a:rPr lang="zh-CHT" altLang="en-US" dirty="0" smtClean="0"/>
              <a:t>原則上，上述三種元件都</a:t>
            </a:r>
            <a:r>
              <a:rPr lang="zh-CHT" altLang="en-US" dirty="0"/>
              <a:t>有各自</a:t>
            </a:r>
            <a:r>
              <a:rPr lang="zh-CHT" altLang="en-US" dirty="0" smtClean="0"/>
              <a:t>的</a:t>
            </a:r>
            <a:r>
              <a:rPr lang="en-US" altLang="zh-CHT" dirty="0" smtClean="0"/>
              <a:t>Adapter</a:t>
            </a:r>
            <a:r>
              <a:rPr lang="zh-CHT" altLang="en-US" dirty="0"/>
              <a:t>。</a:t>
            </a:r>
            <a:endParaRPr lang="en-US" altLang="zh-CHT" dirty="0" smtClean="0"/>
          </a:p>
          <a:p>
            <a:r>
              <a:rPr lang="zh-CHT" altLang="en-US" dirty="0" smtClean="0"/>
              <a:t>不過，</a:t>
            </a:r>
            <a:r>
              <a:rPr lang="en-US" altLang="zh-CHT" dirty="0" err="1" smtClean="0"/>
              <a:t>BaseAdapter</a:t>
            </a:r>
            <a:r>
              <a:rPr lang="zh-CHT" altLang="en-US" dirty="0" smtClean="0"/>
              <a:t>對此三個元件皆適用</a:t>
            </a:r>
          </a:p>
          <a:p>
            <a:pPr lvl="1"/>
            <a:r>
              <a:rPr lang="zh-CHT" altLang="en-US" dirty="0" smtClean="0"/>
              <a:t>為什麼？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因為</a:t>
            </a:r>
            <a:r>
              <a:rPr lang="en-US" altLang="zh-CHT" dirty="0" err="1" smtClean="0"/>
              <a:t>BaseAdapter</a:t>
            </a:r>
            <a:r>
              <a:rPr lang="zh-CHT" altLang="en-US" dirty="0" smtClean="0"/>
              <a:t>為其他三種元件所用</a:t>
            </a:r>
            <a:r>
              <a:rPr lang="en-US" altLang="zh-CHT" dirty="0" smtClean="0"/>
              <a:t>Adapter</a:t>
            </a:r>
            <a:r>
              <a:rPr lang="zh-CHT" altLang="en-US" dirty="0" smtClean="0"/>
              <a:t>的父類別。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因此</a:t>
            </a:r>
            <a:r>
              <a:rPr lang="en-US" altLang="zh-CHT" dirty="0" err="1" smtClean="0"/>
              <a:t>BaseAdapter</a:t>
            </a:r>
            <a:r>
              <a:rPr lang="zh-CHT" altLang="en-US" dirty="0"/>
              <a:t>對它們來說是三者通用的。</a:t>
            </a:r>
          </a:p>
        </p:txBody>
      </p:sp>
    </p:spTree>
    <p:extLst>
      <p:ext uri="{BB962C8B-B14F-4D97-AF65-F5344CB8AC3E}">
        <p14:creationId xmlns:p14="http://schemas.microsoft.com/office/powerpoint/2010/main" val="28429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err="1" smtClean="0"/>
              <a:t>BaseAdapter</a:t>
            </a:r>
            <a:r>
              <a:rPr lang="zh-CHT" altLang="en-US" dirty="0" smtClean="0"/>
              <a:t>必要函式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75720"/>
          </a:xfrm>
        </p:spPr>
        <p:txBody>
          <a:bodyPr>
            <a:normAutofit lnSpcReduction="10000"/>
          </a:bodyPr>
          <a:lstStyle/>
          <a:p>
            <a:r>
              <a:rPr lang="en-US" altLang="zh-CHT" dirty="0" err="1"/>
              <a:t>int</a:t>
            </a:r>
            <a:r>
              <a:rPr lang="en-US" altLang="zh-CHT" dirty="0"/>
              <a:t> </a:t>
            </a:r>
            <a:r>
              <a:rPr lang="en-US" altLang="zh-CHT" dirty="0" err="1"/>
              <a:t>getCount</a:t>
            </a:r>
            <a:r>
              <a:rPr lang="en-US" altLang="zh-CHT" dirty="0" smtClean="0"/>
              <a:t>()</a:t>
            </a:r>
          </a:p>
          <a:p>
            <a:pPr lvl="1"/>
            <a:r>
              <a:rPr lang="zh-CHT" altLang="en-US" dirty="0" smtClean="0"/>
              <a:t>取得</a:t>
            </a:r>
            <a:r>
              <a:rPr lang="zh-CHT" altLang="en-US" dirty="0"/>
              <a:t>共</a:t>
            </a:r>
            <a:r>
              <a:rPr lang="zh-CHT" altLang="en-US" dirty="0" smtClean="0"/>
              <a:t>有</a:t>
            </a:r>
            <a:r>
              <a:rPr lang="zh-CHT" altLang="en-US" dirty="0"/>
              <a:t>多少列的方法</a:t>
            </a:r>
            <a:endParaRPr lang="en-US" altLang="zh-CHT" dirty="0" smtClean="0"/>
          </a:p>
          <a:p>
            <a:r>
              <a:rPr lang="en-US" altLang="zh-CHT" dirty="0" smtClean="0"/>
              <a:t>Object </a:t>
            </a:r>
            <a:r>
              <a:rPr lang="en-US" altLang="zh-CHT" dirty="0" err="1"/>
              <a:t>getItem</a:t>
            </a:r>
            <a:r>
              <a:rPr lang="en-US" altLang="zh-CHT" dirty="0"/>
              <a:t>(</a:t>
            </a:r>
            <a:r>
              <a:rPr lang="en-US" altLang="zh-CHT" dirty="0" err="1"/>
              <a:t>int</a:t>
            </a:r>
            <a:r>
              <a:rPr lang="en-US" altLang="zh-CHT" dirty="0"/>
              <a:t> </a:t>
            </a:r>
            <a:r>
              <a:rPr lang="en-US" altLang="zh-CHT" dirty="0" smtClean="0"/>
              <a:t>position)</a:t>
            </a:r>
          </a:p>
          <a:p>
            <a:pPr lvl="1"/>
            <a:r>
              <a:rPr lang="zh-CHT" altLang="en-US" dirty="0" smtClean="0"/>
              <a:t>取得</a:t>
            </a:r>
            <a:r>
              <a:rPr lang="zh-CHT" altLang="en-US" dirty="0"/>
              <a:t>某一列的內容</a:t>
            </a:r>
            <a:endParaRPr lang="en-US" altLang="zh-CHT" dirty="0" smtClean="0"/>
          </a:p>
          <a:p>
            <a:r>
              <a:rPr lang="en-US" altLang="zh-CHT" dirty="0" smtClean="0"/>
              <a:t>long </a:t>
            </a:r>
            <a:r>
              <a:rPr lang="en-US" altLang="zh-CHT" dirty="0" err="1"/>
              <a:t>getItemId</a:t>
            </a:r>
            <a:r>
              <a:rPr lang="en-US" altLang="zh-CHT" dirty="0"/>
              <a:t>(</a:t>
            </a:r>
            <a:r>
              <a:rPr lang="en-US" altLang="zh-CHT" dirty="0" err="1"/>
              <a:t>int</a:t>
            </a:r>
            <a:r>
              <a:rPr lang="en-US" altLang="zh-CHT" dirty="0"/>
              <a:t> </a:t>
            </a:r>
            <a:r>
              <a:rPr lang="en-US" altLang="zh-CHT" dirty="0" smtClean="0"/>
              <a:t>position)</a:t>
            </a:r>
          </a:p>
          <a:p>
            <a:pPr lvl="1"/>
            <a:r>
              <a:rPr lang="zh-CHT" altLang="en-US" dirty="0"/>
              <a:t>取得某一列的</a:t>
            </a:r>
            <a:r>
              <a:rPr lang="en-US" altLang="zh-CHT" dirty="0"/>
              <a:t>id</a:t>
            </a:r>
            <a:endParaRPr lang="en-US" altLang="zh-CHT" dirty="0" smtClean="0"/>
          </a:p>
          <a:p>
            <a:r>
              <a:rPr lang="en-US" altLang="zh-CHT" dirty="0" smtClean="0"/>
              <a:t>View </a:t>
            </a:r>
            <a:r>
              <a:rPr lang="en-US" altLang="zh-CHT" dirty="0" err="1"/>
              <a:t>getView</a:t>
            </a:r>
            <a:r>
              <a:rPr lang="en-US" altLang="zh-CHT" dirty="0"/>
              <a:t>(</a:t>
            </a:r>
            <a:r>
              <a:rPr lang="en-US" altLang="zh-CHT" dirty="0" err="1"/>
              <a:t>int</a:t>
            </a:r>
            <a:r>
              <a:rPr lang="en-US" altLang="zh-CHT" dirty="0"/>
              <a:t> position, View </a:t>
            </a:r>
            <a:r>
              <a:rPr lang="en-US" altLang="zh-CHT" dirty="0" err="1"/>
              <a:t>view</a:t>
            </a:r>
            <a:r>
              <a:rPr lang="en-US" altLang="zh-CHT" dirty="0"/>
              <a:t>, </a:t>
            </a:r>
            <a:r>
              <a:rPr lang="en-US" altLang="zh-CHT" dirty="0" err="1"/>
              <a:t>ViewGroup</a:t>
            </a:r>
            <a:r>
              <a:rPr lang="en-US" altLang="zh-CHT" dirty="0"/>
              <a:t> parent</a:t>
            </a:r>
            <a:r>
              <a:rPr lang="en-US" altLang="zh-CHT" dirty="0" smtClean="0"/>
              <a:t>)</a:t>
            </a:r>
          </a:p>
          <a:p>
            <a:pPr lvl="1"/>
            <a:r>
              <a:rPr lang="zh-CHT" altLang="en-US" dirty="0"/>
              <a:t>最重要的一個</a:t>
            </a:r>
            <a:r>
              <a:rPr lang="zh-CHT" altLang="en-US" dirty="0" smtClean="0"/>
              <a:t>方法，修改</a:t>
            </a:r>
            <a:r>
              <a:rPr lang="zh-CHT" altLang="en-US" dirty="0"/>
              <a:t>某一</a:t>
            </a:r>
            <a:r>
              <a:rPr lang="zh-CHT" altLang="en-US" dirty="0" smtClean="0"/>
              <a:t>列視圖的</a:t>
            </a:r>
            <a:r>
              <a:rPr lang="zh-CHT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4363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載入圖片至專案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36504"/>
          </a:xfrm>
        </p:spPr>
        <p:txBody>
          <a:bodyPr>
            <a:normAutofit/>
          </a:bodyPr>
          <a:lstStyle/>
          <a:p>
            <a:r>
              <a:rPr kumimoji="1" lang="zh-CHT" altLang="en-US" dirty="0" smtClean="0"/>
              <a:t>圖片規格</a:t>
            </a:r>
          </a:p>
          <a:p>
            <a:pPr lvl="1"/>
            <a:r>
              <a:rPr kumimoji="1" lang="zh-CHT" altLang="en-US" dirty="0" smtClean="0"/>
              <a:t>格式為</a:t>
            </a:r>
            <a:r>
              <a:rPr kumimoji="1" lang="en-US" altLang="zh-CHT" dirty="0" smtClean="0"/>
              <a:t>jpg</a:t>
            </a:r>
            <a:r>
              <a:rPr kumimoji="1" lang="zh-CHT" altLang="en-US" dirty="0" smtClean="0"/>
              <a:t>或</a:t>
            </a:r>
            <a:r>
              <a:rPr kumimoji="1" lang="en-US" altLang="zh-CHT" dirty="0" err="1" smtClean="0"/>
              <a:t>png</a:t>
            </a:r>
            <a:endParaRPr kumimoji="1" lang="en-US" altLang="zh-CHT" dirty="0" smtClean="0"/>
          </a:p>
          <a:p>
            <a:pPr lvl="1"/>
            <a:r>
              <a:rPr kumimoji="1" lang="zh-CHT" altLang="en-US" dirty="0" smtClean="0"/>
              <a:t>檔名必須為小寫</a:t>
            </a:r>
            <a:endParaRPr kumimoji="1" lang="en-US" altLang="zh-CHT" dirty="0" smtClean="0"/>
          </a:p>
          <a:p>
            <a:r>
              <a:rPr kumimoji="1" lang="zh-CHT" altLang="en-US" dirty="0" smtClean="0"/>
              <a:t>從檔案總管找出專案所在資料夾</a:t>
            </a:r>
          </a:p>
          <a:p>
            <a:pPr lvl="1"/>
            <a:r>
              <a:rPr kumimoji="1" lang="zh-CHT" altLang="en-US" dirty="0" smtClean="0"/>
              <a:t>如你不知道路徑在哪裡，請先到專案檢視器上方，將模式切到</a:t>
            </a:r>
            <a:r>
              <a:rPr kumimoji="1" lang="en-US" altLang="zh-CHT" dirty="0" smtClean="0"/>
              <a:t>Project</a:t>
            </a:r>
            <a:r>
              <a:rPr kumimoji="1" lang="zh-CHT" altLang="en-US" dirty="0" smtClean="0"/>
              <a:t>，再將滑鼠游標移至專案名稱旁，即會顯示。</a:t>
            </a:r>
          </a:p>
          <a:p>
            <a:r>
              <a:rPr kumimoji="1" lang="zh-CHT" altLang="en-US" dirty="0" smtClean="0"/>
              <a:t>點選以下路徑</a:t>
            </a:r>
          </a:p>
          <a:p>
            <a:pPr lvl="1"/>
            <a:r>
              <a:rPr kumimoji="1" lang="en-US" altLang="zh-CHT" dirty="0" smtClean="0"/>
              <a:t>app-&gt;</a:t>
            </a:r>
            <a:r>
              <a:rPr kumimoji="1" lang="en-US" altLang="zh-CHT" dirty="0" err="1" smtClean="0"/>
              <a:t>src</a:t>
            </a:r>
            <a:r>
              <a:rPr kumimoji="1" lang="en-US" altLang="zh-CHT" dirty="0" smtClean="0"/>
              <a:t>-&gt;main-&gt;res-&gt;</a:t>
            </a:r>
            <a:r>
              <a:rPr kumimoji="1" lang="en-US" altLang="zh-CHT" dirty="0" err="1" smtClean="0"/>
              <a:t>drawable</a:t>
            </a:r>
            <a:endParaRPr kumimoji="1" lang="en-US" altLang="zh-CHT" dirty="0" smtClean="0"/>
          </a:p>
          <a:p>
            <a:pPr lvl="1"/>
            <a:r>
              <a:rPr kumimoji="1" lang="zh-CHT" altLang="en-US" dirty="0" smtClean="0"/>
              <a:t>將圖片複製到該目錄夾即可</a:t>
            </a:r>
          </a:p>
        </p:txBody>
      </p:sp>
    </p:spTree>
    <p:extLst>
      <p:ext uri="{BB962C8B-B14F-4D97-AF65-F5344CB8AC3E}">
        <p14:creationId xmlns:p14="http://schemas.microsoft.com/office/powerpoint/2010/main" val="1566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在專案中使用圖片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36504"/>
          </a:xfrm>
        </p:spPr>
        <p:txBody>
          <a:bodyPr>
            <a:normAutofit/>
          </a:bodyPr>
          <a:lstStyle/>
          <a:p>
            <a:r>
              <a:rPr kumimoji="1" lang="zh-CHT" altLang="en-US" dirty="0" smtClean="0"/>
              <a:t>回</a:t>
            </a:r>
            <a:r>
              <a:rPr kumimoji="1" lang="en-US" altLang="zh-CHT" dirty="0" smtClean="0"/>
              <a:t>Android Studio</a:t>
            </a:r>
            <a:r>
              <a:rPr kumimoji="1" lang="zh-CHT" altLang="en-US" dirty="0" smtClean="0"/>
              <a:t>，檢查</a:t>
            </a:r>
            <a:r>
              <a:rPr kumimoji="1" lang="en-US" altLang="zh-CHT" dirty="0" smtClean="0"/>
              <a:t>res</a:t>
            </a:r>
            <a:r>
              <a:rPr kumimoji="1" lang="zh-CHT" altLang="en-US" dirty="0" smtClean="0"/>
              <a:t>底下的</a:t>
            </a:r>
            <a:r>
              <a:rPr kumimoji="1" lang="en-US" altLang="zh-CHT" dirty="0" err="1" smtClean="0"/>
              <a:t>drawable</a:t>
            </a:r>
            <a:r>
              <a:rPr kumimoji="1" lang="zh-CHT" altLang="en-US" dirty="0" smtClean="0"/>
              <a:t>是否出圖檔的檔名。</a:t>
            </a:r>
          </a:p>
          <a:p>
            <a:r>
              <a:rPr kumimoji="1" lang="zh-CHT" altLang="en-US" dirty="0" smtClean="0"/>
              <a:t>程式會自動更新</a:t>
            </a:r>
            <a:r>
              <a:rPr kumimoji="1" lang="en-US" altLang="zh-CHT" dirty="0" smtClean="0"/>
              <a:t>R</a:t>
            </a:r>
            <a:r>
              <a:rPr kumimoji="1" lang="zh-CHT" altLang="en-US" dirty="0" smtClean="0"/>
              <a:t>檔，往後在程式碼中只需調用識別編碼，即可找到該資源檔。例如檔名為</a:t>
            </a:r>
            <a:r>
              <a:rPr kumimoji="1" lang="en-US" altLang="zh-CHT" dirty="0" err="1" smtClean="0"/>
              <a:t>apple.jpg</a:t>
            </a:r>
            <a:r>
              <a:rPr kumimoji="1" lang="zh-CHT" altLang="en-US" dirty="0" smtClean="0"/>
              <a:t>，其識別編碼即為</a:t>
            </a:r>
          </a:p>
          <a:p>
            <a:pPr lvl="1"/>
            <a:r>
              <a:rPr lang="en-US" altLang="zh-CHT" b="1" dirty="0" err="1"/>
              <a:t>R.drawable.apple</a:t>
            </a:r>
            <a:endParaRPr kumimoji="1" lang="zh-CHT" altLang="en-US" dirty="0" smtClean="0"/>
          </a:p>
          <a:p>
            <a:pPr marL="393192" lvl="1" indent="0">
              <a:buNone/>
            </a:pP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6470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宣告圖片及字串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宣告水果的照片及水果名稱，並存入陣列中。</a:t>
            </a:r>
            <a:endParaRPr lang="en-US" altLang="zh-CHT" dirty="0" smtClean="0"/>
          </a:p>
          <a:p>
            <a:pPr lvl="1"/>
            <a:r>
              <a:rPr lang="zh-CHT" altLang="en-US" dirty="0"/>
              <a:t>請自行</a:t>
            </a:r>
            <a:r>
              <a:rPr lang="zh-CHT" altLang="en-US" dirty="0" smtClean="0"/>
              <a:t>加入水果的圖片</a:t>
            </a:r>
            <a:r>
              <a:rPr lang="en-US" altLang="zh-CHT" dirty="0" smtClean="0"/>
              <a:t>(</a:t>
            </a:r>
            <a:r>
              <a:rPr lang="zh-CHT" altLang="en-US" dirty="0" smtClean="0"/>
              <a:t>圖片請存至</a:t>
            </a:r>
            <a:r>
              <a:rPr lang="en-US" altLang="zh-CHT" dirty="0" err="1" smtClean="0"/>
              <a:t>drawable</a:t>
            </a:r>
            <a:r>
              <a:rPr lang="zh-CHT" altLang="en-US" dirty="0" smtClean="0"/>
              <a:t>資料夾</a:t>
            </a:r>
            <a:r>
              <a:rPr lang="en-US" altLang="zh-CHT" dirty="0" smtClean="0"/>
              <a:t>)</a:t>
            </a:r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2852936"/>
            <a:ext cx="7776864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HT" altLang="en-US" sz="2000" b="1" dirty="0" smtClean="0"/>
              <a:t>    </a:t>
            </a:r>
            <a:r>
              <a:rPr lang="en-US" altLang="zh-CHT" sz="2000" b="1" dirty="0" smtClean="0"/>
              <a:t>private </a:t>
            </a:r>
            <a:r>
              <a:rPr lang="en-US" altLang="zh-CHT" sz="2000" b="1" dirty="0"/>
              <a:t>final Integer[] </a:t>
            </a:r>
            <a:r>
              <a:rPr lang="en-US" altLang="zh-CHT" sz="2000" b="1" dirty="0" err="1" smtClean="0"/>
              <a:t>fruitPictures</a:t>
            </a:r>
            <a:r>
              <a:rPr lang="en-US" altLang="zh-CHT" sz="2000" b="1" dirty="0" smtClean="0"/>
              <a:t> </a:t>
            </a:r>
            <a:r>
              <a:rPr lang="en-US" altLang="zh-CHT" sz="2000" b="1" dirty="0" smtClean="0"/>
              <a:t>= </a:t>
            </a:r>
            <a:r>
              <a:rPr lang="en-US" altLang="zh-CHT" sz="2000" b="1" dirty="0"/>
              <a:t>{</a:t>
            </a:r>
          </a:p>
          <a:p>
            <a:r>
              <a:rPr lang="en-US" altLang="zh-CHT" sz="2000" b="1" dirty="0"/>
              <a:t>            </a:t>
            </a:r>
            <a:r>
              <a:rPr lang="en-US" altLang="zh-CHT" sz="2000" b="1" dirty="0" err="1"/>
              <a:t>R.drawable.apple</a:t>
            </a:r>
            <a:r>
              <a:rPr lang="en-US" altLang="zh-CHT" sz="2000" b="1" dirty="0"/>
              <a:t>,   </a:t>
            </a:r>
            <a:r>
              <a:rPr lang="en-US" altLang="zh-CHT" sz="2000" b="1" dirty="0" err="1"/>
              <a:t>R.drawable.orange</a:t>
            </a:r>
            <a:r>
              <a:rPr lang="en-US" altLang="zh-CHT" sz="2000" b="1" dirty="0"/>
              <a:t>,</a:t>
            </a:r>
          </a:p>
          <a:p>
            <a:r>
              <a:rPr lang="en-US" altLang="zh-CHT" sz="2000" b="1" dirty="0"/>
              <a:t>            </a:t>
            </a:r>
            <a:r>
              <a:rPr lang="en-US" altLang="zh-CHT" sz="2000" b="1" dirty="0" err="1"/>
              <a:t>R.drawable.tomato</a:t>
            </a:r>
            <a:r>
              <a:rPr lang="en-US" altLang="zh-CHT" sz="2000" b="1" dirty="0"/>
              <a:t>,  </a:t>
            </a:r>
            <a:r>
              <a:rPr lang="en-US" altLang="zh-CHT" sz="2000" b="1" dirty="0" err="1"/>
              <a:t>R.drawable.lemon</a:t>
            </a:r>
            <a:r>
              <a:rPr lang="en-US" altLang="zh-CHT" sz="2000" b="1" dirty="0"/>
              <a:t>,</a:t>
            </a:r>
          </a:p>
          <a:p>
            <a:r>
              <a:rPr lang="en-US" altLang="zh-CHT" sz="2000" b="1" dirty="0"/>
              <a:t>            </a:t>
            </a:r>
            <a:r>
              <a:rPr lang="en-US" altLang="zh-CHT" sz="2000" b="1" dirty="0" err="1"/>
              <a:t>R.drawable.peach</a:t>
            </a:r>
            <a:r>
              <a:rPr lang="en-US" altLang="zh-CHT" sz="2000" b="1" dirty="0"/>
              <a:t>,   </a:t>
            </a:r>
            <a:r>
              <a:rPr lang="en-US" altLang="zh-CHT" sz="2000" b="1" dirty="0" err="1"/>
              <a:t>R.drawable.watermelon</a:t>
            </a:r>
            <a:r>
              <a:rPr lang="en-US" altLang="zh-CHT" sz="2000" b="1" dirty="0"/>
              <a:t>,</a:t>
            </a:r>
          </a:p>
          <a:p>
            <a:r>
              <a:rPr lang="en-US" altLang="zh-CHT" sz="2000" b="1" dirty="0"/>
              <a:t>            </a:t>
            </a:r>
            <a:r>
              <a:rPr lang="en-US" altLang="zh-CHT" sz="2000" b="1" dirty="0" err="1"/>
              <a:t>R.drawable.cheey</a:t>
            </a:r>
            <a:r>
              <a:rPr lang="en-US" altLang="zh-CHT" sz="2000" b="1" dirty="0"/>
              <a:t>,   </a:t>
            </a:r>
            <a:r>
              <a:rPr lang="en-US" altLang="zh-CHT" sz="2000" b="1" dirty="0" err="1" smtClean="0"/>
              <a:t>R.drawable.pineapple</a:t>
            </a:r>
            <a:endParaRPr lang="en-US" altLang="zh-CHT" sz="2000" b="1" dirty="0"/>
          </a:p>
          <a:p>
            <a:r>
              <a:rPr lang="en-US" altLang="zh-CHT" sz="2000" b="1" dirty="0"/>
              <a:t>    </a:t>
            </a:r>
            <a:r>
              <a:rPr lang="en-US" altLang="zh-CHT" sz="2000" b="1" dirty="0" smtClean="0"/>
              <a:t>};</a:t>
            </a:r>
          </a:p>
          <a:p>
            <a:endParaRPr lang="en-US" altLang="zh-CHT" sz="2000" b="1" dirty="0"/>
          </a:p>
          <a:p>
            <a:r>
              <a:rPr lang="en-US" altLang="zh-CHT" sz="2000" b="1" dirty="0"/>
              <a:t>    private final String[] </a:t>
            </a:r>
            <a:r>
              <a:rPr lang="en-US" altLang="zh-CHT" sz="2000" b="1" dirty="0" smtClean="0"/>
              <a:t>fruits </a:t>
            </a:r>
            <a:r>
              <a:rPr lang="en-US" altLang="zh-CHT" sz="2000" b="1" dirty="0"/>
              <a:t>= </a:t>
            </a:r>
            <a:r>
              <a:rPr lang="en-US" altLang="zh-CHT" sz="2000" b="1" dirty="0" smtClean="0"/>
              <a:t>{</a:t>
            </a:r>
          </a:p>
          <a:p>
            <a:r>
              <a:rPr lang="en-US" altLang="zh-CHT" sz="2000" b="1" dirty="0"/>
              <a:t>	</a:t>
            </a:r>
            <a:r>
              <a:rPr lang="en-US" altLang="zh-CHT" sz="2000" b="1" dirty="0" smtClean="0"/>
              <a:t>"</a:t>
            </a:r>
            <a:r>
              <a:rPr lang="en-US" altLang="zh-CHT" sz="2000" b="1" dirty="0"/>
              <a:t>Apple", "Orange", "Tomato", "Lemon", </a:t>
            </a:r>
            <a:endParaRPr lang="en-US" altLang="zh-CHT" sz="2000" b="1" dirty="0" smtClean="0"/>
          </a:p>
          <a:p>
            <a:r>
              <a:rPr lang="en-US" altLang="zh-CHT" sz="2000" b="1" dirty="0"/>
              <a:t>	</a:t>
            </a:r>
            <a:r>
              <a:rPr lang="en-US" altLang="zh-CHT" sz="2000" b="1" dirty="0" smtClean="0"/>
              <a:t>"</a:t>
            </a:r>
            <a:r>
              <a:rPr lang="en-US" altLang="zh-CHT" sz="2000" b="1" dirty="0" err="1"/>
              <a:t>Peach","Watermelon</a:t>
            </a:r>
            <a:r>
              <a:rPr lang="en-US" altLang="zh-CHT" sz="2000" b="1" dirty="0"/>
              <a:t>", "</a:t>
            </a:r>
            <a:r>
              <a:rPr lang="en-US" altLang="zh-CHT" sz="2000" b="1" dirty="0" err="1"/>
              <a:t>Cheey</a:t>
            </a:r>
            <a:r>
              <a:rPr lang="en-US" altLang="zh-CHT" sz="2000" b="1" dirty="0"/>
              <a:t>", "Pineapple" };</a:t>
            </a:r>
            <a:endParaRPr lang="zh-CHT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39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宣告參考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r>
              <a:rPr lang="zh-CHT" altLang="en-US" dirty="0" smtClean="0"/>
              <a:t>在類別中在宣告另外兩個成員變數</a:t>
            </a:r>
          </a:p>
          <a:p>
            <a:pPr lvl="1"/>
            <a:r>
              <a:rPr lang="zh-CHT" altLang="en-US" dirty="0" smtClean="0"/>
              <a:t>宣告</a:t>
            </a:r>
            <a:r>
              <a:rPr lang="en-US" altLang="zh-CHT" dirty="0" err="1" smtClean="0"/>
              <a:t>mContext</a:t>
            </a:r>
            <a:r>
              <a:rPr lang="zh-CHT" altLang="en-US" dirty="0" smtClean="0"/>
              <a:t>以儲存呼叫此</a:t>
            </a:r>
            <a:r>
              <a:rPr lang="en-US" altLang="zh-CHT" dirty="0" err="1" smtClean="0"/>
              <a:t>ListAdapter</a:t>
            </a:r>
            <a:r>
              <a:rPr lang="zh-CHT" altLang="en-US" dirty="0" smtClean="0"/>
              <a:t>的</a:t>
            </a:r>
            <a:r>
              <a:rPr lang="en-US" altLang="zh-CHT" dirty="0" smtClean="0"/>
              <a:t>Context</a:t>
            </a:r>
          </a:p>
          <a:p>
            <a:pPr lvl="2"/>
            <a:r>
              <a:rPr lang="en-US" altLang="zh-CHT" dirty="0" smtClean="0"/>
              <a:t>Context</a:t>
            </a:r>
            <a:r>
              <a:rPr lang="zh-CHT" altLang="en-US" dirty="0" smtClean="0"/>
              <a:t>可視為一個活動的「內容」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宣告一個參考用來指向</a:t>
            </a:r>
            <a:r>
              <a:rPr lang="en-US" altLang="zh-CHT" dirty="0" err="1" smtClean="0"/>
              <a:t>mContext</a:t>
            </a:r>
            <a:r>
              <a:rPr lang="zh-CHT" altLang="en-US" dirty="0" smtClean="0"/>
              <a:t>的</a:t>
            </a:r>
            <a:r>
              <a:rPr lang="en-US" altLang="zh-CHT" dirty="0" err="1" smtClean="0"/>
              <a:t>LayoutInflater</a:t>
            </a:r>
            <a:endParaRPr lang="en-US" altLang="zh-CHT" dirty="0" smtClean="0"/>
          </a:p>
          <a:p>
            <a:pPr lvl="2"/>
            <a:r>
              <a:rPr lang="zh-CHT" altLang="zh-CHT" dirty="0"/>
              <a:t>LayoutInflater是用來找res/layout/下的xml佈局檔</a:t>
            </a:r>
            <a:endParaRPr lang="en-US" altLang="zh-CHT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876246" y="4388911"/>
            <a:ext cx="722414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HT" altLang="en-US" b="1" dirty="0" smtClean="0"/>
              <a:t>    </a:t>
            </a:r>
            <a:r>
              <a:rPr lang="en-US" altLang="zh-CHT" b="1" dirty="0" smtClean="0"/>
              <a:t>private </a:t>
            </a:r>
            <a:r>
              <a:rPr lang="en-US" altLang="zh-CHT" b="1" dirty="0"/>
              <a:t>Context </a:t>
            </a:r>
            <a:r>
              <a:rPr lang="en-US" altLang="zh-CHT" b="1" dirty="0" err="1"/>
              <a:t>mContext</a:t>
            </a:r>
            <a:r>
              <a:rPr lang="en-US" altLang="zh-CHT" b="1" dirty="0"/>
              <a:t>;</a:t>
            </a:r>
          </a:p>
          <a:p>
            <a:r>
              <a:rPr lang="en-US" altLang="zh-CHT" b="1" dirty="0"/>
              <a:t>    private static </a:t>
            </a:r>
            <a:r>
              <a:rPr lang="en-US" altLang="zh-CHT" b="1" dirty="0" err="1"/>
              <a:t>LayoutInflater</a:t>
            </a:r>
            <a:r>
              <a:rPr lang="en-US" altLang="zh-CHT" b="1" dirty="0"/>
              <a:t> </a:t>
            </a:r>
            <a:r>
              <a:rPr lang="en-US" altLang="zh-CHT" b="1" dirty="0" err="1"/>
              <a:t>inflater</a:t>
            </a:r>
            <a:r>
              <a:rPr lang="en-US" altLang="zh-CHT" b="1" dirty="0"/>
              <a:t> = null;</a:t>
            </a:r>
          </a:p>
          <a:p>
            <a:endParaRPr lang="en-US" altLang="zh-CHT" b="1" dirty="0"/>
          </a:p>
          <a:p>
            <a:r>
              <a:rPr lang="en-US" altLang="zh-CHT" b="1" dirty="0"/>
              <a:t>    </a:t>
            </a:r>
            <a:endParaRPr lang="zh-CHT" altLang="en-US" b="1" dirty="0"/>
          </a:p>
        </p:txBody>
      </p:sp>
    </p:spTree>
    <p:extLst>
      <p:ext uri="{BB962C8B-B14F-4D97-AF65-F5344CB8AC3E}">
        <p14:creationId xmlns:p14="http://schemas.microsoft.com/office/powerpoint/2010/main" val="585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撰寫</a:t>
            </a:r>
            <a:r>
              <a:rPr lang="zh-CHT" altLang="en-US" dirty="0"/>
              <a:t>建構子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r>
              <a:rPr lang="zh-CHT" altLang="en-US" dirty="0" smtClean="0"/>
              <a:t>實作</a:t>
            </a:r>
            <a:r>
              <a:rPr lang="en-US" altLang="zh-CHT" dirty="0" err="1" smtClean="0"/>
              <a:t>ListAdapter</a:t>
            </a:r>
            <a:r>
              <a:rPr lang="zh-CHT" altLang="en-US" dirty="0" smtClean="0"/>
              <a:t>的建構子，在其中取得此</a:t>
            </a:r>
            <a:r>
              <a:rPr lang="en-US" altLang="zh-CHT" dirty="0" err="1" smtClean="0"/>
              <a:t>ListAdapter</a:t>
            </a:r>
            <a:r>
              <a:rPr lang="zh-CHT" altLang="en-US" dirty="0" smtClean="0"/>
              <a:t>的</a:t>
            </a:r>
            <a:r>
              <a:rPr lang="en-US" altLang="zh-CHT" dirty="0" smtClean="0"/>
              <a:t>Context</a:t>
            </a:r>
            <a:r>
              <a:rPr lang="zh-CHT" altLang="en-US" dirty="0" smtClean="0"/>
              <a:t>與</a:t>
            </a:r>
            <a:r>
              <a:rPr lang="en-US" altLang="zh-CHT" dirty="0" err="1" smtClean="0"/>
              <a:t>LayoutInflater</a:t>
            </a:r>
            <a:endParaRPr lang="en-US" altLang="zh-CHT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71943" y="3459577"/>
            <a:ext cx="8400114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HT" altLang="en-US" b="1" dirty="0" smtClean="0"/>
              <a:t>    </a:t>
            </a:r>
            <a:endParaRPr lang="en-US" altLang="zh-CHT" b="1" dirty="0"/>
          </a:p>
          <a:p>
            <a:r>
              <a:rPr lang="en-US" altLang="zh-CHT" b="1" dirty="0"/>
              <a:t>    public </a:t>
            </a:r>
            <a:r>
              <a:rPr lang="en-US" altLang="zh-CHT" b="1" dirty="0" err="1"/>
              <a:t>ListAdapter</a:t>
            </a:r>
            <a:r>
              <a:rPr lang="en-US" altLang="zh-CHT" b="1" dirty="0"/>
              <a:t>(Context c) {</a:t>
            </a:r>
          </a:p>
          <a:p>
            <a:r>
              <a:rPr lang="en-US" altLang="zh-CHT" b="1" dirty="0"/>
              <a:t>        </a:t>
            </a:r>
            <a:r>
              <a:rPr lang="en-US" altLang="zh-CHT" b="1" dirty="0" err="1"/>
              <a:t>mContext</a:t>
            </a:r>
            <a:r>
              <a:rPr lang="en-US" altLang="zh-CHT" b="1" dirty="0"/>
              <a:t> = c;</a:t>
            </a:r>
          </a:p>
          <a:p>
            <a:r>
              <a:rPr lang="en-US" altLang="zh-CHT" b="1" dirty="0"/>
              <a:t>        </a:t>
            </a:r>
            <a:r>
              <a:rPr lang="en-US" altLang="zh-CHT" b="1" dirty="0" err="1"/>
              <a:t>inflater</a:t>
            </a:r>
            <a:r>
              <a:rPr lang="en-US" altLang="zh-CHT" b="1" dirty="0"/>
              <a:t> = (</a:t>
            </a:r>
            <a:r>
              <a:rPr lang="en-US" altLang="zh-CHT" b="1" dirty="0" err="1"/>
              <a:t>LayoutInflater</a:t>
            </a:r>
            <a:r>
              <a:rPr lang="en-US" altLang="zh-CHT" b="1" dirty="0"/>
              <a:t>) </a:t>
            </a:r>
            <a:endParaRPr lang="en-US" altLang="zh-CHT" b="1" dirty="0" smtClean="0"/>
          </a:p>
          <a:p>
            <a:r>
              <a:rPr lang="en-US" altLang="zh-CHT" b="1" dirty="0" smtClean="0"/>
              <a:t>	</a:t>
            </a:r>
            <a:r>
              <a:rPr lang="en-US" altLang="zh-CHT" b="1" dirty="0" err="1" smtClean="0"/>
              <a:t>mContext.getSystemService</a:t>
            </a:r>
            <a:r>
              <a:rPr lang="en-US" altLang="zh-CHT" b="1" dirty="0" smtClean="0"/>
              <a:t>(</a:t>
            </a:r>
            <a:r>
              <a:rPr lang="en-US" altLang="zh-CHT" b="1" dirty="0" err="1" smtClean="0"/>
              <a:t>Context.LAYOUT_INFLATER_SERVICE</a:t>
            </a:r>
            <a:r>
              <a:rPr lang="en-US" altLang="zh-CHT" b="1" dirty="0"/>
              <a:t>);</a:t>
            </a:r>
          </a:p>
          <a:p>
            <a:r>
              <a:rPr lang="en-US" altLang="zh-CHT" b="1" dirty="0"/>
              <a:t>    }</a:t>
            </a:r>
            <a:endParaRPr lang="zh-CHT" altLang="en-US" b="1" dirty="0"/>
          </a:p>
        </p:txBody>
      </p:sp>
    </p:spTree>
    <p:extLst>
      <p:ext uri="{BB962C8B-B14F-4D97-AF65-F5344CB8AC3E}">
        <p14:creationId xmlns:p14="http://schemas.microsoft.com/office/powerpoint/2010/main" val="32861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zh-CHT" dirty="0"/>
              <a:t>LayoutInflater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zh-CHT" dirty="0"/>
              <a:t>在實際開發中LayoutInflater這個</a:t>
            </a:r>
            <a:r>
              <a:rPr lang="zh-CHT" altLang="zh-CHT" dirty="0" smtClean="0"/>
              <a:t>類</a:t>
            </a:r>
            <a:r>
              <a:rPr lang="zh-CHT" altLang="en-US" dirty="0" smtClean="0"/>
              <a:t>別</a:t>
            </a:r>
            <a:r>
              <a:rPr lang="zh-CHT" altLang="zh-CHT" dirty="0" smtClean="0"/>
              <a:t>非常有用</a:t>
            </a:r>
            <a:endParaRPr lang="zh-CHT" altLang="en-US" dirty="0"/>
          </a:p>
          <a:p>
            <a:pPr lvl="1"/>
            <a:r>
              <a:rPr lang="zh-CHT" altLang="zh-CHT" dirty="0" smtClean="0"/>
              <a:t>作用類似findViewById</a:t>
            </a:r>
            <a:r>
              <a:rPr lang="zh-CHT" altLang="zh-CHT" dirty="0"/>
              <a:t>()</a:t>
            </a:r>
            <a:r>
              <a:rPr lang="zh-CHT" altLang="zh-CHT" dirty="0" smtClean="0"/>
              <a:t>。</a:t>
            </a:r>
            <a:endParaRPr lang="en-US" altLang="zh-CHT" dirty="0" smtClean="0"/>
          </a:p>
          <a:p>
            <a:pPr lvl="2"/>
            <a:r>
              <a:rPr lang="zh-CHT" altLang="zh-CHT" dirty="0" smtClean="0"/>
              <a:t>L</a:t>
            </a:r>
            <a:r>
              <a:rPr lang="zh-CHT" altLang="zh-CHT" dirty="0"/>
              <a:t>ayoutInflater是用來找res/layout/下的xml</a:t>
            </a:r>
            <a:r>
              <a:rPr lang="zh-CHT" altLang="zh-CHT" dirty="0" smtClean="0"/>
              <a:t>佈局檔</a:t>
            </a:r>
            <a:r>
              <a:rPr lang="zh-CHT" altLang="en-US" dirty="0" smtClean="0"/>
              <a:t>。</a:t>
            </a:r>
            <a:endParaRPr lang="en-US" altLang="zh-CHT" dirty="0" smtClean="0"/>
          </a:p>
          <a:p>
            <a:pPr lvl="2"/>
            <a:r>
              <a:rPr lang="zh-CHT" altLang="zh-CHT" dirty="0" smtClean="0"/>
              <a:t>findViewById</a:t>
            </a:r>
            <a:r>
              <a:rPr lang="zh-CHT" altLang="zh-CHT" dirty="0"/>
              <a:t>()是</a:t>
            </a:r>
            <a:r>
              <a:rPr lang="zh-CHT" altLang="zh-CHT" dirty="0" smtClean="0"/>
              <a:t>找</a:t>
            </a:r>
            <a:r>
              <a:rPr lang="zh-CHT" altLang="en-US" dirty="0" smtClean="0"/>
              <a:t>某個</a:t>
            </a:r>
            <a:r>
              <a:rPr lang="zh-CHT" altLang="zh-CHT" dirty="0" smtClean="0"/>
              <a:t>xml</a:t>
            </a:r>
            <a:r>
              <a:rPr lang="zh-CHT" altLang="zh-CHT" dirty="0"/>
              <a:t>佈局檔下的具體widget控制</a:t>
            </a:r>
            <a:r>
              <a:rPr lang="zh-CHT" altLang="zh-CHT" dirty="0" smtClean="0"/>
              <a:t>項</a:t>
            </a:r>
            <a:r>
              <a:rPr lang="zh-CHT" altLang="en-US" dirty="0" smtClean="0"/>
              <a:t>（</a:t>
            </a:r>
            <a:r>
              <a:rPr lang="zh-CHT" altLang="zh-CHT" dirty="0" smtClean="0"/>
              <a:t>如 Button</a:t>
            </a:r>
            <a:r>
              <a:rPr lang="zh-CHT" altLang="zh-CHT" dirty="0"/>
              <a:t>、TextView</a:t>
            </a:r>
            <a:r>
              <a:rPr lang="zh-CHT" altLang="zh-CHT" dirty="0" smtClean="0"/>
              <a:t>等</a:t>
            </a:r>
            <a:r>
              <a:rPr lang="zh-CHT" altLang="en-US" dirty="0" smtClean="0"/>
              <a:t>）</a:t>
            </a:r>
            <a:r>
              <a:rPr lang="zh-CHT" altLang="zh-CHT" dirty="0" smtClean="0"/>
              <a:t>。</a:t>
            </a:r>
            <a:endParaRPr lang="en-US" altLang="zh-CHT" dirty="0" smtClean="0"/>
          </a:p>
          <a:p>
            <a:pPr lvl="1"/>
            <a:endParaRPr lang="en-US" altLang="zh-CHT" dirty="0"/>
          </a:p>
          <a:p>
            <a:pPr lvl="1"/>
            <a:r>
              <a:rPr lang="zh-CHT" altLang="en-US" dirty="0" smtClean="0"/>
              <a:t>有興趣可參考</a:t>
            </a:r>
            <a:r>
              <a:rPr lang="en-US" altLang="zh-CHT" dirty="0" smtClean="0"/>
              <a:t>:Android </a:t>
            </a:r>
            <a:r>
              <a:rPr lang="en-US" altLang="zh-CHT" dirty="0" err="1" smtClean="0"/>
              <a:t>LayoutInflater</a:t>
            </a:r>
            <a:r>
              <a:rPr lang="zh-CHT" altLang="en-US" dirty="0" smtClean="0"/>
              <a:t>的使用</a:t>
            </a:r>
            <a:endParaRPr lang="en-US" altLang="zh-CHT" dirty="0" smtClean="0"/>
          </a:p>
          <a:p>
            <a:pPr lvl="2"/>
            <a:r>
              <a:rPr lang="en-US" altLang="zh-CHT" dirty="0">
                <a:hlinkClick r:id="rId2"/>
              </a:rPr>
              <a:t>http://</a:t>
            </a:r>
            <a:r>
              <a:rPr lang="en-US" altLang="zh-CHT" dirty="0" smtClean="0">
                <a:hlinkClick r:id="rId2"/>
              </a:rPr>
              <a:t>www.cnblogs.com/greenwood/archive/2011/03/02/1969325.html</a:t>
            </a:r>
            <a:endParaRPr lang="en-US" altLang="zh-CHT" dirty="0" smtClean="0"/>
          </a:p>
          <a:p>
            <a:pPr lvl="1"/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0985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實作</a:t>
            </a:r>
            <a:r>
              <a:rPr lang="en-US" altLang="zh-CHT" dirty="0" err="1" smtClean="0"/>
              <a:t>getView</a:t>
            </a:r>
            <a:r>
              <a:rPr lang="zh-CHT" altLang="en-US" dirty="0" smtClean="0"/>
              <a:t>函式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參數說明</a:t>
            </a:r>
          </a:p>
          <a:p>
            <a:pPr lvl="1"/>
            <a:r>
              <a:rPr lang="en-US" altLang="zh-CHT" dirty="0" err="1" smtClean="0"/>
              <a:t>getView</a:t>
            </a:r>
            <a:r>
              <a:rPr lang="zh-CHT" altLang="en-US" dirty="0" smtClean="0"/>
              <a:t>函式原型如下：</a:t>
            </a:r>
            <a:endParaRPr lang="en-US" altLang="zh-CHT" dirty="0" smtClean="0"/>
          </a:p>
          <a:p>
            <a:pPr lvl="1"/>
            <a:endParaRPr lang="en-US" altLang="zh-CHT" dirty="0"/>
          </a:p>
          <a:p>
            <a:pPr lvl="1"/>
            <a:endParaRPr lang="en-US" altLang="zh-CHT" dirty="0" smtClean="0"/>
          </a:p>
          <a:p>
            <a:pPr lvl="2"/>
            <a:r>
              <a:rPr lang="en-US" altLang="zh-CHT" dirty="0" smtClean="0"/>
              <a:t>position</a:t>
            </a:r>
            <a:r>
              <a:rPr lang="zh-CHT" altLang="en-US" dirty="0" smtClean="0"/>
              <a:t>：列表項目所處的位置（</a:t>
            </a:r>
            <a:r>
              <a:rPr lang="en-US" altLang="zh-CHT" dirty="0" smtClean="0"/>
              <a:t>Index</a:t>
            </a:r>
            <a:r>
              <a:rPr lang="zh-CHT" altLang="en-US" dirty="0" smtClean="0"/>
              <a:t>）</a:t>
            </a:r>
            <a:endParaRPr lang="en-US" altLang="zh-CHT" dirty="0" smtClean="0"/>
          </a:p>
          <a:p>
            <a:pPr lvl="2"/>
            <a:r>
              <a:rPr lang="en-US" altLang="zh-CHT" dirty="0" err="1" smtClean="0"/>
              <a:t>convertView</a:t>
            </a:r>
            <a:r>
              <a:rPr lang="zh-CHT" altLang="en-US" dirty="0" smtClean="0"/>
              <a:t>：列表項目的視圖</a:t>
            </a:r>
          </a:p>
          <a:p>
            <a:pPr lvl="2"/>
            <a:r>
              <a:rPr lang="en-US" altLang="zh-CHT" dirty="0" smtClean="0"/>
              <a:t>parent</a:t>
            </a:r>
            <a:r>
              <a:rPr lang="zh-CHT" altLang="en-US" dirty="0" smtClean="0"/>
              <a:t>：列表項目視圖所在視圖群組</a:t>
            </a:r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3419708"/>
            <a:ext cx="82089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b="1" dirty="0"/>
              <a:t>public View </a:t>
            </a:r>
            <a:r>
              <a:rPr lang="en-US" altLang="zh-CHT" b="1" dirty="0" err="1"/>
              <a:t>getView</a:t>
            </a:r>
            <a:r>
              <a:rPr lang="en-US" altLang="zh-CHT" b="1" dirty="0"/>
              <a:t>(</a:t>
            </a:r>
            <a:r>
              <a:rPr lang="en-US" altLang="zh-CHT" b="1" dirty="0" err="1"/>
              <a:t>int</a:t>
            </a:r>
            <a:r>
              <a:rPr lang="en-US" altLang="zh-CHT" b="1" dirty="0"/>
              <a:t> position, View </a:t>
            </a:r>
            <a:r>
              <a:rPr lang="en-US" altLang="zh-CHT" b="1" dirty="0" err="1"/>
              <a:t>convertView</a:t>
            </a:r>
            <a:r>
              <a:rPr lang="en-US" altLang="zh-CHT" b="1" dirty="0"/>
              <a:t>, </a:t>
            </a:r>
            <a:r>
              <a:rPr lang="en-US" altLang="zh-CHT" b="1" dirty="0" err="1"/>
              <a:t>ViewGroup</a:t>
            </a:r>
            <a:r>
              <a:rPr lang="en-US" altLang="zh-CHT" b="1" dirty="0"/>
              <a:t> parent</a:t>
            </a:r>
            <a:r>
              <a:rPr lang="en-US" altLang="zh-CHT" b="1" dirty="0" smtClean="0"/>
              <a:t>);</a:t>
            </a:r>
            <a:endParaRPr lang="en-US" altLang="zh-CHT" b="1" dirty="0"/>
          </a:p>
        </p:txBody>
      </p:sp>
    </p:spTree>
    <p:extLst>
      <p:ext uri="{BB962C8B-B14F-4D97-AF65-F5344CB8AC3E}">
        <p14:creationId xmlns:p14="http://schemas.microsoft.com/office/powerpoint/2010/main" val="49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實作</a:t>
            </a:r>
            <a:r>
              <a:rPr lang="en-US" altLang="zh-CHT" dirty="0" err="1" smtClean="0"/>
              <a:t>getView</a:t>
            </a:r>
            <a:r>
              <a:rPr lang="zh-CHT" altLang="en-US" dirty="0" smtClean="0"/>
              <a:t>函式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sz="2400" dirty="0" smtClean="0"/>
              <a:t>利用</a:t>
            </a:r>
            <a:r>
              <a:rPr lang="en-US" altLang="zh-CHT" sz="2400" dirty="0" smtClean="0"/>
              <a:t>Layout </a:t>
            </a:r>
            <a:r>
              <a:rPr lang="en-US" altLang="zh-CHT" sz="2400" dirty="0" err="1" smtClean="0"/>
              <a:t>inflater</a:t>
            </a:r>
            <a:r>
              <a:rPr lang="zh-CHT" altLang="en-US" sz="2400" dirty="0" smtClean="0"/>
              <a:t>動態取得</a:t>
            </a:r>
            <a:r>
              <a:rPr lang="en-US" altLang="zh-CHT" sz="2400" dirty="0" smtClean="0"/>
              <a:t>Layout</a:t>
            </a:r>
            <a:r>
              <a:rPr lang="zh-CHT" altLang="en-US" sz="2400" dirty="0" smtClean="0"/>
              <a:t>物件中的</a:t>
            </a:r>
            <a:r>
              <a:rPr lang="en-US" altLang="zh-CHT" sz="2400" dirty="0" err="1" smtClean="0"/>
              <a:t>TextView</a:t>
            </a:r>
            <a:r>
              <a:rPr lang="zh-CHT" altLang="en-US" sz="2400" dirty="0" smtClean="0"/>
              <a:t>、</a:t>
            </a:r>
            <a:r>
              <a:rPr lang="en-US" altLang="zh-CHT" sz="2400" dirty="0" err="1" smtClean="0"/>
              <a:t>ImageView</a:t>
            </a:r>
            <a:r>
              <a:rPr lang="zh-CHT" altLang="en-US" sz="2400" dirty="0" smtClean="0"/>
              <a:t>，再將</a:t>
            </a:r>
            <a:r>
              <a:rPr lang="en-US" altLang="zh-CHT" sz="2400" dirty="0" err="1" smtClean="0"/>
              <a:t>ListView</a:t>
            </a:r>
            <a:r>
              <a:rPr lang="zh-CHT" altLang="en-US" sz="2400" dirty="0" smtClean="0"/>
              <a:t>要顯示的資料放入</a:t>
            </a:r>
            <a:endParaRPr lang="zh-CHT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78102" y="3284984"/>
            <a:ext cx="820891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b="1" dirty="0"/>
              <a:t>public View </a:t>
            </a:r>
            <a:r>
              <a:rPr lang="en-US" altLang="zh-CHT" b="1" dirty="0" err="1"/>
              <a:t>getView</a:t>
            </a:r>
            <a:r>
              <a:rPr lang="en-US" altLang="zh-CHT" b="1" dirty="0"/>
              <a:t>(</a:t>
            </a:r>
            <a:r>
              <a:rPr lang="en-US" altLang="zh-CHT" b="1" dirty="0" err="1"/>
              <a:t>int</a:t>
            </a:r>
            <a:r>
              <a:rPr lang="en-US" altLang="zh-CHT" b="1" dirty="0"/>
              <a:t> position, View </a:t>
            </a:r>
            <a:r>
              <a:rPr lang="en-US" altLang="zh-CHT" b="1" dirty="0" err="1"/>
              <a:t>convertView</a:t>
            </a:r>
            <a:r>
              <a:rPr lang="en-US" altLang="zh-CHT" b="1" dirty="0"/>
              <a:t>, </a:t>
            </a:r>
            <a:r>
              <a:rPr lang="en-US" altLang="zh-CHT" b="1" dirty="0" err="1"/>
              <a:t>ViewGroup</a:t>
            </a:r>
            <a:r>
              <a:rPr lang="en-US" altLang="zh-CHT" b="1" dirty="0"/>
              <a:t> parent) {</a:t>
            </a:r>
          </a:p>
          <a:p>
            <a:r>
              <a:rPr lang="en-US" altLang="zh-CHT" b="1" dirty="0"/>
              <a:t>        View </a:t>
            </a:r>
            <a:r>
              <a:rPr lang="en-US" altLang="zh-CHT" b="1" dirty="0" err="1" smtClean="0"/>
              <a:t>view</a:t>
            </a:r>
            <a:r>
              <a:rPr lang="en-US" altLang="zh-CHT" b="1" dirty="0" smtClean="0"/>
              <a:t> </a:t>
            </a:r>
            <a:r>
              <a:rPr lang="en-US" altLang="zh-CHT" b="1" dirty="0"/>
              <a:t>= </a:t>
            </a:r>
            <a:r>
              <a:rPr lang="en-US" altLang="zh-CHT" b="1" dirty="0" err="1"/>
              <a:t>convertView</a:t>
            </a:r>
            <a:r>
              <a:rPr lang="en-US" altLang="zh-CHT" b="1" dirty="0"/>
              <a:t>;</a:t>
            </a:r>
          </a:p>
          <a:p>
            <a:endParaRPr lang="en-US" altLang="zh-CHT" b="1" dirty="0"/>
          </a:p>
          <a:p>
            <a:r>
              <a:rPr lang="en-US" altLang="zh-CHT" b="1" dirty="0"/>
              <a:t>        </a:t>
            </a:r>
            <a:r>
              <a:rPr lang="en-US" altLang="zh-CHT" b="1" dirty="0" smtClean="0"/>
              <a:t>view </a:t>
            </a:r>
            <a:r>
              <a:rPr lang="en-US" altLang="zh-CHT" b="1" dirty="0"/>
              <a:t>= </a:t>
            </a:r>
            <a:r>
              <a:rPr lang="en-US" altLang="zh-CHT" b="1" dirty="0" err="1"/>
              <a:t>inflater.inflate</a:t>
            </a:r>
            <a:r>
              <a:rPr lang="en-US" altLang="zh-CHT" b="1" dirty="0"/>
              <a:t>(</a:t>
            </a:r>
            <a:r>
              <a:rPr lang="en-US" altLang="zh-CHT" b="1" dirty="0" err="1"/>
              <a:t>R.layout.item_list_layout</a:t>
            </a:r>
            <a:r>
              <a:rPr lang="en-US" altLang="zh-CHT" b="1" dirty="0"/>
              <a:t>, null);</a:t>
            </a:r>
          </a:p>
          <a:p>
            <a:r>
              <a:rPr lang="en-US" altLang="zh-CHT" b="1" dirty="0"/>
              <a:t>        </a:t>
            </a:r>
            <a:r>
              <a:rPr lang="en-US" altLang="zh-CHT" b="1" dirty="0" err="1"/>
              <a:t>TextView</a:t>
            </a:r>
            <a:r>
              <a:rPr lang="en-US" altLang="zh-CHT" b="1" dirty="0"/>
              <a:t> text = (</a:t>
            </a:r>
            <a:r>
              <a:rPr lang="en-US" altLang="zh-CHT" b="1" dirty="0" err="1"/>
              <a:t>TextView</a:t>
            </a:r>
            <a:r>
              <a:rPr lang="en-US" altLang="zh-CHT" b="1" dirty="0"/>
              <a:t>) </a:t>
            </a:r>
            <a:r>
              <a:rPr lang="en-US" altLang="zh-CHT" b="1" dirty="0" err="1" smtClean="0"/>
              <a:t>view.findViewById</a:t>
            </a:r>
            <a:r>
              <a:rPr lang="en-US" altLang="zh-CHT" b="1" dirty="0" smtClean="0"/>
              <a:t>(</a:t>
            </a:r>
            <a:r>
              <a:rPr lang="en-US" altLang="zh-CHT" b="1" dirty="0" err="1" smtClean="0"/>
              <a:t>R.id.textView</a:t>
            </a:r>
            <a:r>
              <a:rPr lang="en-US" altLang="zh-CHT" b="1" dirty="0"/>
              <a:t>);</a:t>
            </a:r>
          </a:p>
          <a:p>
            <a:r>
              <a:rPr lang="en-US" altLang="zh-CHT" b="1" dirty="0"/>
              <a:t>        </a:t>
            </a:r>
            <a:r>
              <a:rPr lang="en-US" altLang="zh-CHT" b="1" dirty="0" err="1"/>
              <a:t>ImageView</a:t>
            </a:r>
            <a:r>
              <a:rPr lang="en-US" altLang="zh-CHT" b="1" dirty="0"/>
              <a:t> image = (</a:t>
            </a:r>
            <a:r>
              <a:rPr lang="en-US" altLang="zh-CHT" b="1" dirty="0" err="1"/>
              <a:t>ImageView</a:t>
            </a:r>
            <a:r>
              <a:rPr lang="en-US" altLang="zh-CHT" b="1" dirty="0"/>
              <a:t>) </a:t>
            </a:r>
            <a:r>
              <a:rPr lang="en-US" altLang="zh-CHT" b="1" dirty="0" err="1" smtClean="0"/>
              <a:t>view.findViewById</a:t>
            </a:r>
            <a:r>
              <a:rPr lang="en-US" altLang="zh-CHT" b="1" dirty="0" smtClean="0"/>
              <a:t>(</a:t>
            </a:r>
            <a:r>
              <a:rPr lang="en-US" altLang="zh-CHT" b="1" dirty="0" err="1" smtClean="0"/>
              <a:t>R.id.imageView</a:t>
            </a:r>
            <a:r>
              <a:rPr lang="en-US" altLang="zh-CHT" b="1" dirty="0"/>
              <a:t>);</a:t>
            </a:r>
          </a:p>
          <a:p>
            <a:endParaRPr lang="en-US" altLang="zh-CHT" b="1" dirty="0"/>
          </a:p>
          <a:p>
            <a:r>
              <a:rPr lang="en-US" altLang="zh-CHT" b="1" dirty="0"/>
              <a:t>        </a:t>
            </a:r>
            <a:r>
              <a:rPr lang="en-US" altLang="zh-CHT" b="1" dirty="0" err="1" smtClean="0"/>
              <a:t>image.setImageResource</a:t>
            </a:r>
            <a:r>
              <a:rPr lang="en-US" altLang="zh-CHT" b="1" dirty="0" smtClean="0"/>
              <a:t>(</a:t>
            </a:r>
            <a:r>
              <a:rPr lang="en-US" altLang="zh-CHT" b="1" dirty="0" err="1" smtClean="0"/>
              <a:t>fruitPictures</a:t>
            </a:r>
            <a:r>
              <a:rPr lang="en-US" altLang="zh-CHT" b="1" dirty="0" smtClean="0"/>
              <a:t>[position</a:t>
            </a:r>
            <a:r>
              <a:rPr lang="en-US" altLang="zh-CHT" b="1" dirty="0"/>
              <a:t>]);</a:t>
            </a:r>
          </a:p>
          <a:p>
            <a:r>
              <a:rPr lang="en-US" altLang="zh-CHT" b="1" dirty="0"/>
              <a:t>        </a:t>
            </a:r>
            <a:r>
              <a:rPr lang="en-US" altLang="zh-CHT" b="1" dirty="0" err="1" smtClean="0"/>
              <a:t>text.setText</a:t>
            </a:r>
            <a:r>
              <a:rPr lang="en-US" altLang="zh-CHT" b="1" dirty="0" smtClean="0"/>
              <a:t>(fruits[position</a:t>
            </a:r>
            <a:r>
              <a:rPr lang="en-US" altLang="zh-CHT" b="1" dirty="0" smtClean="0"/>
              <a:t>]);</a:t>
            </a:r>
          </a:p>
          <a:p>
            <a:endParaRPr lang="en-US" altLang="zh-CHT" b="1" dirty="0"/>
          </a:p>
          <a:p>
            <a:r>
              <a:rPr lang="zh-CHT" altLang="en-US" b="1" dirty="0"/>
              <a:t> </a:t>
            </a:r>
            <a:r>
              <a:rPr lang="zh-CHT" altLang="en-US" b="1" dirty="0" smtClean="0"/>
              <a:t>       </a:t>
            </a:r>
            <a:r>
              <a:rPr lang="en-US" altLang="zh-CHT" b="1" dirty="0" smtClean="0"/>
              <a:t>return view;</a:t>
            </a:r>
            <a:endParaRPr lang="en-US" altLang="zh-CHT" b="1" dirty="0"/>
          </a:p>
          <a:p>
            <a:r>
              <a:rPr lang="en-US" altLang="zh-CHT" b="1" dirty="0" smtClean="0"/>
              <a:t>}</a:t>
            </a:r>
            <a:endParaRPr lang="zh-CHT" altLang="en-US" b="1" dirty="0"/>
          </a:p>
        </p:txBody>
      </p:sp>
    </p:spTree>
    <p:extLst>
      <p:ext uri="{BB962C8B-B14F-4D97-AF65-F5344CB8AC3E}">
        <p14:creationId xmlns:p14="http://schemas.microsoft.com/office/powerpoint/2010/main" val="8311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err="1" smtClean="0"/>
              <a:t>ListView</a:t>
            </a:r>
            <a:r>
              <a:rPr lang="zh-CHT" altLang="en-US" dirty="0" smtClean="0"/>
              <a:t>元件</a:t>
            </a:r>
            <a:endParaRPr lang="zh-CHT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HT" altLang="en-US" dirty="0" smtClean="0"/>
              <a:t>基本開發方法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4629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實作</a:t>
            </a:r>
            <a:r>
              <a:rPr lang="en-US" altLang="zh-CHT" dirty="0" err="1" smtClean="0"/>
              <a:t>getCount</a:t>
            </a:r>
            <a:r>
              <a:rPr lang="zh-CHT" altLang="en-US" dirty="0" smtClean="0"/>
              <a:t>函式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因為我們</a:t>
            </a:r>
            <a:r>
              <a:rPr lang="en-US" altLang="zh-CHT" dirty="0" err="1" smtClean="0"/>
              <a:t>ListView</a:t>
            </a:r>
            <a:r>
              <a:rPr lang="zh-CHT" altLang="en-US" dirty="0" smtClean="0"/>
              <a:t>抓取資料時，需要判斷共有多少的</a:t>
            </a:r>
            <a:r>
              <a:rPr lang="en-US" altLang="zh-CHT" dirty="0" smtClean="0"/>
              <a:t>item</a:t>
            </a:r>
            <a:r>
              <a:rPr lang="zh-CHT" altLang="en-US" dirty="0" smtClean="0"/>
              <a:t>，預設個數為</a:t>
            </a:r>
            <a:r>
              <a:rPr lang="en-US" altLang="zh-CHT" dirty="0" smtClean="0"/>
              <a:t>0</a:t>
            </a:r>
            <a:r>
              <a:rPr lang="zh-CHT" altLang="en-US" dirty="0" smtClean="0"/>
              <a:t>，因此</a:t>
            </a:r>
            <a:r>
              <a:rPr lang="zh-CHT" altLang="en-US" dirty="0"/>
              <a:t>這個函式必須</a:t>
            </a:r>
            <a:r>
              <a:rPr lang="zh-CHT" altLang="en-US" dirty="0" smtClean="0"/>
              <a:t>要給他數量。</a:t>
            </a:r>
            <a:endParaRPr lang="en-US" altLang="zh-CHT" dirty="0"/>
          </a:p>
          <a:p>
            <a:pPr lvl="1"/>
            <a:r>
              <a:rPr lang="zh-CHT" altLang="en-US" dirty="0" smtClean="0"/>
              <a:t>另外兩個函式未來如果需要可以自行實作。</a:t>
            </a:r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4077072"/>
            <a:ext cx="734481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b="1" dirty="0"/>
              <a:t> @Override</a:t>
            </a:r>
          </a:p>
          <a:p>
            <a:r>
              <a:rPr lang="en-US" altLang="zh-CHT" b="1" dirty="0"/>
              <a:t>    public </a:t>
            </a:r>
            <a:r>
              <a:rPr lang="en-US" altLang="zh-CHT" b="1" dirty="0" err="1"/>
              <a:t>int</a:t>
            </a:r>
            <a:r>
              <a:rPr lang="en-US" altLang="zh-CHT" b="1" dirty="0"/>
              <a:t> </a:t>
            </a:r>
            <a:r>
              <a:rPr lang="en-US" altLang="zh-CHT" b="1" dirty="0" err="1"/>
              <a:t>getCount</a:t>
            </a:r>
            <a:r>
              <a:rPr lang="en-US" altLang="zh-CHT" b="1" dirty="0"/>
              <a:t>() {</a:t>
            </a:r>
          </a:p>
          <a:p>
            <a:r>
              <a:rPr lang="en-US" altLang="zh-CHT" b="1" dirty="0"/>
              <a:t>        return </a:t>
            </a:r>
            <a:r>
              <a:rPr lang="en-US" altLang="zh-CHT" b="1" dirty="0" err="1" smtClean="0"/>
              <a:t>fruits.length</a:t>
            </a:r>
            <a:r>
              <a:rPr lang="en-US" altLang="zh-CHT" b="1" dirty="0"/>
              <a:t>;</a:t>
            </a:r>
          </a:p>
          <a:p>
            <a:r>
              <a:rPr lang="en-US" altLang="zh-CHT" b="1" dirty="0"/>
              <a:t> </a:t>
            </a:r>
            <a:r>
              <a:rPr lang="en-US" altLang="zh-CHT" b="1" dirty="0" smtClean="0"/>
              <a:t>   }</a:t>
            </a:r>
            <a:endParaRPr lang="zh-CHT" altLang="en-US" b="1" dirty="0"/>
          </a:p>
        </p:txBody>
      </p:sp>
    </p:spTree>
    <p:extLst>
      <p:ext uri="{BB962C8B-B14F-4D97-AF65-F5344CB8AC3E}">
        <p14:creationId xmlns:p14="http://schemas.microsoft.com/office/powerpoint/2010/main" val="2186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實作主函式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>
            <a:normAutofit/>
          </a:bodyPr>
          <a:lstStyle/>
          <a:p>
            <a:r>
              <a:rPr lang="zh-CHT" altLang="en-US" sz="2400" dirty="0" smtClean="0"/>
              <a:t>修改上個實作練習的專案，在</a:t>
            </a:r>
            <a:r>
              <a:rPr lang="en-US" altLang="zh-CHT" sz="2400" dirty="0" err="1" smtClean="0"/>
              <a:t>MainActivity</a:t>
            </a:r>
            <a:r>
              <a:rPr lang="zh-CHT" altLang="en-US" sz="2400" dirty="0" smtClean="0"/>
              <a:t>類別中</a:t>
            </a:r>
          </a:p>
          <a:p>
            <a:pPr lvl="1"/>
            <a:r>
              <a:rPr lang="zh-CHT" altLang="en-US" sz="2200" dirty="0" smtClean="0"/>
              <a:t>註解所有與</a:t>
            </a:r>
            <a:r>
              <a:rPr lang="en-US" altLang="zh-CHT" sz="2200" dirty="0" err="1" smtClean="0"/>
              <a:t>ArrayAdapter</a:t>
            </a:r>
            <a:r>
              <a:rPr lang="zh-CHT" altLang="en-US" sz="2200" dirty="0" smtClean="0"/>
              <a:t>相關的程式碼，改輸入以下程式 </a:t>
            </a:r>
            <a:r>
              <a:rPr lang="en-US" altLang="zh-CHT" sz="2200" dirty="0" smtClean="0"/>
              <a:t>:</a:t>
            </a:r>
            <a:endParaRPr lang="zh-CHT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5576" y="2996952"/>
            <a:ext cx="7704856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dirty="0"/>
              <a:t>public class </a:t>
            </a:r>
            <a:r>
              <a:rPr lang="en-US" altLang="zh-CHT" dirty="0" err="1"/>
              <a:t>MainActivity</a:t>
            </a:r>
            <a:r>
              <a:rPr lang="en-US" altLang="zh-CHT" dirty="0"/>
              <a:t> extends </a:t>
            </a:r>
            <a:r>
              <a:rPr lang="en-US" altLang="zh-CHT" dirty="0" err="1"/>
              <a:t>ActionBarActivity</a:t>
            </a:r>
            <a:r>
              <a:rPr lang="en-US" altLang="zh-CHT" dirty="0"/>
              <a:t> </a:t>
            </a:r>
            <a:r>
              <a:rPr lang="en-US" altLang="zh-CHT" dirty="0" smtClean="0"/>
              <a:t>{</a:t>
            </a:r>
            <a:endParaRPr lang="en-US" altLang="zh-CHT" dirty="0"/>
          </a:p>
          <a:p>
            <a:r>
              <a:rPr lang="en-US" altLang="zh-CHT" b="1" dirty="0">
                <a:solidFill>
                  <a:srgbClr val="FF0000"/>
                </a:solidFill>
              </a:rPr>
              <a:t>    </a:t>
            </a:r>
            <a:r>
              <a:rPr lang="en-US" altLang="zh-CHT" b="1" dirty="0" err="1">
                <a:solidFill>
                  <a:srgbClr val="FF0000"/>
                </a:solidFill>
              </a:rPr>
              <a:t>ListView</a:t>
            </a:r>
            <a:r>
              <a:rPr lang="en-US" altLang="zh-CHT" b="1" dirty="0">
                <a:solidFill>
                  <a:srgbClr val="FF0000"/>
                </a:solidFill>
              </a:rPr>
              <a:t> </a:t>
            </a:r>
            <a:r>
              <a:rPr lang="en-US" altLang="zh-CHT" b="1" dirty="0" err="1">
                <a:solidFill>
                  <a:srgbClr val="FF0000"/>
                </a:solidFill>
              </a:rPr>
              <a:t>listView</a:t>
            </a:r>
            <a:r>
              <a:rPr lang="en-US" altLang="zh-CHT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HT" b="1" dirty="0">
                <a:solidFill>
                  <a:srgbClr val="FF0000"/>
                </a:solidFill>
              </a:rPr>
              <a:t>    </a:t>
            </a:r>
            <a:r>
              <a:rPr lang="en-US" altLang="zh-CHT" b="1" dirty="0" err="1">
                <a:solidFill>
                  <a:srgbClr val="FF0000"/>
                </a:solidFill>
              </a:rPr>
              <a:t>ListAdapter</a:t>
            </a:r>
            <a:r>
              <a:rPr lang="en-US" altLang="zh-CHT" b="1" dirty="0">
                <a:solidFill>
                  <a:srgbClr val="FF0000"/>
                </a:solidFill>
              </a:rPr>
              <a:t> </a:t>
            </a:r>
            <a:r>
              <a:rPr lang="en-US" altLang="zh-CHT" b="1" dirty="0" err="1">
                <a:solidFill>
                  <a:srgbClr val="FF0000"/>
                </a:solidFill>
              </a:rPr>
              <a:t>listAdapter</a:t>
            </a:r>
            <a:r>
              <a:rPr lang="en-US" altLang="zh-CHT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zh-CHT" dirty="0"/>
          </a:p>
          <a:p>
            <a:r>
              <a:rPr lang="en-US" altLang="zh-CHT" dirty="0"/>
              <a:t>    @Override</a:t>
            </a:r>
          </a:p>
          <a:p>
            <a:r>
              <a:rPr lang="en-US" altLang="zh-CHT" dirty="0"/>
              <a:t>    protected void </a:t>
            </a:r>
            <a:r>
              <a:rPr lang="en-US" altLang="zh-CHT" dirty="0" err="1"/>
              <a:t>onCreate</a:t>
            </a:r>
            <a:r>
              <a:rPr lang="en-US" altLang="zh-CHT" dirty="0"/>
              <a:t>(Bundle </a:t>
            </a:r>
            <a:r>
              <a:rPr lang="en-US" altLang="zh-CHT" dirty="0" err="1"/>
              <a:t>savedInstanceState</a:t>
            </a:r>
            <a:r>
              <a:rPr lang="en-US" altLang="zh-CHT" dirty="0"/>
              <a:t>) </a:t>
            </a:r>
            <a:r>
              <a:rPr lang="en-US" altLang="zh-CHT" dirty="0" smtClean="0"/>
              <a:t>{</a:t>
            </a:r>
          </a:p>
          <a:p>
            <a:r>
              <a:rPr lang="en-US" altLang="zh-CHT" dirty="0"/>
              <a:t> </a:t>
            </a:r>
            <a:r>
              <a:rPr lang="en-US" altLang="zh-CHT" dirty="0" smtClean="0"/>
              <a:t>       //…….</a:t>
            </a:r>
            <a:r>
              <a:rPr lang="zh-CHT" altLang="en-US" dirty="0" smtClean="0"/>
              <a:t>以上略</a:t>
            </a:r>
            <a:endParaRPr lang="en-US" altLang="zh-CHT" dirty="0"/>
          </a:p>
          <a:p>
            <a:r>
              <a:rPr lang="en-US" altLang="zh-CHT" dirty="0"/>
              <a:t>   </a:t>
            </a:r>
            <a:r>
              <a:rPr lang="en-US" altLang="zh-CHT" dirty="0">
                <a:solidFill>
                  <a:srgbClr val="FF0000"/>
                </a:solidFill>
              </a:rPr>
              <a:t>     </a:t>
            </a:r>
            <a:r>
              <a:rPr lang="en-US" altLang="zh-CHT" b="1" dirty="0" err="1">
                <a:solidFill>
                  <a:srgbClr val="FF0000"/>
                </a:solidFill>
              </a:rPr>
              <a:t>listView</a:t>
            </a:r>
            <a:r>
              <a:rPr lang="en-US" altLang="zh-CHT" b="1" dirty="0">
                <a:solidFill>
                  <a:srgbClr val="FF0000"/>
                </a:solidFill>
              </a:rPr>
              <a:t> = (</a:t>
            </a:r>
            <a:r>
              <a:rPr lang="en-US" altLang="zh-CHT" b="1" dirty="0" err="1">
                <a:solidFill>
                  <a:srgbClr val="FF0000"/>
                </a:solidFill>
              </a:rPr>
              <a:t>ListView</a:t>
            </a:r>
            <a:r>
              <a:rPr lang="en-US" altLang="zh-CHT" b="1" dirty="0">
                <a:solidFill>
                  <a:srgbClr val="FF0000"/>
                </a:solidFill>
              </a:rPr>
              <a:t>) </a:t>
            </a:r>
            <a:r>
              <a:rPr lang="en-US" altLang="zh-CHT" b="1" dirty="0" err="1">
                <a:solidFill>
                  <a:srgbClr val="FF0000"/>
                </a:solidFill>
              </a:rPr>
              <a:t>findViewById</a:t>
            </a:r>
            <a:r>
              <a:rPr lang="en-US" altLang="zh-CHT" b="1" dirty="0">
                <a:solidFill>
                  <a:srgbClr val="FF0000"/>
                </a:solidFill>
              </a:rPr>
              <a:t> (</a:t>
            </a:r>
            <a:r>
              <a:rPr lang="en-US" altLang="zh-CHT" b="1" dirty="0" err="1">
                <a:solidFill>
                  <a:srgbClr val="FF0000"/>
                </a:solidFill>
              </a:rPr>
              <a:t>R.id.listView</a:t>
            </a:r>
            <a:r>
              <a:rPr lang="en-US" altLang="zh-CHT" b="1" dirty="0" smtClean="0">
                <a:solidFill>
                  <a:srgbClr val="FF0000"/>
                </a:solidFill>
              </a:rPr>
              <a:t>);</a:t>
            </a:r>
            <a:endParaRPr lang="en-US" altLang="zh-CHT" b="1" dirty="0">
              <a:solidFill>
                <a:srgbClr val="FF0000"/>
              </a:solidFill>
            </a:endParaRPr>
          </a:p>
          <a:p>
            <a:r>
              <a:rPr lang="en-US" altLang="zh-CHT" b="1" dirty="0">
                <a:solidFill>
                  <a:srgbClr val="FF0000"/>
                </a:solidFill>
              </a:rPr>
              <a:t>        </a:t>
            </a:r>
            <a:r>
              <a:rPr lang="en-US" altLang="zh-CHT" b="1" dirty="0" err="1">
                <a:solidFill>
                  <a:srgbClr val="FF0000"/>
                </a:solidFill>
              </a:rPr>
              <a:t>listAdapter</a:t>
            </a:r>
            <a:r>
              <a:rPr lang="en-US" altLang="zh-CHT" b="1" dirty="0">
                <a:solidFill>
                  <a:srgbClr val="FF0000"/>
                </a:solidFill>
              </a:rPr>
              <a:t> = new </a:t>
            </a:r>
            <a:r>
              <a:rPr lang="en-US" altLang="zh-CHT" b="1" dirty="0" err="1">
                <a:solidFill>
                  <a:srgbClr val="FF0000"/>
                </a:solidFill>
              </a:rPr>
              <a:t>ListAdapter</a:t>
            </a:r>
            <a:r>
              <a:rPr lang="en-US" altLang="zh-CHT" b="1" dirty="0">
                <a:solidFill>
                  <a:srgbClr val="FF0000"/>
                </a:solidFill>
              </a:rPr>
              <a:t>(this);</a:t>
            </a:r>
          </a:p>
          <a:p>
            <a:r>
              <a:rPr lang="en-US" altLang="zh-CHT" b="1" dirty="0">
                <a:solidFill>
                  <a:srgbClr val="FF0000"/>
                </a:solidFill>
              </a:rPr>
              <a:t>        </a:t>
            </a:r>
            <a:r>
              <a:rPr lang="en-US" altLang="zh-CHT" b="1" dirty="0" err="1">
                <a:solidFill>
                  <a:srgbClr val="FF0000"/>
                </a:solidFill>
              </a:rPr>
              <a:t>listView.setAdapter</a:t>
            </a:r>
            <a:r>
              <a:rPr lang="en-US" altLang="zh-CHT" b="1" dirty="0">
                <a:solidFill>
                  <a:srgbClr val="FF0000"/>
                </a:solidFill>
              </a:rPr>
              <a:t>(</a:t>
            </a:r>
            <a:r>
              <a:rPr lang="en-US" altLang="zh-CHT" b="1" dirty="0" err="1">
                <a:solidFill>
                  <a:srgbClr val="FF0000"/>
                </a:solidFill>
              </a:rPr>
              <a:t>listAdapter</a:t>
            </a:r>
            <a:r>
              <a:rPr lang="en-US" altLang="zh-CHT" b="1" dirty="0">
                <a:solidFill>
                  <a:srgbClr val="FF0000"/>
                </a:solidFill>
              </a:rPr>
              <a:t>);</a:t>
            </a:r>
          </a:p>
          <a:p>
            <a:endParaRPr lang="en-US" altLang="zh-CHT" dirty="0"/>
          </a:p>
          <a:p>
            <a:r>
              <a:rPr lang="en-US" altLang="zh-CHT" dirty="0"/>
              <a:t>    }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8304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編譯測試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執行後即可看到以下畫面。</a:t>
            </a:r>
            <a:endParaRPr lang="zh-CHT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2700023" cy="395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5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改善你的程式</a:t>
            </a:r>
            <a:endParaRPr kumimoji="1"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HT" altLang="en-US" dirty="0" smtClean="0"/>
              <a:t>將資料搬到</a:t>
            </a:r>
            <a:r>
              <a:rPr kumimoji="1" lang="en-US" altLang="zh-CHT" dirty="0" err="1" smtClean="0"/>
              <a:t>MainActivity</a:t>
            </a:r>
            <a:r>
              <a:rPr kumimoji="1" lang="zh-CHT" altLang="en-US" dirty="0" smtClean="0"/>
              <a:t>類別之中，僅保留資料的參考。</a:t>
            </a:r>
          </a:p>
          <a:p>
            <a:r>
              <a:rPr kumimoji="1" lang="zh-CHT" altLang="en-US" dirty="0" smtClean="0"/>
              <a:t>為</a:t>
            </a:r>
            <a:r>
              <a:rPr kumimoji="1" lang="en-US" altLang="zh-CHT" dirty="0" err="1" smtClean="0"/>
              <a:t>ListAdapter</a:t>
            </a:r>
            <a:r>
              <a:rPr kumimoji="1" lang="zh-CHT" altLang="en-US" dirty="0" smtClean="0"/>
              <a:t>撰寫一個成員函式提供</a:t>
            </a:r>
            <a:r>
              <a:rPr kumimoji="1" lang="en-US" altLang="zh-CHT" dirty="0" err="1" smtClean="0"/>
              <a:t>MainActivity</a:t>
            </a:r>
            <a:r>
              <a:rPr kumimoji="1" lang="zh-CHT" altLang="en-US" dirty="0" smtClean="0"/>
              <a:t>呼叫，以便用來指定欲顯示的資料。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5984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活動切換</a:t>
            </a:r>
            <a:endParaRPr lang="zh-CHT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HT" dirty="0" smtClean="0"/>
          </a:p>
        </p:txBody>
      </p:sp>
    </p:spTree>
    <p:extLst>
      <p:ext uri="{BB962C8B-B14F-4D97-AF65-F5344CB8AC3E}">
        <p14:creationId xmlns:p14="http://schemas.microsoft.com/office/powerpoint/2010/main" val="4174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單元重點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利用 </a:t>
            </a:r>
            <a:r>
              <a:rPr lang="en-US" altLang="zh-CHT" dirty="0"/>
              <a:t>Intent</a:t>
            </a:r>
            <a:r>
              <a:rPr lang="zh-CHT" altLang="en-US" dirty="0"/>
              <a:t> 進行 </a:t>
            </a:r>
            <a:r>
              <a:rPr lang="en-US" altLang="zh-CHT" dirty="0"/>
              <a:t>Activity</a:t>
            </a:r>
            <a:r>
              <a:rPr lang="zh-CHT" altLang="en-US" dirty="0"/>
              <a:t> 的切換，運用</a:t>
            </a:r>
            <a:r>
              <a:rPr lang="en-US" altLang="zh-CHT" dirty="0"/>
              <a:t>Bundle</a:t>
            </a:r>
            <a:r>
              <a:rPr lang="zh-CHT" altLang="en-US" dirty="0"/>
              <a:t>傳遞資料</a:t>
            </a:r>
            <a:endParaRPr lang="en-US" altLang="zh-CHT" dirty="0"/>
          </a:p>
          <a:p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8264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新增專案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請新建立一個專案，起始活動選擇「</a:t>
            </a:r>
            <a:r>
              <a:rPr lang="en-US" altLang="zh-CHT" dirty="0" smtClean="0"/>
              <a:t>Blank Activity</a:t>
            </a:r>
            <a:r>
              <a:rPr lang="zh-CHT" altLang="en-US" dirty="0" smtClean="0"/>
              <a:t>」，其他依預設內容設定即可。</a:t>
            </a:r>
          </a:p>
          <a:p>
            <a:r>
              <a:rPr lang="zh-CHT" altLang="en-US" dirty="0" smtClean="0"/>
              <a:t>在</a:t>
            </a:r>
            <a:r>
              <a:rPr lang="en-US" altLang="zh-CHT" dirty="0" smtClean="0"/>
              <a:t>java</a:t>
            </a:r>
            <a:r>
              <a:rPr lang="zh-CHT" altLang="en-US" dirty="0" smtClean="0"/>
              <a:t>資料夾中的</a:t>
            </a:r>
            <a:r>
              <a:rPr lang="en-US" altLang="zh-CHT" dirty="0" smtClean="0"/>
              <a:t>Package</a:t>
            </a:r>
            <a:r>
              <a:rPr lang="zh-CHT" altLang="en-US" dirty="0" smtClean="0"/>
              <a:t>，新增</a:t>
            </a:r>
            <a:r>
              <a:rPr lang="zh-CHT" altLang="en-US" dirty="0"/>
              <a:t>一</a:t>
            </a:r>
            <a:r>
              <a:rPr lang="zh-CHT" altLang="en-US" dirty="0" smtClean="0"/>
              <a:t>個活動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命名為</a:t>
            </a:r>
            <a:r>
              <a:rPr lang="en-US" altLang="zh-CHT" dirty="0" err="1" smtClean="0"/>
              <a:t>SwitchActivity</a:t>
            </a:r>
            <a:r>
              <a:rPr lang="zh-CHT" altLang="en-US" dirty="0" smtClean="0"/>
              <a:t>（介面檔名為</a:t>
            </a:r>
            <a:r>
              <a:rPr lang="en-US" altLang="zh-CHT" dirty="0" err="1" smtClean="0"/>
              <a:t>activity_switch.xml</a:t>
            </a:r>
            <a:r>
              <a:rPr lang="zh-CHT" altLang="en-US" dirty="0" smtClean="0"/>
              <a:t>）</a:t>
            </a:r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40862"/>
            <a:ext cx="2807733" cy="235649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1910744" y="5182047"/>
            <a:ext cx="97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910744" y="6118956"/>
            <a:ext cx="97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1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介面設計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請在</a:t>
            </a:r>
            <a:r>
              <a:rPr lang="en-US" altLang="zh-CHT" dirty="0" err="1" smtClean="0"/>
              <a:t>MainActivity</a:t>
            </a:r>
            <a:r>
              <a:rPr lang="zh-CHT" altLang="en-US" dirty="0" smtClean="0"/>
              <a:t>中新增</a:t>
            </a:r>
            <a:r>
              <a:rPr lang="en-US" altLang="zh-CHT" dirty="0" smtClean="0"/>
              <a:t>Button</a:t>
            </a:r>
          </a:p>
          <a:p>
            <a:pPr lvl="1"/>
            <a:r>
              <a:rPr lang="zh-CHT" altLang="en-US" dirty="0" smtClean="0"/>
              <a:t>點擊時，可切換至不同的</a:t>
            </a:r>
            <a:r>
              <a:rPr lang="en-US" altLang="zh-CHT" dirty="0" smtClean="0"/>
              <a:t>Activity</a:t>
            </a:r>
          </a:p>
          <a:p>
            <a:pPr lvl="1"/>
            <a:endParaRPr lang="en-US" altLang="zh-CHT" dirty="0" smtClean="0"/>
          </a:p>
          <a:p>
            <a:pPr marL="393192" lvl="1" indent="0">
              <a:buNone/>
            </a:pPr>
            <a:endParaRPr lang="en-US" altLang="zh-CH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564904"/>
            <a:ext cx="1944217" cy="363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6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介面設計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endParaRPr lang="en-US" altLang="zh-CHT" dirty="0"/>
          </a:p>
          <a:p>
            <a:r>
              <a:rPr lang="zh-CHT" altLang="en-US" dirty="0" smtClean="0"/>
              <a:t>在</a:t>
            </a:r>
            <a:r>
              <a:rPr lang="en-US" altLang="zh-CHT" dirty="0" err="1" smtClean="0"/>
              <a:t>SwitchActivity</a:t>
            </a:r>
            <a:r>
              <a:rPr lang="zh-CHT" altLang="en-US" dirty="0" smtClean="0"/>
              <a:t>中新增</a:t>
            </a:r>
            <a:endParaRPr lang="en-US" altLang="zh-CHT" dirty="0"/>
          </a:p>
          <a:p>
            <a:pPr lvl="1"/>
            <a:r>
              <a:rPr lang="en-US" altLang="zh-CHT" dirty="0" err="1" smtClean="0"/>
              <a:t>imageView</a:t>
            </a:r>
            <a:r>
              <a:rPr lang="en-US" altLang="zh-CHT" dirty="0" smtClean="0"/>
              <a:t> : </a:t>
            </a:r>
            <a:r>
              <a:rPr lang="zh-CHT" altLang="en-US" dirty="0" smtClean="0"/>
              <a:t>並設定圖片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記得先將圖片</a:t>
            </a:r>
            <a:r>
              <a:rPr lang="zh-CHT" altLang="en-US" dirty="0"/>
              <a:t>放</a:t>
            </a:r>
            <a:r>
              <a:rPr lang="zh-CHT" altLang="en-US" dirty="0" smtClean="0"/>
              <a:t>於</a:t>
            </a:r>
            <a:r>
              <a:rPr lang="en-US" altLang="zh-CHT" dirty="0" err="1" smtClean="0"/>
              <a:t>drawable</a:t>
            </a:r>
            <a:r>
              <a:rPr lang="zh-CHT" altLang="en-US" dirty="0" smtClean="0"/>
              <a:t>資料夾中</a:t>
            </a:r>
            <a:endParaRPr lang="en-US" altLang="zh-CHT" dirty="0" smtClean="0"/>
          </a:p>
          <a:p>
            <a:pPr lvl="1"/>
            <a:r>
              <a:rPr lang="en-US" altLang="zh-CHT" dirty="0" err="1"/>
              <a:t>android:src</a:t>
            </a:r>
            <a:r>
              <a:rPr lang="en-US" altLang="zh-CHT" dirty="0" smtClean="0"/>
              <a:t>=“@</a:t>
            </a:r>
            <a:r>
              <a:rPr lang="en-US" altLang="zh-CHT" dirty="0" err="1"/>
              <a:t>drawable</a:t>
            </a:r>
            <a:r>
              <a:rPr lang="en-US" altLang="zh-CHT" dirty="0" smtClean="0"/>
              <a:t>/</a:t>
            </a:r>
            <a:r>
              <a:rPr lang="zh-CHT" altLang="en-US" dirty="0" smtClean="0"/>
              <a:t>名稱</a:t>
            </a:r>
            <a:r>
              <a:rPr lang="en-US" altLang="zh-CHT" dirty="0" smtClean="0"/>
              <a:t>”</a:t>
            </a:r>
          </a:p>
          <a:p>
            <a:pPr lvl="2"/>
            <a:r>
              <a:rPr lang="zh-CHT" altLang="en-US" dirty="0" smtClean="0"/>
              <a:t>可設定圖片來源</a:t>
            </a:r>
            <a:endParaRPr lang="en-US" altLang="zh-CH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07941"/>
            <a:ext cx="1944216" cy="373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7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建立點擊監聽</a:t>
            </a:r>
            <a:r>
              <a:rPr lang="zh-CHT" altLang="en-US" dirty="0"/>
              <a:t>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HT" altLang="en-US" dirty="0" smtClean="0"/>
              <a:t>首先</a:t>
            </a:r>
            <a:r>
              <a:rPr kumimoji="1" lang="zh-CHT" altLang="en-US" dirty="0" smtClean="0"/>
              <a:t>請在</a:t>
            </a:r>
            <a:r>
              <a:rPr kumimoji="1" lang="en-US" altLang="zh-CHT" dirty="0" err="1" smtClean="0"/>
              <a:t>MainActivity</a:t>
            </a:r>
            <a:r>
              <a:rPr kumimoji="1" lang="zh-CHT" altLang="en-US" dirty="0" smtClean="0"/>
              <a:t>類別</a:t>
            </a:r>
            <a:r>
              <a:rPr kumimoji="1" lang="zh-CHT" altLang="en-US" dirty="0"/>
              <a:t>定義之後加入</a:t>
            </a:r>
            <a:r>
              <a:rPr kumimoji="1" lang="zh-CHT" altLang="en-US" dirty="0" smtClean="0"/>
              <a:t>以下的程式碼 </a:t>
            </a:r>
            <a:r>
              <a:rPr kumimoji="1" lang="en-US" altLang="zh-CHT" dirty="0" smtClean="0"/>
              <a:t>: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kumimoji="1" lang="zh-CHT" altLang="en-US" dirty="0"/>
          </a:p>
          <a:p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3212976"/>
            <a:ext cx="8640960" cy="1877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sz="1600" dirty="0">
                <a:solidFill>
                  <a:sysClr val="windowText" lastClr="000000"/>
                </a:solidFill>
              </a:rPr>
              <a:t>public class </a:t>
            </a:r>
            <a:r>
              <a:rPr lang="en-US" altLang="zh-CHT" sz="1600" dirty="0" err="1">
                <a:solidFill>
                  <a:sysClr val="windowText" lastClr="000000"/>
                </a:solidFill>
              </a:rPr>
              <a:t>MainActivity</a:t>
            </a:r>
            <a:r>
              <a:rPr lang="en-US" altLang="zh-CHT" sz="1600" dirty="0">
                <a:solidFill>
                  <a:sysClr val="windowText" lastClr="000000"/>
                </a:solidFill>
              </a:rPr>
              <a:t> extends </a:t>
            </a:r>
            <a:r>
              <a:rPr lang="en-US" altLang="zh-CHT" sz="1600" dirty="0" err="1">
                <a:solidFill>
                  <a:sysClr val="windowText" lastClr="000000"/>
                </a:solidFill>
              </a:rPr>
              <a:t>ActionBarActivity</a:t>
            </a:r>
            <a:r>
              <a:rPr lang="en-US" altLang="zh-CHT" sz="1600" dirty="0">
                <a:solidFill>
                  <a:sysClr val="windowText" lastClr="000000"/>
                </a:solidFill>
              </a:rPr>
              <a:t> </a:t>
            </a:r>
            <a:r>
              <a:rPr lang="en-US" altLang="zh-CHT" b="1" dirty="0">
                <a:solidFill>
                  <a:sysClr val="windowText" lastClr="000000"/>
                </a:solidFill>
              </a:rPr>
              <a:t>implements </a:t>
            </a:r>
            <a:r>
              <a:rPr lang="en-US" altLang="zh-CHT" b="1" dirty="0" err="1">
                <a:solidFill>
                  <a:sysClr val="windowText" lastClr="000000"/>
                </a:solidFill>
              </a:rPr>
              <a:t>View.OnClickListener</a:t>
            </a:r>
            <a:r>
              <a:rPr lang="en-US" altLang="zh-CHT" dirty="0">
                <a:solidFill>
                  <a:sysClr val="windowText" lastClr="000000"/>
                </a:solidFill>
              </a:rPr>
              <a:t> </a:t>
            </a:r>
            <a:r>
              <a:rPr lang="en-US" altLang="zh-CHT" sz="1600" dirty="0">
                <a:solidFill>
                  <a:sysClr val="windowText" lastClr="000000"/>
                </a:solidFill>
              </a:rPr>
              <a:t>{</a:t>
            </a:r>
          </a:p>
          <a:p>
            <a:endParaRPr lang="en-US" altLang="zh-CHT" sz="1600" dirty="0">
              <a:solidFill>
                <a:sysClr val="windowText" lastClr="000000"/>
              </a:solidFill>
            </a:endParaRPr>
          </a:p>
          <a:p>
            <a:r>
              <a:rPr lang="en-US" altLang="zh-CHT" sz="1600" dirty="0">
                <a:solidFill>
                  <a:sysClr val="windowText" lastClr="000000"/>
                </a:solidFill>
              </a:rPr>
              <a:t>    @Override</a:t>
            </a:r>
          </a:p>
          <a:p>
            <a:r>
              <a:rPr lang="en-US" altLang="zh-CHT" sz="1600" dirty="0">
                <a:solidFill>
                  <a:sysClr val="windowText" lastClr="000000"/>
                </a:solidFill>
              </a:rPr>
              <a:t>    protected void </a:t>
            </a:r>
            <a:r>
              <a:rPr lang="en-US" altLang="zh-CHT" sz="1600" dirty="0" err="1">
                <a:solidFill>
                  <a:sysClr val="windowText" lastClr="000000"/>
                </a:solidFill>
              </a:rPr>
              <a:t>onCreate</a:t>
            </a:r>
            <a:r>
              <a:rPr lang="en-US" altLang="zh-CHT" sz="1600" dirty="0">
                <a:solidFill>
                  <a:sysClr val="windowText" lastClr="000000"/>
                </a:solidFill>
              </a:rPr>
              <a:t>(Bundle </a:t>
            </a:r>
            <a:r>
              <a:rPr lang="en-US" altLang="zh-CHT" sz="1600" dirty="0" err="1">
                <a:solidFill>
                  <a:sysClr val="windowText" lastClr="000000"/>
                </a:solidFill>
              </a:rPr>
              <a:t>savedInstanceState</a:t>
            </a:r>
            <a:r>
              <a:rPr lang="en-US" altLang="zh-CHT" sz="1600" dirty="0">
                <a:solidFill>
                  <a:sysClr val="windowText" lastClr="000000"/>
                </a:solidFill>
              </a:rPr>
              <a:t>) </a:t>
            </a:r>
            <a:r>
              <a:rPr lang="en-US" altLang="zh-CHT" sz="1600" dirty="0" smtClean="0">
                <a:solidFill>
                  <a:sysClr val="windowText" lastClr="000000"/>
                </a:solidFill>
              </a:rPr>
              <a:t>{</a:t>
            </a:r>
          </a:p>
          <a:p>
            <a:r>
              <a:rPr lang="en-US" altLang="zh-CHT" sz="1600" dirty="0" smtClean="0">
                <a:solidFill>
                  <a:sysClr val="windowText" lastClr="000000"/>
                </a:solidFill>
              </a:rPr>
              <a:t>	//…</a:t>
            </a:r>
          </a:p>
          <a:p>
            <a:r>
              <a:rPr lang="en-US" altLang="zh-CHT" sz="1600" dirty="0">
                <a:solidFill>
                  <a:sysClr val="windowText" lastClr="000000"/>
                </a:solidFill>
              </a:rPr>
              <a:t> </a:t>
            </a:r>
            <a:r>
              <a:rPr lang="en-US" altLang="zh-CHT" sz="1600" dirty="0" smtClean="0">
                <a:solidFill>
                  <a:sysClr val="windowText" lastClr="000000"/>
                </a:solidFill>
              </a:rPr>
              <a:t>   }</a:t>
            </a:r>
          </a:p>
          <a:p>
            <a:r>
              <a:rPr lang="en-US" altLang="zh-CHT" dirty="0"/>
              <a:t>}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9486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簡介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T" dirty="0" err="1"/>
              <a:t>ListView</a:t>
            </a:r>
            <a:r>
              <a:rPr lang="zh-CHT" altLang="en-US" dirty="0"/>
              <a:t>是</a:t>
            </a:r>
            <a:r>
              <a:rPr lang="en-US" altLang="zh-CHT" dirty="0" smtClean="0"/>
              <a:t>Android</a:t>
            </a:r>
            <a:r>
              <a:rPr lang="zh-CHT" altLang="en-US" dirty="0" smtClean="0"/>
              <a:t>中常</a:t>
            </a:r>
            <a:r>
              <a:rPr lang="zh-CHT" altLang="en-US" dirty="0"/>
              <a:t>使用的畫面元件，它可以顯示多筆資料項目讓使用者瀏覽、選擇與執行後續的操作</a:t>
            </a:r>
            <a:r>
              <a:rPr lang="zh-CHT" altLang="en-US" dirty="0" smtClean="0"/>
              <a:t>。</a:t>
            </a:r>
            <a:r>
              <a:rPr lang="zh-CHT" altLang="en-US" dirty="0"/>
              <a:t> </a:t>
            </a:r>
            <a:endParaRPr lang="en-US" altLang="zh-CHT" dirty="0" smtClean="0"/>
          </a:p>
          <a:p>
            <a:endParaRPr lang="en-US" altLang="zh-CHT" dirty="0" smtClean="0"/>
          </a:p>
          <a:p>
            <a:r>
              <a:rPr lang="en-US" altLang="zh-CHT" dirty="0" err="1" smtClean="0"/>
              <a:t>ListView</a:t>
            </a:r>
            <a:r>
              <a:rPr lang="zh-CHT" altLang="en-US" dirty="0"/>
              <a:t>不論在電話簿</a:t>
            </a:r>
            <a:r>
              <a:rPr lang="zh-CHT" altLang="en-US" dirty="0" smtClean="0"/>
              <a:t>中還是</a:t>
            </a:r>
            <a:endParaRPr lang="en-US" altLang="zh-CHT" dirty="0" smtClean="0"/>
          </a:p>
          <a:p>
            <a:pPr marL="0" indent="0">
              <a:buNone/>
            </a:pPr>
            <a:r>
              <a:rPr lang="zh-CHT" altLang="en-US" dirty="0"/>
              <a:t> </a:t>
            </a:r>
            <a:r>
              <a:rPr lang="zh-CHT" altLang="en-US" dirty="0" smtClean="0"/>
              <a:t>   觀看</a:t>
            </a:r>
            <a:r>
              <a:rPr lang="zh-CHT" altLang="en-US" dirty="0"/>
              <a:t>大量的列表</a:t>
            </a:r>
            <a:r>
              <a:rPr lang="zh-CHT" altLang="en-US" dirty="0" smtClean="0"/>
              <a:t>資料，都</a:t>
            </a:r>
            <a:r>
              <a:rPr lang="zh-CHT" altLang="en-US" dirty="0"/>
              <a:t>是</a:t>
            </a:r>
            <a:r>
              <a:rPr lang="zh-CHT" altLang="en-US" dirty="0" smtClean="0"/>
              <a:t>會</a:t>
            </a:r>
            <a:endParaRPr lang="en-US" altLang="zh-CHT" dirty="0" smtClean="0"/>
          </a:p>
          <a:p>
            <a:pPr marL="0" indent="0">
              <a:buNone/>
            </a:pPr>
            <a:r>
              <a:rPr lang="zh-CHT" altLang="en-US" dirty="0"/>
              <a:t> </a:t>
            </a:r>
            <a:r>
              <a:rPr lang="zh-CHT" altLang="en-US" dirty="0" smtClean="0"/>
              <a:t>   用得到。</a:t>
            </a:r>
            <a:endParaRPr lang="zh-CHT" altLang="en-US" dirty="0"/>
          </a:p>
        </p:txBody>
      </p:sp>
      <p:pic>
        <p:nvPicPr>
          <p:cNvPr id="2050" name="Picture 2" descr="C:\Users\Sean\Desktop\device-2011-11-23-1943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96952"/>
            <a:ext cx="2376264" cy="356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加入介面</a:t>
            </a:r>
            <a:r>
              <a:rPr kumimoji="1" lang="zh-CHT" altLang="en-US" dirty="0"/>
              <a:t>必要函式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/>
              <a:t>介面都有規劃必須實作的函式</a:t>
            </a:r>
          </a:p>
          <a:p>
            <a:pPr lvl="1"/>
            <a:r>
              <a:rPr kumimoji="1" lang="zh-CHT" altLang="en-US" dirty="0"/>
              <a:t>一旦實作類別，</a:t>
            </a:r>
            <a:r>
              <a:rPr kumimoji="1" lang="en-US" altLang="zh-CHT" dirty="0"/>
              <a:t> </a:t>
            </a:r>
            <a:r>
              <a:rPr kumimoji="1" lang="zh-CHT" altLang="en-US" dirty="0"/>
              <a:t>如果出現錯誤，請依照提示加入須實作的函式，也可自行輸入</a:t>
            </a:r>
            <a:r>
              <a:rPr kumimoji="1" lang="zh-CHT" altLang="en-US" dirty="0" smtClean="0"/>
              <a:t>。</a:t>
            </a:r>
            <a:endParaRPr kumimoji="1" lang="zh-CHT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685431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3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HT" altLang="en-US" dirty="0" smtClean="0"/>
              <a:t>指定</a:t>
            </a:r>
            <a:r>
              <a:rPr kumimoji="1" lang="zh-CHT" altLang="en-US" dirty="0"/>
              <a:t>監聽觸擊事件的對象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在</a:t>
            </a:r>
            <a:r>
              <a:rPr lang="en-US" altLang="zh-CHT" dirty="0" err="1" smtClean="0"/>
              <a:t>onCreate</a:t>
            </a:r>
            <a:r>
              <a:rPr lang="zh-CHT" altLang="en-US" dirty="0" smtClean="0"/>
              <a:t>中，</a:t>
            </a:r>
            <a:r>
              <a:rPr kumimoji="1" lang="zh-CHT" altLang="en-US" dirty="0" smtClean="0"/>
              <a:t>取得</a:t>
            </a:r>
            <a:r>
              <a:rPr kumimoji="1" lang="zh-CHT" altLang="en-US" dirty="0"/>
              <a:t>需要監聽的元件，並設定其觸擊監聽器</a:t>
            </a:r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3290299"/>
            <a:ext cx="7400492" cy="2092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dirty="0"/>
              <a:t>protected void </a:t>
            </a:r>
            <a:r>
              <a:rPr lang="en-US" altLang="zh-CHT" dirty="0" err="1"/>
              <a:t>onCreate</a:t>
            </a:r>
            <a:r>
              <a:rPr lang="en-US" altLang="zh-CHT" dirty="0"/>
              <a:t>(Bundle </a:t>
            </a:r>
            <a:r>
              <a:rPr lang="en-US" altLang="zh-CHT" dirty="0" err="1"/>
              <a:t>savedInstanceState</a:t>
            </a:r>
            <a:r>
              <a:rPr lang="en-US" altLang="zh-CHT" dirty="0"/>
              <a:t>) {</a:t>
            </a:r>
          </a:p>
          <a:p>
            <a:r>
              <a:rPr lang="en-US" altLang="zh-CHT" dirty="0"/>
              <a:t>        </a:t>
            </a:r>
            <a:r>
              <a:rPr lang="en-US" altLang="zh-CHT" dirty="0" err="1"/>
              <a:t>super.onCreate</a:t>
            </a:r>
            <a:r>
              <a:rPr lang="en-US" altLang="zh-CHT" dirty="0"/>
              <a:t>(</a:t>
            </a:r>
            <a:r>
              <a:rPr lang="en-US" altLang="zh-CHT" dirty="0" err="1"/>
              <a:t>savedInstanceState</a:t>
            </a:r>
            <a:r>
              <a:rPr lang="en-US" altLang="zh-CHT" dirty="0"/>
              <a:t>);</a:t>
            </a:r>
          </a:p>
          <a:p>
            <a:r>
              <a:rPr lang="en-US" altLang="zh-CHT" dirty="0"/>
              <a:t>        </a:t>
            </a:r>
            <a:r>
              <a:rPr lang="en-US" altLang="zh-CHT" dirty="0" err="1"/>
              <a:t>setContentView</a:t>
            </a:r>
            <a:r>
              <a:rPr lang="en-US" altLang="zh-CHT" dirty="0"/>
              <a:t>(</a:t>
            </a:r>
            <a:r>
              <a:rPr lang="en-US" altLang="zh-CHT" dirty="0" err="1"/>
              <a:t>R.layout.activity_main</a:t>
            </a:r>
            <a:r>
              <a:rPr lang="en-US" altLang="zh-CHT" dirty="0"/>
              <a:t>);</a:t>
            </a:r>
          </a:p>
          <a:p>
            <a:endParaRPr lang="en-US" altLang="zh-CHT" dirty="0"/>
          </a:p>
          <a:p>
            <a:r>
              <a:rPr lang="en-US" altLang="zh-CHT" dirty="0"/>
              <a:t>        </a:t>
            </a:r>
            <a:r>
              <a:rPr lang="en-US" altLang="zh-CHT" sz="2000" b="1" dirty="0">
                <a:solidFill>
                  <a:srgbClr val="FF0000"/>
                </a:solidFill>
              </a:rPr>
              <a:t>Button change = (Button) </a:t>
            </a:r>
            <a:r>
              <a:rPr lang="en-US" altLang="zh-CHT" sz="2000" b="1" dirty="0" err="1">
                <a:solidFill>
                  <a:srgbClr val="FF0000"/>
                </a:solidFill>
              </a:rPr>
              <a:t>findViewById</a:t>
            </a:r>
            <a:r>
              <a:rPr lang="en-US" altLang="zh-CHT" sz="2000" b="1" dirty="0">
                <a:solidFill>
                  <a:srgbClr val="FF0000"/>
                </a:solidFill>
              </a:rPr>
              <a:t>(</a:t>
            </a:r>
            <a:r>
              <a:rPr lang="en-US" altLang="zh-CHT" sz="2000" b="1" dirty="0" err="1">
                <a:solidFill>
                  <a:srgbClr val="FF0000"/>
                </a:solidFill>
              </a:rPr>
              <a:t>R.id.button</a:t>
            </a:r>
            <a:r>
              <a:rPr lang="en-US" altLang="zh-CHT" sz="20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HT" sz="2000" b="1" dirty="0">
                <a:solidFill>
                  <a:srgbClr val="FF0000"/>
                </a:solidFill>
              </a:rPr>
              <a:t>        </a:t>
            </a:r>
            <a:r>
              <a:rPr lang="en-US" altLang="zh-CHT" sz="2000" b="1" dirty="0" err="1">
                <a:solidFill>
                  <a:srgbClr val="FF0000"/>
                </a:solidFill>
              </a:rPr>
              <a:t>change.setOnClickListener</a:t>
            </a:r>
            <a:r>
              <a:rPr lang="en-US" altLang="zh-CHT" sz="2000" b="1" dirty="0">
                <a:solidFill>
                  <a:srgbClr val="FF0000"/>
                </a:solidFill>
              </a:rPr>
              <a:t>(this);</a:t>
            </a:r>
          </a:p>
          <a:p>
            <a:r>
              <a:rPr lang="en-US" altLang="zh-CHT" dirty="0"/>
              <a:t>    }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6635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實作點擊事件處理函式</a:t>
            </a:r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8516" y="2780928"/>
            <a:ext cx="702078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dirty="0"/>
              <a:t> @Override</a:t>
            </a:r>
          </a:p>
          <a:p>
            <a:r>
              <a:rPr lang="en-US" altLang="zh-CHT" dirty="0"/>
              <a:t>    public void </a:t>
            </a:r>
            <a:r>
              <a:rPr lang="en-US" altLang="zh-CHT" dirty="0" err="1"/>
              <a:t>onClick</a:t>
            </a:r>
            <a:r>
              <a:rPr lang="en-US" altLang="zh-CHT" dirty="0"/>
              <a:t>(View v) {</a:t>
            </a:r>
          </a:p>
          <a:p>
            <a:r>
              <a:rPr lang="en-US" altLang="zh-CHT" dirty="0"/>
              <a:t>        if(v == </a:t>
            </a:r>
            <a:r>
              <a:rPr lang="en-US" altLang="zh-CHT" dirty="0" err="1"/>
              <a:t>findViewById</a:t>
            </a:r>
            <a:r>
              <a:rPr lang="en-US" altLang="zh-CHT" dirty="0"/>
              <a:t>(</a:t>
            </a:r>
            <a:r>
              <a:rPr lang="en-US" altLang="zh-CHT" dirty="0" err="1"/>
              <a:t>R.id.button</a:t>
            </a:r>
            <a:r>
              <a:rPr lang="en-US" altLang="zh-CHT" dirty="0"/>
              <a:t>)){</a:t>
            </a:r>
          </a:p>
          <a:p>
            <a:r>
              <a:rPr lang="en-US" altLang="zh-CHT" dirty="0"/>
              <a:t>            Intent </a:t>
            </a:r>
            <a:r>
              <a:rPr lang="en-US" altLang="zh-CHT" dirty="0" err="1"/>
              <a:t>intent</a:t>
            </a:r>
            <a:r>
              <a:rPr lang="en-US" altLang="zh-CHT" dirty="0"/>
              <a:t> = new Intent();</a:t>
            </a:r>
          </a:p>
          <a:p>
            <a:r>
              <a:rPr lang="en-US" altLang="zh-CHT" dirty="0"/>
              <a:t>            </a:t>
            </a:r>
            <a:r>
              <a:rPr lang="en-US" altLang="zh-CHT" dirty="0" err="1"/>
              <a:t>intent.setClass</a:t>
            </a:r>
            <a:r>
              <a:rPr lang="en-US" altLang="zh-CHT" dirty="0"/>
              <a:t>(</a:t>
            </a:r>
            <a:r>
              <a:rPr lang="en-US" altLang="zh-CHT" dirty="0" err="1"/>
              <a:t>MainActivity.this</a:t>
            </a:r>
            <a:r>
              <a:rPr lang="en-US" altLang="zh-CHT" dirty="0"/>
              <a:t>, </a:t>
            </a:r>
            <a:r>
              <a:rPr lang="en-US" altLang="zh-CHT" dirty="0" err="1"/>
              <a:t>SwitchActivity.class</a:t>
            </a:r>
            <a:r>
              <a:rPr lang="en-US" altLang="zh-CHT" dirty="0"/>
              <a:t>);</a:t>
            </a:r>
          </a:p>
          <a:p>
            <a:r>
              <a:rPr lang="en-US" altLang="zh-CHT" dirty="0"/>
              <a:t>            </a:t>
            </a:r>
            <a:r>
              <a:rPr lang="en-US" altLang="zh-CHT" dirty="0" err="1"/>
              <a:t>startActivity</a:t>
            </a:r>
            <a:r>
              <a:rPr lang="en-US" altLang="zh-CHT" dirty="0"/>
              <a:t>(intent);</a:t>
            </a:r>
          </a:p>
          <a:p>
            <a:r>
              <a:rPr lang="en-US" altLang="zh-CHT" dirty="0"/>
              <a:t>            </a:t>
            </a:r>
            <a:r>
              <a:rPr lang="en-US" altLang="zh-CHT" dirty="0" err="1"/>
              <a:t>MainActivity.this.finish</a:t>
            </a:r>
            <a:r>
              <a:rPr lang="en-US" altLang="zh-CHT" dirty="0"/>
              <a:t>();</a:t>
            </a:r>
          </a:p>
          <a:p>
            <a:r>
              <a:rPr lang="en-US" altLang="zh-CHT" dirty="0"/>
              <a:t>        }</a:t>
            </a:r>
          </a:p>
          <a:p>
            <a:r>
              <a:rPr lang="en-US" altLang="zh-CHT" dirty="0"/>
              <a:t>    }</a:t>
            </a:r>
            <a:endParaRPr lang="zh-CHT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3356992"/>
            <a:ext cx="403244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08104" y="2780927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HT" altLang="en-US" sz="2400" b="1" dirty="0">
                <a:solidFill>
                  <a:srgbClr val="FF0000"/>
                </a:solidFill>
              </a:rPr>
              <a:t>辨識產生該事件的元件</a:t>
            </a:r>
            <a:endParaRPr lang="zh-CHT" altLang="en-US" sz="2400" b="1" dirty="0"/>
          </a:p>
        </p:txBody>
      </p:sp>
      <p:cxnSp>
        <p:nvCxnSpPr>
          <p:cNvPr id="8" name="直線單箭頭接點 7"/>
          <p:cNvCxnSpPr>
            <a:stCxn id="6" idx="1"/>
            <a:endCxn id="5" idx="3"/>
          </p:cNvCxnSpPr>
          <p:nvPr/>
        </p:nvCxnSpPr>
        <p:spPr>
          <a:xfrm flipH="1">
            <a:off x="4932040" y="3011760"/>
            <a:ext cx="576064" cy="4892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788024" y="5733256"/>
            <a:ext cx="214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HT" altLang="en-US" sz="2400" b="1" dirty="0">
                <a:solidFill>
                  <a:srgbClr val="FFC000"/>
                </a:solidFill>
              </a:rPr>
              <a:t>觸發</a:t>
            </a:r>
            <a:r>
              <a:rPr lang="zh-CHT" altLang="en-US" sz="2400" b="1" dirty="0" smtClean="0">
                <a:solidFill>
                  <a:srgbClr val="FFC000"/>
                </a:solidFill>
              </a:rPr>
              <a:t>事件</a:t>
            </a:r>
            <a:endParaRPr kumimoji="1" lang="zh-CHT" altLang="en-US" sz="2400" b="1" dirty="0">
              <a:solidFill>
                <a:srgbClr val="FFC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9592" y="3645024"/>
            <a:ext cx="6228692" cy="136815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cxnSp>
        <p:nvCxnSpPr>
          <p:cNvPr id="19" name="直線單箭頭接點 18"/>
          <p:cNvCxnSpPr>
            <a:stCxn id="16" idx="0"/>
          </p:cNvCxnSpPr>
          <p:nvPr/>
        </p:nvCxnSpPr>
        <p:spPr>
          <a:xfrm flipV="1">
            <a:off x="5858667" y="5013176"/>
            <a:ext cx="0" cy="72008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Intent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dirty="0" smtClean="0"/>
              <a:t>Intent </a:t>
            </a:r>
            <a:r>
              <a:rPr lang="zh-CHT" altLang="en-US" dirty="0" smtClean="0"/>
              <a:t>是一個操作「某件將被執行工作」的</a:t>
            </a:r>
            <a:r>
              <a:rPr lang="zh-CHT" altLang="en-US" dirty="0"/>
              <a:t>抽象描述</a:t>
            </a:r>
            <a:r>
              <a:rPr lang="zh-CHT" altLang="en-US" dirty="0" smtClean="0"/>
              <a:t>。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這個功能常用於切換頁面 </a:t>
            </a:r>
            <a:r>
              <a:rPr lang="en-US" altLang="zh-CHT" dirty="0" smtClean="0"/>
              <a:t>(Activity) </a:t>
            </a:r>
            <a:r>
              <a:rPr lang="zh-CHT" altLang="en-US" dirty="0" smtClean="0"/>
              <a:t>時使用，但除了切換頁面外</a:t>
            </a:r>
            <a:r>
              <a:rPr lang="zh-CHT" altLang="en-US" dirty="0"/>
              <a:t>，</a:t>
            </a:r>
            <a:r>
              <a:rPr lang="zh-CHT" altLang="en-US" dirty="0" smtClean="0"/>
              <a:t>也可執行於其它的地方</a:t>
            </a:r>
            <a:r>
              <a:rPr lang="zh-CHT" altLang="en-US" dirty="0"/>
              <a:t>。</a:t>
            </a:r>
            <a:endParaRPr lang="en-US" altLang="zh-CHT" dirty="0" smtClean="0"/>
          </a:p>
          <a:p>
            <a:pPr lvl="1"/>
            <a:endParaRPr lang="en-US" altLang="zh-CHT" dirty="0" smtClean="0"/>
          </a:p>
          <a:p>
            <a:r>
              <a:rPr lang="en-US" altLang="zh-CHT" dirty="0" smtClean="0"/>
              <a:t>Intent</a:t>
            </a:r>
            <a:r>
              <a:rPr lang="zh-CHT" altLang="en-US" dirty="0" smtClean="0"/>
              <a:t>還可以應用在其他的地方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像是 </a:t>
            </a:r>
            <a:r>
              <a:rPr lang="en-US" altLang="zh-CHT" dirty="0" smtClean="0"/>
              <a:t>:</a:t>
            </a:r>
            <a:r>
              <a:rPr lang="zh-CHT" altLang="en-US" dirty="0" smtClean="0"/>
              <a:t> 使用瀏覽器開啟、地圖、直接</a:t>
            </a:r>
            <a:r>
              <a:rPr lang="zh-CHT" altLang="en-US" dirty="0"/>
              <a:t>撥</a:t>
            </a:r>
            <a:r>
              <a:rPr lang="zh-CHT" altLang="en-US" dirty="0" smtClean="0"/>
              <a:t>打電話、安裝、</a:t>
            </a:r>
            <a:r>
              <a:rPr lang="zh-CHT" altLang="en-US" dirty="0"/>
              <a:t>發</a:t>
            </a:r>
            <a:r>
              <a:rPr lang="zh-CHT" altLang="en-US" dirty="0" smtClean="0"/>
              <a:t>郵件、發簡訊等等</a:t>
            </a:r>
            <a:r>
              <a:rPr lang="zh-CHT" altLang="en-US" dirty="0"/>
              <a:t>。</a:t>
            </a:r>
            <a:endParaRPr lang="en-US" altLang="zh-CHT" dirty="0" smtClean="0"/>
          </a:p>
        </p:txBody>
      </p:sp>
    </p:spTree>
    <p:extLst>
      <p:ext uri="{BB962C8B-B14F-4D97-AF65-F5344CB8AC3E}">
        <p14:creationId xmlns:p14="http://schemas.microsoft.com/office/powerpoint/2010/main" val="23359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程式說明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HT" dirty="0" err="1"/>
              <a:t>intent.setClass</a:t>
            </a:r>
            <a:r>
              <a:rPr lang="en-US" altLang="zh-CHT" dirty="0"/>
              <a:t>(</a:t>
            </a:r>
            <a:r>
              <a:rPr lang="en-US" altLang="zh-CHT" dirty="0" err="1"/>
              <a:t>A.this</a:t>
            </a:r>
            <a:r>
              <a:rPr lang="en-US" altLang="zh-CHT" dirty="0"/>
              <a:t>, </a:t>
            </a:r>
            <a:r>
              <a:rPr lang="en-US" altLang="zh-CHT" dirty="0" err="1"/>
              <a:t>B.class</a:t>
            </a:r>
            <a:r>
              <a:rPr lang="en-US" altLang="zh-CHT" dirty="0" smtClean="0"/>
              <a:t>);</a:t>
            </a:r>
          </a:p>
          <a:p>
            <a:pPr lvl="1"/>
            <a:r>
              <a:rPr lang="zh-CHT" altLang="en-US" dirty="0" smtClean="0"/>
              <a:t>函式原型：</a:t>
            </a:r>
          </a:p>
          <a:p>
            <a:pPr lvl="2"/>
            <a:r>
              <a:rPr lang="en-US" altLang="zh-CHT" dirty="0" err="1" smtClean="0"/>
              <a:t>setClass</a:t>
            </a:r>
            <a:r>
              <a:rPr lang="en-US" altLang="zh-CHT" dirty="0" smtClean="0"/>
              <a:t>(Context</a:t>
            </a:r>
            <a:r>
              <a:rPr lang="en-US" altLang="zh-CHT" dirty="0"/>
              <a:t>, Class</a:t>
            </a:r>
            <a:r>
              <a:rPr lang="en-US" altLang="zh-CHT" dirty="0" smtClean="0"/>
              <a:t>)</a:t>
            </a:r>
            <a:endParaRPr lang="en-US" altLang="zh-CHT" dirty="0"/>
          </a:p>
          <a:p>
            <a:pPr lvl="2"/>
            <a:r>
              <a:rPr lang="zh-CHT" altLang="en-US" dirty="0"/>
              <a:t>表示我想要從 </a:t>
            </a:r>
            <a:r>
              <a:rPr lang="en-US" altLang="zh-CHT" dirty="0"/>
              <a:t>A </a:t>
            </a:r>
            <a:r>
              <a:rPr lang="zh-CHT" altLang="en-US" dirty="0"/>
              <a:t>這</a:t>
            </a:r>
            <a:r>
              <a:rPr lang="zh-CHT" altLang="en-US" dirty="0" smtClean="0"/>
              <a:t>個</a:t>
            </a:r>
            <a:r>
              <a:rPr lang="en-US" altLang="zh-CHT" dirty="0" smtClean="0"/>
              <a:t>Context</a:t>
            </a:r>
            <a:r>
              <a:rPr lang="zh-CHT" altLang="en-US" dirty="0" smtClean="0"/>
              <a:t>（</a:t>
            </a:r>
            <a:r>
              <a:rPr lang="en-US" altLang="zh-CHT" dirty="0" smtClean="0"/>
              <a:t>Activity</a:t>
            </a:r>
            <a:r>
              <a:rPr lang="zh-CHT" altLang="en-US" dirty="0" smtClean="0"/>
              <a:t>物件），跳到 </a:t>
            </a:r>
            <a:r>
              <a:rPr lang="en-US" altLang="zh-CHT" dirty="0"/>
              <a:t>B </a:t>
            </a:r>
            <a:r>
              <a:rPr lang="zh-CHT" altLang="en-US" dirty="0"/>
              <a:t>這</a:t>
            </a:r>
            <a:r>
              <a:rPr lang="zh-CHT" altLang="en-US" dirty="0" smtClean="0"/>
              <a:t>個類別</a:t>
            </a:r>
            <a:endParaRPr lang="zh-CHT" altLang="en-US" dirty="0"/>
          </a:p>
          <a:p>
            <a:endParaRPr lang="en-US" altLang="zh-CHT" dirty="0" smtClean="0"/>
          </a:p>
          <a:p>
            <a:r>
              <a:rPr lang="en-US" altLang="zh-CHT" dirty="0" err="1" smtClean="0"/>
              <a:t>startActivity</a:t>
            </a:r>
            <a:r>
              <a:rPr lang="en-US" altLang="zh-CHT" dirty="0" smtClean="0"/>
              <a:t>(intent);</a:t>
            </a:r>
          </a:p>
          <a:p>
            <a:pPr lvl="1"/>
            <a:r>
              <a:rPr lang="zh-CHT" altLang="en-US" dirty="0" smtClean="0"/>
              <a:t>執行</a:t>
            </a:r>
            <a:r>
              <a:rPr lang="en-US" altLang="zh-CHT" dirty="0" smtClean="0"/>
              <a:t>intent</a:t>
            </a:r>
            <a:endParaRPr lang="en-US" altLang="zh-CHT" dirty="0"/>
          </a:p>
          <a:p>
            <a:endParaRPr lang="en-US" altLang="zh-CHT" dirty="0" smtClean="0"/>
          </a:p>
          <a:p>
            <a:r>
              <a:rPr lang="en-US" altLang="zh-CHT" dirty="0" err="1" smtClean="0"/>
              <a:t>A.this.finish</a:t>
            </a:r>
            <a:r>
              <a:rPr lang="en-US" altLang="zh-CHT" dirty="0" smtClean="0"/>
              <a:t>();</a:t>
            </a:r>
          </a:p>
          <a:p>
            <a:pPr lvl="1"/>
            <a:r>
              <a:rPr lang="zh-CHT" altLang="en-US" dirty="0" smtClean="0"/>
              <a:t>結束目前的</a:t>
            </a:r>
            <a:r>
              <a:rPr lang="en-US" altLang="zh-CHT" dirty="0" smtClean="0"/>
              <a:t>Activity</a:t>
            </a:r>
          </a:p>
          <a:p>
            <a:pPr lvl="1"/>
            <a:r>
              <a:rPr lang="zh-CHT" altLang="en-US" dirty="0" smtClean="0"/>
              <a:t>若不打，按</a:t>
            </a:r>
            <a:r>
              <a:rPr lang="en-US" altLang="zh-CHT" dirty="0" smtClean="0"/>
              <a:t>Android</a:t>
            </a:r>
            <a:r>
              <a:rPr lang="zh-CHT" altLang="en-US" dirty="0" smtClean="0"/>
              <a:t>裝置的返回鍵即可直接回到前一個</a:t>
            </a:r>
            <a:r>
              <a:rPr lang="en-US" altLang="zh-CHT" dirty="0" smtClean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6764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測試是否能切換</a:t>
            </a:r>
            <a:r>
              <a:rPr lang="en-US" altLang="zh-CHT" dirty="0" smtClean="0"/>
              <a:t>Activity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測試點擊</a:t>
            </a:r>
            <a:r>
              <a:rPr lang="en-US" altLang="zh-CHT" dirty="0" smtClean="0"/>
              <a:t>Button</a:t>
            </a:r>
            <a:r>
              <a:rPr lang="zh-CHT" altLang="en-US" dirty="0" smtClean="0"/>
              <a:t>時，是否能切換</a:t>
            </a:r>
            <a:r>
              <a:rPr lang="en-US" altLang="zh-CHT" dirty="0" smtClean="0"/>
              <a:t>Activity</a:t>
            </a:r>
            <a:r>
              <a:rPr lang="zh-CHT" altLang="en-US" dirty="0" smtClean="0"/>
              <a:t>至</a:t>
            </a:r>
            <a:r>
              <a:rPr lang="zh-CHT" altLang="en-US" dirty="0"/>
              <a:t>有</a:t>
            </a:r>
            <a:r>
              <a:rPr lang="en-US" altLang="zh-CHT" dirty="0" err="1"/>
              <a:t>imageView</a:t>
            </a:r>
            <a:r>
              <a:rPr lang="zh-CHT" altLang="en-US" dirty="0"/>
              <a:t>的</a:t>
            </a:r>
            <a:r>
              <a:rPr lang="en-US" altLang="zh-CHT" dirty="0" smtClean="0"/>
              <a:t>Activity</a:t>
            </a:r>
            <a:r>
              <a:rPr lang="zh-CHT" altLang="en-US" dirty="0" smtClean="0"/>
              <a:t>。</a:t>
            </a:r>
            <a:endParaRPr lang="zh-CHT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835696" y="3429000"/>
            <a:ext cx="4853923" cy="3073151"/>
            <a:chOff x="2843808" y="2924944"/>
            <a:chExt cx="5877528" cy="372122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2924944"/>
              <a:ext cx="2540451" cy="372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924944"/>
              <a:ext cx="2493152" cy="3651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單箭頭接點 4"/>
            <p:cNvCxnSpPr/>
            <p:nvPr/>
          </p:nvCxnSpPr>
          <p:spPr>
            <a:xfrm>
              <a:off x="4499992" y="4869160"/>
              <a:ext cx="187220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4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2704664"/>
            <a:ext cx="7772400" cy="1509712"/>
          </a:xfrm>
        </p:spPr>
        <p:txBody>
          <a:bodyPr>
            <a:normAutofit/>
          </a:bodyPr>
          <a:lstStyle/>
          <a:p>
            <a:pPr algn="ctr"/>
            <a:r>
              <a:rPr lang="zh-CHT" altLang="en-US" sz="3600" b="1" dirty="0" smtClean="0"/>
              <a:t>活動間資料傳遞</a:t>
            </a:r>
            <a:endParaRPr lang="zh-CHT" altLang="en-US" sz="3600" b="1" dirty="0"/>
          </a:p>
        </p:txBody>
      </p:sp>
      <p:sp>
        <p:nvSpPr>
          <p:cNvPr id="4" name="閃電 3"/>
          <p:cNvSpPr/>
          <p:nvPr/>
        </p:nvSpPr>
        <p:spPr>
          <a:xfrm>
            <a:off x="1907704" y="2636912"/>
            <a:ext cx="1008112" cy="792088"/>
          </a:xfrm>
          <a:prstGeom prst="lightningBol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831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Bundle</a:t>
            </a:r>
            <a:r>
              <a:rPr lang="zh-CHT" altLang="en-US" dirty="0" smtClean="0"/>
              <a:t>說明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在轉換活動時如果需要傳遞資訊</a:t>
            </a:r>
            <a:r>
              <a:rPr lang="zh-CHT" altLang="en-US" dirty="0"/>
              <a:t>到下一</a:t>
            </a:r>
            <a:r>
              <a:rPr lang="zh-CHT" altLang="en-US" dirty="0" smtClean="0"/>
              <a:t>個活動時，便需要</a:t>
            </a:r>
            <a:r>
              <a:rPr lang="zh-CHT" altLang="en-US" dirty="0"/>
              <a:t>使用到 </a:t>
            </a:r>
            <a:r>
              <a:rPr lang="en-US" altLang="zh-CHT" dirty="0" smtClean="0"/>
              <a:t>Bundle</a:t>
            </a:r>
            <a:r>
              <a:rPr lang="zh-CHT" altLang="en-US" dirty="0" smtClean="0"/>
              <a:t>這個類別。</a:t>
            </a:r>
            <a:endParaRPr lang="en-US" altLang="zh-CHT" dirty="0" smtClean="0"/>
          </a:p>
          <a:p>
            <a:endParaRPr lang="en-US" altLang="zh-CHT" dirty="0"/>
          </a:p>
          <a:p>
            <a:r>
              <a:rPr lang="en-US" altLang="zh-CHT" dirty="0" smtClean="0"/>
              <a:t>Java</a:t>
            </a:r>
            <a:r>
              <a:rPr lang="zh-CHT" altLang="en-US" dirty="0" smtClean="0"/>
              <a:t> 中對於</a:t>
            </a:r>
            <a:r>
              <a:rPr lang="zh-CHT" altLang="en-US" dirty="0"/>
              <a:t>變數的型態是非常嚴格的，因此在我們建立 </a:t>
            </a:r>
            <a:r>
              <a:rPr lang="en-US" altLang="zh-CHT" dirty="0"/>
              <a:t>bundle </a:t>
            </a:r>
            <a:r>
              <a:rPr lang="zh-CHT" altLang="en-US" dirty="0"/>
              <a:t>內容時</a:t>
            </a:r>
            <a:r>
              <a:rPr lang="zh-CHT" altLang="en-US" dirty="0" smtClean="0"/>
              <a:t>，必須</a:t>
            </a:r>
            <a:r>
              <a:rPr lang="zh-CHT" altLang="en-US" dirty="0"/>
              <a:t>要</a:t>
            </a:r>
            <a:r>
              <a:rPr lang="zh-CHT" altLang="en-US" dirty="0" smtClean="0"/>
              <a:t>先規劃好傳遞資訊的型態，以便在接收時已規劃好的方式解析。</a:t>
            </a:r>
            <a:endParaRPr lang="en-US" altLang="zh-CHT" dirty="0"/>
          </a:p>
          <a:p>
            <a:pPr lvl="1"/>
            <a:r>
              <a:rPr lang="zh-CHT" altLang="en-US" dirty="0" smtClean="0"/>
              <a:t>使用</a:t>
            </a:r>
            <a:r>
              <a:rPr lang="en-US" altLang="zh-CHT" dirty="0" smtClean="0"/>
              <a:t>key-value</a:t>
            </a:r>
            <a:r>
              <a:rPr lang="zh-CHT" altLang="en-US" dirty="0" smtClean="0"/>
              <a:t>模式製作資料流</a:t>
            </a:r>
            <a:endParaRPr lang="en-US" altLang="zh-CHT" dirty="0" smtClean="0"/>
          </a:p>
        </p:txBody>
      </p:sp>
    </p:spTree>
    <p:extLst>
      <p:ext uri="{BB962C8B-B14F-4D97-AF65-F5344CB8AC3E}">
        <p14:creationId xmlns:p14="http://schemas.microsoft.com/office/powerpoint/2010/main" val="1864873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存取資料流程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dirty="0"/>
              <a:t>Bundle </a:t>
            </a:r>
            <a:r>
              <a:rPr lang="zh-CHT" altLang="en-US" dirty="0"/>
              <a:t>包括幾個動作流程：</a:t>
            </a:r>
            <a:endParaRPr lang="en-US" altLang="zh-CHT" dirty="0"/>
          </a:p>
          <a:p>
            <a:pPr lvl="1"/>
            <a:r>
              <a:rPr lang="zh-CHT" altLang="en-US" dirty="0"/>
              <a:t>送出：</a:t>
            </a:r>
            <a:endParaRPr lang="en-US" altLang="zh-CHT" dirty="0"/>
          </a:p>
          <a:p>
            <a:pPr marL="1124712" lvl="2" indent="-457200">
              <a:buFont typeface="+mj-lt"/>
              <a:buAutoNum type="arabicPeriod"/>
            </a:pPr>
            <a:r>
              <a:rPr lang="zh-CHT" altLang="en-US" dirty="0"/>
              <a:t>建立 </a:t>
            </a:r>
            <a:r>
              <a:rPr lang="en-US" altLang="zh-CHT" dirty="0"/>
              <a:t>bundle</a:t>
            </a:r>
          </a:p>
          <a:p>
            <a:pPr marL="1124712" lvl="2" indent="-457200">
              <a:buFont typeface="+mj-lt"/>
              <a:buAutoNum type="arabicPeriod"/>
            </a:pPr>
            <a:r>
              <a:rPr lang="zh-CHT" altLang="en-US" dirty="0"/>
              <a:t>設定 </a:t>
            </a:r>
            <a:r>
              <a:rPr lang="en-US" altLang="zh-CHT" dirty="0"/>
              <a:t>bundle </a:t>
            </a:r>
            <a:r>
              <a:rPr lang="zh-CHT" altLang="en-US" dirty="0"/>
              <a:t>內容</a:t>
            </a:r>
            <a:endParaRPr lang="en-US" altLang="zh-CHT" dirty="0"/>
          </a:p>
          <a:p>
            <a:pPr marL="1124712" lvl="2" indent="-457200">
              <a:buFont typeface="+mj-lt"/>
              <a:buAutoNum type="arabicPeriod"/>
            </a:pPr>
            <a:r>
              <a:rPr lang="zh-CHT" altLang="en-US" dirty="0"/>
              <a:t>將 </a:t>
            </a:r>
            <a:r>
              <a:rPr lang="en-US" altLang="zh-CHT" dirty="0"/>
              <a:t>bundle </a:t>
            </a:r>
            <a:r>
              <a:rPr lang="zh-CHT" altLang="en-US" dirty="0"/>
              <a:t>交給 </a:t>
            </a:r>
            <a:r>
              <a:rPr lang="en-US" altLang="zh-CHT" dirty="0"/>
              <a:t>intent </a:t>
            </a:r>
            <a:r>
              <a:rPr lang="zh-CHT" altLang="en-US" dirty="0"/>
              <a:t>傳遞</a:t>
            </a:r>
            <a:endParaRPr lang="en-US" altLang="zh-CHT" dirty="0"/>
          </a:p>
          <a:p>
            <a:pPr lvl="1"/>
            <a:r>
              <a:rPr lang="zh-CHT" altLang="en-US" dirty="0"/>
              <a:t>接收：</a:t>
            </a:r>
            <a:endParaRPr lang="en-US" altLang="zh-CHT" dirty="0"/>
          </a:p>
          <a:p>
            <a:pPr marL="1124712" lvl="2" indent="-457200">
              <a:buFont typeface="+mj-lt"/>
              <a:buAutoNum type="arabicPeriod"/>
            </a:pPr>
            <a:r>
              <a:rPr lang="zh-CHT" altLang="en-US" dirty="0"/>
              <a:t>接收 </a:t>
            </a:r>
            <a:r>
              <a:rPr lang="en-US" altLang="zh-CHT" dirty="0"/>
              <a:t>bundle</a:t>
            </a:r>
          </a:p>
          <a:p>
            <a:pPr marL="1124712" lvl="2" indent="-457200">
              <a:buFont typeface="+mj-lt"/>
              <a:buAutoNum type="arabicPeriod"/>
            </a:pPr>
            <a:r>
              <a:rPr lang="zh-CHT" altLang="en-US" dirty="0"/>
              <a:t>取得 </a:t>
            </a:r>
            <a:r>
              <a:rPr lang="en-US" altLang="zh-CHT" dirty="0"/>
              <a:t>bundle </a:t>
            </a:r>
            <a:r>
              <a:rPr lang="zh-CHT" altLang="en-US" dirty="0"/>
              <a:t>內容</a:t>
            </a:r>
          </a:p>
          <a:p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8118838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步驟一：建立</a:t>
            </a:r>
            <a:r>
              <a:rPr lang="zh-CHT" altLang="en-US" dirty="0"/>
              <a:t>新</a:t>
            </a:r>
            <a:r>
              <a:rPr lang="zh-CHT" altLang="en-US" dirty="0" smtClean="0"/>
              <a:t>物件</a:t>
            </a:r>
            <a:endParaRPr lang="zh-CHT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承接前述「活動切換」的實作練習</a:t>
            </a:r>
          </a:p>
          <a:p>
            <a:r>
              <a:rPr lang="zh-CHT" altLang="en-US" dirty="0" smtClean="0"/>
              <a:t>在</a:t>
            </a:r>
            <a:r>
              <a:rPr lang="en-US" altLang="zh-CHT" dirty="0" err="1" smtClean="0"/>
              <a:t>MainActivity</a:t>
            </a:r>
            <a:r>
              <a:rPr lang="zh-CHT" altLang="en-US" dirty="0" smtClean="0"/>
              <a:t>中新增一個</a:t>
            </a:r>
            <a:r>
              <a:rPr lang="en-US" altLang="zh-CHT" dirty="0" err="1" smtClean="0"/>
              <a:t>EditText</a:t>
            </a:r>
            <a:endParaRPr lang="en-US" altLang="zh-CHT" dirty="0" smtClean="0"/>
          </a:p>
          <a:p>
            <a:pPr lvl="1"/>
            <a:r>
              <a:rPr lang="en-US" altLang="zh-CHT" dirty="0" smtClean="0"/>
              <a:t>Id</a:t>
            </a:r>
            <a:r>
              <a:rPr lang="zh-CHT" altLang="en-US" dirty="0" smtClean="0"/>
              <a:t>命名為</a:t>
            </a:r>
            <a:r>
              <a:rPr lang="en-US" altLang="zh-CHT" dirty="0" err="1" smtClean="0"/>
              <a:t>editText</a:t>
            </a:r>
            <a:r>
              <a:rPr lang="zh-CHT" altLang="en-US" dirty="0" smtClean="0"/>
              <a:t>，目的讓</a:t>
            </a:r>
            <a:r>
              <a:rPr lang="zh-CHT" altLang="en-US" dirty="0"/>
              <a:t>使用者</a:t>
            </a:r>
            <a:r>
              <a:rPr lang="zh-CHT" altLang="en-US" dirty="0" smtClean="0"/>
              <a:t>輸入文字訊息</a:t>
            </a:r>
            <a:endParaRPr lang="en-US" altLang="zh-CHT" dirty="0" smtClean="0"/>
          </a:p>
        </p:txBody>
      </p:sp>
    </p:spTree>
    <p:extLst>
      <p:ext uri="{BB962C8B-B14F-4D97-AF65-F5344CB8AC3E}">
        <p14:creationId xmlns:p14="http://schemas.microsoft.com/office/powerpoint/2010/main" val="218818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使用方法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列表顯示需要以下三個元素 </a:t>
            </a:r>
            <a:r>
              <a:rPr lang="en-US" altLang="zh-CHT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HT" dirty="0" err="1" smtClean="0"/>
              <a:t>ListView</a:t>
            </a:r>
            <a:r>
              <a:rPr lang="en-US" altLang="zh-CHT" dirty="0" smtClean="0"/>
              <a:t> : </a:t>
            </a:r>
            <a:r>
              <a:rPr lang="zh-CHT" altLang="en-US" dirty="0" smtClean="0"/>
              <a:t>用來展示列表的</a:t>
            </a:r>
            <a:r>
              <a:rPr lang="en-US" altLang="zh-CHT" dirty="0" smtClean="0"/>
              <a:t>View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HT" dirty="0" smtClean="0"/>
              <a:t>Adapter : </a:t>
            </a:r>
            <a:r>
              <a:rPr lang="zh-CHT" altLang="en-US" dirty="0" smtClean="0"/>
              <a:t>使資料轉成</a:t>
            </a:r>
            <a:r>
              <a:rPr lang="en-US" altLang="zh-CHT" dirty="0" err="1" smtClean="0"/>
              <a:t>ListView</a:t>
            </a:r>
            <a:r>
              <a:rPr lang="zh-CHT" altLang="en-US" dirty="0" smtClean="0"/>
              <a:t>可以</a:t>
            </a:r>
            <a:r>
              <a:rPr lang="zh-CHT" altLang="en-US" dirty="0"/>
              <a:t>使用</a:t>
            </a:r>
            <a:r>
              <a:rPr lang="zh-CHT" altLang="en-US" dirty="0" smtClean="0"/>
              <a:t>的轉接</a:t>
            </a:r>
            <a:r>
              <a:rPr lang="zh-CHT" altLang="en-US" dirty="0"/>
              <a:t>器</a:t>
            </a:r>
            <a:endParaRPr lang="en-US" altLang="zh-CHT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zh-CHT" dirty="0" smtClean="0"/>
              <a:t>Data : </a:t>
            </a:r>
            <a:r>
              <a:rPr lang="zh-CHT" altLang="en-US" dirty="0" smtClean="0"/>
              <a:t>字串、圖片或是基本組件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42342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步驟一：建立</a:t>
            </a:r>
            <a:r>
              <a:rPr lang="zh-CHT" altLang="en-US" dirty="0"/>
              <a:t>新</a:t>
            </a:r>
            <a:r>
              <a:rPr lang="zh-CHT" altLang="en-US" dirty="0" smtClean="0"/>
              <a:t>物件</a:t>
            </a:r>
            <a:endParaRPr lang="zh-CHT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在</a:t>
            </a:r>
            <a:r>
              <a:rPr lang="en-US" altLang="zh-CHT" dirty="0" err="1" smtClean="0"/>
              <a:t>MainActivity</a:t>
            </a:r>
            <a:r>
              <a:rPr lang="zh-CHT" altLang="en-US" dirty="0" smtClean="0"/>
              <a:t>的</a:t>
            </a:r>
            <a:r>
              <a:rPr lang="en-US" altLang="zh-CHT" dirty="0" err="1" smtClean="0"/>
              <a:t>onCreate</a:t>
            </a:r>
            <a:r>
              <a:rPr lang="zh-CHT" altLang="en-US" dirty="0" smtClean="0"/>
              <a:t>函式中動態</a:t>
            </a:r>
            <a:r>
              <a:rPr lang="zh-CHT" altLang="en-US" dirty="0"/>
              <a:t>取得 </a:t>
            </a:r>
            <a:r>
              <a:rPr lang="en-US" altLang="zh-CHT" dirty="0"/>
              <a:t>View </a:t>
            </a:r>
            <a:r>
              <a:rPr lang="zh-CHT" altLang="en-US" dirty="0" smtClean="0"/>
              <a:t>物件中的</a:t>
            </a:r>
            <a:r>
              <a:rPr lang="en-US" altLang="zh-CHT" dirty="0" err="1" smtClean="0"/>
              <a:t>editText</a:t>
            </a:r>
            <a:r>
              <a:rPr lang="zh-CHT" altLang="en-US" dirty="0" smtClean="0"/>
              <a:t>物件。</a:t>
            </a:r>
            <a:endParaRPr lang="en-US" altLang="zh-CHT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79512" y="3429000"/>
            <a:ext cx="885698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dirty="0"/>
              <a:t>public class </a:t>
            </a:r>
            <a:r>
              <a:rPr lang="en-US" altLang="zh-CHT" dirty="0" err="1"/>
              <a:t>MainActivity</a:t>
            </a:r>
            <a:r>
              <a:rPr lang="en-US" altLang="zh-CHT" dirty="0"/>
              <a:t> extends </a:t>
            </a:r>
            <a:r>
              <a:rPr lang="en-US" altLang="zh-CHT" dirty="0" err="1"/>
              <a:t>ActionBarActivity</a:t>
            </a:r>
            <a:r>
              <a:rPr lang="en-US" altLang="zh-CHT" dirty="0"/>
              <a:t> implements </a:t>
            </a:r>
            <a:r>
              <a:rPr lang="en-US" altLang="zh-CHT" dirty="0" err="1"/>
              <a:t>View.OnClickListener</a:t>
            </a:r>
            <a:r>
              <a:rPr lang="en-US" altLang="zh-CHT" dirty="0"/>
              <a:t> </a:t>
            </a:r>
            <a:r>
              <a:rPr lang="en-US" altLang="zh-CHT" dirty="0" smtClean="0"/>
              <a:t>{</a:t>
            </a:r>
            <a:endParaRPr lang="en-US" altLang="zh-CHT" dirty="0"/>
          </a:p>
          <a:p>
            <a:r>
              <a:rPr lang="en-US" altLang="zh-CHT" dirty="0"/>
              <a:t>    </a:t>
            </a:r>
            <a:r>
              <a:rPr lang="en-US" altLang="zh-CHT" b="1" dirty="0" err="1">
                <a:solidFill>
                  <a:srgbClr val="FF0000"/>
                </a:solidFill>
              </a:rPr>
              <a:t>EditText</a:t>
            </a:r>
            <a:r>
              <a:rPr lang="en-US" altLang="zh-CHT" b="1" dirty="0">
                <a:solidFill>
                  <a:srgbClr val="FF0000"/>
                </a:solidFill>
              </a:rPr>
              <a:t> input</a:t>
            </a:r>
            <a:r>
              <a:rPr lang="en-US" altLang="zh-CHT" b="1" dirty="0" smtClean="0">
                <a:solidFill>
                  <a:srgbClr val="FF0000"/>
                </a:solidFill>
              </a:rPr>
              <a:t>;</a:t>
            </a:r>
            <a:endParaRPr lang="en-US" altLang="zh-CHT" b="1" dirty="0">
              <a:solidFill>
                <a:srgbClr val="FF0000"/>
              </a:solidFill>
            </a:endParaRPr>
          </a:p>
          <a:p>
            <a:r>
              <a:rPr lang="en-US" altLang="zh-CHT" dirty="0"/>
              <a:t>    @Override</a:t>
            </a:r>
          </a:p>
          <a:p>
            <a:r>
              <a:rPr lang="en-US" altLang="zh-CHT" dirty="0"/>
              <a:t>    protected void </a:t>
            </a:r>
            <a:r>
              <a:rPr lang="en-US" altLang="zh-CHT" dirty="0" err="1"/>
              <a:t>onCreate</a:t>
            </a:r>
            <a:r>
              <a:rPr lang="en-US" altLang="zh-CHT" dirty="0"/>
              <a:t>(Bundle </a:t>
            </a:r>
            <a:r>
              <a:rPr lang="en-US" altLang="zh-CHT" dirty="0" err="1"/>
              <a:t>savedInstanceState</a:t>
            </a:r>
            <a:r>
              <a:rPr lang="en-US" altLang="zh-CHT" dirty="0"/>
              <a:t>) {</a:t>
            </a:r>
          </a:p>
          <a:p>
            <a:r>
              <a:rPr lang="zh-CHT" altLang="en-US" dirty="0"/>
              <a:t> </a:t>
            </a:r>
            <a:r>
              <a:rPr lang="zh-CHT" altLang="en-US" dirty="0" smtClean="0"/>
              <a:t>       </a:t>
            </a:r>
            <a:r>
              <a:rPr lang="en-US" altLang="zh-CHT" dirty="0" smtClean="0"/>
              <a:t>//…</a:t>
            </a:r>
            <a:r>
              <a:rPr lang="zh-CHT" altLang="en-US" dirty="0" smtClean="0"/>
              <a:t>以上略</a:t>
            </a:r>
            <a:endParaRPr lang="en-US" altLang="zh-CHT" dirty="0"/>
          </a:p>
          <a:p>
            <a:r>
              <a:rPr lang="en-US" altLang="zh-CHT" dirty="0"/>
              <a:t>        </a:t>
            </a:r>
            <a:r>
              <a:rPr lang="en-US" altLang="zh-CHT" b="1" dirty="0">
                <a:solidFill>
                  <a:srgbClr val="FF0000"/>
                </a:solidFill>
              </a:rPr>
              <a:t>input = (</a:t>
            </a:r>
            <a:r>
              <a:rPr lang="en-US" altLang="zh-CHT" b="1" dirty="0" err="1">
                <a:solidFill>
                  <a:srgbClr val="FF0000"/>
                </a:solidFill>
              </a:rPr>
              <a:t>EditText</a:t>
            </a:r>
            <a:r>
              <a:rPr lang="en-US" altLang="zh-CHT" b="1" dirty="0">
                <a:solidFill>
                  <a:srgbClr val="FF0000"/>
                </a:solidFill>
              </a:rPr>
              <a:t>) </a:t>
            </a:r>
            <a:r>
              <a:rPr lang="en-US" altLang="zh-CHT" b="1" dirty="0" err="1">
                <a:solidFill>
                  <a:srgbClr val="FF0000"/>
                </a:solidFill>
              </a:rPr>
              <a:t>findViewById</a:t>
            </a:r>
            <a:r>
              <a:rPr lang="en-US" altLang="zh-CHT" b="1" dirty="0">
                <a:solidFill>
                  <a:srgbClr val="FF0000"/>
                </a:solidFill>
              </a:rPr>
              <a:t>(</a:t>
            </a:r>
            <a:r>
              <a:rPr lang="en-US" altLang="zh-CHT" b="1" dirty="0" err="1">
                <a:solidFill>
                  <a:srgbClr val="FF0000"/>
                </a:solidFill>
              </a:rPr>
              <a:t>R.id.editText</a:t>
            </a:r>
            <a:r>
              <a:rPr lang="en-US" altLang="zh-CHT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HT" dirty="0" smtClean="0"/>
              <a:t>}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630748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步驟二：資料傳遞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zh-CHT" altLang="en-US" dirty="0" smtClean="0"/>
              <a:t>新增以下紅色程式碼至觸發事件中。</a:t>
            </a:r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2708920"/>
            <a:ext cx="7416824" cy="37548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dirty="0"/>
              <a:t>@Override</a:t>
            </a:r>
          </a:p>
          <a:p>
            <a:r>
              <a:rPr lang="en-US" altLang="zh-CHT" dirty="0"/>
              <a:t>    public void </a:t>
            </a:r>
            <a:r>
              <a:rPr lang="en-US" altLang="zh-CHT" dirty="0" err="1"/>
              <a:t>onClick</a:t>
            </a:r>
            <a:r>
              <a:rPr lang="en-US" altLang="zh-CHT" dirty="0"/>
              <a:t>(View v) {</a:t>
            </a:r>
          </a:p>
          <a:p>
            <a:r>
              <a:rPr lang="en-US" altLang="zh-CHT" dirty="0"/>
              <a:t>        if(v == </a:t>
            </a:r>
            <a:r>
              <a:rPr lang="en-US" altLang="zh-CHT" dirty="0" err="1"/>
              <a:t>findViewById</a:t>
            </a:r>
            <a:r>
              <a:rPr lang="en-US" altLang="zh-CHT" dirty="0"/>
              <a:t>(</a:t>
            </a:r>
            <a:r>
              <a:rPr lang="en-US" altLang="zh-CHT" dirty="0" err="1"/>
              <a:t>R.id.button</a:t>
            </a:r>
            <a:r>
              <a:rPr lang="en-US" altLang="zh-CHT" dirty="0"/>
              <a:t>)){</a:t>
            </a:r>
          </a:p>
          <a:p>
            <a:r>
              <a:rPr lang="en-US" altLang="zh-CHT" dirty="0"/>
              <a:t>            </a:t>
            </a:r>
            <a:r>
              <a:rPr lang="en-US" altLang="zh-CHT" sz="2000" b="1" dirty="0">
                <a:solidFill>
                  <a:srgbClr val="FF0000"/>
                </a:solidFill>
              </a:rPr>
              <a:t>Bundle </a:t>
            </a:r>
            <a:r>
              <a:rPr lang="en-US" altLang="zh-CHT" sz="2000" b="1" dirty="0" err="1">
                <a:solidFill>
                  <a:srgbClr val="FF0000"/>
                </a:solidFill>
              </a:rPr>
              <a:t>bundle</a:t>
            </a:r>
            <a:r>
              <a:rPr lang="en-US" altLang="zh-CHT" sz="2000" b="1" dirty="0">
                <a:solidFill>
                  <a:srgbClr val="FF0000"/>
                </a:solidFill>
              </a:rPr>
              <a:t> = new Bundle();</a:t>
            </a:r>
          </a:p>
          <a:p>
            <a:r>
              <a:rPr lang="en-US" altLang="zh-CHT" sz="2000" b="1" dirty="0">
                <a:solidFill>
                  <a:srgbClr val="FF0000"/>
                </a:solidFill>
              </a:rPr>
              <a:t>            </a:t>
            </a:r>
            <a:r>
              <a:rPr lang="en-US" altLang="zh-CHT" sz="2000" b="1" dirty="0" err="1">
                <a:solidFill>
                  <a:srgbClr val="FF0000"/>
                </a:solidFill>
              </a:rPr>
              <a:t>bundle.putString</a:t>
            </a:r>
            <a:r>
              <a:rPr lang="en-US" altLang="zh-CHT" sz="2000" b="1" dirty="0" smtClean="0">
                <a:solidFill>
                  <a:srgbClr val="FF0000"/>
                </a:solidFill>
              </a:rPr>
              <a:t>("input",</a:t>
            </a:r>
            <a:r>
              <a:rPr lang="zh-CHT" alt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HT" sz="2000" b="1" dirty="0" err="1" smtClean="0">
                <a:solidFill>
                  <a:srgbClr val="FF0000"/>
                </a:solidFill>
              </a:rPr>
              <a:t>input.getText</a:t>
            </a:r>
            <a:r>
              <a:rPr lang="en-US" altLang="zh-CHT" sz="2000" b="1" dirty="0">
                <a:solidFill>
                  <a:srgbClr val="FF0000"/>
                </a:solidFill>
              </a:rPr>
              <a:t>().</a:t>
            </a:r>
            <a:r>
              <a:rPr lang="en-US" altLang="zh-CHT" sz="2000" b="1" dirty="0" err="1">
                <a:solidFill>
                  <a:srgbClr val="FF0000"/>
                </a:solidFill>
              </a:rPr>
              <a:t>toString</a:t>
            </a:r>
            <a:r>
              <a:rPr lang="en-US" altLang="zh-CHT" sz="2000" b="1" dirty="0">
                <a:solidFill>
                  <a:srgbClr val="FF0000"/>
                </a:solidFill>
              </a:rPr>
              <a:t>());</a:t>
            </a:r>
          </a:p>
          <a:p>
            <a:endParaRPr lang="en-US" altLang="zh-CHT" dirty="0"/>
          </a:p>
          <a:p>
            <a:r>
              <a:rPr lang="en-US" altLang="zh-CHT" dirty="0"/>
              <a:t>            Intent </a:t>
            </a:r>
            <a:r>
              <a:rPr lang="en-US" altLang="zh-CHT" dirty="0" err="1"/>
              <a:t>intent</a:t>
            </a:r>
            <a:r>
              <a:rPr lang="en-US" altLang="zh-CHT" dirty="0"/>
              <a:t> = new Intent();</a:t>
            </a:r>
          </a:p>
          <a:p>
            <a:r>
              <a:rPr lang="en-US" altLang="zh-CHT" dirty="0"/>
              <a:t>            </a:t>
            </a:r>
            <a:r>
              <a:rPr lang="en-US" altLang="zh-CHT" dirty="0" err="1"/>
              <a:t>intent.setClass</a:t>
            </a:r>
            <a:r>
              <a:rPr lang="en-US" altLang="zh-CHT" dirty="0"/>
              <a:t>(</a:t>
            </a:r>
            <a:r>
              <a:rPr lang="en-US" altLang="zh-CHT" dirty="0" err="1"/>
              <a:t>MainActivity.this</a:t>
            </a:r>
            <a:r>
              <a:rPr lang="en-US" altLang="zh-CHT" dirty="0"/>
              <a:t>, </a:t>
            </a:r>
            <a:r>
              <a:rPr lang="en-US" altLang="zh-CHT" dirty="0" err="1"/>
              <a:t>SwitchActivity.class</a:t>
            </a:r>
            <a:r>
              <a:rPr lang="en-US" altLang="zh-CHT" dirty="0"/>
              <a:t>);</a:t>
            </a:r>
          </a:p>
          <a:p>
            <a:r>
              <a:rPr lang="en-US" altLang="zh-CHT" sz="2000" b="1" dirty="0">
                <a:solidFill>
                  <a:srgbClr val="FF0000"/>
                </a:solidFill>
              </a:rPr>
              <a:t>            </a:t>
            </a:r>
            <a:r>
              <a:rPr lang="en-US" altLang="zh-CHT" sz="2000" b="1" dirty="0" err="1">
                <a:solidFill>
                  <a:srgbClr val="FF0000"/>
                </a:solidFill>
              </a:rPr>
              <a:t>intent.putExtras</a:t>
            </a:r>
            <a:r>
              <a:rPr lang="en-US" altLang="zh-CHT" sz="2000" b="1" dirty="0">
                <a:solidFill>
                  <a:srgbClr val="FF0000"/>
                </a:solidFill>
              </a:rPr>
              <a:t>(bundle);</a:t>
            </a:r>
          </a:p>
          <a:p>
            <a:r>
              <a:rPr lang="en-US" altLang="zh-CHT" dirty="0"/>
              <a:t>            </a:t>
            </a:r>
            <a:r>
              <a:rPr lang="en-US" altLang="zh-CHT" dirty="0" err="1"/>
              <a:t>startActivity</a:t>
            </a:r>
            <a:r>
              <a:rPr lang="en-US" altLang="zh-CHT" dirty="0"/>
              <a:t>(intent);</a:t>
            </a:r>
          </a:p>
          <a:p>
            <a:r>
              <a:rPr lang="en-US" altLang="zh-CHT" dirty="0"/>
              <a:t>            </a:t>
            </a:r>
            <a:r>
              <a:rPr lang="en-US" altLang="zh-CHT" dirty="0" err="1"/>
              <a:t>MainActivity.this.finish</a:t>
            </a:r>
            <a:r>
              <a:rPr lang="en-US" altLang="zh-CHT" dirty="0"/>
              <a:t>();</a:t>
            </a:r>
          </a:p>
          <a:p>
            <a:r>
              <a:rPr lang="en-US" altLang="zh-CHT" dirty="0"/>
              <a:t>        }</a:t>
            </a:r>
          </a:p>
          <a:p>
            <a:r>
              <a:rPr lang="en-US" altLang="zh-CHT" dirty="0"/>
              <a:t>    }</a:t>
            </a:r>
            <a:endParaRPr lang="zh-CHT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80964" y="2527405"/>
            <a:ext cx="302433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HT" altLang="en-US" sz="2000" dirty="0" smtClean="0"/>
              <a:t>完成此步驟，即可將資料</a:t>
            </a:r>
            <a:r>
              <a:rPr lang="zh-CHT" altLang="en-US" sz="2000" dirty="0"/>
              <a:t>流</a:t>
            </a:r>
            <a:r>
              <a:rPr lang="zh-CHT" altLang="en-US" sz="2000" dirty="0" smtClean="0"/>
              <a:t>傳遞給新的活動中</a:t>
            </a:r>
            <a:endParaRPr lang="zh-CHT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81799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步驟三：取得資訊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讀取資料</a:t>
            </a:r>
            <a:r>
              <a:rPr lang="zh-CHT" altLang="en-US" dirty="0" smtClean="0"/>
              <a:t>前，先在</a:t>
            </a:r>
            <a:r>
              <a:rPr lang="en-US" altLang="zh-CHT" dirty="0" err="1" smtClean="0"/>
              <a:t>activity_switch.xml</a:t>
            </a:r>
            <a:r>
              <a:rPr lang="zh-CHT" altLang="en-US" dirty="0" smtClean="0"/>
              <a:t>中新增</a:t>
            </a:r>
            <a:r>
              <a:rPr lang="en-US" altLang="zh-CHT" dirty="0" err="1" smtClean="0"/>
              <a:t>TextView</a:t>
            </a:r>
            <a:r>
              <a:rPr lang="zh-CHT" altLang="en-US" dirty="0" smtClean="0"/>
              <a:t>元件，</a:t>
            </a:r>
            <a:r>
              <a:rPr lang="zh-CHT" altLang="en-US" dirty="0"/>
              <a:t>以</a:t>
            </a:r>
            <a:r>
              <a:rPr lang="zh-CHT" altLang="en-US" dirty="0" smtClean="0"/>
              <a:t>便於在資料傳遞後呈現內容。</a:t>
            </a:r>
          </a:p>
          <a:p>
            <a:pPr lvl="1"/>
            <a:r>
              <a:rPr lang="zh-CHT" altLang="en-US" dirty="0" smtClean="0"/>
              <a:t>請命名為</a:t>
            </a:r>
            <a:r>
              <a:rPr lang="en-US" altLang="zh-CHT" dirty="0" err="1" smtClean="0"/>
              <a:t>textView</a:t>
            </a:r>
            <a:endParaRPr lang="en-US" altLang="zh-CHT" dirty="0" smtClean="0"/>
          </a:p>
          <a:p>
            <a:r>
              <a:rPr lang="zh-CHT" altLang="en-US" dirty="0" smtClean="0"/>
              <a:t>在</a:t>
            </a:r>
            <a:r>
              <a:rPr lang="en-US" altLang="zh-CHT" dirty="0" err="1" smtClean="0"/>
              <a:t>SwicthActivity</a:t>
            </a:r>
            <a:r>
              <a:rPr lang="zh-CHT" altLang="en-US" dirty="0" smtClean="0"/>
              <a:t>的</a:t>
            </a:r>
            <a:r>
              <a:rPr lang="en-US" altLang="zh-CHT" dirty="0" err="1" smtClean="0"/>
              <a:t>onCreate</a:t>
            </a:r>
            <a:r>
              <a:rPr lang="zh-CHT" altLang="en-US" dirty="0" smtClean="0"/>
              <a:t>取得</a:t>
            </a:r>
            <a:r>
              <a:rPr lang="en-US" altLang="zh-CHT" dirty="0" err="1" smtClean="0"/>
              <a:t>textView</a:t>
            </a:r>
            <a:r>
              <a:rPr lang="zh-CHT" altLang="en-US" dirty="0" smtClean="0"/>
              <a:t>物件如下：</a:t>
            </a:r>
            <a:endParaRPr lang="en-US" altLang="zh-CHT" dirty="0"/>
          </a:p>
          <a:p>
            <a:endParaRPr lang="en-US" altLang="zh-CHT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258250"/>
            <a:ext cx="7992888" cy="2339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dirty="0"/>
              <a:t>public class </a:t>
            </a:r>
            <a:r>
              <a:rPr lang="en-US" altLang="zh-CHT" dirty="0" err="1"/>
              <a:t>SwitchActivity</a:t>
            </a:r>
            <a:r>
              <a:rPr lang="en-US" altLang="zh-CHT" dirty="0"/>
              <a:t> extends Activity{</a:t>
            </a:r>
          </a:p>
          <a:p>
            <a:endParaRPr lang="en-US" altLang="zh-CHT" dirty="0"/>
          </a:p>
          <a:p>
            <a:r>
              <a:rPr lang="en-US" altLang="zh-CHT" dirty="0"/>
              <a:t>    @Override</a:t>
            </a:r>
          </a:p>
          <a:p>
            <a:r>
              <a:rPr lang="en-US" altLang="zh-CHT" dirty="0"/>
              <a:t>    protected void </a:t>
            </a:r>
            <a:r>
              <a:rPr lang="en-US" altLang="zh-CHT" dirty="0" err="1"/>
              <a:t>onCreate</a:t>
            </a:r>
            <a:r>
              <a:rPr lang="en-US" altLang="zh-CHT" dirty="0"/>
              <a:t>(Bundle </a:t>
            </a:r>
            <a:r>
              <a:rPr lang="en-US" altLang="zh-CHT" dirty="0" err="1"/>
              <a:t>savedInstanceState</a:t>
            </a:r>
            <a:r>
              <a:rPr lang="en-US" altLang="zh-CHT" dirty="0"/>
              <a:t>) </a:t>
            </a:r>
            <a:r>
              <a:rPr lang="en-US" altLang="zh-CHT" dirty="0" smtClean="0"/>
              <a:t>{</a:t>
            </a:r>
          </a:p>
          <a:p>
            <a:r>
              <a:rPr lang="zh-CHT" altLang="en-US" dirty="0" smtClean="0"/>
              <a:t>        </a:t>
            </a:r>
            <a:r>
              <a:rPr lang="en-US" altLang="zh-CHT" dirty="0" smtClean="0"/>
              <a:t>//…</a:t>
            </a:r>
            <a:r>
              <a:rPr lang="zh-CHT" altLang="en-US" dirty="0" smtClean="0"/>
              <a:t>以上略</a:t>
            </a:r>
            <a:endParaRPr lang="en-US" altLang="zh-CHT" dirty="0"/>
          </a:p>
          <a:p>
            <a:r>
              <a:rPr lang="en-US" altLang="zh-CHT" sz="2000" b="1" dirty="0">
                <a:solidFill>
                  <a:srgbClr val="FF0000"/>
                </a:solidFill>
              </a:rPr>
              <a:t>        </a:t>
            </a:r>
            <a:r>
              <a:rPr lang="en-US" altLang="zh-CHT" sz="2000" b="1" dirty="0" err="1">
                <a:solidFill>
                  <a:srgbClr val="FF0000"/>
                </a:solidFill>
              </a:rPr>
              <a:t>TextView</a:t>
            </a:r>
            <a:r>
              <a:rPr lang="en-US" altLang="zh-CHT" sz="2000" b="1" dirty="0">
                <a:solidFill>
                  <a:srgbClr val="FF0000"/>
                </a:solidFill>
              </a:rPr>
              <a:t> title = (</a:t>
            </a:r>
            <a:r>
              <a:rPr lang="en-US" altLang="zh-CHT" sz="2000" b="1" dirty="0" err="1">
                <a:solidFill>
                  <a:srgbClr val="FF0000"/>
                </a:solidFill>
              </a:rPr>
              <a:t>TextView</a:t>
            </a:r>
            <a:r>
              <a:rPr lang="en-US" altLang="zh-CHT" sz="2000" b="1" dirty="0">
                <a:solidFill>
                  <a:srgbClr val="FF0000"/>
                </a:solidFill>
              </a:rPr>
              <a:t>) </a:t>
            </a:r>
            <a:r>
              <a:rPr lang="en-US" altLang="zh-CHT" sz="2000" b="1" dirty="0" err="1">
                <a:solidFill>
                  <a:srgbClr val="FF0000"/>
                </a:solidFill>
              </a:rPr>
              <a:t>findViewById</a:t>
            </a:r>
            <a:r>
              <a:rPr lang="en-US" altLang="zh-CHT" sz="2000" b="1" dirty="0">
                <a:solidFill>
                  <a:srgbClr val="FF0000"/>
                </a:solidFill>
              </a:rPr>
              <a:t>(</a:t>
            </a:r>
            <a:r>
              <a:rPr lang="en-US" altLang="zh-CHT" sz="2000" b="1" dirty="0" err="1">
                <a:solidFill>
                  <a:srgbClr val="FF0000"/>
                </a:solidFill>
              </a:rPr>
              <a:t>R.id.textView</a:t>
            </a:r>
            <a:r>
              <a:rPr lang="en-US" altLang="zh-CHT" sz="2000" b="1" dirty="0">
                <a:solidFill>
                  <a:srgbClr val="FF0000"/>
                </a:solidFill>
              </a:rPr>
              <a:t>);</a:t>
            </a:r>
          </a:p>
          <a:p>
            <a:r>
              <a:rPr lang="zh-CHT" altLang="en-US" dirty="0" smtClean="0"/>
              <a:t>    </a:t>
            </a:r>
            <a:r>
              <a:rPr lang="en-US" altLang="zh-CHT" dirty="0" smtClean="0"/>
              <a:t>}</a:t>
            </a:r>
            <a:endParaRPr lang="en-US" altLang="zh-CHT" dirty="0"/>
          </a:p>
          <a:p>
            <a:r>
              <a:rPr lang="en-US" altLang="zh-CHT" dirty="0"/>
              <a:t>}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91205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步驟三：取得資訊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接著將存放在</a:t>
            </a:r>
            <a:r>
              <a:rPr lang="en-US" altLang="zh-CHT" dirty="0" smtClean="0"/>
              <a:t>Intent</a:t>
            </a:r>
            <a:r>
              <a:rPr lang="zh-CHT" altLang="en-US" dirty="0"/>
              <a:t>內</a:t>
            </a:r>
            <a:r>
              <a:rPr lang="zh-CHT" altLang="en-US" dirty="0" smtClean="0"/>
              <a:t>的</a:t>
            </a:r>
            <a:r>
              <a:rPr lang="en-US" altLang="zh-CHT" dirty="0" smtClean="0"/>
              <a:t>Bundle</a:t>
            </a:r>
            <a:r>
              <a:rPr lang="zh-CHT" altLang="en-US" dirty="0" smtClean="0"/>
              <a:t>資料讀出。</a:t>
            </a:r>
            <a:endParaRPr lang="en-US" altLang="zh-CHT" dirty="0" smtClean="0"/>
          </a:p>
          <a:p>
            <a:r>
              <a:rPr lang="zh-CHT" altLang="en-US" dirty="0"/>
              <a:t>並</a:t>
            </a:r>
            <a:r>
              <a:rPr lang="zh-CHT" altLang="en-US" dirty="0" smtClean="0"/>
              <a:t>將文字於</a:t>
            </a:r>
            <a:r>
              <a:rPr lang="en-US" altLang="zh-CHT" dirty="0" err="1" smtClean="0"/>
              <a:t>textView</a:t>
            </a:r>
            <a:r>
              <a:rPr lang="zh-CHT" altLang="en-US" dirty="0" smtClean="0"/>
              <a:t>中顯示。</a:t>
            </a:r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3426673"/>
            <a:ext cx="7992888" cy="2954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HT" dirty="0"/>
              <a:t>public class </a:t>
            </a:r>
            <a:r>
              <a:rPr lang="en-US" altLang="zh-CHT" dirty="0" err="1"/>
              <a:t>SwitchActivity</a:t>
            </a:r>
            <a:r>
              <a:rPr lang="en-US" altLang="zh-CHT" dirty="0"/>
              <a:t> extends Activity</a:t>
            </a:r>
            <a:r>
              <a:rPr lang="en-US" altLang="zh-CHT" dirty="0" smtClean="0"/>
              <a:t>{</a:t>
            </a:r>
            <a:endParaRPr lang="en-US" altLang="zh-CHT" dirty="0"/>
          </a:p>
          <a:p>
            <a:r>
              <a:rPr lang="en-US" altLang="zh-CHT" dirty="0"/>
              <a:t>    @Override</a:t>
            </a:r>
          </a:p>
          <a:p>
            <a:r>
              <a:rPr lang="en-US" altLang="zh-CHT" dirty="0"/>
              <a:t>    protected void </a:t>
            </a:r>
            <a:r>
              <a:rPr lang="en-US" altLang="zh-CHT" dirty="0" err="1"/>
              <a:t>onCreate</a:t>
            </a:r>
            <a:r>
              <a:rPr lang="en-US" altLang="zh-CHT" dirty="0"/>
              <a:t>(</a:t>
            </a:r>
            <a:r>
              <a:rPr lang="en-US" altLang="zh-CHT" b="1" dirty="0">
                <a:solidFill>
                  <a:srgbClr val="0070C0"/>
                </a:solidFill>
              </a:rPr>
              <a:t>Bundle </a:t>
            </a:r>
            <a:r>
              <a:rPr lang="en-US" altLang="zh-CHT" b="1" dirty="0" err="1">
                <a:solidFill>
                  <a:srgbClr val="0070C0"/>
                </a:solidFill>
              </a:rPr>
              <a:t>savedInstanceState</a:t>
            </a:r>
            <a:r>
              <a:rPr lang="en-US" altLang="zh-CHT" dirty="0"/>
              <a:t>) {</a:t>
            </a:r>
          </a:p>
          <a:p>
            <a:r>
              <a:rPr lang="en-US" altLang="zh-CHT" dirty="0"/>
              <a:t>        </a:t>
            </a:r>
            <a:r>
              <a:rPr lang="en-US" altLang="zh-CHT" dirty="0" smtClean="0"/>
              <a:t>//…</a:t>
            </a:r>
            <a:r>
              <a:rPr lang="zh-CHT" altLang="en-US" dirty="0" smtClean="0"/>
              <a:t>以上略</a:t>
            </a:r>
            <a:endParaRPr lang="en-US" altLang="zh-CHT" dirty="0" smtClean="0"/>
          </a:p>
          <a:p>
            <a:r>
              <a:rPr lang="zh-CHT" altLang="en-US" dirty="0"/>
              <a:t> </a:t>
            </a:r>
            <a:r>
              <a:rPr lang="zh-CHT" altLang="en-US" dirty="0" smtClean="0"/>
              <a:t>       </a:t>
            </a:r>
            <a:r>
              <a:rPr lang="en-US" altLang="zh-CHT" sz="2000" b="1" dirty="0" smtClean="0">
                <a:solidFill>
                  <a:srgbClr val="FF0000"/>
                </a:solidFill>
              </a:rPr>
              <a:t>Bundle </a:t>
            </a:r>
            <a:r>
              <a:rPr lang="en-US" altLang="zh-CHT" sz="2000" b="1" dirty="0" err="1">
                <a:solidFill>
                  <a:srgbClr val="FF0000"/>
                </a:solidFill>
              </a:rPr>
              <a:t>bundle</a:t>
            </a:r>
            <a:r>
              <a:rPr lang="en-US" altLang="zh-CHT" sz="2000" b="1" dirty="0">
                <a:solidFill>
                  <a:srgbClr val="FF0000"/>
                </a:solidFill>
              </a:rPr>
              <a:t> = </a:t>
            </a:r>
            <a:r>
              <a:rPr lang="en-US" altLang="zh-CHT" sz="2000" b="1" dirty="0" err="1">
                <a:solidFill>
                  <a:srgbClr val="FF0000"/>
                </a:solidFill>
              </a:rPr>
              <a:t>this.getIntent</a:t>
            </a:r>
            <a:r>
              <a:rPr lang="en-US" altLang="zh-CHT" sz="2000" b="1" dirty="0">
                <a:solidFill>
                  <a:srgbClr val="FF0000"/>
                </a:solidFill>
              </a:rPr>
              <a:t>().</a:t>
            </a:r>
            <a:r>
              <a:rPr lang="en-US" altLang="zh-CHT" sz="2000" b="1" dirty="0" err="1">
                <a:solidFill>
                  <a:srgbClr val="FF0000"/>
                </a:solidFill>
              </a:rPr>
              <a:t>getExtras</a:t>
            </a:r>
            <a:r>
              <a:rPr lang="en-US" altLang="zh-CHT" sz="2000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zh-CHT" altLang="en-US" sz="2000" b="1" dirty="0">
                <a:solidFill>
                  <a:srgbClr val="FF0000"/>
                </a:solidFill>
              </a:rPr>
              <a:t> </a:t>
            </a:r>
            <a:r>
              <a:rPr lang="zh-CHT" altLang="en-US" sz="2000" b="1" dirty="0" smtClean="0">
                <a:solidFill>
                  <a:srgbClr val="FF0000"/>
                </a:solidFill>
              </a:rPr>
              <a:t>       </a:t>
            </a:r>
            <a:r>
              <a:rPr lang="en-US" altLang="zh-CHT" sz="2000" b="1" dirty="0" smtClean="0">
                <a:solidFill>
                  <a:srgbClr val="FF0000"/>
                </a:solidFill>
              </a:rPr>
              <a:t>String text = </a:t>
            </a:r>
            <a:r>
              <a:rPr lang="en-US" altLang="zh-CHT" sz="2000" b="1" dirty="0" err="1">
                <a:solidFill>
                  <a:srgbClr val="FF0000"/>
                </a:solidFill>
              </a:rPr>
              <a:t>bundle.getString</a:t>
            </a:r>
            <a:r>
              <a:rPr lang="en-US" altLang="zh-CHT" sz="2000" b="1" dirty="0">
                <a:solidFill>
                  <a:srgbClr val="FF0000"/>
                </a:solidFill>
              </a:rPr>
              <a:t>("input</a:t>
            </a:r>
            <a:r>
              <a:rPr lang="en-US" altLang="zh-CHT" sz="2000" b="1" dirty="0" smtClean="0">
                <a:solidFill>
                  <a:srgbClr val="FF0000"/>
                </a:solidFill>
              </a:rPr>
              <a:t>");</a:t>
            </a:r>
            <a:endParaRPr lang="en-US" altLang="zh-CHT" sz="2000" b="1" dirty="0">
              <a:solidFill>
                <a:srgbClr val="FF0000"/>
              </a:solidFill>
            </a:endParaRPr>
          </a:p>
          <a:p>
            <a:r>
              <a:rPr lang="en-US" altLang="zh-CHT" sz="2000" b="1" dirty="0">
                <a:solidFill>
                  <a:srgbClr val="FF0000"/>
                </a:solidFill>
              </a:rPr>
              <a:t>        </a:t>
            </a:r>
            <a:r>
              <a:rPr lang="en-US" altLang="zh-CHT" sz="2000" b="1" dirty="0" err="1" smtClean="0">
                <a:solidFill>
                  <a:srgbClr val="FF0000"/>
                </a:solidFill>
              </a:rPr>
              <a:t>title.setText</a:t>
            </a:r>
            <a:r>
              <a:rPr lang="en-US" altLang="zh-CHT" sz="2000" b="1" dirty="0" smtClean="0">
                <a:solidFill>
                  <a:srgbClr val="FF0000"/>
                </a:solidFill>
              </a:rPr>
              <a:t>(text);</a:t>
            </a:r>
            <a:endParaRPr lang="en-US" altLang="zh-CHT" sz="2000" b="1" dirty="0">
              <a:solidFill>
                <a:srgbClr val="FF0000"/>
              </a:solidFill>
            </a:endParaRPr>
          </a:p>
          <a:p>
            <a:r>
              <a:rPr lang="zh-CHT" altLang="en-US" dirty="0" smtClean="0"/>
              <a:t>    </a:t>
            </a:r>
            <a:r>
              <a:rPr lang="en-US" altLang="zh-CHT" dirty="0" smtClean="0"/>
              <a:t>}</a:t>
            </a:r>
          </a:p>
          <a:p>
            <a:r>
              <a:rPr lang="en-US" altLang="zh-CHT" dirty="0" smtClean="0"/>
              <a:t>}</a:t>
            </a:r>
            <a:endParaRPr lang="en-US" altLang="zh-CHT" dirty="0"/>
          </a:p>
          <a:p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4043071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測試是否正確的完成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r>
              <a:rPr lang="zh-CHT" altLang="en-US" dirty="0" smtClean="0"/>
              <a:t>若完成後，在</a:t>
            </a:r>
            <a:r>
              <a:rPr lang="en-US" altLang="zh-CHT" dirty="0" err="1" smtClean="0"/>
              <a:t>MainActivity</a:t>
            </a:r>
            <a:r>
              <a:rPr lang="zh-CHT" altLang="en-US" dirty="0" smtClean="0"/>
              <a:t>的</a:t>
            </a:r>
            <a:r>
              <a:rPr lang="en-US" altLang="zh-CHT" dirty="0" err="1"/>
              <a:t>E</a:t>
            </a:r>
            <a:r>
              <a:rPr lang="en-US" altLang="zh-CHT" dirty="0" err="1" smtClean="0"/>
              <a:t>ditText</a:t>
            </a:r>
            <a:r>
              <a:rPr lang="zh-CHT" altLang="en-US" dirty="0" smtClean="0"/>
              <a:t>中輸入訊息，再檢視在</a:t>
            </a:r>
            <a:r>
              <a:rPr lang="en-US" altLang="zh-CHT" dirty="0" err="1" smtClean="0"/>
              <a:t>SwicthActivity</a:t>
            </a:r>
            <a:r>
              <a:rPr lang="zh-CHT" altLang="en-US" dirty="0" smtClean="0"/>
              <a:t>的</a:t>
            </a:r>
            <a:r>
              <a:rPr lang="en-US" altLang="zh-CHT" dirty="0" err="1" smtClean="0"/>
              <a:t>TextView</a:t>
            </a:r>
            <a:r>
              <a:rPr lang="zh-CHT" altLang="en-US" dirty="0" smtClean="0"/>
              <a:t>中是否顯示。</a:t>
            </a:r>
            <a:endParaRPr lang="zh-CHT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140967"/>
            <a:ext cx="2366963" cy="346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236696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>
            <a:stCxn id="4099" idx="3"/>
            <a:endCxn id="4098" idx="1"/>
          </p:cNvCxnSpPr>
          <p:nvPr/>
        </p:nvCxnSpPr>
        <p:spPr>
          <a:xfrm>
            <a:off x="4058643" y="4874518"/>
            <a:ext cx="12334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65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Homework</a:t>
            </a:r>
            <a:endParaRPr lang="zh-CHT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25342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View-Adapter-Data</a:t>
            </a:r>
            <a:r>
              <a:rPr lang="zh-CHT" altLang="en-US" dirty="0" smtClean="0"/>
              <a:t>架構圖</a:t>
            </a:r>
            <a:endParaRPr lang="zh-CHT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dirty="0" err="1"/>
              <a:t>ListView</a:t>
            </a:r>
            <a:r>
              <a:rPr lang="zh-CHT" altLang="en-US" dirty="0"/>
              <a:t>的</a:t>
            </a:r>
            <a:r>
              <a:rPr lang="zh-CHT" altLang="en-US" dirty="0" smtClean="0"/>
              <a:t>使用</a:t>
            </a:r>
            <a:r>
              <a:rPr lang="zh-CHT" altLang="en-US" dirty="0"/>
              <a:t>必需</a:t>
            </a:r>
            <a:r>
              <a:rPr lang="zh-CHT" altLang="en-US" dirty="0" smtClean="0"/>
              <a:t>搭配</a:t>
            </a:r>
            <a:r>
              <a:rPr lang="en-US" altLang="zh-CHT" dirty="0" smtClean="0"/>
              <a:t>Adapter</a:t>
            </a:r>
            <a:endParaRPr lang="zh-CHT" altLang="en-US" dirty="0"/>
          </a:p>
          <a:p>
            <a:r>
              <a:rPr lang="en-US" altLang="zh-CHT" dirty="0" smtClean="0"/>
              <a:t>Adapter</a:t>
            </a:r>
            <a:r>
              <a:rPr lang="zh-CHT" altLang="en-US" dirty="0"/>
              <a:t>是用來連接資料和</a:t>
            </a:r>
            <a:r>
              <a:rPr lang="en-US" altLang="zh-CHT" dirty="0" err="1"/>
              <a:t>ListView</a:t>
            </a:r>
            <a:r>
              <a:rPr lang="zh-CHT" altLang="en-US" dirty="0"/>
              <a:t>的，</a:t>
            </a:r>
            <a:r>
              <a:rPr lang="en-US" altLang="zh-CHT" dirty="0"/>
              <a:t>Adapter</a:t>
            </a:r>
            <a:r>
              <a:rPr lang="zh-CHT" altLang="en-US" dirty="0" smtClean="0"/>
              <a:t>除了另外也可適用於</a:t>
            </a:r>
            <a:r>
              <a:rPr lang="en-US" altLang="zh-CHT" dirty="0" err="1" smtClean="0"/>
              <a:t>GridView</a:t>
            </a:r>
            <a:r>
              <a:rPr lang="zh-CHT" altLang="en-US" dirty="0" smtClean="0"/>
              <a:t>，或</a:t>
            </a:r>
            <a:r>
              <a:rPr lang="en-US" altLang="zh-CHT" dirty="0" smtClean="0"/>
              <a:t>Spinner</a:t>
            </a:r>
            <a:r>
              <a:rPr lang="zh-CHT" altLang="en-US" dirty="0"/>
              <a:t>（類似下拉選單</a:t>
            </a:r>
            <a:r>
              <a:rPr lang="zh-CHT" altLang="en-US" dirty="0" smtClean="0"/>
              <a:t>）等元件。</a:t>
            </a:r>
            <a:endParaRPr lang="zh-CHT" altLang="en-US" dirty="0"/>
          </a:p>
        </p:txBody>
      </p:sp>
      <p:pic>
        <p:nvPicPr>
          <p:cNvPr id="3074" name="Picture 2" descr="C:\Users\Sean\Desktop\adapters-1-528x1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92352"/>
            <a:ext cx="654792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4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Adapter</a:t>
            </a:r>
            <a:r>
              <a:rPr lang="zh-CHT" altLang="en-US" dirty="0" smtClean="0"/>
              <a:t>介紹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T" dirty="0" smtClean="0"/>
              <a:t>Adapter</a:t>
            </a:r>
            <a:r>
              <a:rPr lang="zh-CHT" altLang="en-US" dirty="0"/>
              <a:t>基本</a:t>
            </a:r>
            <a:r>
              <a:rPr lang="zh-CHT" altLang="en-US" dirty="0" smtClean="0"/>
              <a:t>上分成</a:t>
            </a:r>
            <a:r>
              <a:rPr lang="en-US" altLang="zh-CHT" dirty="0"/>
              <a:t>Cursor</a:t>
            </a:r>
            <a:r>
              <a:rPr lang="zh-CHT" altLang="en-US" dirty="0"/>
              <a:t>類和</a:t>
            </a:r>
            <a:r>
              <a:rPr lang="en-US" altLang="zh-CHT" dirty="0" err="1"/>
              <a:t>ArrayList</a:t>
            </a:r>
            <a:r>
              <a:rPr lang="zh-CHT" altLang="en-US" dirty="0" smtClean="0"/>
              <a:t>類。</a:t>
            </a:r>
            <a:endParaRPr lang="en-US" altLang="zh-CHT" dirty="0" smtClean="0"/>
          </a:p>
          <a:p>
            <a:pPr lvl="1"/>
            <a:r>
              <a:rPr lang="en-US" altLang="zh-CHT" dirty="0" smtClean="0"/>
              <a:t>Cursor</a:t>
            </a:r>
            <a:r>
              <a:rPr lang="zh-CHT" altLang="en-US" dirty="0"/>
              <a:t>和資料庫或目前電話中的資料</a:t>
            </a:r>
            <a:r>
              <a:rPr lang="zh-CHT" altLang="en-US" dirty="0" smtClean="0"/>
              <a:t>有關</a:t>
            </a:r>
            <a:r>
              <a:rPr lang="en-US" altLang="zh-CHT" dirty="0" smtClean="0"/>
              <a:t>(</a:t>
            </a:r>
            <a:r>
              <a:rPr lang="zh-CHT" altLang="en-US" sz="1800" dirty="0" smtClean="0">
                <a:solidFill>
                  <a:schemeClr val="bg2">
                    <a:lumMod val="25000"/>
                  </a:schemeClr>
                </a:solidFill>
              </a:rPr>
              <a:t>例如</a:t>
            </a:r>
            <a:r>
              <a:rPr lang="zh-CHT" altLang="en-US" sz="1800" dirty="0">
                <a:solidFill>
                  <a:schemeClr val="bg2">
                    <a:lumMod val="25000"/>
                  </a:schemeClr>
                </a:solidFill>
              </a:rPr>
              <a:t>要抓出目前電話簿中的聯絡人資料，用的就是</a:t>
            </a:r>
            <a:r>
              <a:rPr lang="en-US" altLang="zh-CHT" sz="1800" dirty="0">
                <a:solidFill>
                  <a:schemeClr val="bg2">
                    <a:lumMod val="25000"/>
                  </a:schemeClr>
                </a:solidFill>
              </a:rPr>
              <a:t>Cursor</a:t>
            </a:r>
            <a:r>
              <a:rPr lang="zh-CHT" altLang="en-US" sz="1800" dirty="0">
                <a:solidFill>
                  <a:schemeClr val="bg2">
                    <a:lumMod val="25000"/>
                  </a:schemeClr>
                </a:solidFill>
              </a:rPr>
              <a:t>的</a:t>
            </a:r>
            <a:r>
              <a:rPr lang="en-US" altLang="zh-CHT" sz="1800" dirty="0" smtClean="0">
                <a:solidFill>
                  <a:schemeClr val="bg2">
                    <a:lumMod val="25000"/>
                  </a:schemeClr>
                </a:solidFill>
              </a:rPr>
              <a:t>Adapter</a:t>
            </a:r>
            <a:r>
              <a:rPr lang="en-US" altLang="zh-CHT" dirty="0" smtClean="0"/>
              <a:t>)</a:t>
            </a:r>
            <a:r>
              <a:rPr lang="zh-CHT" altLang="en-US" dirty="0" smtClean="0"/>
              <a:t>。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在</a:t>
            </a:r>
            <a:r>
              <a:rPr lang="zh-CHT" altLang="en-US" dirty="0"/>
              <a:t>程式中建立</a:t>
            </a:r>
            <a:r>
              <a:rPr lang="zh-CHT" altLang="en-US" dirty="0" smtClean="0"/>
              <a:t>的</a:t>
            </a:r>
            <a:r>
              <a:rPr lang="en-US" altLang="zh-CHT" dirty="0" smtClean="0"/>
              <a:t>Adapter</a:t>
            </a:r>
            <a:r>
              <a:rPr lang="zh-CHT" altLang="en-US" dirty="0" smtClean="0"/>
              <a:t>陣列</a:t>
            </a:r>
            <a:r>
              <a:rPr lang="zh-CHT" altLang="en-US" dirty="0"/>
              <a:t>資料</a:t>
            </a:r>
            <a:r>
              <a:rPr lang="zh-CHT" altLang="en-US" dirty="0" smtClean="0"/>
              <a:t>，</a:t>
            </a:r>
            <a:r>
              <a:rPr lang="zh-CHT" altLang="en-US" dirty="0"/>
              <a:t>所使用</a:t>
            </a:r>
            <a:r>
              <a:rPr lang="zh-CHT" altLang="en-US" dirty="0" smtClean="0"/>
              <a:t>的是</a:t>
            </a:r>
            <a:r>
              <a:rPr lang="en-US" altLang="zh-CHT" dirty="0" err="1" smtClean="0"/>
              <a:t>ArrayAdapter</a:t>
            </a:r>
            <a:r>
              <a:rPr lang="zh-CHT" altLang="en-US" dirty="0" smtClean="0"/>
              <a:t>。</a:t>
            </a:r>
            <a:endParaRPr lang="en-US" altLang="zh-CHT" dirty="0" smtClean="0"/>
          </a:p>
          <a:p>
            <a:endParaRPr lang="en-US" altLang="zh-CHT" dirty="0"/>
          </a:p>
          <a:p>
            <a:pPr lvl="1"/>
            <a:r>
              <a:rPr lang="zh-CHT" altLang="en-US" dirty="0" smtClean="0"/>
              <a:t>想了解更多可參考：</a:t>
            </a:r>
          </a:p>
          <a:p>
            <a:pPr lvl="2"/>
            <a:r>
              <a:rPr lang="en-US" altLang="zh-CHT" dirty="0" smtClean="0">
                <a:hlinkClick r:id="rId2"/>
              </a:rPr>
              <a:t>http</a:t>
            </a:r>
            <a:r>
              <a:rPr lang="en-US" altLang="zh-CHT" dirty="0">
                <a:hlinkClick r:id="rId2"/>
              </a:rPr>
              <a:t>://</a:t>
            </a:r>
            <a:r>
              <a:rPr lang="en-US" altLang="zh-CHT" dirty="0" smtClean="0">
                <a:hlinkClick r:id="rId2"/>
              </a:rPr>
              <a:t>developer.android.com/reference/android/widget/Adapter.html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6905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HT" sz="4000" b="1" dirty="0" err="1" smtClean="0"/>
              <a:t>ListView</a:t>
            </a:r>
            <a:r>
              <a:rPr lang="zh-CHT" altLang="en-US" sz="4000" b="1" dirty="0" smtClean="0"/>
              <a:t>實作練習</a:t>
            </a:r>
            <a:endParaRPr lang="en-US" altLang="zh-CHT" sz="4000" b="1" dirty="0"/>
          </a:p>
          <a:p>
            <a:pPr algn="ctr"/>
            <a:r>
              <a:rPr lang="zh-CHT" altLang="en-US" sz="2400" b="1" u="sng" dirty="0" smtClean="0"/>
              <a:t>建立一個水果列表</a:t>
            </a:r>
            <a:endParaRPr lang="zh-CHT" altLang="en-US" sz="2400" b="1" u="sng" dirty="0"/>
          </a:p>
        </p:txBody>
      </p:sp>
      <p:sp>
        <p:nvSpPr>
          <p:cNvPr id="4" name="閃電 3"/>
          <p:cNvSpPr/>
          <p:nvPr/>
        </p:nvSpPr>
        <p:spPr>
          <a:xfrm>
            <a:off x="1331640" y="2852936"/>
            <a:ext cx="1008112" cy="792088"/>
          </a:xfrm>
          <a:prstGeom prst="lightningBol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31317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1788</TotalTime>
  <Words>2798</Words>
  <Application>Microsoft Macintosh PowerPoint</Application>
  <PresentationFormat>如螢幕大小 (4:3)</PresentationFormat>
  <Paragraphs>446</Paragraphs>
  <Slides>65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1" baseType="lpstr">
      <vt:lpstr>微軟正黑體</vt:lpstr>
      <vt:lpstr>新細明體</vt:lpstr>
      <vt:lpstr>Calibri</vt:lpstr>
      <vt:lpstr>Constantia</vt:lpstr>
      <vt:lpstr>Wingdings 2</vt:lpstr>
      <vt:lpstr>流線</vt:lpstr>
      <vt:lpstr>Android Studio程式設計</vt:lpstr>
      <vt:lpstr>教學目標</vt:lpstr>
      <vt:lpstr>學習目標</vt:lpstr>
      <vt:lpstr>ListView元件</vt:lpstr>
      <vt:lpstr>簡介</vt:lpstr>
      <vt:lpstr>使用方法</vt:lpstr>
      <vt:lpstr>View-Adapter-Data架構圖</vt:lpstr>
      <vt:lpstr>Adapter介紹</vt:lpstr>
      <vt:lpstr>PowerPoint 簡報</vt:lpstr>
      <vt:lpstr>步驟</vt:lpstr>
      <vt:lpstr>新增ListView元件</vt:lpstr>
      <vt:lpstr>新增ListView元件</vt:lpstr>
      <vt:lpstr>建立資料並與列表元件繫結</vt:lpstr>
      <vt:lpstr>程式範例</vt:lpstr>
      <vt:lpstr>final關鍵字</vt:lpstr>
      <vt:lpstr>程式說明</vt:lpstr>
      <vt:lpstr>佈局</vt:lpstr>
      <vt:lpstr>編譯並測試結果</vt:lpstr>
      <vt:lpstr>處理Item點擊事件</vt:lpstr>
      <vt:lpstr>實作onItemClick</vt:lpstr>
      <vt:lpstr>指定項目點擊事件監聽器</vt:lpstr>
      <vt:lpstr>Toast</vt:lpstr>
      <vt:lpstr>PowerPoint 簡報</vt:lpstr>
      <vt:lpstr>Customized ListView</vt:lpstr>
      <vt:lpstr>提供項目的Layout檔</vt:lpstr>
      <vt:lpstr>提供項目的Layout檔</vt:lpstr>
      <vt:lpstr>提供項目的Layout檔</vt:lpstr>
      <vt:lpstr>撰寫對應的類別檔</vt:lpstr>
      <vt:lpstr>撰寫對應的類別檔</vt:lpstr>
      <vt:lpstr>BaseAdapter簡介</vt:lpstr>
      <vt:lpstr>BaseAdapter必要函式</vt:lpstr>
      <vt:lpstr>載入圖片至專案</vt:lpstr>
      <vt:lpstr>在專案中使用圖片</vt:lpstr>
      <vt:lpstr>宣告圖片及字串</vt:lpstr>
      <vt:lpstr>宣告參考</vt:lpstr>
      <vt:lpstr>撰寫建構子</vt:lpstr>
      <vt:lpstr>LayoutInflater</vt:lpstr>
      <vt:lpstr>實作getView函式</vt:lpstr>
      <vt:lpstr>實作getView函式</vt:lpstr>
      <vt:lpstr>實作getCount函式</vt:lpstr>
      <vt:lpstr>實作主函式</vt:lpstr>
      <vt:lpstr>編譯測試</vt:lpstr>
      <vt:lpstr>改善你的程式</vt:lpstr>
      <vt:lpstr>活動切換</vt:lpstr>
      <vt:lpstr>單元重點</vt:lpstr>
      <vt:lpstr>新增專案</vt:lpstr>
      <vt:lpstr>介面設計</vt:lpstr>
      <vt:lpstr>介面設計</vt:lpstr>
      <vt:lpstr>建立點擊監聽器</vt:lpstr>
      <vt:lpstr>加入介面必要函式</vt:lpstr>
      <vt:lpstr>指定監聽觸擊事件的對象</vt:lpstr>
      <vt:lpstr>實作點擊事件處理函式</vt:lpstr>
      <vt:lpstr>Intent</vt:lpstr>
      <vt:lpstr>程式說明</vt:lpstr>
      <vt:lpstr>測試是否能切換Activity</vt:lpstr>
      <vt:lpstr>PowerPoint 簡報</vt:lpstr>
      <vt:lpstr>Bundle說明</vt:lpstr>
      <vt:lpstr>存取資料流程</vt:lpstr>
      <vt:lpstr>步驟一：建立新物件</vt:lpstr>
      <vt:lpstr>步驟一：建立新物件</vt:lpstr>
      <vt:lpstr>步驟二：資料傳遞</vt:lpstr>
      <vt:lpstr>步驟三：取得資訊</vt:lpstr>
      <vt:lpstr>步驟三：取得資訊</vt:lpstr>
      <vt:lpstr>測試是否正確的完成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</dc:creator>
  <cp:lastModifiedBy>Sheng-Fang Huang</cp:lastModifiedBy>
  <cp:revision>158</cp:revision>
  <dcterms:created xsi:type="dcterms:W3CDTF">2015-04-07T06:11:07Z</dcterms:created>
  <dcterms:modified xsi:type="dcterms:W3CDTF">2015-04-09T09:34:58Z</dcterms:modified>
</cp:coreProperties>
</file>