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256" r:id="rId75"/>
    <p:sldId id="257" r:id="rId76"/>
    <p:sldId id="258" r:id="rId77"/>
    <p:sldId id="259" r:id="rId78"/>
    <p:sldId id="260" r:id="rId79"/>
    <p:sldId id="261" r:id="rId80"/>
    <p:sldId id="266" r:id="rId81"/>
    <p:sldId id="262" r:id="rId82"/>
    <p:sldId id="263" r:id="rId83"/>
    <p:sldId id="264" r:id="rId84"/>
    <p:sldId id="265" r:id="rId85"/>
    <p:sldId id="267" r:id="rId86"/>
    <p:sldId id="268" r:id="rId87"/>
    <p:sldId id="269" r:id="rId88"/>
    <p:sldId id="270" r:id="rId89"/>
    <p:sldId id="271" r:id="rId90"/>
    <p:sldId id="272" r:id="rId91"/>
    <p:sldId id="273" r:id="rId92"/>
    <p:sldId id="274" r:id="rId93"/>
    <p:sldId id="275" r:id="rId94"/>
    <p:sldId id="276" r:id="rId95"/>
    <p:sldId id="277" r:id="rId96"/>
  </p:sldIdLst>
  <p:sldSz cx="9144000" cy="6858000" type="screen4x3"/>
  <p:notesSz cx="6858000" cy="9144000"/>
  <p:defaultTextStyle>
    <a:defPPr>
      <a:defRPr lang="zh-CH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90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HT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8571-22A2-4348-95B3-AE98FE2FE488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HT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zh-CHT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HT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F6078-BA5E-4D00-8A32-40F21060A3D6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6691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H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HT" smtClean="0"/>
              <a:pPr/>
              <a:t>31</a:t>
            </a:fld>
            <a:endParaRPr lang="zh-CHT"/>
          </a:p>
        </p:txBody>
      </p:sp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需要多一個</a:t>
            </a:r>
            <a:endParaRPr lang="zh-CHT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F6078-BA5E-4D00-8A32-40F21060A3D6}" type="slidenum">
              <a:rPr lang="zh-CHT" altLang="en-US" smtClean="0"/>
              <a:t>80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32126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打上紅光內容會自動生成籃框內容</a:t>
            </a:r>
            <a:endParaRPr lang="zh-CHT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F6078-BA5E-4D00-8A32-40F21060A3D6}" type="slidenum">
              <a:rPr lang="zh-CHT" altLang="en-US" smtClean="0"/>
              <a:t>82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44268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加上和修改紅框處的內容</a:t>
            </a:r>
            <a:endParaRPr lang="zh-CHT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F6078-BA5E-4D00-8A32-40F21060A3D6}" type="slidenum">
              <a:rPr lang="zh-CHT" altLang="en-US" smtClean="0"/>
              <a:t>83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76200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4800" b="1" cap="none" baseline="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HT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931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8397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1473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3160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94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084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1269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27697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57280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6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HT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3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HT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T" altLang="en-US" dirty="0" smtClean="0"/>
              <a:t>按一下以編輯母片文字樣式</a:t>
            </a:r>
          </a:p>
          <a:p>
            <a:pPr lvl="1"/>
            <a:r>
              <a:rPr lang="zh-CHT" altLang="en-US" dirty="0" smtClean="0"/>
              <a:t>第二層</a:t>
            </a:r>
          </a:p>
          <a:p>
            <a:pPr lvl="2"/>
            <a:r>
              <a:rPr lang="zh-CHT" altLang="en-US" dirty="0" smtClean="0"/>
              <a:t>第三層</a:t>
            </a:r>
          </a:p>
          <a:p>
            <a:pPr lvl="3"/>
            <a:r>
              <a:rPr lang="zh-CHT" altLang="en-US" dirty="0" smtClean="0"/>
              <a:t>第四層</a:t>
            </a:r>
          </a:p>
          <a:p>
            <a:pPr lvl="4"/>
            <a:r>
              <a:rPr lang="zh-CHT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EED4E43-6490-4F9B-B110-A6FE047FDBB7}" type="datetimeFigureOut">
              <a:rPr lang="zh-CHT" altLang="en-US" smtClean="0"/>
              <a:t>2015/4/17</a:t>
            </a:fld>
            <a:endParaRPr lang="zh-CH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H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99BB1F6-0A26-4F88-9C4B-2B05538AD235}" type="slidenum">
              <a:rPr lang="zh-CHT" altLang="en-US" smtClean="0"/>
              <a:t>‹#›</a:t>
            </a:fld>
            <a:endParaRPr lang="zh-CHT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50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36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88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888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888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techig.com/android/textswitcher-and-imageswitcher-example-in-android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sz="4000" dirty="0" err="1" smtClean="0"/>
              <a:t>ImageSwitcher</a:t>
            </a:r>
            <a:r>
              <a:rPr lang="en-US" altLang="zh-CHT" sz="4000" dirty="0" smtClean="0"/>
              <a:t>(</a:t>
            </a:r>
            <a:r>
              <a:rPr lang="zh-CHT" altLang="en-US" sz="4000" dirty="0" smtClean="0"/>
              <a:t>圖片切換</a:t>
            </a:r>
            <a:r>
              <a:rPr lang="en-US" altLang="zh-CHT" sz="4000" dirty="0" smtClean="0"/>
              <a:t>)</a:t>
            </a:r>
            <a:endParaRPr lang="zh-CHT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報告人：李仁雲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0248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59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Step 6</a:t>
            </a:r>
            <a:r>
              <a:rPr lang="zh-CHT" altLang="en-US" dirty="0" smtClean="0"/>
              <a:t>：設置動畫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9" y="1851877"/>
            <a:ext cx="8460432" cy="414887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T" sz="1500" dirty="0"/>
              <a:t>protected void </a:t>
            </a:r>
            <a:r>
              <a:rPr lang="en-US" altLang="zh-CHT" sz="1500" dirty="0" err="1"/>
              <a:t>onCreate</a:t>
            </a:r>
            <a:r>
              <a:rPr lang="en-US" altLang="zh-CHT" sz="1500" dirty="0"/>
              <a:t>(Bundle </a:t>
            </a:r>
            <a:r>
              <a:rPr lang="en-US" altLang="zh-CHT" sz="1500" dirty="0" err="1"/>
              <a:t>savedInstanceState</a:t>
            </a:r>
            <a:r>
              <a:rPr lang="en-US" altLang="zh-CHT" sz="1500" dirty="0"/>
              <a:t>) {</a:t>
            </a:r>
          </a:p>
          <a:p>
            <a:pPr marL="0" indent="0">
              <a:buNone/>
            </a:pPr>
            <a:r>
              <a:rPr lang="en-US" altLang="zh-CHT" sz="1500" dirty="0"/>
              <a:t>        …</a:t>
            </a:r>
          </a:p>
          <a:p>
            <a:pPr marL="0" indent="0">
              <a:buNone/>
            </a:pPr>
            <a:r>
              <a:rPr lang="en-US" altLang="zh-CHT" sz="1500" dirty="0" err="1"/>
              <a:t>is_imageSwitcher.setInAnimation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AnimationUtils.loadAnimation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this,android.R.anim.slide_in_left</a:t>
            </a:r>
            <a:r>
              <a:rPr lang="en-US" altLang="zh-CHT" sz="1500" dirty="0"/>
              <a:t>));</a:t>
            </a:r>
          </a:p>
          <a:p>
            <a:pPr marL="0" indent="0">
              <a:buNone/>
            </a:pPr>
            <a:r>
              <a:rPr lang="en-US" altLang="zh-CHT" sz="1500" dirty="0"/>
              <a:t>//</a:t>
            </a:r>
            <a:r>
              <a:rPr lang="zh-CHT" altLang="en-US" sz="1500" dirty="0"/>
              <a:t>以上為設置圖片進入的動作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 err="1"/>
              <a:t>is_imageSwitcher.setOutAnimation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AnimationUtils.loadAnimation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this,android.R.anim.slide_out_right</a:t>
            </a:r>
            <a:r>
              <a:rPr lang="en-US" altLang="zh-CHT" sz="1500" dirty="0"/>
              <a:t>));</a:t>
            </a:r>
          </a:p>
          <a:p>
            <a:pPr marL="0" indent="0">
              <a:buNone/>
            </a:pPr>
            <a:r>
              <a:rPr lang="en-US" altLang="zh-CHT" sz="1500" dirty="0"/>
              <a:t>//</a:t>
            </a:r>
            <a:r>
              <a:rPr lang="zh-CHT" altLang="en-US" sz="1500" dirty="0"/>
              <a:t>以上為設置圖片離開的動作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}</a:t>
            </a:r>
          </a:p>
          <a:p>
            <a:pPr marL="0" indent="0">
              <a:buNone/>
            </a:pPr>
            <a:endParaRPr lang="zh-CHT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68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7251" y="656082"/>
            <a:ext cx="7429499" cy="1108928"/>
          </a:xfrm>
        </p:spPr>
        <p:txBody>
          <a:bodyPr/>
          <a:lstStyle/>
          <a:p>
            <a:r>
              <a:rPr lang="en-US" altLang="zh-CHT" dirty="0" err="1"/>
              <a:t>android.R.anim</a:t>
            </a:r>
            <a:r>
              <a:rPr lang="en-US" altLang="zh-CHT" dirty="0"/>
              <a:t>.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0276" y="1765010"/>
            <a:ext cx="8433724" cy="40345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CHT" altLang="en-US" sz="1800" dirty="0" smtClean="0"/>
              <a:t>於</a:t>
            </a:r>
            <a:r>
              <a:rPr lang="en-US" altLang="zh-CHT" sz="1800" dirty="0" err="1" smtClean="0"/>
              <a:t>Android.R.anim</a:t>
            </a:r>
            <a:r>
              <a:rPr lang="zh-CHT" altLang="en-US" sz="1800" dirty="0" smtClean="0"/>
              <a:t>中的清單中，會發現只有</a:t>
            </a:r>
            <a:r>
              <a:rPr lang="en-US" altLang="zh-CHT" sz="1800" dirty="0" err="1" smtClean="0"/>
              <a:t>fade_in</a:t>
            </a:r>
            <a:r>
              <a:rPr lang="en-US" altLang="zh-CHT" sz="1800" dirty="0" smtClean="0"/>
              <a:t>(</a:t>
            </a:r>
            <a:r>
              <a:rPr lang="zh-CHT" altLang="en-US" sz="1800" dirty="0" smtClean="0"/>
              <a:t>從中進入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、</a:t>
            </a:r>
            <a:r>
              <a:rPr lang="en-US" altLang="zh-CHT" sz="1800" dirty="0" err="1" smtClean="0"/>
              <a:t>fade_out</a:t>
            </a:r>
            <a:r>
              <a:rPr lang="en-US" altLang="zh-CHT" sz="1800" dirty="0" smtClean="0"/>
              <a:t>(</a:t>
            </a:r>
            <a:r>
              <a:rPr lang="zh-CHT" altLang="en-US" sz="1800" dirty="0" smtClean="0"/>
              <a:t>從中褪去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、</a:t>
            </a:r>
            <a:r>
              <a:rPr lang="en-US" altLang="zh-CHT" sz="1800" dirty="0" err="1"/>
              <a:t>slide_in_left</a:t>
            </a:r>
            <a:r>
              <a:rPr lang="en-US" altLang="zh-CHT" sz="1800" dirty="0"/>
              <a:t> (</a:t>
            </a:r>
            <a:r>
              <a:rPr lang="zh-CHT" altLang="en-US" sz="1800" dirty="0" smtClean="0"/>
              <a:t>從左滑入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、</a:t>
            </a:r>
            <a:r>
              <a:rPr lang="en-US" altLang="zh-CHT" sz="1800" dirty="0" err="1" smtClean="0"/>
              <a:t>slide_out_right</a:t>
            </a:r>
            <a:r>
              <a:rPr lang="en-US" altLang="zh-CHT" sz="1800" dirty="0" smtClean="0"/>
              <a:t>(</a:t>
            </a:r>
            <a:r>
              <a:rPr lang="zh-CHT" altLang="en-US" sz="1800" dirty="0" smtClean="0"/>
              <a:t>從右滑離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可以使用，但並非只有這些可以使用，那是因為其餘的</a:t>
            </a:r>
            <a:r>
              <a:rPr lang="en-US" altLang="zh-CHT" sz="1800" dirty="0" smtClean="0"/>
              <a:t>xml</a:t>
            </a:r>
            <a:r>
              <a:rPr lang="zh-CHT" altLang="en-US" sz="1800" dirty="0" smtClean="0"/>
              <a:t>效果被設為私有的，因此無法看到。</a:t>
            </a:r>
            <a:endParaRPr lang="en-US" altLang="zh-CHT" sz="1800" dirty="0"/>
          </a:p>
          <a:p>
            <a:r>
              <a:rPr lang="zh-CHT" altLang="en-US" sz="1800" dirty="0" smtClean="0"/>
              <a:t>若要使用</a:t>
            </a:r>
            <a:r>
              <a:rPr lang="en-US" altLang="zh-CHT" sz="1800" dirty="0" err="1" smtClean="0"/>
              <a:t>slide_in_right</a:t>
            </a:r>
            <a:r>
              <a:rPr lang="en-US" altLang="zh-CHT" sz="1800" dirty="0" smtClean="0"/>
              <a:t>(</a:t>
            </a:r>
            <a:r>
              <a:rPr lang="zh-CHT" altLang="en-US" sz="1800" dirty="0" smtClean="0"/>
              <a:t>從右滑入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、</a:t>
            </a:r>
            <a:r>
              <a:rPr lang="en-US" altLang="zh-CHT" sz="1800" dirty="0" err="1" smtClean="0"/>
              <a:t>slide_out_left</a:t>
            </a:r>
            <a:r>
              <a:rPr lang="en-US" altLang="zh-CHT" sz="1800" dirty="0" smtClean="0"/>
              <a:t>(</a:t>
            </a:r>
            <a:r>
              <a:rPr lang="zh-CHT" altLang="en-US" sz="1800" dirty="0" smtClean="0"/>
              <a:t>從左滑出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或者其餘的效果可以到電腦路徑</a:t>
            </a:r>
            <a:r>
              <a:rPr lang="zh-CHT" altLang="en-US" sz="1800" dirty="0"/>
              <a:t>：</a:t>
            </a:r>
            <a:r>
              <a:rPr lang="en-US" altLang="zh-CHT" sz="1800" dirty="0" smtClean="0"/>
              <a:t>C:\Users\tcumi_H505(</a:t>
            </a:r>
            <a:r>
              <a:rPr lang="zh-CHT" altLang="en-US" sz="1800" dirty="0" smtClean="0"/>
              <a:t>電腦名稱</a:t>
            </a:r>
            <a:r>
              <a:rPr lang="en-US" altLang="zh-CHT" sz="1800" dirty="0" smtClean="0"/>
              <a:t>)\</a:t>
            </a:r>
            <a:r>
              <a:rPr lang="en-US" altLang="zh-CHT" sz="1800" dirty="0" err="1" smtClean="0"/>
              <a:t>AppData</a:t>
            </a:r>
            <a:r>
              <a:rPr lang="en-US" altLang="zh-CHT" sz="1800" dirty="0" smtClean="0"/>
              <a:t>\Local\Android\</a:t>
            </a:r>
            <a:r>
              <a:rPr lang="en-US" altLang="zh-CHT" sz="1800" dirty="0" err="1" smtClean="0"/>
              <a:t>sdk</a:t>
            </a:r>
            <a:r>
              <a:rPr lang="en-US" altLang="zh-CHT" sz="1800" dirty="0" smtClean="0"/>
              <a:t>\platforms\android-22\data\res\</a:t>
            </a:r>
            <a:r>
              <a:rPr lang="en-US" altLang="zh-CHT" sz="1800" dirty="0" err="1" smtClean="0"/>
              <a:t>anim</a:t>
            </a:r>
            <a:r>
              <a:rPr lang="zh-CHT" altLang="en-US" sz="1800" dirty="0"/>
              <a:t> </a:t>
            </a:r>
            <a:r>
              <a:rPr lang="zh-CHT" altLang="en-US" sz="1800" dirty="0" smtClean="0"/>
              <a:t> </a:t>
            </a:r>
            <a:r>
              <a:rPr lang="en-US" altLang="zh-CHT" sz="1800" dirty="0" smtClean="0"/>
              <a:t>					(</a:t>
            </a:r>
            <a:r>
              <a:rPr lang="zh-CHT" altLang="en-US" sz="1800" dirty="0" smtClean="0"/>
              <a:t>主要位於</a:t>
            </a:r>
            <a:r>
              <a:rPr lang="en-US" altLang="zh-CHT" sz="1800" dirty="0" err="1" smtClean="0"/>
              <a:t>sdk</a:t>
            </a:r>
            <a:r>
              <a:rPr lang="zh-CHT" altLang="en-US" sz="1800" dirty="0" smtClean="0"/>
              <a:t>之下</a:t>
            </a:r>
            <a:r>
              <a:rPr lang="en-US" altLang="zh-CHT" sz="1800" dirty="0" smtClean="0"/>
              <a:t>)</a:t>
            </a:r>
          </a:p>
          <a:p>
            <a:r>
              <a:rPr lang="zh-CHT" altLang="en-US" sz="1800" dirty="0" smtClean="0"/>
              <a:t>此資料夾中會找到</a:t>
            </a:r>
            <a:r>
              <a:rPr lang="en-US" altLang="zh-CHT" sz="1800" dirty="0" smtClean="0"/>
              <a:t>slide_in_right.xml </a:t>
            </a:r>
            <a:r>
              <a:rPr lang="zh-CHT" altLang="en-US" sz="1800" dirty="0" smtClean="0"/>
              <a:t>和 </a:t>
            </a:r>
            <a:r>
              <a:rPr lang="en-US" altLang="zh-CHT" sz="1800" dirty="0" smtClean="0"/>
              <a:t>slide_out_left.xml</a:t>
            </a:r>
            <a:r>
              <a:rPr lang="zh-CHT" altLang="en-US" sz="1800" dirty="0" smtClean="0"/>
              <a:t>將其複製出來至自己的專案之中的</a:t>
            </a:r>
            <a:r>
              <a:rPr lang="en-US" altLang="zh-CHT" sz="1800" dirty="0" smtClean="0"/>
              <a:t>res\</a:t>
            </a:r>
            <a:r>
              <a:rPr lang="en-US" altLang="zh-CHT" sz="1800" dirty="0" err="1" smtClean="0"/>
              <a:t>anim</a:t>
            </a:r>
            <a:r>
              <a:rPr lang="en-US" altLang="zh-CHT" sz="1800" dirty="0" smtClean="0"/>
              <a:t>(</a:t>
            </a:r>
            <a:r>
              <a:rPr lang="zh-CHT" altLang="en-US" sz="1800" dirty="0" smtClean="0"/>
              <a:t>與</a:t>
            </a:r>
            <a:r>
              <a:rPr lang="en-US" altLang="zh-CHT" sz="1800" dirty="0" err="1" smtClean="0"/>
              <a:t>drawable</a:t>
            </a:r>
            <a:r>
              <a:rPr lang="zh-CHT" altLang="en-US" sz="1800" dirty="0" smtClean="0"/>
              <a:t>同資料夾</a:t>
            </a:r>
            <a:r>
              <a:rPr lang="en-US" altLang="zh-CHT" sz="1800" dirty="0" smtClean="0"/>
              <a:t>)</a:t>
            </a:r>
            <a:r>
              <a:rPr lang="zh-CHT" altLang="en-US" sz="1800" dirty="0" smtClean="0"/>
              <a:t>，若沒有</a:t>
            </a:r>
            <a:r>
              <a:rPr lang="en-US" altLang="zh-CHT" sz="1800" dirty="0" err="1" smtClean="0"/>
              <a:t>anim</a:t>
            </a:r>
            <a:r>
              <a:rPr lang="zh-CHT" altLang="en-US" sz="1800" dirty="0" smtClean="0"/>
              <a:t>的資料夾，可以自行創建，之後使用的時候輸入</a:t>
            </a:r>
            <a:r>
              <a:rPr lang="en-US" altLang="zh-CHT" sz="1800" dirty="0" err="1" smtClean="0"/>
              <a:t>R.anim.slide_out_left</a:t>
            </a:r>
            <a:r>
              <a:rPr lang="zh-CHT" altLang="en-US" sz="1800" dirty="0" smtClean="0"/>
              <a:t>即可使用</a:t>
            </a:r>
            <a:endParaRPr lang="zh-CHT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8" t="47714" r="26547" b="32572"/>
          <a:stretch/>
        </p:blipFill>
        <p:spPr bwMode="auto">
          <a:xfrm>
            <a:off x="3707904" y="4882034"/>
            <a:ext cx="5186363" cy="147875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6360" t="41959" r="64712" b="32796"/>
          <a:stretch/>
        </p:blipFill>
        <p:spPr>
          <a:xfrm>
            <a:off x="1187624" y="4928897"/>
            <a:ext cx="1847089" cy="138503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762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5859351" cy="1108928"/>
          </a:xfrm>
        </p:spPr>
        <p:txBody>
          <a:bodyPr/>
          <a:lstStyle/>
          <a:p>
            <a:r>
              <a:rPr lang="zh-CHT" altLang="en-US" dirty="0" smtClean="0"/>
              <a:t>實作情況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1" y="2025661"/>
            <a:ext cx="5660156" cy="2656286"/>
          </a:xfrm>
        </p:spPr>
        <p:txBody>
          <a:bodyPr/>
          <a:lstStyle/>
          <a:p>
            <a:r>
              <a:rPr lang="zh-CHT" altLang="en-US" dirty="0" smtClean="0"/>
              <a:t>於右邊圖一則為實際放入檔案的情況</a:t>
            </a:r>
            <a:endParaRPr lang="en-US" altLang="zh-CHT" dirty="0" smtClean="0"/>
          </a:p>
          <a:p>
            <a:r>
              <a:rPr lang="zh-CHT" altLang="en-US" dirty="0" smtClean="0"/>
              <a:t>於下方圖二為實際操作使用</a:t>
            </a:r>
            <a:r>
              <a:rPr lang="en-US" altLang="zh-CHT" dirty="0" err="1" smtClean="0"/>
              <a:t>slide_out_left</a:t>
            </a:r>
            <a:r>
              <a:rPr lang="zh-CHT" altLang="en-US" dirty="0" smtClean="0"/>
              <a:t>和</a:t>
            </a:r>
            <a:r>
              <a:rPr lang="en-US" altLang="zh-CHT" dirty="0" err="1" smtClean="0"/>
              <a:t>slide_in_right</a:t>
            </a:r>
            <a:r>
              <a:rPr lang="zh-CHT" altLang="en-US" dirty="0" smtClean="0"/>
              <a:t>的情況，這樣就可以於後面所教學的功能「上一頁」與「下一頁」中做出不同的換圖片效果。</a:t>
            </a:r>
            <a:endParaRPr lang="en-US" altLang="zh-CHT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3125" r="75113" b="33875"/>
          <a:stretch/>
        </p:blipFill>
        <p:spPr>
          <a:xfrm>
            <a:off x="6516217" y="1899908"/>
            <a:ext cx="2428589" cy="29077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2572" t="38791" r="27791" b="55876"/>
          <a:stretch/>
        </p:blipFill>
        <p:spPr>
          <a:xfrm>
            <a:off x="856060" y="4681947"/>
            <a:ext cx="5586842" cy="42264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407107" y="509400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sz="1350" dirty="0"/>
              <a:t>圖二</a:t>
            </a:r>
          </a:p>
        </p:txBody>
      </p:sp>
    </p:spTree>
    <p:extLst>
      <p:ext uri="{BB962C8B-B14F-4D97-AF65-F5344CB8AC3E}">
        <p14:creationId xmlns:p14="http://schemas.microsoft.com/office/powerpoint/2010/main" val="301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Step 7</a:t>
            </a:r>
            <a:r>
              <a:rPr lang="zh-CHT" altLang="en-US" dirty="0" smtClean="0"/>
              <a:t>：撰寫功能按鍵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59" y="1966177"/>
            <a:ext cx="7794165" cy="783881"/>
          </a:xfrm>
        </p:spPr>
        <p:txBody>
          <a:bodyPr>
            <a:normAutofit fontScale="92500" lnSpcReduction="20000"/>
          </a:bodyPr>
          <a:lstStyle/>
          <a:p>
            <a:r>
              <a:rPr lang="zh-CHT" altLang="en-US" dirty="0" smtClean="0"/>
              <a:t>利用剛剛所使用的</a:t>
            </a:r>
            <a:r>
              <a:rPr lang="en-US" altLang="zh-CHT" dirty="0" err="1" smtClean="0"/>
              <a:t>setImageResource</a:t>
            </a:r>
            <a:r>
              <a:rPr lang="en-US" altLang="zh-CHT" dirty="0" smtClean="0"/>
              <a:t>(images[index]);</a:t>
            </a:r>
            <a:r>
              <a:rPr lang="zh-CHT" altLang="en-US" dirty="0" smtClean="0"/>
              <a:t>來</a:t>
            </a:r>
            <a:r>
              <a:rPr lang="en-US" altLang="zh-CHT" dirty="0" smtClean="0"/>
              <a:t>index</a:t>
            </a:r>
            <a:r>
              <a:rPr lang="zh-CHT" altLang="en-US" dirty="0" smtClean="0"/>
              <a:t>遞增或遞減的</a:t>
            </a:r>
            <a:r>
              <a:rPr lang="en-US" altLang="zh-CHT" dirty="0" smtClean="0"/>
              <a:t>index</a:t>
            </a:r>
            <a:r>
              <a:rPr lang="zh-CHT" altLang="en-US" dirty="0" smtClean="0"/>
              <a:t>控制，來產生一個循環作為功能按鍵上一張以及下一張的功能函式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2179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Button(</a:t>
            </a:r>
            <a:r>
              <a:rPr lang="zh-CHT" altLang="en-US" dirty="0" smtClean="0"/>
              <a:t>上一張</a:t>
            </a:r>
            <a:r>
              <a:rPr lang="en-US" altLang="zh-CHT" dirty="0" smtClean="0"/>
              <a:t>)</a:t>
            </a:r>
            <a:endParaRPr lang="zh-CHT" altLang="en-US" dirty="0"/>
          </a:p>
        </p:txBody>
      </p:sp>
      <p:sp>
        <p:nvSpPr>
          <p:cNvPr id="4" name="內容版面配置區 2"/>
          <p:cNvSpPr txBox="1">
            <a:spLocks noGrp="1"/>
          </p:cNvSpPr>
          <p:nvPr>
            <p:ph idx="1"/>
          </p:nvPr>
        </p:nvSpPr>
        <p:spPr>
          <a:xfrm>
            <a:off x="856060" y="1771480"/>
            <a:ext cx="7429499" cy="45378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HT" altLang="en-US" sz="1500" dirty="0"/>
              <a:t>要記得於上一頁的</a:t>
            </a:r>
            <a:r>
              <a:rPr lang="en-US" altLang="zh-CHT" sz="1500" dirty="0"/>
              <a:t>Button</a:t>
            </a:r>
            <a:r>
              <a:rPr lang="zh-CHT" altLang="en-US" sz="1500" dirty="0"/>
              <a:t>中屬性的</a:t>
            </a:r>
            <a:r>
              <a:rPr lang="en-US" altLang="zh-CHT" sz="1500" dirty="0" err="1"/>
              <a:t>OnClick</a:t>
            </a:r>
            <a:r>
              <a:rPr lang="zh-CHT" altLang="en-US" sz="1500" dirty="0"/>
              <a:t>呼叫</a:t>
            </a:r>
            <a:r>
              <a:rPr lang="en-US" altLang="zh-CHT" sz="1500" dirty="0" err="1"/>
              <a:t>onClickLast</a:t>
            </a:r>
            <a:r>
              <a:rPr lang="en-US" altLang="zh-CHT" sz="1500" dirty="0"/>
              <a:t>()</a:t>
            </a:r>
          </a:p>
          <a:p>
            <a:pPr marL="0" indent="0">
              <a:buNone/>
            </a:pPr>
            <a:r>
              <a:rPr lang="zh-CHT" altLang="en-US" sz="1500" dirty="0"/>
              <a:t>可以於此處使用前面所學的設置動畫，設置不同的切換圖片動畫。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public void </a:t>
            </a:r>
            <a:r>
              <a:rPr lang="en-US" altLang="zh-CHT" sz="1500" dirty="0" err="1"/>
              <a:t>onClickLast</a:t>
            </a:r>
            <a:r>
              <a:rPr lang="en-US" altLang="zh-CHT" sz="1500" dirty="0"/>
              <a:t>(View v){</a:t>
            </a:r>
          </a:p>
          <a:p>
            <a:pPr marL="0" indent="0">
              <a:buNone/>
            </a:pPr>
            <a:r>
              <a:rPr lang="en-US" altLang="zh-CHT" sz="1500" dirty="0"/>
              <a:t>        if(index &gt;= 0 &amp;&amp; index &lt; </a:t>
            </a:r>
            <a:r>
              <a:rPr lang="en-US" altLang="zh-CHT" sz="1500" dirty="0" err="1"/>
              <a:t>images.length</a:t>
            </a:r>
            <a:r>
              <a:rPr lang="en-US" altLang="zh-CHT" sz="1500" dirty="0"/>
              <a:t>){</a:t>
            </a:r>
          </a:p>
          <a:p>
            <a:pPr marL="0" indent="0">
              <a:buNone/>
            </a:pPr>
            <a:r>
              <a:rPr lang="en-US" altLang="zh-CHT" sz="1500" dirty="0"/>
              <a:t>            index--;</a:t>
            </a:r>
          </a:p>
          <a:p>
            <a:pPr marL="0" indent="0">
              <a:buNone/>
            </a:pPr>
            <a:r>
              <a:rPr lang="en-US" altLang="zh-CHT" sz="1500" dirty="0"/>
              <a:t>            if(index &lt; 0)</a:t>
            </a:r>
          </a:p>
          <a:p>
            <a:pPr marL="0" indent="0">
              <a:buNone/>
            </a:pPr>
            <a:r>
              <a:rPr lang="en-US" altLang="zh-CHT" sz="1500" dirty="0"/>
              <a:t>                index = images.length-1;</a:t>
            </a:r>
          </a:p>
          <a:p>
            <a:pPr marL="0" indent="0">
              <a:buNone/>
            </a:pPr>
            <a:r>
              <a:rPr lang="en-US" altLang="zh-CHT" sz="1500" dirty="0"/>
              <a:t>            </a:t>
            </a:r>
            <a:r>
              <a:rPr lang="en-US" altLang="zh-CHT" sz="1500" dirty="0" err="1"/>
              <a:t>is_imageSwitcher.setImageResource</a:t>
            </a:r>
            <a:r>
              <a:rPr lang="en-US" altLang="zh-CHT" sz="1500" dirty="0"/>
              <a:t>(images[index]);</a:t>
            </a:r>
          </a:p>
          <a:p>
            <a:pPr marL="0" indent="0">
              <a:buNone/>
            </a:pPr>
            <a:r>
              <a:rPr lang="en-US" altLang="zh-CHT" sz="1500" dirty="0"/>
              <a:t>        }</a:t>
            </a:r>
          </a:p>
          <a:p>
            <a:pPr marL="0" indent="0">
              <a:buNone/>
            </a:pPr>
            <a:r>
              <a:rPr lang="en-US" altLang="zh-CHT" sz="1500" dirty="0"/>
              <a:t>    }</a:t>
            </a:r>
          </a:p>
          <a:p>
            <a:pPr marL="0" indent="0">
              <a:buNone/>
            </a:pPr>
            <a:endParaRPr lang="zh-CHT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97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Button2(</a:t>
            </a:r>
            <a:r>
              <a:rPr lang="zh-CHT" altLang="en-US" dirty="0" smtClean="0"/>
              <a:t>下一張</a:t>
            </a:r>
            <a:r>
              <a:rPr lang="en-US" altLang="zh-CHT" dirty="0" smtClean="0"/>
              <a:t>)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1967049"/>
            <a:ext cx="7429499" cy="4033701"/>
          </a:xfrm>
          <a:solidFill>
            <a:schemeClr val="bg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HT" altLang="en-US" dirty="0"/>
              <a:t>要記得</a:t>
            </a:r>
            <a:r>
              <a:rPr lang="zh-CHT" altLang="en-US" dirty="0" smtClean="0"/>
              <a:t>於</a:t>
            </a:r>
            <a:r>
              <a:rPr lang="zh-CHT" altLang="en-US" dirty="0"/>
              <a:t>下</a:t>
            </a:r>
            <a:r>
              <a:rPr lang="zh-CHT" altLang="en-US" dirty="0" smtClean="0"/>
              <a:t>一</a:t>
            </a:r>
            <a:r>
              <a:rPr lang="zh-CHT" altLang="en-US" dirty="0"/>
              <a:t>頁的</a:t>
            </a:r>
            <a:r>
              <a:rPr lang="en-US" altLang="zh-CHT" dirty="0" smtClean="0"/>
              <a:t>Button2</a:t>
            </a:r>
            <a:r>
              <a:rPr lang="zh-CHT" altLang="en-US" dirty="0" smtClean="0"/>
              <a:t>中</a:t>
            </a:r>
            <a:r>
              <a:rPr lang="zh-CHT" altLang="en-US" dirty="0"/>
              <a:t>屬性的</a:t>
            </a:r>
            <a:r>
              <a:rPr lang="en-US" altLang="zh-CHT" dirty="0" err="1"/>
              <a:t>OnClick</a:t>
            </a:r>
            <a:r>
              <a:rPr lang="zh-CHT" altLang="en-US" dirty="0"/>
              <a:t>呼叫</a:t>
            </a:r>
            <a:r>
              <a:rPr lang="en-US" altLang="zh-CHT" dirty="0" err="1" smtClean="0"/>
              <a:t>onClickNext</a:t>
            </a:r>
            <a:r>
              <a:rPr lang="en-US" altLang="zh-CHT" dirty="0" smtClean="0"/>
              <a:t>()</a:t>
            </a:r>
          </a:p>
          <a:p>
            <a:pPr marL="0" indent="0">
              <a:buNone/>
            </a:pPr>
            <a:r>
              <a:rPr lang="zh-CHT" altLang="en-US" dirty="0" smtClean="0"/>
              <a:t>可以於此處使用前面所學的設置動畫，設置不同的切換圖片動畫。</a:t>
            </a:r>
            <a:endParaRPr lang="en-US" altLang="zh-CHT" dirty="0"/>
          </a:p>
          <a:p>
            <a:pPr marL="0" indent="0">
              <a:buNone/>
            </a:pPr>
            <a:r>
              <a:rPr lang="en-US" altLang="zh-CHT" dirty="0" smtClean="0"/>
              <a:t>public </a:t>
            </a:r>
            <a:r>
              <a:rPr lang="en-US" altLang="zh-CHT" dirty="0"/>
              <a:t>void </a:t>
            </a:r>
            <a:r>
              <a:rPr lang="en-US" altLang="zh-CHT" dirty="0" err="1"/>
              <a:t>onClickNext</a:t>
            </a:r>
            <a:r>
              <a:rPr lang="en-US" altLang="zh-CHT" dirty="0"/>
              <a:t>(View v</a:t>
            </a:r>
            <a:r>
              <a:rPr lang="en-US" altLang="zh-CHT" dirty="0" smtClean="0"/>
              <a:t>){</a:t>
            </a:r>
            <a:endParaRPr lang="en-US" altLang="zh-CHT" dirty="0"/>
          </a:p>
          <a:p>
            <a:pPr marL="0" indent="0">
              <a:buNone/>
            </a:pPr>
            <a:r>
              <a:rPr lang="en-US" altLang="zh-CHT" dirty="0"/>
              <a:t>        if(index &gt;= 0 &amp;&amp; index &lt; images.length-1</a:t>
            </a:r>
            <a:r>
              <a:rPr lang="en-US" altLang="zh-CHT" dirty="0" smtClean="0"/>
              <a:t>){</a:t>
            </a:r>
            <a:endParaRPr lang="en-US" altLang="zh-CHT" dirty="0"/>
          </a:p>
          <a:p>
            <a:pPr marL="0" indent="0">
              <a:buNone/>
            </a:pPr>
            <a:r>
              <a:rPr lang="en-US" altLang="zh-CHT" dirty="0"/>
              <a:t>            index</a:t>
            </a:r>
            <a:r>
              <a:rPr lang="en-US" altLang="zh-CHT" dirty="0" smtClean="0"/>
              <a:t>++; }</a:t>
            </a:r>
          </a:p>
          <a:p>
            <a:pPr marL="0" indent="0">
              <a:buNone/>
            </a:pPr>
            <a:r>
              <a:rPr lang="en-US" altLang="zh-CHT" dirty="0" smtClean="0"/>
              <a:t>        else{</a:t>
            </a:r>
            <a:endParaRPr lang="en-US" altLang="zh-CHT" dirty="0"/>
          </a:p>
          <a:p>
            <a:pPr marL="0" indent="0">
              <a:buNone/>
            </a:pPr>
            <a:r>
              <a:rPr lang="en-US" altLang="zh-CHT" dirty="0"/>
              <a:t>            index=0;</a:t>
            </a:r>
          </a:p>
          <a:p>
            <a:pPr marL="0" indent="0">
              <a:buNone/>
            </a:pPr>
            <a:r>
              <a:rPr lang="en-US" altLang="zh-CHT" dirty="0" smtClean="0"/>
              <a:t>	}</a:t>
            </a:r>
          </a:p>
          <a:p>
            <a:pPr marL="0" indent="0">
              <a:buNone/>
            </a:pPr>
            <a:r>
              <a:rPr lang="en-US" altLang="zh-CHT" dirty="0"/>
              <a:t>	</a:t>
            </a:r>
            <a:r>
              <a:rPr lang="en-US" altLang="zh-CHT" dirty="0" err="1" smtClean="0"/>
              <a:t>is_imageSwitcher.setImageResource</a:t>
            </a:r>
            <a:r>
              <a:rPr lang="en-US" altLang="zh-CHT" dirty="0" smtClean="0"/>
              <a:t>(images[index</a:t>
            </a:r>
            <a:r>
              <a:rPr lang="en-US" altLang="zh-CHT" dirty="0"/>
              <a:t>]);</a:t>
            </a:r>
          </a:p>
          <a:p>
            <a:pPr marL="0" indent="0">
              <a:buNone/>
            </a:pPr>
            <a:r>
              <a:rPr lang="en-US" altLang="zh-CHT" dirty="0"/>
              <a:t>    }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5791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實作效果</a:t>
            </a:r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581" t="18458" r="32102" b="17209"/>
          <a:stretch/>
        </p:blipFill>
        <p:spPr>
          <a:xfrm>
            <a:off x="856059" y="2544365"/>
            <a:ext cx="3363793" cy="2160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0083" t="18458" r="23762" b="15875"/>
          <a:stretch/>
        </p:blipFill>
        <p:spPr>
          <a:xfrm>
            <a:off x="4471417" y="2544365"/>
            <a:ext cx="3886200" cy="21687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6059" y="4917186"/>
            <a:ext cx="2364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sz="1350" dirty="0"/>
              <a:t>實作上一張</a:t>
            </a:r>
            <a:r>
              <a:rPr lang="en-US" altLang="zh-CHT" sz="1350" dirty="0"/>
              <a:t>(</a:t>
            </a:r>
            <a:r>
              <a:rPr lang="zh-CHT" altLang="en-US" sz="1350" dirty="0"/>
              <a:t>往左滑出及滑入</a:t>
            </a:r>
            <a:r>
              <a:rPr lang="en-US" altLang="zh-CHT" sz="1350" dirty="0"/>
              <a:t>)</a:t>
            </a:r>
            <a:endParaRPr lang="zh-CHT" altLang="en-US" sz="135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71417" y="4917186"/>
            <a:ext cx="2364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sz="1350" dirty="0"/>
              <a:t>實作下一張</a:t>
            </a:r>
            <a:r>
              <a:rPr lang="en-US" altLang="zh-CHT" sz="1350" dirty="0"/>
              <a:t>(</a:t>
            </a:r>
            <a:r>
              <a:rPr lang="zh-CHT" altLang="en-US" sz="1350" dirty="0"/>
              <a:t>往右滑出及滑入</a:t>
            </a:r>
            <a:r>
              <a:rPr lang="en-US" altLang="zh-CHT" sz="1350" dirty="0"/>
              <a:t>)</a:t>
            </a:r>
            <a:endParaRPr lang="zh-CHT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76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報告人：林采嬑</a:t>
            </a:r>
            <a:endParaRPr lang="zh-CHT" altLang="en-US" dirty="0"/>
          </a:p>
        </p:txBody>
      </p:sp>
      <p:sp>
        <p:nvSpPr>
          <p:cNvPr id="4" name="矩形 3"/>
          <p:cNvSpPr>
            <a:spLocks/>
          </p:cNvSpPr>
          <p:nvPr/>
        </p:nvSpPr>
        <p:spPr>
          <a:xfrm>
            <a:off x="1187624" y="2537028"/>
            <a:ext cx="6768752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HT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ViewAnimator</a:t>
            </a:r>
            <a:endParaRPr lang="en-US" altLang="zh-CHT" sz="6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79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簡介</a:t>
            </a:r>
            <a:endParaRPr lang="zh-CHT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用來實現多個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之間切換的動畫效果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繼承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於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FrameLayout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class 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ViewAnimator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extends 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FrameLayout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java.lang.Object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android.view.View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　　 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android.view.ViewGroup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   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android.widget.FrameLayout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            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android.widget.ViewAnimator</a:t>
            </a:r>
            <a:endParaRPr lang="zh-CHT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89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sz="4000" dirty="0" smtClean="0">
                <a:latin typeface="+mj-ea"/>
              </a:rPr>
              <a:t>XML</a:t>
            </a:r>
            <a:r>
              <a:rPr lang="zh-CHT" altLang="en-US" sz="4000" dirty="0" smtClean="0">
                <a:latin typeface="+mj-ea"/>
              </a:rPr>
              <a:t>屬性</a:t>
            </a:r>
            <a:endParaRPr lang="zh-CHT" altLang="en-US" sz="4000" dirty="0">
              <a:latin typeface="+mj-ea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2672916"/>
          <a:ext cx="7200800" cy="15121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24336"/>
                <a:gridCol w="4176464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android:inAnimation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設置</a:t>
                      </a:r>
                      <a:r>
                        <a:rPr lang="en-US" altLang="zh-CHT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View</a:t>
                      </a:r>
                      <a:r>
                        <a:rPr lang="zh-CHT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進入屏幕時使用的動畫</a:t>
                      </a:r>
                      <a:endParaRPr lang="zh-CHS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android:outAnimation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HT" altLang="en-US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設置</a:t>
                      </a:r>
                      <a:r>
                        <a:rPr lang="en-US" altLang="zh-CHT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View</a:t>
                      </a:r>
                      <a:r>
                        <a:rPr lang="zh-CHT" altLang="en-US" sz="2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離開屏幕時使用的動畫</a:t>
                      </a:r>
                      <a:endParaRPr lang="zh-CHS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介紹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 err="1" smtClean="0"/>
              <a:t>ImageSwitcher</a:t>
            </a:r>
            <a:r>
              <a:rPr lang="zh-CHT" altLang="en-US" dirty="0" smtClean="0"/>
              <a:t>跟</a:t>
            </a:r>
            <a:r>
              <a:rPr lang="en-US" altLang="zh-CHT" dirty="0" err="1" smtClean="0"/>
              <a:t>ImageView</a:t>
            </a:r>
            <a:r>
              <a:rPr lang="zh-CHT" altLang="en-US" dirty="0" smtClean="0"/>
              <a:t>很類似，但是差別在他可以有切換的動畫，而動畫效果可以自定義。</a:t>
            </a:r>
            <a:endParaRPr lang="en-US" altLang="zh-CHT" dirty="0" smtClean="0"/>
          </a:p>
          <a:p>
            <a:r>
              <a:rPr lang="zh-CHT" altLang="en-US" dirty="0" smtClean="0"/>
              <a:t>如右圖：前一張以淡出的效果移出。</a:t>
            </a:r>
            <a:endParaRPr lang="zh-CHT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2101" t="5125" r="35571" b="18875"/>
          <a:stretch/>
        </p:blipFill>
        <p:spPr>
          <a:xfrm>
            <a:off x="5989321" y="2922312"/>
            <a:ext cx="2296238" cy="30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z="4000" dirty="0">
                <a:latin typeface="+mj-ea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void setInAnimation (Animation inAnimation)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設置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進入屏幕時使用的動畫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fr-FR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void setOutAnimation (Animation outAnimation)</a:t>
            </a:r>
          </a:p>
          <a:p>
            <a:pPr marL="0" indent="0">
              <a:buFont typeface="Arial" pitchFamily="34" charset="0"/>
              <a:buNone/>
            </a:pPr>
            <a:r>
              <a:rPr lang="fr-FR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設置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離開屏幕時使用的動畫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void 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showNext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</a:t>
            </a:r>
          </a:p>
          <a:p>
            <a:pPr marL="457200" lvl="1" indent="0">
              <a:buNone/>
            </a:pP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顯示下一個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元件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void 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showPrevious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</a:t>
            </a:r>
          </a:p>
          <a:p>
            <a:pPr marL="914400" lvl="2" indent="0">
              <a:buNone/>
            </a:pP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顯示上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一個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元件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066856" cy="4158208"/>
          </a:xfrm>
        </p:spPr>
        <p:txBody>
          <a:bodyPr>
            <a:normAutofit/>
          </a:bodyPr>
          <a:lstStyle/>
          <a:p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void 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removeAllViews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</a:t>
            </a:r>
          </a:p>
          <a:p>
            <a:pPr marL="457200" lvl="1" indent="0">
              <a:buNone/>
            </a:pP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移除所有的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void 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removeViewAt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(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index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914400" lvl="2" indent="0">
              <a:buNone/>
            </a:pP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移除特定位置的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public 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void 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removeViews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(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start, 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count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914400" lvl="2" indent="0">
              <a:buNone/>
            </a:pP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移除特定範圍的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03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實作內容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提供兩個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按鈕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Previous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：查看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上一個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物件</a:t>
            </a:r>
            <a:endParaRPr lang="en-US" altLang="zh-CHT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Next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：察看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下一個物件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294967295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endParaRPr lang="zh-CHT" altLang="en-US"/>
          </a:p>
        </p:txBody>
      </p:sp>
      <p:pic>
        <p:nvPicPr>
          <p:cNvPr id="1027" name="Picture 3" descr="C:\Users\tcumi_H505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61" y="1811010"/>
            <a:ext cx="2449147" cy="45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規劃版面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移除預設的介面元件</a:t>
            </a:r>
          </a:p>
          <a:p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使用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Layout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元件規劃版面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先放一個</a:t>
            </a:r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LinerLayout</a:t>
            </a:r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(vertical)</a:t>
            </a:r>
          </a:p>
          <a:p>
            <a:pPr lvl="2"/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在底下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放入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一個</a:t>
            </a:r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LinerLayout</a:t>
            </a:r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(horizontal)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和</a:t>
            </a:r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ViewAnimator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tcumi_H505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94" y="3853361"/>
            <a:ext cx="5791112" cy="275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11760" y="4581128"/>
            <a:ext cx="374441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0934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加入元件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LinerLayout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(horizontal)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放入兩個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</a:p>
          <a:p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ViewAnimator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中放入任意元件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</a:p>
          <a:p>
            <a:pPr lvl="1"/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TextView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ImageView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C:\Users\tcumi_H505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12976"/>
            <a:ext cx="4148608" cy="34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屬性調整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LinerLayout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(horizontal)</a:t>
            </a:r>
          </a:p>
          <a:p>
            <a:pPr lvl="1"/>
            <a:r>
              <a:rPr lang="en-US" altLang="zh-CH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gravity.center:true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兩個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id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分別為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</a:t>
            </a:r>
            <a:r>
              <a:rPr lang="en-US" altLang="zh-CH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prev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和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”next”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text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分別為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”Previous”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和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”Next”</a:t>
            </a:r>
            <a:endParaRPr lang="zh-CHT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95936" y="4221088"/>
            <a:ext cx="4084748" cy="2448272"/>
            <a:chOff x="3995936" y="3993479"/>
            <a:chExt cx="4464496" cy="2675881"/>
          </a:xfrm>
        </p:grpSpPr>
        <p:pic>
          <p:nvPicPr>
            <p:cNvPr id="5123" name="Picture 3" descr="C:\Users\tcumi_H505\Desktop\擷取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993479"/>
              <a:ext cx="4464496" cy="267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788024" y="5331419"/>
              <a:ext cx="3312368" cy="9663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3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屬性調整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ViewAnimator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id:viewAnimator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TextView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text:”1”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</a:p>
          <a:p>
            <a:pPr lvl="1"/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text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:”2”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ImageView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將圖片放入</a:t>
            </a:r>
            <a:r>
              <a:rPr lang="en-US" altLang="zh-CH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drawable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資料夾中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src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加入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圖片</a:t>
            </a: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”apple.jpg”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932040" y="3068960"/>
            <a:ext cx="3870042" cy="2636466"/>
            <a:chOff x="4542620" y="1844824"/>
            <a:chExt cx="4349860" cy="2963342"/>
          </a:xfrm>
        </p:grpSpPr>
        <p:pic>
          <p:nvPicPr>
            <p:cNvPr id="6146" name="Picture 2" descr="C:\Users\tcumi_H505\Desktop\擷取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620" y="1844824"/>
              <a:ext cx="4349860" cy="2963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364088" y="3470796"/>
              <a:ext cx="3456384" cy="12543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1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設定動畫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onCreate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撰寫</a:t>
            </a:r>
          </a:p>
        </p:txBody>
      </p:sp>
      <p:pic>
        <p:nvPicPr>
          <p:cNvPr id="8194" name="Picture 2" descr="C:\Users\tcumi_H505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1" y="3256546"/>
            <a:ext cx="7440725" cy="204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tcumi_H505\Desktop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1" y="2625435"/>
            <a:ext cx="4177144" cy="6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921710" y="2610646"/>
            <a:ext cx="7394705" cy="2690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0219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事件處理函式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setOnClickListener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當按鈕按下時發生的事件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方法</a:t>
            </a:r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lvl="1"/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Step1</a:t>
            </a:r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取得</a:t>
            </a:r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物件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Step2.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設定事件處理物件</a:t>
            </a:r>
            <a:endParaRPr lang="en-US" altLang="zh-CHT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HT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zh-CHT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事件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處理物件的類別型態必須是 </a:t>
            </a:r>
            <a:r>
              <a:rPr lang="en-US" altLang="zh-CHT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OnClickListener</a:t>
            </a:r>
            <a:r>
              <a:rPr lang="en-US" altLang="zh-CH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HT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的子類別</a:t>
            </a:r>
            <a:endParaRPr lang="zh-CHT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09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7769" y="620688"/>
            <a:ext cx="8229600" cy="5505475"/>
          </a:xfrm>
        </p:spPr>
        <p:txBody>
          <a:bodyPr>
            <a:normAutofit/>
          </a:bodyPr>
          <a:lstStyle/>
          <a:p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HT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onCreate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中撰寫</a:t>
            </a:r>
            <a:endParaRPr lang="en-US" altLang="zh-CH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Step1.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取得</a:t>
            </a:r>
            <a:r>
              <a:rPr lang="en-US" altLang="zh-CH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物件</a:t>
            </a:r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zh-CHT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H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Step2.</a:t>
            </a:r>
            <a:r>
              <a:rPr lang="zh-CHT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設定</a:t>
            </a:r>
            <a:r>
              <a:rPr lang="zh-CHT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事件處理物件</a:t>
            </a:r>
          </a:p>
        </p:txBody>
      </p:sp>
      <p:pic>
        <p:nvPicPr>
          <p:cNvPr id="7170" name="Picture 2" descr="C:\Users\tcumi_H505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09" y="1410304"/>
            <a:ext cx="3744416" cy="57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cumi_H505\Desktop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09" y="2486523"/>
            <a:ext cx="4824536" cy="331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160241" y="2708920"/>
            <a:ext cx="3096344" cy="103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2" name="矩形 11"/>
          <p:cNvSpPr/>
          <p:nvPr/>
        </p:nvSpPr>
        <p:spPr>
          <a:xfrm>
            <a:off x="6840761" y="3043416"/>
            <a:ext cx="2123727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HT" altLang="en-US" dirty="0" smtClean="0"/>
              <a:t>設定事件發生時要做的事</a:t>
            </a:r>
            <a:endParaRPr lang="zh-CHT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72209" y="1410305"/>
            <a:ext cx="3697352" cy="57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5" name="矩形 14"/>
          <p:cNvSpPr/>
          <p:nvPr/>
        </p:nvSpPr>
        <p:spPr>
          <a:xfrm>
            <a:off x="1834976" y="2486523"/>
            <a:ext cx="4861770" cy="33187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cxnSp>
        <p:nvCxnSpPr>
          <p:cNvPr id="6" name="直線單箭頭接點 5"/>
          <p:cNvCxnSpPr>
            <a:stCxn id="7" idx="3"/>
          </p:cNvCxnSpPr>
          <p:nvPr/>
        </p:nvCxnSpPr>
        <p:spPr>
          <a:xfrm>
            <a:off x="5256585" y="3228082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25923" y="1340768"/>
            <a:ext cx="550342" cy="68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11" name="矩形 10"/>
          <p:cNvSpPr/>
          <p:nvPr/>
        </p:nvSpPr>
        <p:spPr>
          <a:xfrm>
            <a:off x="648073" y="1484784"/>
            <a:ext cx="110584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HT" altLang="en-US" dirty="0" smtClean="0"/>
              <a:t>要先宣告</a:t>
            </a:r>
            <a:endParaRPr lang="zh-CHT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1656185" y="1699573"/>
            <a:ext cx="1787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Step 1</a:t>
            </a:r>
            <a:r>
              <a:rPr lang="zh-CHT" altLang="en-US" dirty="0" smtClean="0"/>
              <a:t>：先</a:t>
            </a:r>
            <a:r>
              <a:rPr lang="zh-CHT" altLang="en-US" dirty="0"/>
              <a:t>拉好介面</a:t>
            </a:r>
            <a:r>
              <a:rPr lang="zh-CHT" altLang="en-US" dirty="0" smtClean="0"/>
              <a:t>元件</a:t>
            </a:r>
            <a:endParaRPr lang="zh-CHT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83568" y="2416084"/>
            <a:ext cx="7601991" cy="2702270"/>
            <a:chOff x="151972" y="1966177"/>
            <a:chExt cx="8867663" cy="315217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26001" t="15353" r="2034" b="39147"/>
            <a:stretch/>
          </p:blipFill>
          <p:spPr>
            <a:xfrm>
              <a:off x="151972" y="1966177"/>
              <a:ext cx="8867663" cy="315217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51972" y="4176522"/>
              <a:ext cx="1109900" cy="2377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91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cumi_H505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23564"/>
            <a:ext cx="2592287" cy="368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00561" y="17662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初始</a:t>
            </a:r>
            <a:endParaRPr lang="zh-CHT" altLang="en-US" dirty="0"/>
          </a:p>
        </p:txBody>
      </p:sp>
      <p:pic>
        <p:nvPicPr>
          <p:cNvPr id="9219" name="Picture 3" descr="C:\Users\tcumi_H505\Desktop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12" y="2123563"/>
            <a:ext cx="2603064" cy="36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217290" y="175782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dirty="0" smtClean="0"/>
              <a:t>按下</a:t>
            </a:r>
            <a:r>
              <a:rPr lang="en-US" altLang="zh-CHT" dirty="0" smtClean="0"/>
              <a:t>NEXT</a:t>
            </a:r>
            <a:endParaRPr lang="zh-CHT" altLang="en-US" dirty="0"/>
          </a:p>
        </p:txBody>
      </p:sp>
      <p:pic>
        <p:nvPicPr>
          <p:cNvPr id="9221" name="Picture 5" descr="C:\Users\tcumi_H505\Desktop\擷取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23564"/>
            <a:ext cx="2592288" cy="36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728149" y="17742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dirty="0"/>
              <a:t>在</a:t>
            </a:r>
            <a:r>
              <a:rPr lang="zh-CHT" altLang="en-US" dirty="0" smtClean="0"/>
              <a:t>按一次</a:t>
            </a:r>
            <a:r>
              <a:rPr lang="en-US" altLang="zh-CHT" dirty="0" smtClean="0"/>
              <a:t>NEXT</a:t>
            </a:r>
            <a:endParaRPr lang="zh-CHT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123728" y="5921263"/>
            <a:ext cx="5904656" cy="441482"/>
            <a:chOff x="1691680" y="5830487"/>
            <a:chExt cx="5904656" cy="585498"/>
          </a:xfrm>
        </p:grpSpPr>
        <p:cxnSp>
          <p:nvCxnSpPr>
            <p:cNvPr id="11" name="直線接點 10"/>
            <p:cNvCxnSpPr>
              <a:stCxn id="9218" idx="2"/>
            </p:cNvCxnSpPr>
            <p:nvPr/>
          </p:nvCxnSpPr>
          <p:spPr>
            <a:xfrm flipH="1">
              <a:off x="2123727" y="5851339"/>
              <a:ext cx="1" cy="564646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691680" y="6237312"/>
              <a:ext cx="5472608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9221" idx="2"/>
            </p:cNvCxnSpPr>
            <p:nvPr/>
          </p:nvCxnSpPr>
          <p:spPr>
            <a:xfrm flipV="1">
              <a:off x="7596336" y="5830487"/>
              <a:ext cx="0" cy="58549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3995936" y="622802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dirty="0" smtClean="0"/>
              <a:t>按下</a:t>
            </a:r>
            <a:r>
              <a:rPr lang="en-US" altLang="zh-CHT" dirty="0" smtClean="0"/>
              <a:t>PREVIOUS</a:t>
            </a:r>
            <a:endParaRPr lang="zh-CHT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HT" altLang="en-US" dirty="0" smtClean="0"/>
              <a:t>執行結果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5226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err="1" smtClean="0"/>
              <a:t>ExpandableListView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zh-CHT" altLang="en-US" dirty="0" smtClean="0"/>
              <a:t>元件</a:t>
            </a:r>
            <a:r>
              <a:rPr lang="zh-CHT" altLang="en-US" dirty="0"/>
              <a:t>實作</a:t>
            </a:r>
            <a:endParaRPr lang="zh-CHT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報告人：</a:t>
            </a:r>
            <a:r>
              <a:rPr lang="zh-CHT" altLang="en-US" dirty="0" smtClean="0"/>
              <a:t>陳重堯</a:t>
            </a:r>
            <a:endParaRPr lang="zh-CHT" dirty="0"/>
          </a:p>
        </p:txBody>
      </p:sp>
    </p:spTree>
    <p:extLst>
      <p:ext uri="{BB962C8B-B14F-4D97-AF65-F5344CB8AC3E}">
        <p14:creationId xmlns:p14="http://schemas.microsoft.com/office/powerpoint/2010/main" val="687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28700" y="1481328"/>
            <a:ext cx="3831332" cy="4525963"/>
          </a:xfrm>
        </p:spPr>
        <p:txBody>
          <a:bodyPr/>
          <a:lstStyle/>
          <a:p>
            <a:r>
              <a:rPr lang="en-US" altLang="zh-CHT" dirty="0" err="1"/>
              <a:t>ExpandableListView</a:t>
            </a:r>
            <a:r>
              <a:rPr lang="zh-CHT" altLang="en-US" dirty="0" smtClean="0"/>
              <a:t>為</a:t>
            </a:r>
            <a:r>
              <a:rPr lang="en-US" altLang="zh-CHT" dirty="0"/>
              <a:t>Android</a:t>
            </a:r>
            <a:r>
              <a:rPr lang="zh-CHT" altLang="en-US" dirty="0" smtClean="0"/>
              <a:t>中的</a:t>
            </a:r>
            <a:r>
              <a:rPr lang="zh-CHS" altLang="en-US" b="1" dirty="0"/>
              <a:t>可</a:t>
            </a:r>
            <a:r>
              <a:rPr lang="zh-CHS" altLang="en-US" b="1" dirty="0" smtClean="0"/>
              <a:t>展</a:t>
            </a:r>
            <a:r>
              <a:rPr lang="zh-CHT" altLang="en-US" b="1" dirty="0"/>
              <a:t>開</a:t>
            </a:r>
            <a:r>
              <a:rPr lang="en-US" altLang="zh-CHS" b="1" dirty="0" smtClean="0"/>
              <a:t>(</a:t>
            </a:r>
            <a:r>
              <a:rPr lang="zh-CHS" altLang="en-US" b="1" dirty="0"/>
              <a:t>收缩</a:t>
            </a:r>
            <a:r>
              <a:rPr lang="en-US" altLang="zh-CHS" b="1" dirty="0"/>
              <a:t>)</a:t>
            </a:r>
            <a:r>
              <a:rPr lang="zh-CHS" altLang="en-US" b="1" dirty="0"/>
              <a:t>的</a:t>
            </a:r>
            <a:r>
              <a:rPr lang="zh-CHS" altLang="en-US" b="1" dirty="0" smtClean="0"/>
              <a:t>列表</a:t>
            </a:r>
            <a:r>
              <a:rPr lang="zh-CHT" altLang="en-US" dirty="0" smtClean="0"/>
              <a:t>元件</a:t>
            </a:r>
            <a:r>
              <a:rPr lang="zh-CHT" altLang="en-US" dirty="0"/>
              <a:t>，其資料呈現方式</a:t>
            </a:r>
            <a:r>
              <a:rPr lang="zh-CHT" altLang="en-US" dirty="0" smtClean="0"/>
              <a:t>是一層</a:t>
            </a:r>
            <a:r>
              <a:rPr lang="zh-CHT" altLang="en-US" dirty="0"/>
              <a:t>父</a:t>
            </a:r>
            <a:r>
              <a:rPr lang="zh-CHT" altLang="en-US" dirty="0" smtClean="0"/>
              <a:t>列表，點擊後可以展開子列表。</a:t>
            </a:r>
            <a:endParaRPr lang="en-US" altLang="zh-CHT" dirty="0"/>
          </a:p>
          <a:p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err="1"/>
              <a:t>ExpandableListView</a:t>
            </a:r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0"/>
          <a:stretch/>
        </p:blipFill>
        <p:spPr>
          <a:xfrm>
            <a:off x="5364088" y="1481328"/>
            <a:ext cx="3134947" cy="4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步驟：</a:t>
            </a:r>
            <a:endParaRPr lang="en-US" altLang="zh-CHT" dirty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dirty="0" smtClean="0"/>
              <a:t>新增</a:t>
            </a:r>
            <a:r>
              <a:rPr lang="en-US" altLang="zh-CHT" dirty="0" err="1"/>
              <a:t>ExpandableListView</a:t>
            </a:r>
            <a:r>
              <a:rPr lang="zh-CHT" altLang="en-US" dirty="0" smtClean="0"/>
              <a:t>元件</a:t>
            </a:r>
            <a:endParaRPr lang="en-US" altLang="zh-CHT" dirty="0" smtClean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dirty="0" smtClean="0"/>
              <a:t>繼承實作</a:t>
            </a:r>
            <a:r>
              <a:rPr lang="en-US" altLang="zh-CHT" dirty="0" err="1" smtClean="0"/>
              <a:t>BaseExpandableListAdapter</a:t>
            </a:r>
            <a:endParaRPr lang="en-US" altLang="zh-CHT" dirty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dirty="0" smtClean="0"/>
              <a:t>建立資料並</a:t>
            </a:r>
            <a:r>
              <a:rPr lang="zh-CHT" altLang="en-US" dirty="0"/>
              <a:t>連</a:t>
            </a:r>
            <a:r>
              <a:rPr lang="zh-CHT" altLang="en-US" dirty="0" smtClean="0"/>
              <a:t>繫</a:t>
            </a:r>
            <a:endParaRPr lang="en-US" altLang="zh-CHT" dirty="0" smtClean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dirty="0" smtClean="0"/>
              <a:t>編譯及測</a:t>
            </a:r>
            <a:r>
              <a:rPr lang="zh-CHT" altLang="en-US" dirty="0"/>
              <a:t>試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sz="3600" dirty="0"/>
              <a:t>撰寫</a:t>
            </a:r>
            <a:r>
              <a:rPr lang="zh-CHT" altLang="en-US" sz="3600" dirty="0" smtClean="0"/>
              <a:t>基本</a:t>
            </a:r>
            <a:r>
              <a:rPr lang="en-US" altLang="zh-CHT" sz="3600" dirty="0" err="1"/>
              <a:t>ExpandableListView</a:t>
            </a:r>
            <a:r>
              <a:rPr lang="zh-CHT" altLang="en-US" sz="3600" dirty="0" smtClean="0"/>
              <a:t>元件</a:t>
            </a:r>
            <a:endParaRPr lang="zh-CHT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 smtClean="0"/>
              <a:t>請</a:t>
            </a:r>
            <a:r>
              <a:rPr lang="zh-CHT" altLang="en-US" dirty="0"/>
              <a:t>先創造一個新的專案，選擇</a:t>
            </a:r>
            <a:r>
              <a:rPr lang="en-US" altLang="zh-CHT" dirty="0"/>
              <a:t>Blank Activity</a:t>
            </a:r>
          </a:p>
          <a:p>
            <a:pPr lvl="1"/>
            <a:r>
              <a:rPr lang="zh-CHT" altLang="en-US" dirty="0"/>
              <a:t>移除預設的文字「</a:t>
            </a:r>
            <a:r>
              <a:rPr lang="en-US" altLang="zh-CHT" dirty="0"/>
              <a:t>Hello World</a:t>
            </a:r>
            <a:r>
              <a:rPr lang="zh-CHT" altLang="en-US" dirty="0"/>
              <a:t>」。</a:t>
            </a:r>
          </a:p>
          <a:p>
            <a:pPr lvl="1"/>
            <a:r>
              <a:rPr lang="zh-CHT" altLang="en-US" dirty="0"/>
              <a:t>在介面中新增</a:t>
            </a:r>
            <a:r>
              <a:rPr lang="zh-CHT" altLang="en-US" dirty="0" smtClean="0"/>
              <a:t>一個</a:t>
            </a:r>
            <a:r>
              <a:rPr lang="en-US" altLang="zh-CHT" dirty="0" err="1"/>
              <a:t>ExpandableListView</a:t>
            </a:r>
            <a:r>
              <a:rPr lang="zh-CHT" altLang="en-US" dirty="0" smtClean="0"/>
              <a:t>元件。</a:t>
            </a:r>
            <a:endParaRPr lang="en-US" altLang="zh-CHT" dirty="0" smtClean="0"/>
          </a:p>
          <a:p>
            <a:pPr lvl="1"/>
            <a:endParaRPr lang="en-US" altLang="zh-CHT" dirty="0"/>
          </a:p>
          <a:p>
            <a:pPr marL="393192" lvl="1" indent="0">
              <a:buNone/>
            </a:pPr>
            <a:r>
              <a:rPr lang="en-US" altLang="zh-CHT" dirty="0" smtClean="0"/>
              <a:t>Xml</a:t>
            </a:r>
            <a:r>
              <a:rPr lang="zh-CHT" altLang="en-US" dirty="0" smtClean="0"/>
              <a:t>檔程式碼：</a:t>
            </a:r>
          </a:p>
          <a:p>
            <a:pPr marL="109728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新增</a:t>
            </a:r>
            <a:r>
              <a:rPr lang="en-US" altLang="zh-CHT" dirty="0" err="1"/>
              <a:t>ExpandableListView</a:t>
            </a:r>
            <a:r>
              <a:rPr lang="zh-CHT" altLang="en-US" dirty="0" smtClean="0"/>
              <a:t>元件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95636" y="3744309"/>
            <a:ext cx="6552728" cy="1754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93192" lvl="1" indent="0">
              <a:buNone/>
            </a:pPr>
            <a:r>
              <a:rPr lang="en-US" altLang="zh-CHT" dirty="0"/>
              <a:t>&lt;</a:t>
            </a:r>
            <a:r>
              <a:rPr lang="en-US" altLang="zh-CHT" dirty="0" err="1"/>
              <a:t>ExpandableListView</a:t>
            </a:r>
            <a:endParaRPr lang="en-US" altLang="zh-CHT" dirty="0"/>
          </a:p>
          <a:p>
            <a:pPr marL="393192" lvl="1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android:layout_width</a:t>
            </a:r>
            <a:r>
              <a:rPr lang="en-US" altLang="zh-CHT" dirty="0"/>
              <a:t>="</a:t>
            </a:r>
            <a:r>
              <a:rPr lang="en-US" altLang="zh-CHT" dirty="0" err="1"/>
              <a:t>wrap_content</a:t>
            </a:r>
            <a:r>
              <a:rPr lang="en-US" altLang="zh-CHT" dirty="0"/>
              <a:t>"</a:t>
            </a:r>
          </a:p>
          <a:p>
            <a:pPr marL="393192" lvl="1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android:layout_height</a:t>
            </a:r>
            <a:r>
              <a:rPr lang="en-US" altLang="zh-CHT" dirty="0"/>
              <a:t>="</a:t>
            </a:r>
            <a:r>
              <a:rPr lang="en-US" altLang="zh-CHT" dirty="0" err="1"/>
              <a:t>wrap_content</a:t>
            </a:r>
            <a:r>
              <a:rPr lang="en-US" altLang="zh-CHT" dirty="0"/>
              <a:t>"</a:t>
            </a:r>
          </a:p>
          <a:p>
            <a:pPr marL="393192" lvl="1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android:id</a:t>
            </a:r>
            <a:r>
              <a:rPr lang="en-US" altLang="zh-CHT" dirty="0"/>
              <a:t>="@+id/</a:t>
            </a:r>
            <a:r>
              <a:rPr lang="en-US" altLang="zh-CHT" dirty="0" err="1"/>
              <a:t>expandableListView</a:t>
            </a:r>
            <a:r>
              <a:rPr lang="en-US" altLang="zh-CHT" dirty="0"/>
              <a:t>"</a:t>
            </a:r>
          </a:p>
          <a:p>
            <a:pPr marL="393192" lvl="1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android:layout_alignParentTop</a:t>
            </a:r>
            <a:r>
              <a:rPr lang="en-US" altLang="zh-CHT" dirty="0"/>
              <a:t>="true"</a:t>
            </a:r>
          </a:p>
          <a:p>
            <a:pPr marL="393192" lvl="1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android:layout_alignParentStart</a:t>
            </a:r>
            <a:r>
              <a:rPr lang="en-US" altLang="zh-CHT" dirty="0"/>
              <a:t>="true" /&gt;</a:t>
            </a:r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接下來需撰寫程式，建立資料結構儲存字串資料，並將資料與列表</a:t>
            </a:r>
            <a:r>
              <a:rPr lang="zh-CHT" altLang="en-US" dirty="0" smtClean="0"/>
              <a:t>元件</a:t>
            </a:r>
            <a:r>
              <a:rPr lang="en-US" altLang="zh-CHT" dirty="0" err="1" smtClean="0"/>
              <a:t>ExpandableListView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zh-CHT" altLang="en-US" dirty="0" smtClean="0"/>
              <a:t>進行</a:t>
            </a:r>
            <a:r>
              <a:rPr lang="zh-CHT" altLang="en-US" dirty="0"/>
              <a:t>繫結。</a:t>
            </a:r>
          </a:p>
          <a:p>
            <a:pPr lvl="1"/>
            <a:r>
              <a:rPr lang="zh-CHT" altLang="en-US" dirty="0"/>
              <a:t>請將字串資料宣告為</a:t>
            </a:r>
            <a:r>
              <a:rPr lang="en-US" altLang="zh-CHT" dirty="0" err="1"/>
              <a:t>MainActivity</a:t>
            </a:r>
            <a:r>
              <a:rPr lang="zh-CHT" altLang="en-US" dirty="0"/>
              <a:t>類別的成員變數。</a:t>
            </a:r>
          </a:p>
          <a:p>
            <a:pPr lvl="1"/>
            <a:r>
              <a:rPr lang="zh-CHT" altLang="en-US" dirty="0"/>
              <a:t>資料繫結的動作可寫在初始化的時候執行。</a:t>
            </a:r>
          </a:p>
          <a:p>
            <a:pPr lvl="2"/>
            <a:r>
              <a:rPr lang="en-US" altLang="zh-CHT" b="1" dirty="0" err="1"/>
              <a:t>onCreate</a:t>
            </a:r>
            <a:r>
              <a:rPr lang="zh-CHT" altLang="en-US" b="1" dirty="0"/>
              <a:t>函</a:t>
            </a:r>
            <a:r>
              <a:rPr lang="zh-CHT" altLang="en-US" b="1" dirty="0" smtClean="0"/>
              <a:t>式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建立資料並與列表元件繫結</a:t>
            </a:r>
          </a:p>
        </p:txBody>
      </p:sp>
    </p:spTree>
    <p:extLst>
      <p:ext uri="{BB962C8B-B14F-4D97-AF65-F5344CB8AC3E}">
        <p14:creationId xmlns:p14="http://schemas.microsoft.com/office/powerpoint/2010/main" val="666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zh-CHT" sz="1800" dirty="0"/>
              <a:t>public class </a:t>
            </a:r>
            <a:r>
              <a:rPr lang="en-US" altLang="zh-CHT" sz="1800" dirty="0" err="1"/>
              <a:t>MainActivity</a:t>
            </a:r>
            <a:r>
              <a:rPr lang="en-US" altLang="zh-CHT" sz="1800" dirty="0"/>
              <a:t> extends </a:t>
            </a:r>
            <a:r>
              <a:rPr lang="en-US" altLang="zh-CHT" sz="1800" dirty="0" err="1"/>
              <a:t>ActionBarActivity</a:t>
            </a:r>
            <a:r>
              <a:rPr lang="en-US" altLang="zh-CHT" sz="1800" dirty="0"/>
              <a:t> {</a:t>
            </a:r>
            <a:br>
              <a:rPr lang="en-US" altLang="zh-CHT" sz="1800" dirty="0"/>
            </a:br>
            <a:r>
              <a:rPr lang="en-US" altLang="zh-CHT" sz="1800" dirty="0"/>
              <a:t/>
            </a:r>
            <a:br>
              <a:rPr lang="en-US" altLang="zh-CHT" sz="1800" dirty="0"/>
            </a:br>
            <a:r>
              <a:rPr lang="en-US" altLang="zh-CHT" sz="1800" dirty="0">
                <a:solidFill>
                  <a:srgbClr val="FF0000"/>
                </a:solidFill>
              </a:rPr>
              <a:t>private </a:t>
            </a:r>
            <a:r>
              <a:rPr lang="en-US" altLang="zh-CHT" sz="1800" dirty="0" err="1">
                <a:solidFill>
                  <a:srgbClr val="FF0000"/>
                </a:solidFill>
              </a:rPr>
              <a:t>MyAdapter</a:t>
            </a:r>
            <a:r>
              <a:rPr lang="en-US" altLang="zh-CHT" sz="1800" dirty="0">
                <a:solidFill>
                  <a:srgbClr val="FF0000"/>
                </a:solidFill>
              </a:rPr>
              <a:t> adapter=new </a:t>
            </a:r>
            <a:r>
              <a:rPr lang="en-US" altLang="zh-CHT" sz="1800" dirty="0" err="1">
                <a:solidFill>
                  <a:srgbClr val="FF0000"/>
                </a:solidFill>
              </a:rPr>
              <a:t>MyAdapter</a:t>
            </a:r>
            <a:r>
              <a:rPr lang="en-US" altLang="zh-CHT" sz="1800" dirty="0" smtClean="0">
                <a:solidFill>
                  <a:srgbClr val="FF0000"/>
                </a:solidFill>
              </a:rPr>
              <a:t>();</a:t>
            </a:r>
            <a:r>
              <a:rPr lang="en-US" altLang="zh-CHT" sz="1800" dirty="0" smtClean="0"/>
              <a:t/>
            </a:r>
            <a:br>
              <a:rPr lang="en-US" altLang="zh-CHT" sz="1800" dirty="0" smtClean="0"/>
            </a:br>
            <a:endParaRPr lang="en-US" altLang="zh-CHT" sz="1800" dirty="0"/>
          </a:p>
          <a:p>
            <a:pPr marL="109728" indent="0">
              <a:buNone/>
            </a:pPr>
            <a:r>
              <a:rPr lang="en-US" altLang="zh-CHT" sz="1800" b="1" dirty="0" smtClean="0">
                <a:solidFill>
                  <a:srgbClr val="FF0000"/>
                </a:solidFill>
              </a:rPr>
              <a:t>private </a:t>
            </a:r>
            <a:r>
              <a:rPr lang="en-US" altLang="zh-CHT" sz="1800" b="1" dirty="0">
                <a:solidFill>
                  <a:srgbClr val="FF0000"/>
                </a:solidFill>
              </a:rPr>
              <a:t>String[] groups={"</a:t>
            </a:r>
            <a:r>
              <a:rPr lang="zh-CHT" altLang="en-US" sz="1800" b="1" dirty="0">
                <a:solidFill>
                  <a:srgbClr val="FF0000"/>
                </a:solidFill>
              </a:rPr>
              <a:t>台北市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花蓮縣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高雄市</a:t>
            </a:r>
            <a:r>
              <a:rPr lang="en-US" altLang="zh-CHT" sz="1800" b="1" dirty="0">
                <a:solidFill>
                  <a:srgbClr val="FF0000"/>
                </a:solidFill>
              </a:rPr>
              <a:t>"};</a:t>
            </a:r>
          </a:p>
          <a:p>
            <a:pPr marL="109728" indent="0">
              <a:buNone/>
            </a:pPr>
            <a:r>
              <a:rPr lang="en-US" altLang="zh-CHT" sz="1800" b="1" dirty="0" smtClean="0">
                <a:solidFill>
                  <a:srgbClr val="FF0000"/>
                </a:solidFill>
              </a:rPr>
              <a:t>private </a:t>
            </a:r>
            <a:r>
              <a:rPr lang="en-US" altLang="zh-CHT" sz="1800" b="1" dirty="0">
                <a:solidFill>
                  <a:srgbClr val="FF0000"/>
                </a:solidFill>
              </a:rPr>
              <a:t>String[][] </a:t>
            </a:r>
            <a:r>
              <a:rPr lang="en-US" altLang="zh-CHT" sz="1800" b="1" dirty="0" err="1">
                <a:solidFill>
                  <a:srgbClr val="FF0000"/>
                </a:solidFill>
              </a:rPr>
              <a:t>childs</a:t>
            </a:r>
            <a:r>
              <a:rPr lang="en-US" altLang="zh-CHT" sz="1800" b="1" dirty="0">
                <a:solidFill>
                  <a:srgbClr val="FF0000"/>
                </a:solidFill>
              </a:rPr>
              <a:t>={{"</a:t>
            </a:r>
            <a:r>
              <a:rPr lang="zh-CHT" altLang="en-US" sz="1800" b="1" dirty="0">
                <a:solidFill>
                  <a:srgbClr val="FF0000"/>
                </a:solidFill>
              </a:rPr>
              <a:t>天龍區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文山區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大安區</a:t>
            </a:r>
            <a:r>
              <a:rPr lang="en-US" altLang="zh-CHT" sz="1800" b="1" dirty="0">
                <a:solidFill>
                  <a:srgbClr val="FF0000"/>
                </a:solidFill>
              </a:rPr>
              <a:t>"},{"</a:t>
            </a:r>
            <a:r>
              <a:rPr lang="zh-CHT" altLang="en-US" sz="1800" b="1" dirty="0">
                <a:solidFill>
                  <a:srgbClr val="FF0000"/>
                </a:solidFill>
              </a:rPr>
              <a:t>花蓮市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吉安鄉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玉里鎮</a:t>
            </a:r>
            <a:r>
              <a:rPr lang="en-US" altLang="zh-CHT" sz="1800" b="1" dirty="0">
                <a:solidFill>
                  <a:srgbClr val="FF0000"/>
                </a:solidFill>
              </a:rPr>
              <a:t>"},{"</a:t>
            </a:r>
            <a:r>
              <a:rPr lang="zh-CHT" altLang="en-US" sz="1800" b="1" dirty="0">
                <a:solidFill>
                  <a:srgbClr val="FF0000"/>
                </a:solidFill>
              </a:rPr>
              <a:t>不知道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懶得查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不重要</a:t>
            </a:r>
            <a:r>
              <a:rPr lang="en-US" altLang="zh-CHT" sz="1800" b="1" dirty="0">
                <a:solidFill>
                  <a:srgbClr val="FF0000"/>
                </a:solidFill>
              </a:rPr>
              <a:t>","</a:t>
            </a:r>
            <a:r>
              <a:rPr lang="zh-CHT" altLang="en-US" sz="1800" b="1" dirty="0">
                <a:solidFill>
                  <a:srgbClr val="FF0000"/>
                </a:solidFill>
              </a:rPr>
              <a:t>多一個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>"}};</a:t>
            </a:r>
            <a:br>
              <a:rPr lang="en-US" altLang="zh-CHT" sz="1800" b="1" dirty="0" smtClean="0">
                <a:solidFill>
                  <a:srgbClr val="FF0000"/>
                </a:solidFill>
              </a:rPr>
            </a:br>
            <a:endParaRPr lang="en-US" altLang="zh-CHT" sz="1800" b="1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1800" dirty="0" smtClean="0"/>
              <a:t>    </a:t>
            </a:r>
            <a:r>
              <a:rPr lang="en-US" altLang="zh-CHT" sz="1800" dirty="0"/>
              <a:t>@Override</a:t>
            </a:r>
          </a:p>
          <a:p>
            <a:pPr marL="109728" indent="0">
              <a:buNone/>
            </a:pPr>
            <a:r>
              <a:rPr lang="en-US" altLang="zh-CHT" sz="1800" dirty="0"/>
              <a:t>    protected void </a:t>
            </a:r>
            <a:r>
              <a:rPr lang="en-US" altLang="zh-CHT" sz="1800" dirty="0" err="1"/>
              <a:t>onCreate</a:t>
            </a:r>
            <a:r>
              <a:rPr lang="en-US" altLang="zh-CHT" sz="1800" dirty="0"/>
              <a:t>(Bundle </a:t>
            </a:r>
            <a:r>
              <a:rPr lang="en-US" altLang="zh-CHT" sz="1800" dirty="0" err="1"/>
              <a:t>savedInstanceState</a:t>
            </a:r>
            <a:r>
              <a:rPr lang="en-US" altLang="zh-CHT" sz="1800" dirty="0"/>
              <a:t>) {</a:t>
            </a:r>
          </a:p>
          <a:p>
            <a:pPr marL="109728" indent="0">
              <a:buNone/>
            </a:pPr>
            <a:r>
              <a:rPr lang="zh-CHT" altLang="en-US" sz="1800" dirty="0"/>
              <a:t>        </a:t>
            </a:r>
            <a:r>
              <a:rPr lang="en-US" altLang="zh-CHT" sz="1800" dirty="0"/>
              <a:t>//…</a:t>
            </a:r>
            <a:r>
              <a:rPr lang="zh-CHT" altLang="en-US" sz="1800" dirty="0"/>
              <a:t>以上略</a:t>
            </a:r>
            <a:endParaRPr lang="en-US" altLang="zh-CHT" sz="1800" dirty="0"/>
          </a:p>
          <a:p>
            <a:pPr marL="109728" indent="0">
              <a:buNone/>
            </a:pPr>
            <a:r>
              <a:rPr lang="en-US" altLang="zh-CHT" sz="1800" dirty="0"/>
              <a:t> </a:t>
            </a:r>
            <a:r>
              <a:rPr lang="en-US" altLang="zh-CHT" sz="1800" dirty="0" smtClean="0"/>
              <a:t>    	</a:t>
            </a:r>
            <a:r>
              <a:rPr lang="en-US" altLang="zh-CHT" sz="1800" b="1" dirty="0" err="1" smtClean="0">
                <a:solidFill>
                  <a:srgbClr val="FF0000"/>
                </a:solidFill>
              </a:rPr>
              <a:t>ExpandableListView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HT" sz="1800" b="1" dirty="0" err="1">
                <a:solidFill>
                  <a:srgbClr val="FF0000"/>
                </a:solidFill>
              </a:rPr>
              <a:t>listView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HT" sz="1800" b="1" dirty="0">
                <a:solidFill>
                  <a:srgbClr val="FF0000"/>
                </a:solidFill>
              </a:rPr>
              <a:t>= 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>      	   	(</a:t>
            </a:r>
            <a:r>
              <a:rPr lang="en-US" altLang="zh-CHT" sz="1800" b="1" dirty="0" err="1">
                <a:solidFill>
                  <a:srgbClr val="FF0000"/>
                </a:solidFill>
              </a:rPr>
              <a:t>ExpandableListView</a:t>
            </a:r>
            <a:r>
              <a:rPr lang="en-US" altLang="zh-CHT" sz="1800" b="1" dirty="0">
                <a:solidFill>
                  <a:srgbClr val="FF0000"/>
                </a:solidFill>
              </a:rPr>
              <a:t>)</a:t>
            </a:r>
            <a:r>
              <a:rPr lang="en-US" altLang="zh-CHT" sz="1800" b="1" dirty="0" err="1">
                <a:solidFill>
                  <a:srgbClr val="FF0000"/>
                </a:solidFill>
              </a:rPr>
              <a:t>findViewById</a:t>
            </a:r>
            <a:r>
              <a:rPr lang="en-US" altLang="zh-CHT" sz="1800" b="1" dirty="0">
                <a:solidFill>
                  <a:srgbClr val="FF0000"/>
                </a:solidFill>
              </a:rPr>
              <a:t>(</a:t>
            </a:r>
            <a:r>
              <a:rPr lang="en-US" altLang="zh-CHT" sz="1800" b="1" dirty="0" err="1">
                <a:solidFill>
                  <a:srgbClr val="FF0000"/>
                </a:solidFill>
              </a:rPr>
              <a:t>R.id.expandableListView</a:t>
            </a:r>
            <a:r>
              <a:rPr lang="en-US" altLang="zh-CHT" sz="1800" b="1" dirty="0">
                <a:solidFill>
                  <a:srgbClr val="FF0000"/>
                </a:solidFill>
              </a:rPr>
              <a:t>);   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/>
            </a:r>
            <a:br>
              <a:rPr lang="en-US" altLang="zh-CHT" sz="1800" b="1" dirty="0" smtClean="0">
                <a:solidFill>
                  <a:srgbClr val="FF0000"/>
                </a:solidFill>
              </a:rPr>
            </a:br>
            <a:endParaRPr lang="en-US" altLang="zh-CHT" sz="1800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1800" b="1" dirty="0">
                <a:solidFill>
                  <a:srgbClr val="FF0000"/>
                </a:solidFill>
              </a:rPr>
              <a:t> 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>    	</a:t>
            </a:r>
            <a:r>
              <a:rPr lang="en-US" altLang="zh-CHT" sz="1800" b="1" dirty="0" err="1" smtClean="0">
                <a:solidFill>
                  <a:srgbClr val="FF0000"/>
                </a:solidFill>
              </a:rPr>
              <a:t>listView.setAdapter</a:t>
            </a:r>
            <a:r>
              <a:rPr lang="en-US" altLang="zh-CHT" sz="1800" b="1" dirty="0" smtClean="0">
                <a:solidFill>
                  <a:srgbClr val="FF0000"/>
                </a:solidFill>
              </a:rPr>
              <a:t>(adapter);</a:t>
            </a:r>
            <a:br>
              <a:rPr lang="en-US" altLang="zh-CHT" sz="1800" b="1" dirty="0" smtClean="0">
                <a:solidFill>
                  <a:srgbClr val="FF0000"/>
                </a:solidFill>
              </a:rPr>
            </a:br>
            <a:r>
              <a:rPr lang="en-US" altLang="zh-CHT" sz="1800" dirty="0" smtClean="0"/>
              <a:t>    </a:t>
            </a:r>
            <a:r>
              <a:rPr lang="en-US" altLang="zh-CHT" sz="1800" dirty="0"/>
              <a:t>}</a:t>
            </a:r>
          </a:p>
          <a:p>
            <a:pPr marL="109728" indent="0">
              <a:buNone/>
            </a:pPr>
            <a:r>
              <a:rPr lang="en-US" altLang="zh-CHT" sz="1800" dirty="0"/>
              <a:t>}</a:t>
            </a:r>
            <a:endParaRPr lang="zh-CHT" altLang="en-US" sz="1800" dirty="0"/>
          </a:p>
          <a:p>
            <a:pPr marL="109728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程式範例</a:t>
            </a:r>
          </a:p>
        </p:txBody>
      </p:sp>
    </p:spTree>
    <p:extLst>
      <p:ext uri="{BB962C8B-B14F-4D97-AF65-F5344CB8AC3E}">
        <p14:creationId xmlns:p14="http://schemas.microsoft.com/office/powerpoint/2010/main" val="9834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HT" sz="1800" dirty="0" smtClean="0"/>
              <a:t>Class </a:t>
            </a:r>
            <a:r>
              <a:rPr lang="en-US" altLang="zh-CHT" sz="1800" dirty="0" err="1" smtClean="0"/>
              <a:t>MyAdpater</a:t>
            </a:r>
            <a:r>
              <a:rPr lang="en-US" altLang="zh-CHT" sz="1800" dirty="0" smtClean="0"/>
              <a:t> extends </a:t>
            </a:r>
            <a:r>
              <a:rPr lang="en-US" altLang="zh-CHT" sz="1800" dirty="0" err="1" smtClean="0"/>
              <a:t>BaseExpandableListAdapter</a:t>
            </a:r>
            <a:r>
              <a:rPr lang="en-US" altLang="zh-CHT" sz="1800" dirty="0" smtClean="0"/>
              <a:t>{</a:t>
            </a:r>
          </a:p>
          <a:p>
            <a:pPr marL="109728" indent="0">
              <a:buNone/>
            </a:pPr>
            <a:r>
              <a:rPr lang="en-US" altLang="zh-CHT" sz="1800" dirty="0" smtClean="0"/>
              <a:t>	//</a:t>
            </a:r>
            <a:r>
              <a:rPr lang="zh-CHT" altLang="en-US" sz="1800" dirty="0" smtClean="0"/>
              <a:t>略</a:t>
            </a:r>
            <a:endParaRPr lang="en-US" altLang="zh-CHT" sz="1800" dirty="0" smtClean="0"/>
          </a:p>
          <a:p>
            <a:pPr marL="109728" indent="0">
              <a:buNone/>
            </a:pPr>
            <a:r>
              <a:rPr lang="en-US" altLang="zh-CHT" sz="1800" dirty="0"/>
              <a:t>}</a:t>
            </a:r>
            <a:endParaRPr lang="zh-CHT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HT" altLang="en-US" sz="3600" dirty="0"/>
              <a:t>繼承實作</a:t>
            </a:r>
            <a:r>
              <a:rPr lang="en-US" altLang="zh-CHT" sz="3600" dirty="0" err="1" smtClean="0"/>
              <a:t>BaseExpandableListAdapter</a:t>
            </a:r>
            <a:endParaRPr lang="zh-CHT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05" y="2852936"/>
            <a:ext cx="4761389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getGroupCount</a:t>
            </a:r>
            <a:r>
              <a:rPr lang="en-US" altLang="zh-CHT" sz="2000" dirty="0"/>
              <a:t>() {</a:t>
            </a: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00B0F0"/>
                </a:solidFill>
              </a:rPr>
              <a:t>	return</a:t>
            </a:r>
            <a:r>
              <a:rPr lang="en-US" altLang="zh-CHT" sz="2000" dirty="0" smtClean="0"/>
              <a:t> </a:t>
            </a:r>
            <a:r>
              <a:rPr lang="en-US" altLang="zh-CHT" sz="2000" dirty="0" err="1">
                <a:solidFill>
                  <a:srgbClr val="7030A0"/>
                </a:solidFill>
              </a:rPr>
              <a:t>groups</a:t>
            </a:r>
            <a:r>
              <a:rPr lang="en-US" altLang="zh-CHT" sz="2000" dirty="0" err="1"/>
              <a:t>.length</a:t>
            </a:r>
            <a:r>
              <a:rPr lang="en-US" altLang="zh-CHT" sz="2000" dirty="0"/>
              <a:t>;//</a:t>
            </a:r>
            <a:r>
              <a:rPr lang="zh-CHT" altLang="en-US" sz="2000" dirty="0" smtClean="0"/>
              <a:t>幾個父列表</a:t>
            </a:r>
            <a:endParaRPr lang="en-US" altLang="zh-CHT" sz="2000" dirty="0"/>
          </a:p>
          <a:p>
            <a:pPr marL="109728" indent="0">
              <a:buNone/>
            </a:pPr>
            <a:r>
              <a:rPr lang="en-US" altLang="zh-CHT" sz="2000" dirty="0" smtClean="0"/>
              <a:t>}</a:t>
            </a:r>
          </a:p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getChildrenCount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) {</a:t>
            </a:r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 err="1">
                <a:solidFill>
                  <a:srgbClr val="7030A0"/>
                </a:solidFill>
              </a:rPr>
              <a:t>childs</a:t>
            </a:r>
            <a:r>
              <a:rPr lang="en-US" altLang="zh-CHT" sz="2000" dirty="0"/>
              <a:t>[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].length;   </a:t>
            </a:r>
            <a:r>
              <a:rPr lang="en-US" altLang="zh-CHT" sz="2000" dirty="0" smtClean="0"/>
              <a:t>//</a:t>
            </a:r>
            <a:r>
              <a:rPr lang="zh-CHT" altLang="en-US" sz="2000" dirty="0" smtClean="0"/>
              <a:t>父列表下的</a:t>
            </a:r>
            <a:endParaRPr lang="zh-CHT" altLang="en-US" sz="2000" dirty="0"/>
          </a:p>
          <a:p>
            <a:pPr marL="109728" indent="0">
              <a:buNone/>
            </a:pPr>
            <a:r>
              <a:rPr lang="en-US" altLang="zh-CHT" sz="2000" dirty="0" smtClean="0"/>
              <a:t>}</a:t>
            </a:r>
            <a:r>
              <a:rPr lang="zh-CHT" altLang="en-US" sz="2000" dirty="0" smtClean="0"/>
              <a:t> </a:t>
            </a:r>
            <a:r>
              <a:rPr lang="en-US" altLang="zh-CHT" sz="2000" dirty="0" smtClean="0"/>
              <a:t>						//</a:t>
            </a:r>
            <a:r>
              <a:rPr lang="zh-CHT" altLang="en-US" sz="2000" dirty="0" smtClean="0"/>
              <a:t>子列表個數</a:t>
            </a:r>
            <a:endParaRPr lang="en-US" altLang="zh-CHT" sz="2000" dirty="0" smtClean="0"/>
          </a:p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/>
              <a:t>Object </a:t>
            </a:r>
            <a:r>
              <a:rPr lang="en-US" altLang="zh-CHT" sz="2000" dirty="0" err="1"/>
              <a:t>getGroup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) {</a:t>
            </a:r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>
                <a:solidFill>
                  <a:srgbClr val="7030A0"/>
                </a:solidFill>
              </a:rPr>
              <a:t>groups</a:t>
            </a:r>
            <a:r>
              <a:rPr lang="en-US" altLang="zh-CHT" sz="2000" dirty="0"/>
              <a:t>[</a:t>
            </a:r>
            <a:r>
              <a:rPr lang="en-US" altLang="zh-CHT" sz="2000" dirty="0" err="1"/>
              <a:t>groupPosition</a:t>
            </a:r>
            <a:r>
              <a:rPr lang="en-US" altLang="zh-CHT" sz="2000" dirty="0" smtClean="0"/>
              <a:t>];//</a:t>
            </a:r>
            <a:r>
              <a:rPr lang="zh-CHT" altLang="en-US" sz="2000" dirty="0" smtClean="0"/>
              <a:t>取得父列表內容</a:t>
            </a:r>
            <a:endParaRPr lang="en-US" altLang="zh-CHT" sz="2000" dirty="0"/>
          </a:p>
          <a:p>
            <a:pPr marL="109728" indent="0">
              <a:buNone/>
            </a:pPr>
            <a:r>
              <a:rPr lang="en-US" altLang="zh-CHT" sz="2000" dirty="0" smtClean="0"/>
              <a:t>}</a:t>
            </a:r>
            <a:endParaRPr lang="zh-CHT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實作方法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5943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/>
              <a:t>Object </a:t>
            </a:r>
            <a:r>
              <a:rPr lang="en-US" altLang="zh-CHT" sz="2000" dirty="0" err="1"/>
              <a:t>getChild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, 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childPosition</a:t>
            </a:r>
            <a:r>
              <a:rPr lang="en-US" altLang="zh-CHT" sz="2000" dirty="0"/>
              <a:t>) {</a:t>
            </a:r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 err="1">
                <a:solidFill>
                  <a:srgbClr val="7030A0"/>
                </a:solidFill>
              </a:rPr>
              <a:t>childs</a:t>
            </a:r>
            <a:r>
              <a:rPr lang="en-US" altLang="zh-CHT" sz="2000" dirty="0"/>
              <a:t>[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][</a:t>
            </a:r>
            <a:r>
              <a:rPr lang="en-US" altLang="zh-CHT" sz="2000" dirty="0" err="1"/>
              <a:t>childPosition</a:t>
            </a:r>
            <a:r>
              <a:rPr lang="en-US" altLang="zh-CHT" sz="2000" dirty="0" smtClean="0"/>
              <a:t>];</a:t>
            </a:r>
            <a:endParaRPr lang="en-US" altLang="zh-CHT" sz="2000" dirty="0"/>
          </a:p>
          <a:p>
            <a:pPr marL="109728" indent="0">
              <a:buNone/>
            </a:pPr>
            <a:r>
              <a:rPr lang="en-US" altLang="zh-CHT" sz="2000" dirty="0" smtClean="0"/>
              <a:t>}//</a:t>
            </a:r>
            <a:r>
              <a:rPr lang="zh-CHT" altLang="en-US" sz="2000" dirty="0"/>
              <a:t>取得父</a:t>
            </a:r>
            <a:r>
              <a:rPr lang="zh-CHT" altLang="en-US" sz="2000" dirty="0" smtClean="0"/>
              <a:t>列表內子列表內容</a:t>
            </a:r>
            <a:endParaRPr lang="en-US" altLang="zh-CHT" sz="2000" dirty="0" smtClean="0"/>
          </a:p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/>
              <a:t>long </a:t>
            </a:r>
            <a:r>
              <a:rPr lang="en-US" altLang="zh-CHT" sz="2000" dirty="0" err="1"/>
              <a:t>getGroupId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) {</a:t>
            </a:r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;</a:t>
            </a:r>
          </a:p>
          <a:p>
            <a:pPr marL="109728" indent="0">
              <a:buNone/>
            </a:pPr>
            <a:r>
              <a:rPr lang="en-US" altLang="zh-CHT" sz="2000" dirty="0" smtClean="0"/>
              <a:t>}//</a:t>
            </a:r>
            <a:r>
              <a:rPr lang="zh-CHT" altLang="en-US" sz="2000" dirty="0" smtClean="0"/>
              <a:t>取得父列表</a:t>
            </a:r>
            <a:r>
              <a:rPr lang="en-US" altLang="zh-CHT" sz="2000" dirty="0" smtClean="0"/>
              <a:t>Id</a:t>
            </a:r>
            <a:endParaRPr lang="en-US" altLang="zh-CHT" sz="2000" dirty="0"/>
          </a:p>
          <a:p>
            <a:pPr marL="109728" indent="0">
              <a:buNone/>
            </a:pPr>
            <a:r>
              <a:rPr lang="en-US" altLang="zh-CHT" sz="2000" dirty="0" smtClean="0"/>
              <a:t>@</a:t>
            </a:r>
            <a:r>
              <a:rPr lang="en-US" altLang="zh-CHT" sz="2000" dirty="0"/>
              <a:t>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/>
              <a:t>long </a:t>
            </a:r>
            <a:r>
              <a:rPr lang="en-US" altLang="zh-CHT" sz="2000" dirty="0" err="1"/>
              <a:t>getChildId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, 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childPosition</a:t>
            </a:r>
            <a:r>
              <a:rPr lang="en-US" altLang="zh-CHT" sz="2000" dirty="0"/>
              <a:t>) {</a:t>
            </a:r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 err="1"/>
              <a:t>childPosition</a:t>
            </a:r>
            <a:r>
              <a:rPr lang="en-US" altLang="zh-CHT" sz="2000" dirty="0"/>
              <a:t>;</a:t>
            </a:r>
          </a:p>
          <a:p>
            <a:pPr marL="109728" indent="0">
              <a:buNone/>
            </a:pPr>
            <a:r>
              <a:rPr lang="en-US" altLang="zh-CHT" sz="2000" dirty="0" smtClean="0"/>
              <a:t>}</a:t>
            </a:r>
            <a:r>
              <a:rPr lang="en-US" altLang="zh-CHT" sz="2000" dirty="0"/>
              <a:t> //</a:t>
            </a:r>
            <a:r>
              <a:rPr lang="zh-CHT" altLang="en-US" sz="2000" dirty="0" smtClean="0"/>
              <a:t>取得子列表</a:t>
            </a:r>
            <a:r>
              <a:rPr lang="en-US" altLang="zh-CHT" sz="2000" dirty="0" smtClean="0"/>
              <a:t>Id</a:t>
            </a:r>
            <a:endParaRPr lang="en-US" altLang="zh-CHT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實作方法</a:t>
            </a:r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Step 2</a:t>
            </a:r>
            <a:r>
              <a:rPr lang="zh-CHT" altLang="en-US" dirty="0" smtClean="0"/>
              <a:t>：建立圖片資料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1966177"/>
            <a:ext cx="7429499" cy="265628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zh-CHT" altLang="en-US" dirty="0" smtClean="0"/>
              <a:t>將</a:t>
            </a:r>
            <a:r>
              <a:rPr lang="en-US" altLang="zh-CHT" dirty="0" err="1" smtClean="0"/>
              <a:t>pic.rar</a:t>
            </a:r>
            <a:r>
              <a:rPr lang="zh-CHT" altLang="en-US" dirty="0" smtClean="0"/>
              <a:t>中的圖片解壓縮至專案中的</a:t>
            </a:r>
            <a:r>
              <a:rPr lang="en-US" altLang="zh-CHT" dirty="0" err="1" smtClean="0"/>
              <a:t>drawable</a:t>
            </a:r>
            <a:r>
              <a:rPr lang="zh-CHT" altLang="en-US" dirty="0" smtClean="0"/>
              <a:t>中</a:t>
            </a:r>
            <a:endParaRPr lang="en-US" altLang="zh-CHT" dirty="0" smtClean="0"/>
          </a:p>
          <a:p>
            <a:r>
              <a:rPr lang="zh-CHT" altLang="en-US" dirty="0" smtClean="0"/>
              <a:t>路徑為：</a:t>
            </a:r>
            <a:r>
              <a:rPr lang="en-US" altLang="zh-CHT" dirty="0"/>
              <a:t>\app\</a:t>
            </a:r>
            <a:r>
              <a:rPr lang="en-US" altLang="zh-CHT" dirty="0" err="1"/>
              <a:t>src</a:t>
            </a:r>
            <a:r>
              <a:rPr lang="en-US" altLang="zh-CHT" dirty="0"/>
              <a:t>\main\res\</a:t>
            </a:r>
            <a:r>
              <a:rPr lang="en-US" altLang="zh-CHT" dirty="0" err="1"/>
              <a:t>drawable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123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 err="1"/>
              <a:t>boolean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hasStableIds</a:t>
            </a:r>
            <a:r>
              <a:rPr lang="en-US" altLang="zh-CHT" sz="2000" dirty="0"/>
              <a:t>() </a:t>
            </a:r>
            <a:r>
              <a:rPr lang="en-US" altLang="zh-CHT" sz="2000" dirty="0" smtClean="0"/>
              <a:t>{//</a:t>
            </a:r>
            <a:r>
              <a:rPr lang="zh-CHT" altLang="en-US" sz="2000" dirty="0" smtClean="0"/>
              <a:t>是否不同</a:t>
            </a:r>
            <a:r>
              <a:rPr lang="en-US" altLang="zh-CHT" sz="2000" dirty="0" smtClean="0"/>
              <a:t>id</a:t>
            </a:r>
            <a:r>
              <a:rPr lang="zh-CHT" altLang="en-US" sz="2000" dirty="0" smtClean="0"/>
              <a:t>總是參照相同對象</a:t>
            </a:r>
            <a:endParaRPr lang="zh-CHT" altLang="en-US" sz="2000" dirty="0"/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/>
              <a:t>false;</a:t>
            </a:r>
          </a:p>
          <a:p>
            <a:pPr marL="109728" indent="0">
              <a:buNone/>
            </a:pPr>
            <a:r>
              <a:rPr lang="en-US" altLang="zh-CHT" sz="2000" dirty="0" smtClean="0"/>
              <a:t>}</a:t>
            </a:r>
          </a:p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 err="1"/>
              <a:t>boolean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isChildSelectable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, 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childPosition</a:t>
            </a:r>
            <a:r>
              <a:rPr lang="en-US" altLang="zh-CHT" sz="2000" dirty="0"/>
              <a:t>) {</a:t>
            </a:r>
          </a:p>
          <a:p>
            <a:pPr marL="109728" indent="0">
              <a:buNone/>
            </a:pPr>
            <a:r>
              <a:rPr lang="en-US" altLang="zh-CHT" sz="2000" dirty="0" smtClean="0"/>
              <a:t>	</a:t>
            </a:r>
            <a:r>
              <a:rPr lang="en-US" altLang="zh-CHT" sz="2000" dirty="0" smtClean="0">
                <a:solidFill>
                  <a:srgbClr val="00B0F0"/>
                </a:solidFill>
              </a:rPr>
              <a:t>return</a:t>
            </a:r>
            <a:r>
              <a:rPr lang="en-US" altLang="zh-CHT" sz="2000" dirty="0" smtClean="0"/>
              <a:t> </a:t>
            </a:r>
            <a:r>
              <a:rPr lang="en-US" altLang="zh-CHT" sz="2000" dirty="0"/>
              <a:t>true;</a:t>
            </a:r>
          </a:p>
          <a:p>
            <a:pPr marL="109728" indent="0">
              <a:buNone/>
            </a:pPr>
            <a:r>
              <a:rPr lang="en-US" altLang="zh-CHT" sz="2000" dirty="0" smtClean="0"/>
              <a:t>}//</a:t>
            </a:r>
            <a:r>
              <a:rPr lang="zh-CHT" altLang="en-US" sz="2000" dirty="0" smtClean="0"/>
              <a:t>子列表是否可以被選擇</a:t>
            </a:r>
            <a:endParaRPr lang="en-US" altLang="zh-CHT" sz="2000" dirty="0" smtClean="0"/>
          </a:p>
          <a:p>
            <a:pPr marL="109728" indent="0">
              <a:buNone/>
            </a:pPr>
            <a:endParaRPr lang="zh-CHT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實作方法</a:t>
            </a:r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28700" y="1484784"/>
            <a:ext cx="7200900" cy="5373216"/>
          </a:xfrm>
        </p:spPr>
        <p:txBody>
          <a:bodyPr>
            <a:noAutofit/>
          </a:bodyPr>
          <a:lstStyle/>
          <a:p>
            <a:pPr marL="109728" lvl="1" indent="0">
              <a:spcBef>
                <a:spcPts val="400"/>
              </a:spcBef>
              <a:buSzPct val="65000"/>
              <a:buNone/>
            </a:pPr>
            <a:r>
              <a:rPr lang="en-US" altLang="zh-CHT" sz="2000" dirty="0">
                <a:latin typeface="+mn-ea"/>
              </a:rPr>
              <a:t>@</a:t>
            </a:r>
            <a:r>
              <a:rPr lang="en-US" altLang="zh-CHT" sz="2000" dirty="0" smtClean="0">
                <a:latin typeface="+mn-ea"/>
              </a:rPr>
              <a:t>Override//</a:t>
            </a:r>
            <a:r>
              <a:rPr lang="zh-CHT" altLang="en-US" sz="2000" dirty="0" smtClean="0">
                <a:latin typeface="+mn-ea"/>
              </a:rPr>
              <a:t>父列表視圖</a:t>
            </a:r>
            <a:r>
              <a:rPr lang="zh-CHT" altLang="en-US" sz="2000" dirty="0">
                <a:latin typeface="+mn-ea"/>
              </a:rPr>
              <a:t>的</a:t>
            </a:r>
            <a:r>
              <a:rPr lang="zh-CHT" altLang="en-US" sz="2000" dirty="0" smtClean="0">
                <a:latin typeface="+mn-ea"/>
              </a:rPr>
              <a:t>內容</a:t>
            </a:r>
            <a:endParaRPr lang="en-US" altLang="zh-CHT" sz="2000" dirty="0">
              <a:latin typeface="+mn-ea"/>
            </a:endParaRPr>
          </a:p>
          <a:p>
            <a:pPr marL="109728" indent="0">
              <a:buNone/>
            </a:pPr>
            <a:r>
              <a:rPr lang="en-US" altLang="zh-CHT" sz="1600" dirty="0" smtClean="0">
                <a:latin typeface="+mn-ea"/>
              </a:rPr>
              <a:t>public </a:t>
            </a:r>
            <a:r>
              <a:rPr lang="en-US" altLang="zh-CHT" sz="1600" dirty="0">
                <a:latin typeface="+mn-ea"/>
              </a:rPr>
              <a:t>View </a:t>
            </a:r>
            <a:r>
              <a:rPr lang="en-US" altLang="zh-CHT" sz="1600" dirty="0" err="1">
                <a:latin typeface="+mn-ea"/>
              </a:rPr>
              <a:t>getGroupView</a:t>
            </a:r>
            <a:r>
              <a:rPr lang="en-US" altLang="zh-CHT" sz="1600" dirty="0">
                <a:latin typeface="+mn-ea"/>
              </a:rPr>
              <a:t>(</a:t>
            </a:r>
            <a:r>
              <a:rPr lang="en-US" altLang="zh-CHT" sz="1600" dirty="0" err="1">
                <a:latin typeface="+mn-ea"/>
              </a:rPr>
              <a:t>int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latin typeface="+mn-ea"/>
              </a:rPr>
              <a:t>groupPosition</a:t>
            </a:r>
            <a:r>
              <a:rPr lang="en-US" altLang="zh-CHT" sz="1600" dirty="0">
                <a:latin typeface="+mn-ea"/>
              </a:rPr>
              <a:t>, </a:t>
            </a:r>
            <a:r>
              <a:rPr lang="en-US" altLang="zh-CHT" sz="1600" dirty="0" err="1">
                <a:latin typeface="+mn-ea"/>
              </a:rPr>
              <a:t>boolean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latin typeface="+mn-ea"/>
              </a:rPr>
              <a:t>isExpanded</a:t>
            </a:r>
            <a:r>
              <a:rPr lang="en-US" altLang="zh-CHT" sz="1600" dirty="0">
                <a:latin typeface="+mn-ea"/>
              </a:rPr>
              <a:t>, View </a:t>
            </a:r>
            <a:r>
              <a:rPr lang="en-US" altLang="zh-CHT" sz="1600" dirty="0" err="1">
                <a:latin typeface="+mn-ea"/>
              </a:rPr>
              <a:t>convertView</a:t>
            </a:r>
            <a:r>
              <a:rPr lang="en-US" altLang="zh-CHT" sz="1600" dirty="0">
                <a:latin typeface="+mn-ea"/>
              </a:rPr>
              <a:t>, </a:t>
            </a:r>
            <a:r>
              <a:rPr lang="en-US" altLang="zh-CHT" sz="1600" dirty="0" err="1">
                <a:latin typeface="+mn-ea"/>
              </a:rPr>
              <a:t>ViewGroup</a:t>
            </a:r>
            <a:r>
              <a:rPr lang="en-US" altLang="zh-CHT" sz="1600" dirty="0">
                <a:latin typeface="+mn-ea"/>
              </a:rPr>
              <a:t> parent) {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solidFill>
                  <a:srgbClr val="7030A0"/>
                </a:solidFill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 = null;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if(</a:t>
            </a:r>
            <a:r>
              <a:rPr lang="en-US" altLang="zh-CHT" sz="1600" dirty="0" err="1">
                <a:latin typeface="+mn-ea"/>
              </a:rPr>
              <a:t>convertView</a:t>
            </a:r>
            <a:r>
              <a:rPr lang="en-US" altLang="zh-CHT" sz="1600" dirty="0">
                <a:latin typeface="+mn-ea"/>
              </a:rPr>
              <a:t>==null</a:t>
            </a:r>
            <a:r>
              <a:rPr lang="en-US" altLang="zh-CHT" sz="1600" dirty="0" smtClean="0">
                <a:latin typeface="+mn-ea"/>
              </a:rPr>
              <a:t>){//</a:t>
            </a:r>
            <a:r>
              <a:rPr lang="zh-CHT" altLang="en-US" sz="1600" dirty="0" smtClean="0">
                <a:latin typeface="+mn-ea"/>
              </a:rPr>
              <a:t>有沒有舊的</a:t>
            </a:r>
            <a:r>
              <a:rPr lang="en-US" altLang="zh-CHT" sz="1600" dirty="0" smtClean="0">
                <a:latin typeface="+mn-ea"/>
              </a:rPr>
              <a:t>view</a:t>
            </a:r>
            <a:r>
              <a:rPr lang="zh-CHT" altLang="en-US" sz="1600" dirty="0" smtClean="0">
                <a:latin typeface="+mn-ea"/>
              </a:rPr>
              <a:t>可以使用</a:t>
            </a:r>
            <a:endParaRPr lang="en-US" altLang="zh-CHT" sz="1600" dirty="0">
              <a:latin typeface="+mn-ea"/>
            </a:endParaRP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   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 = new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(</a:t>
            </a:r>
            <a:r>
              <a:rPr lang="en-US" altLang="zh-CHT" sz="1600" dirty="0" err="1">
                <a:latin typeface="+mn-ea"/>
              </a:rPr>
              <a:t>MainActivity.this</a:t>
            </a:r>
            <a:r>
              <a:rPr lang="en-US" altLang="zh-CHT" sz="1600" dirty="0">
                <a:latin typeface="+mn-ea"/>
              </a:rPr>
              <a:t>);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}else{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   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=(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)</a:t>
            </a:r>
            <a:r>
              <a:rPr lang="en-US" altLang="zh-CHT" sz="1600" dirty="0" err="1">
                <a:latin typeface="+mn-ea"/>
              </a:rPr>
              <a:t>convertView</a:t>
            </a:r>
            <a:r>
              <a:rPr lang="en-US" altLang="zh-CHT" sz="1600" dirty="0">
                <a:latin typeface="+mn-ea"/>
              </a:rPr>
              <a:t>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}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textView.setText</a:t>
            </a:r>
            <a:r>
              <a:rPr lang="en-US" altLang="zh-CHT" sz="1600" dirty="0">
                <a:latin typeface="+mn-ea"/>
              </a:rPr>
              <a:t>(groups[</a:t>
            </a:r>
            <a:r>
              <a:rPr lang="en-US" altLang="zh-CHT" sz="1600" dirty="0" err="1">
                <a:latin typeface="+mn-ea"/>
              </a:rPr>
              <a:t>groupPosition</a:t>
            </a:r>
            <a:r>
              <a:rPr lang="en-US" altLang="zh-CHT" sz="1600" dirty="0">
                <a:latin typeface="+mn-ea"/>
              </a:rPr>
              <a:t>]);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textView.setTextSize</a:t>
            </a:r>
            <a:r>
              <a:rPr lang="en-US" altLang="zh-CHT" sz="1600" dirty="0">
                <a:latin typeface="+mn-ea"/>
              </a:rPr>
              <a:t>(30);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textView.setPadding</a:t>
            </a:r>
            <a:r>
              <a:rPr lang="en-US" altLang="zh-CHT" sz="1600" dirty="0">
                <a:latin typeface="+mn-ea"/>
              </a:rPr>
              <a:t>(50,10,0,10);//</a:t>
            </a:r>
            <a:r>
              <a:rPr lang="zh-CHT" altLang="en-US" sz="1600" dirty="0">
                <a:latin typeface="+mn-ea"/>
              </a:rPr>
              <a:t>左 上 右 下</a:t>
            </a:r>
          </a:p>
          <a:p>
            <a:pPr marL="109728" indent="0">
              <a:buNone/>
            </a:pPr>
            <a:r>
              <a:rPr lang="zh-CHT" altLang="en-US" sz="1600" dirty="0">
                <a:latin typeface="+mn-ea"/>
              </a:rPr>
              <a:t>            </a:t>
            </a:r>
            <a:r>
              <a:rPr lang="en-US" altLang="zh-CHT" sz="1600" dirty="0">
                <a:latin typeface="+mn-ea"/>
              </a:rPr>
              <a:t>return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;</a:t>
            </a:r>
          </a:p>
          <a:p>
            <a:pPr marL="109728" indent="0">
              <a:buNone/>
            </a:pPr>
            <a:r>
              <a:rPr lang="en-US" altLang="zh-CHT" sz="1600" dirty="0" smtClean="0">
                <a:latin typeface="+mn-ea"/>
              </a:rPr>
              <a:t>}</a:t>
            </a:r>
            <a:endParaRPr lang="zh-CHT" altLang="en-US" sz="1600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28700" y="332656"/>
            <a:ext cx="7200900" cy="1485900"/>
          </a:xfrm>
        </p:spPr>
        <p:txBody>
          <a:bodyPr/>
          <a:lstStyle/>
          <a:p>
            <a:r>
              <a:rPr lang="zh-CHT" altLang="en-US" dirty="0"/>
              <a:t>實作方法</a:t>
            </a:r>
          </a:p>
        </p:txBody>
      </p:sp>
    </p:spTree>
    <p:extLst>
      <p:ext uri="{BB962C8B-B14F-4D97-AF65-F5344CB8AC3E}">
        <p14:creationId xmlns:p14="http://schemas.microsoft.com/office/powerpoint/2010/main" val="13381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28700" y="1340768"/>
            <a:ext cx="7200900" cy="5112568"/>
          </a:xfrm>
        </p:spPr>
        <p:txBody>
          <a:bodyPr>
            <a:noAutofit/>
          </a:bodyPr>
          <a:lstStyle/>
          <a:p>
            <a:pPr marL="109728" lvl="1" indent="0">
              <a:spcBef>
                <a:spcPts val="400"/>
              </a:spcBef>
              <a:buSzPct val="65000"/>
              <a:buNone/>
            </a:pPr>
            <a:r>
              <a:rPr lang="en-US" altLang="zh-CHT" sz="2000" dirty="0">
                <a:latin typeface="+mn-ea"/>
              </a:rPr>
              <a:t>@</a:t>
            </a:r>
            <a:r>
              <a:rPr lang="en-US" altLang="zh-CHT" sz="2000" dirty="0" smtClean="0">
                <a:latin typeface="+mn-ea"/>
              </a:rPr>
              <a:t>Override//</a:t>
            </a:r>
            <a:r>
              <a:rPr lang="zh-CHT" altLang="en-US" sz="2000" dirty="0" smtClean="0">
                <a:latin typeface="+mn-ea"/>
              </a:rPr>
              <a:t>子列</a:t>
            </a:r>
            <a:r>
              <a:rPr lang="zh-CHT" altLang="en-US" sz="2000" dirty="0">
                <a:latin typeface="+mn-ea"/>
              </a:rPr>
              <a:t>表視圖的</a:t>
            </a:r>
            <a:r>
              <a:rPr lang="zh-CHT" altLang="en-US" sz="2000" dirty="0" smtClean="0">
                <a:latin typeface="+mn-ea"/>
              </a:rPr>
              <a:t>內容</a:t>
            </a:r>
            <a:endParaRPr lang="en-US" altLang="zh-CHT" sz="2000" dirty="0">
              <a:latin typeface="+mn-ea"/>
            </a:endParaRPr>
          </a:p>
          <a:p>
            <a:pPr marL="109728" indent="0">
              <a:buNone/>
            </a:pPr>
            <a:r>
              <a:rPr lang="en-US" altLang="zh-CHT" sz="1600" dirty="0" smtClean="0">
                <a:latin typeface="+mn-ea"/>
              </a:rPr>
              <a:t>public </a:t>
            </a:r>
            <a:r>
              <a:rPr lang="en-US" altLang="zh-CHT" sz="1600" dirty="0">
                <a:latin typeface="+mn-ea"/>
              </a:rPr>
              <a:t>View </a:t>
            </a:r>
            <a:r>
              <a:rPr lang="en-US" altLang="zh-CHT" sz="1600" dirty="0" err="1">
                <a:latin typeface="+mn-ea"/>
              </a:rPr>
              <a:t>getChildView</a:t>
            </a:r>
            <a:r>
              <a:rPr lang="en-US" altLang="zh-CHT" sz="1600" dirty="0">
                <a:latin typeface="+mn-ea"/>
              </a:rPr>
              <a:t>(</a:t>
            </a:r>
            <a:r>
              <a:rPr lang="en-US" altLang="zh-CHT" sz="1600" dirty="0" err="1">
                <a:latin typeface="+mn-ea"/>
              </a:rPr>
              <a:t>int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latin typeface="+mn-ea"/>
              </a:rPr>
              <a:t>groupPosition</a:t>
            </a:r>
            <a:r>
              <a:rPr lang="en-US" altLang="zh-CHT" sz="1600" dirty="0">
                <a:latin typeface="+mn-ea"/>
              </a:rPr>
              <a:t>, </a:t>
            </a:r>
            <a:r>
              <a:rPr lang="en-US" altLang="zh-CHT" sz="1600" dirty="0" err="1">
                <a:latin typeface="+mn-ea"/>
              </a:rPr>
              <a:t>int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latin typeface="+mn-ea"/>
              </a:rPr>
              <a:t>childPosition</a:t>
            </a:r>
            <a:r>
              <a:rPr lang="en-US" altLang="zh-CHT" sz="1600" dirty="0">
                <a:latin typeface="+mn-ea"/>
              </a:rPr>
              <a:t>, </a:t>
            </a:r>
            <a:r>
              <a:rPr lang="en-US" altLang="zh-CHT" sz="1600" dirty="0" err="1">
                <a:latin typeface="+mn-ea"/>
              </a:rPr>
              <a:t>boolean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latin typeface="+mn-ea"/>
              </a:rPr>
              <a:t>isLastChild</a:t>
            </a:r>
            <a:r>
              <a:rPr lang="en-US" altLang="zh-CHT" sz="1600" dirty="0">
                <a:latin typeface="+mn-ea"/>
              </a:rPr>
              <a:t>, View </a:t>
            </a:r>
            <a:r>
              <a:rPr lang="en-US" altLang="zh-CHT" sz="1600" dirty="0" err="1">
                <a:latin typeface="+mn-ea"/>
              </a:rPr>
              <a:t>convertView</a:t>
            </a:r>
            <a:r>
              <a:rPr lang="en-US" altLang="zh-CHT" sz="1600" dirty="0">
                <a:latin typeface="+mn-ea"/>
              </a:rPr>
              <a:t>, </a:t>
            </a:r>
            <a:r>
              <a:rPr lang="en-US" altLang="zh-CHT" sz="1600" dirty="0" err="1">
                <a:latin typeface="+mn-ea"/>
              </a:rPr>
              <a:t>ViewGroup</a:t>
            </a:r>
            <a:r>
              <a:rPr lang="en-US" altLang="zh-CHT" sz="1600" dirty="0">
                <a:latin typeface="+mn-ea"/>
              </a:rPr>
              <a:t> parent) {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 = null;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if(</a:t>
            </a:r>
            <a:r>
              <a:rPr lang="en-US" altLang="zh-CHT" sz="1600" dirty="0" err="1">
                <a:latin typeface="+mn-ea"/>
              </a:rPr>
              <a:t>convertView</a:t>
            </a:r>
            <a:r>
              <a:rPr lang="en-US" altLang="zh-CHT" sz="1600" dirty="0">
                <a:latin typeface="+mn-ea"/>
              </a:rPr>
              <a:t>==null){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   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 = new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(</a:t>
            </a:r>
            <a:r>
              <a:rPr lang="en-US" altLang="zh-CHT" sz="1600" dirty="0" err="1">
                <a:latin typeface="+mn-ea"/>
              </a:rPr>
              <a:t>MainActivity.this</a:t>
            </a:r>
            <a:r>
              <a:rPr lang="en-US" altLang="zh-CHT" sz="1600" dirty="0">
                <a:latin typeface="+mn-ea"/>
              </a:rPr>
              <a:t>);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}else{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    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=(</a:t>
            </a:r>
            <a:r>
              <a:rPr lang="en-US" altLang="zh-CHT" sz="1600" dirty="0" err="1">
                <a:latin typeface="+mn-ea"/>
              </a:rPr>
              <a:t>TextView</a:t>
            </a:r>
            <a:r>
              <a:rPr lang="en-US" altLang="zh-CHT" sz="1600" dirty="0">
                <a:latin typeface="+mn-ea"/>
              </a:rPr>
              <a:t>)</a:t>
            </a:r>
            <a:r>
              <a:rPr lang="en-US" altLang="zh-CHT" sz="1600" dirty="0" err="1">
                <a:latin typeface="+mn-ea"/>
              </a:rPr>
              <a:t>convertView</a:t>
            </a:r>
            <a:r>
              <a:rPr lang="en-US" altLang="zh-CHT" sz="1600" dirty="0">
                <a:latin typeface="+mn-ea"/>
              </a:rPr>
              <a:t>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}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textView.setText</a:t>
            </a:r>
            <a:r>
              <a:rPr lang="en-US" altLang="zh-CHT" sz="1600" dirty="0">
                <a:latin typeface="+mn-ea"/>
              </a:rPr>
              <a:t>(</a:t>
            </a:r>
            <a:r>
              <a:rPr lang="en-US" altLang="zh-CHT" sz="1600" dirty="0" err="1">
                <a:latin typeface="+mn-ea"/>
              </a:rPr>
              <a:t>childs</a:t>
            </a:r>
            <a:r>
              <a:rPr lang="en-US" altLang="zh-CHT" sz="1600" dirty="0">
                <a:latin typeface="+mn-ea"/>
              </a:rPr>
              <a:t>[</a:t>
            </a:r>
            <a:r>
              <a:rPr lang="en-US" altLang="zh-CHT" sz="1600" dirty="0" err="1">
                <a:latin typeface="+mn-ea"/>
              </a:rPr>
              <a:t>groupPosition</a:t>
            </a:r>
            <a:r>
              <a:rPr lang="en-US" altLang="zh-CHT" sz="1600" dirty="0">
                <a:latin typeface="+mn-ea"/>
              </a:rPr>
              <a:t>][</a:t>
            </a:r>
            <a:r>
              <a:rPr lang="en-US" altLang="zh-CHT" sz="1600" dirty="0" err="1">
                <a:latin typeface="+mn-ea"/>
              </a:rPr>
              <a:t>childPosition</a:t>
            </a:r>
            <a:r>
              <a:rPr lang="en-US" altLang="zh-CHT" sz="1600" dirty="0">
                <a:latin typeface="+mn-ea"/>
              </a:rPr>
              <a:t>]);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textView.setTextSize</a:t>
            </a:r>
            <a:r>
              <a:rPr lang="en-US" altLang="zh-CHT" sz="1600" dirty="0">
                <a:latin typeface="+mn-ea"/>
              </a:rPr>
              <a:t>(20);</a:t>
            </a:r>
          </a:p>
          <a:p>
            <a:pPr marL="109728" indent="0">
              <a:buNone/>
            </a:pPr>
            <a:r>
              <a:rPr lang="en-US" altLang="zh-CHT" sz="1600" dirty="0">
                <a:latin typeface="+mn-ea"/>
              </a:rPr>
              <a:t>            </a:t>
            </a:r>
            <a:r>
              <a:rPr lang="en-US" altLang="zh-CHT" sz="1600" dirty="0" err="1">
                <a:latin typeface="+mn-ea"/>
              </a:rPr>
              <a:t>textView.setPadding</a:t>
            </a:r>
            <a:r>
              <a:rPr lang="en-US" altLang="zh-CHT" sz="1600" dirty="0">
                <a:latin typeface="+mn-ea"/>
              </a:rPr>
              <a:t>(72,10,0,10);</a:t>
            </a:r>
          </a:p>
          <a:p>
            <a:pPr marL="109728" indent="0">
              <a:buNone/>
            </a:pPr>
            <a:r>
              <a:rPr lang="en-US" altLang="zh-CHT" sz="1600" dirty="0" smtClean="0">
                <a:latin typeface="+mn-ea"/>
              </a:rPr>
              <a:t>	</a:t>
            </a:r>
            <a:r>
              <a:rPr lang="zh-CHT" altLang="en-US" sz="1600" dirty="0" smtClean="0">
                <a:latin typeface="+mn-ea"/>
              </a:rPr>
              <a:t>  </a:t>
            </a:r>
            <a:r>
              <a:rPr lang="en-US" altLang="zh-CHT" sz="1600" dirty="0" smtClean="0">
                <a:latin typeface="+mn-ea"/>
              </a:rPr>
              <a:t>return </a:t>
            </a:r>
            <a:r>
              <a:rPr lang="en-US" altLang="zh-CHT" sz="1600" dirty="0" err="1" smtClean="0">
                <a:latin typeface="+mn-ea"/>
              </a:rPr>
              <a:t>textView</a:t>
            </a:r>
            <a:r>
              <a:rPr lang="en-US" altLang="zh-CHT" sz="1600" dirty="0" smtClean="0">
                <a:latin typeface="+mn-ea"/>
              </a:rPr>
              <a:t>;</a:t>
            </a:r>
          </a:p>
          <a:p>
            <a:pPr marL="109728" indent="0">
              <a:buNone/>
            </a:pPr>
            <a:r>
              <a:rPr lang="en-US" altLang="zh-CHT" sz="1600" dirty="0" smtClean="0">
                <a:latin typeface="+mn-ea"/>
              </a:rPr>
              <a:t>}</a:t>
            </a:r>
            <a:endParaRPr lang="zh-CHT" altLang="en-US" sz="1600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28700" y="404664"/>
            <a:ext cx="7200900" cy="1767036"/>
          </a:xfrm>
        </p:spPr>
        <p:txBody>
          <a:bodyPr/>
          <a:lstStyle/>
          <a:p>
            <a:r>
              <a:rPr lang="zh-CHT" altLang="en-US" dirty="0"/>
              <a:t>實作方法</a:t>
            </a:r>
          </a:p>
        </p:txBody>
      </p:sp>
    </p:spTree>
    <p:extLst>
      <p:ext uri="{BB962C8B-B14F-4D97-AF65-F5344CB8AC3E}">
        <p14:creationId xmlns:p14="http://schemas.microsoft.com/office/powerpoint/2010/main" val="2853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481328"/>
            <a:ext cx="8003232" cy="51880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HT" sz="1400" dirty="0" err="1">
                <a:solidFill>
                  <a:schemeClr val="tx1"/>
                </a:solidFill>
              </a:rPr>
              <a:t>listView.setOnChildClickListener</a:t>
            </a:r>
            <a:r>
              <a:rPr lang="en-US" altLang="zh-CHT" sz="1400" dirty="0">
                <a:solidFill>
                  <a:schemeClr val="tx1"/>
                </a:solidFill>
              </a:rPr>
              <a:t>(new </a:t>
            </a:r>
            <a:r>
              <a:rPr lang="en-US" altLang="zh-CHT" sz="1400" dirty="0" err="1">
                <a:solidFill>
                  <a:schemeClr val="tx1"/>
                </a:solidFill>
              </a:rPr>
              <a:t>ExpandableListView.OnChildClickListener</a:t>
            </a:r>
            <a:r>
              <a:rPr lang="en-US" altLang="zh-CHT" sz="1400" dirty="0">
                <a:solidFill>
                  <a:schemeClr val="tx1"/>
                </a:solidFill>
              </a:rPr>
              <a:t>() </a:t>
            </a:r>
            <a:r>
              <a:rPr lang="en-US" altLang="zh-CHT" sz="1400" dirty="0" smtClean="0">
                <a:solidFill>
                  <a:schemeClr val="tx1"/>
                </a:solidFill>
              </a:rPr>
              <a:t>{//</a:t>
            </a:r>
            <a:r>
              <a:rPr lang="zh-CHT" altLang="en-US" sz="1400" dirty="0" smtClean="0">
                <a:solidFill>
                  <a:schemeClr val="tx1"/>
                </a:solidFill>
              </a:rPr>
              <a:t>子列表事件</a:t>
            </a:r>
            <a:r>
              <a:rPr lang="zh-CHT" altLang="en-US" sz="1400" dirty="0">
                <a:solidFill>
                  <a:schemeClr val="tx1"/>
                </a:solidFill>
              </a:rPr>
              <a:t>監聽器</a:t>
            </a: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@</a:t>
            </a:r>
            <a:r>
              <a:rPr lang="en-US" altLang="zh-CHT" sz="1400" dirty="0">
                <a:solidFill>
                  <a:schemeClr val="tx1"/>
                </a:solidFill>
              </a:rPr>
              <a:t>Override</a:t>
            </a: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public </a:t>
            </a:r>
            <a:r>
              <a:rPr lang="en-US" altLang="zh-CHT" sz="1400" dirty="0" err="1">
                <a:solidFill>
                  <a:schemeClr val="tx1"/>
                </a:solidFill>
              </a:rPr>
              <a:t>boolean</a:t>
            </a:r>
            <a:r>
              <a:rPr lang="en-US" altLang="zh-CHT" sz="1400" dirty="0">
                <a:solidFill>
                  <a:schemeClr val="tx1"/>
                </a:solidFill>
              </a:rPr>
              <a:t> </a:t>
            </a:r>
            <a:r>
              <a:rPr lang="en-US" altLang="zh-CHT" sz="1400" dirty="0" err="1">
                <a:solidFill>
                  <a:schemeClr val="tx1"/>
                </a:solidFill>
              </a:rPr>
              <a:t>onChildClick</a:t>
            </a:r>
            <a:r>
              <a:rPr lang="en-US" altLang="zh-CHT" sz="1400" dirty="0">
                <a:solidFill>
                  <a:schemeClr val="tx1"/>
                </a:solidFill>
              </a:rPr>
              <a:t>(</a:t>
            </a:r>
            <a:r>
              <a:rPr lang="en-US" altLang="zh-CHT" sz="1400" dirty="0" err="1">
                <a:solidFill>
                  <a:schemeClr val="tx1"/>
                </a:solidFill>
              </a:rPr>
              <a:t>ExpandableListView</a:t>
            </a:r>
            <a:r>
              <a:rPr lang="en-US" altLang="zh-CHT" sz="1400" dirty="0">
                <a:solidFill>
                  <a:schemeClr val="tx1"/>
                </a:solidFill>
              </a:rPr>
              <a:t> parent, View v, </a:t>
            </a:r>
            <a:r>
              <a:rPr lang="en-US" altLang="zh-CHT" sz="1400" dirty="0" err="1">
                <a:solidFill>
                  <a:schemeClr val="tx1"/>
                </a:solidFill>
              </a:rPr>
              <a:t>int</a:t>
            </a:r>
            <a:r>
              <a:rPr lang="en-US" altLang="zh-CHT" sz="1400" dirty="0">
                <a:solidFill>
                  <a:schemeClr val="tx1"/>
                </a:solidFill>
              </a:rPr>
              <a:t> </a:t>
            </a:r>
            <a:r>
              <a:rPr lang="en-US" altLang="zh-CHT" sz="1400" dirty="0" err="1">
                <a:solidFill>
                  <a:schemeClr val="tx1"/>
                </a:solidFill>
              </a:rPr>
              <a:t>groupPosition</a:t>
            </a:r>
            <a:r>
              <a:rPr lang="en-US" altLang="zh-CHT" sz="1400" dirty="0">
                <a:solidFill>
                  <a:schemeClr val="tx1"/>
                </a:solidFill>
              </a:rPr>
              <a:t>, </a:t>
            </a:r>
            <a:r>
              <a:rPr lang="en-US" altLang="zh-CHT" sz="1400" dirty="0" err="1">
                <a:solidFill>
                  <a:schemeClr val="tx1"/>
                </a:solidFill>
              </a:rPr>
              <a:t>int</a:t>
            </a:r>
            <a:r>
              <a:rPr lang="en-US" altLang="zh-CHT" sz="1400" dirty="0">
                <a:solidFill>
                  <a:schemeClr val="tx1"/>
                </a:solidFill>
              </a:rPr>
              <a:t> </a:t>
            </a:r>
            <a:r>
              <a:rPr lang="en-US" altLang="zh-CHT" sz="1400" dirty="0" err="1">
                <a:solidFill>
                  <a:schemeClr val="tx1"/>
                </a:solidFill>
              </a:rPr>
              <a:t>childPosition</a:t>
            </a:r>
            <a:r>
              <a:rPr lang="en-US" altLang="zh-CHT" sz="1400" dirty="0">
                <a:solidFill>
                  <a:schemeClr val="tx1"/>
                </a:solidFill>
              </a:rPr>
              <a:t>, long id) </a:t>
            </a:r>
            <a:r>
              <a:rPr lang="en-US" altLang="zh-CHT" sz="1400" dirty="0" smtClean="0">
                <a:solidFill>
                  <a:schemeClr val="tx1"/>
                </a:solidFill>
              </a:rPr>
              <a:t>{</a:t>
            </a:r>
            <a:br>
              <a:rPr lang="en-US" altLang="zh-CHT" sz="1400" dirty="0" smtClean="0">
                <a:solidFill>
                  <a:schemeClr val="tx1"/>
                </a:solidFill>
              </a:rPr>
            </a:br>
            <a:endParaRPr lang="en-US" altLang="zh-CHT" sz="1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	String </a:t>
            </a:r>
            <a:r>
              <a:rPr lang="en-US" altLang="zh-CHT" sz="1400" dirty="0" err="1">
                <a:solidFill>
                  <a:schemeClr val="tx1"/>
                </a:solidFill>
              </a:rPr>
              <a:t>childName</a:t>
            </a:r>
            <a:r>
              <a:rPr lang="en-US" altLang="zh-CHT" sz="1400" dirty="0">
                <a:solidFill>
                  <a:schemeClr val="tx1"/>
                </a:solidFill>
              </a:rPr>
              <a:t> = (String) </a:t>
            </a:r>
            <a:r>
              <a:rPr lang="en-US" altLang="zh-CHT" sz="1400" dirty="0" smtClean="0">
                <a:solidFill>
                  <a:schemeClr val="tx1"/>
                </a:solidFill>
              </a:rPr>
              <a:t>	</a:t>
            </a:r>
            <a:r>
              <a:rPr lang="en-US" altLang="zh-CHT" sz="1400" dirty="0" err="1" smtClean="0">
                <a:solidFill>
                  <a:schemeClr val="tx1"/>
                </a:solidFill>
              </a:rPr>
              <a:t>adapter.getChild</a:t>
            </a:r>
            <a:r>
              <a:rPr lang="en-US" altLang="zh-CHT" sz="1400" dirty="0" smtClean="0">
                <a:solidFill>
                  <a:schemeClr val="tx1"/>
                </a:solidFill>
              </a:rPr>
              <a:t>(</a:t>
            </a:r>
            <a:r>
              <a:rPr lang="en-US" altLang="zh-CHT" sz="1400" dirty="0" err="1" smtClean="0">
                <a:solidFill>
                  <a:schemeClr val="tx1"/>
                </a:solidFill>
              </a:rPr>
              <a:t>groupPosition,childPosition</a:t>
            </a:r>
            <a:r>
              <a:rPr lang="en-US" altLang="zh-CHT" sz="1400" dirty="0">
                <a:solidFill>
                  <a:schemeClr val="tx1"/>
                </a:solidFill>
              </a:rPr>
              <a:t>).</a:t>
            </a:r>
            <a:r>
              <a:rPr lang="en-US" altLang="zh-CHT" sz="1400" dirty="0" err="1">
                <a:solidFill>
                  <a:schemeClr val="tx1"/>
                </a:solidFill>
              </a:rPr>
              <a:t>toString</a:t>
            </a:r>
            <a:r>
              <a:rPr lang="en-US" altLang="zh-CHT" sz="1400" dirty="0" smtClean="0">
                <a:solidFill>
                  <a:schemeClr val="tx1"/>
                </a:solidFill>
              </a:rPr>
              <a:t>();</a:t>
            </a:r>
          </a:p>
          <a:p>
            <a:pPr marL="109728" indent="0">
              <a:buNone/>
            </a:pPr>
            <a:r>
              <a:rPr lang="en-US" altLang="zh-CHT" sz="1400" dirty="0">
                <a:solidFill>
                  <a:schemeClr val="tx1"/>
                </a:solidFill>
              </a:rPr>
              <a:t>	// </a:t>
            </a:r>
            <a:r>
              <a:rPr lang="zh-CHT" altLang="en-US" sz="1400" dirty="0">
                <a:solidFill>
                  <a:schemeClr val="tx1"/>
                </a:solidFill>
              </a:rPr>
              <a:t>目標</a:t>
            </a:r>
            <a:r>
              <a:rPr lang="en-US" altLang="zh-CHT" sz="1400" dirty="0">
                <a:solidFill>
                  <a:schemeClr val="tx1"/>
                </a:solidFill>
              </a:rPr>
              <a:t>,</a:t>
            </a:r>
            <a:r>
              <a:rPr lang="zh-CHT" altLang="en-US" sz="1400" dirty="0">
                <a:solidFill>
                  <a:schemeClr val="tx1"/>
                </a:solidFill>
              </a:rPr>
              <a:t>訊息內容</a:t>
            </a:r>
            <a:r>
              <a:rPr lang="en-US" altLang="zh-CHT" sz="1400" dirty="0">
                <a:solidFill>
                  <a:schemeClr val="tx1"/>
                </a:solidFill>
              </a:rPr>
              <a:t>,</a:t>
            </a:r>
            <a:r>
              <a:rPr lang="zh-CHT" altLang="en-US" sz="1400" dirty="0">
                <a:solidFill>
                  <a:schemeClr val="tx1"/>
                </a:solidFill>
              </a:rPr>
              <a:t>訊息格式</a:t>
            </a:r>
            <a:endParaRPr lang="en-US" altLang="zh-CHT" sz="1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	</a:t>
            </a:r>
            <a:r>
              <a:rPr lang="en-US" altLang="zh-CHT" sz="1400" dirty="0" err="1" smtClean="0">
                <a:solidFill>
                  <a:schemeClr val="tx1"/>
                </a:solidFill>
              </a:rPr>
              <a:t>Toast.makeText</a:t>
            </a:r>
            <a:r>
              <a:rPr lang="en-US" altLang="zh-CHT" sz="1400" dirty="0" smtClean="0">
                <a:solidFill>
                  <a:schemeClr val="tx1"/>
                </a:solidFill>
              </a:rPr>
              <a:t>(</a:t>
            </a:r>
            <a:r>
              <a:rPr lang="en-US" altLang="zh-CHT" sz="1400" dirty="0" err="1" smtClean="0">
                <a:solidFill>
                  <a:schemeClr val="tx1"/>
                </a:solidFill>
              </a:rPr>
              <a:t>MainActivity.this</a:t>
            </a:r>
            <a:r>
              <a:rPr lang="en-US" altLang="zh-CHT" sz="1400" dirty="0" err="1">
                <a:solidFill>
                  <a:schemeClr val="tx1"/>
                </a:solidFill>
              </a:rPr>
              <a:t>,"Click</a:t>
            </a:r>
            <a:r>
              <a:rPr lang="en-US" altLang="zh-CHT" sz="1400" dirty="0">
                <a:solidFill>
                  <a:schemeClr val="tx1"/>
                </a:solidFill>
              </a:rPr>
              <a:t> : "+</a:t>
            </a:r>
            <a:r>
              <a:rPr lang="en-US" altLang="zh-CHT" sz="1400" dirty="0" err="1">
                <a:solidFill>
                  <a:schemeClr val="tx1"/>
                </a:solidFill>
              </a:rPr>
              <a:t>childName</a:t>
            </a:r>
            <a:r>
              <a:rPr lang="en-US" altLang="zh-CHT" sz="1400" dirty="0">
                <a:solidFill>
                  <a:schemeClr val="tx1"/>
                </a:solidFill>
              </a:rPr>
              <a:t>+" item",</a:t>
            </a:r>
            <a:r>
              <a:rPr lang="en-US" altLang="zh-CHT" sz="1400" dirty="0" err="1">
                <a:solidFill>
                  <a:schemeClr val="tx1"/>
                </a:solidFill>
              </a:rPr>
              <a:t>Toast.LENGTH_LONG</a:t>
            </a:r>
            <a:r>
              <a:rPr lang="en-US" altLang="zh-CHT" sz="1400" dirty="0">
                <a:solidFill>
                  <a:schemeClr val="tx1"/>
                </a:solidFill>
              </a:rPr>
              <a:t>).show</a:t>
            </a:r>
            <a:r>
              <a:rPr lang="en-US" altLang="zh-CHT" sz="1400" dirty="0" smtClean="0">
                <a:solidFill>
                  <a:schemeClr val="tx1"/>
                </a:solidFill>
              </a:rPr>
              <a:t>(); </a:t>
            </a:r>
            <a:r>
              <a:rPr lang="en-US" altLang="zh-CHT" sz="1400" dirty="0" smtClean="0">
                <a:solidFill>
                  <a:schemeClr val="tx1"/>
                </a:solidFill>
              </a:rPr>
              <a:t/>
            </a:r>
            <a:br>
              <a:rPr lang="en-US" altLang="zh-CHT" sz="1400" dirty="0" smtClean="0">
                <a:solidFill>
                  <a:schemeClr val="tx1"/>
                </a:solidFill>
              </a:rPr>
            </a:br>
            <a:endParaRPr lang="zh-CHT" altLang="en-US" sz="1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	return </a:t>
            </a:r>
            <a:r>
              <a:rPr lang="en-US" altLang="zh-CHT" sz="1400" dirty="0">
                <a:solidFill>
                  <a:schemeClr val="tx1"/>
                </a:solidFill>
              </a:rPr>
              <a:t>false;</a:t>
            </a: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	}</a:t>
            </a:r>
            <a:endParaRPr lang="en-US" altLang="zh-CHT" sz="1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zh-CHT" sz="1400" dirty="0" smtClean="0">
                <a:solidFill>
                  <a:schemeClr val="tx1"/>
                </a:solidFill>
              </a:rPr>
              <a:t>});</a:t>
            </a:r>
            <a:endParaRPr lang="zh-CHT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28700" y="404664"/>
            <a:ext cx="7200900" cy="1767036"/>
          </a:xfrm>
        </p:spPr>
        <p:txBody>
          <a:bodyPr/>
          <a:lstStyle/>
          <a:p>
            <a:r>
              <a:rPr lang="zh-CHT" altLang="en-US" dirty="0" smtClean="0"/>
              <a:t>實作子列表監聽器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9946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err="1"/>
              <a:t>ExpandableListView</a:t>
            </a:r>
            <a:r>
              <a:rPr lang="en-US" altLang="zh-CHT" dirty="0"/>
              <a:t/>
            </a:r>
            <a:br>
              <a:rPr lang="en-US" altLang="zh-CHT" dirty="0"/>
            </a:br>
            <a:r>
              <a:rPr lang="zh-CHT" altLang="en-US" dirty="0" smtClean="0"/>
              <a:t>客製化子列表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HT" altLang="en-US" sz="2400" b="1" dirty="0" smtClean="0"/>
              <a:t>在文</a:t>
            </a:r>
            <a:r>
              <a:rPr lang="zh-CHT" altLang="en-US" sz="2400" b="1" dirty="0"/>
              <a:t>字</a:t>
            </a:r>
            <a:r>
              <a:rPr lang="zh-CHT" altLang="en-US" sz="2400" b="1" dirty="0" smtClean="0"/>
              <a:t>名稱</a:t>
            </a:r>
            <a:r>
              <a:rPr lang="zh-CHT" altLang="en-US" sz="2400" b="1" dirty="0"/>
              <a:t>前加上</a:t>
            </a:r>
            <a:r>
              <a:rPr lang="zh-CHT" altLang="en-US" sz="2400" b="1" dirty="0" smtClean="0"/>
              <a:t>插圖</a:t>
            </a:r>
            <a:endParaRPr lang="zh-CHT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9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自訂佈局方法</a:t>
            </a:r>
            <a:endParaRPr lang="en-US" altLang="zh-CHT" dirty="0"/>
          </a:p>
          <a:p>
            <a:pPr lvl="1"/>
            <a:r>
              <a:rPr lang="zh-CHT" altLang="en-US" dirty="0"/>
              <a:t>必須做兩件事</a:t>
            </a:r>
            <a:endParaRPr lang="en-US" altLang="zh-CHT" dirty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提供項目的</a:t>
            </a:r>
            <a:r>
              <a:rPr lang="en-US" altLang="zh-CHT" dirty="0"/>
              <a:t>Layout</a:t>
            </a:r>
            <a:r>
              <a:rPr lang="zh-CHT" altLang="en-US" dirty="0"/>
              <a:t>檔（</a:t>
            </a:r>
            <a:r>
              <a:rPr lang="zh-CHT" altLang="en-US" dirty="0" smtClean="0"/>
              <a:t>如</a:t>
            </a:r>
            <a:r>
              <a:rPr lang="en-US" altLang="zh-CHT" dirty="0" smtClean="0"/>
              <a:t>activity_child.xml</a:t>
            </a:r>
            <a:r>
              <a:rPr lang="zh-CHT" altLang="en-US" dirty="0"/>
              <a:t>）</a:t>
            </a:r>
            <a:endParaRPr lang="en-US" altLang="zh-CHT" dirty="0"/>
          </a:p>
          <a:p>
            <a:pPr lvl="3"/>
            <a:r>
              <a:rPr lang="zh-CHT" altLang="en-US" dirty="0"/>
              <a:t>將每一格</a:t>
            </a:r>
            <a:r>
              <a:rPr lang="en-US" altLang="zh-CHT" dirty="0"/>
              <a:t>List</a:t>
            </a:r>
            <a:r>
              <a:rPr lang="zh-CHT" altLang="en-US" dirty="0"/>
              <a:t>的呈現方式</a:t>
            </a:r>
            <a:r>
              <a:rPr lang="en-US" altLang="zh-CHT" dirty="0"/>
              <a:t>, </a:t>
            </a:r>
            <a:r>
              <a:rPr lang="zh-CHT" altLang="en-US" dirty="0"/>
              <a:t>以</a:t>
            </a:r>
            <a:r>
              <a:rPr lang="en-US" altLang="zh-CHT" dirty="0"/>
              <a:t>Layout</a:t>
            </a:r>
            <a:r>
              <a:rPr lang="zh-CHT" altLang="en-US" dirty="0"/>
              <a:t>的方式實作出來</a:t>
            </a:r>
            <a:endParaRPr lang="en-US" altLang="zh-CHT" dirty="0"/>
          </a:p>
          <a:p>
            <a:pPr marL="1124712" lvl="2" indent="-457200">
              <a:buFont typeface="+mj-lt"/>
              <a:buAutoNum type="arabicPeriod"/>
            </a:pPr>
            <a:r>
              <a:rPr lang="zh-CHT" altLang="en-US" dirty="0"/>
              <a:t>撰寫對應的類別檔（</a:t>
            </a:r>
            <a:r>
              <a:rPr lang="zh-CHT" altLang="en-US" dirty="0" smtClean="0"/>
              <a:t>如</a:t>
            </a:r>
            <a:r>
              <a:rPr lang="en-US" altLang="zh-CHT" dirty="0" smtClean="0"/>
              <a:t>MyAdapter.java</a:t>
            </a:r>
            <a:r>
              <a:rPr lang="zh-CHT" altLang="en-US" dirty="0"/>
              <a:t>）</a:t>
            </a:r>
            <a:endParaRPr lang="en-US" altLang="zh-CHT" dirty="0"/>
          </a:p>
          <a:p>
            <a:pPr lvl="3"/>
            <a:r>
              <a:rPr lang="zh-CHT" altLang="en-US" dirty="0"/>
              <a:t>利用 </a:t>
            </a:r>
            <a:r>
              <a:rPr lang="en-US" altLang="zh-CHT" dirty="0" err="1" smtClean="0"/>
              <a:t>MyAdapter</a:t>
            </a:r>
            <a:r>
              <a:rPr lang="en-US" altLang="zh-CHT" dirty="0" smtClean="0"/>
              <a:t> </a:t>
            </a:r>
            <a:r>
              <a:rPr lang="zh-CHT" altLang="en-US" dirty="0"/>
              <a:t>將資料串接</a:t>
            </a:r>
            <a:r>
              <a:rPr lang="zh-CHT" altLang="en-US" dirty="0" smtClean="0"/>
              <a:t>起來</a:t>
            </a:r>
            <a:endParaRPr lang="en-US" altLang="zh-CHT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/>
              <a:t>自訂佈局</a:t>
            </a:r>
            <a:r>
              <a:rPr lang="zh-CHT" altLang="en-US" dirty="0" smtClean="0"/>
              <a:t>方法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713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設計介面如下圖</a:t>
            </a:r>
          </a:p>
          <a:p>
            <a:pPr lvl="1"/>
            <a:r>
              <a:rPr lang="zh-CHT" altLang="en-US" sz="2000" dirty="0"/>
              <a:t>請在</a:t>
            </a:r>
            <a:r>
              <a:rPr lang="en-US" altLang="zh-CHT" sz="2000" dirty="0" err="1"/>
              <a:t>LinearLayout</a:t>
            </a:r>
            <a:r>
              <a:rPr lang="zh-CHT" altLang="en-US" sz="2000" dirty="0"/>
              <a:t>中放置一個</a:t>
            </a:r>
            <a:r>
              <a:rPr lang="en-US" altLang="zh-CHT" sz="2000" dirty="0" err="1"/>
              <a:t>ImageView</a:t>
            </a:r>
            <a:r>
              <a:rPr lang="zh-CHT" altLang="en-US" sz="2000" dirty="0"/>
              <a:t>與</a:t>
            </a:r>
            <a:r>
              <a:rPr lang="en-US" altLang="zh-CHT" sz="2000" dirty="0" err="1"/>
              <a:t>TextView</a:t>
            </a:r>
            <a:r>
              <a:rPr lang="zh-CHT" altLang="en-US" sz="2000" dirty="0"/>
              <a:t>元件，分別代表相片（</a:t>
            </a:r>
            <a:r>
              <a:rPr lang="en-US" altLang="zh-CHT" sz="2000" dirty="0"/>
              <a:t>Picture</a:t>
            </a:r>
            <a:r>
              <a:rPr lang="zh-CHT" altLang="en-US" sz="2000" dirty="0"/>
              <a:t>）與文字（</a:t>
            </a:r>
            <a:r>
              <a:rPr lang="en-US" altLang="zh-CHT" sz="2000" dirty="0"/>
              <a:t>Text</a:t>
            </a:r>
            <a:r>
              <a:rPr lang="zh-CHT" altLang="en-US" sz="2000" dirty="0"/>
              <a:t>）</a:t>
            </a:r>
            <a:endParaRPr lang="en-US" altLang="zh-CHT" sz="2000" dirty="0"/>
          </a:p>
          <a:p>
            <a:pPr lvl="1"/>
            <a:endParaRPr lang="en-US" altLang="zh-CHT" sz="2000" dirty="0"/>
          </a:p>
          <a:p>
            <a:pPr lvl="1"/>
            <a:endParaRPr lang="en-US" altLang="zh-CHT" sz="2000" dirty="0"/>
          </a:p>
          <a:p>
            <a:pPr lvl="1"/>
            <a:endParaRPr lang="en-US" altLang="zh-CHT" sz="2000" dirty="0"/>
          </a:p>
          <a:p>
            <a:pPr lvl="1"/>
            <a:endParaRPr lang="en-US" altLang="zh-CHT" sz="2000" dirty="0"/>
          </a:p>
          <a:p>
            <a:pPr lvl="1"/>
            <a:r>
              <a:rPr lang="zh-CHT" altLang="en-US" sz="2000" dirty="0"/>
              <a:t>元件</a:t>
            </a:r>
            <a:r>
              <a:rPr lang="en-US" altLang="zh-CHT" sz="2000" dirty="0"/>
              <a:t>id</a:t>
            </a:r>
            <a:r>
              <a:rPr lang="zh-CHT" altLang="en-US" sz="2000" dirty="0"/>
              <a:t>可使用預設的名稱，如</a:t>
            </a:r>
            <a:r>
              <a:rPr lang="en-US" altLang="zh-CHT" sz="2000" dirty="0" err="1"/>
              <a:t>imageView</a:t>
            </a:r>
            <a:r>
              <a:rPr lang="zh-CHT" altLang="en-US" sz="2000" dirty="0"/>
              <a:t>或</a:t>
            </a:r>
            <a:r>
              <a:rPr lang="en-US" altLang="zh-CHT" sz="2000" dirty="0" err="1"/>
              <a:t>textView</a:t>
            </a:r>
            <a:endParaRPr lang="en-US" altLang="zh-CHT" sz="2000" dirty="0"/>
          </a:p>
          <a:p>
            <a:pPr marL="109728" indent="0">
              <a:buNone/>
            </a:pP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Child Layout</a:t>
            </a:r>
            <a:r>
              <a:rPr lang="zh-CHT" altLang="en-US" dirty="0"/>
              <a:t>檔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547664" y="2708920"/>
            <a:ext cx="6696744" cy="936104"/>
            <a:chOff x="5292080" y="2492896"/>
            <a:chExt cx="3600400" cy="936104"/>
          </a:xfrm>
        </p:grpSpPr>
        <p:sp>
          <p:nvSpPr>
            <p:cNvPr id="5" name="矩形 4"/>
            <p:cNvSpPr/>
            <p:nvPr/>
          </p:nvSpPr>
          <p:spPr>
            <a:xfrm>
              <a:off x="5292080" y="2492896"/>
              <a:ext cx="3600400" cy="936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11967" y="2564904"/>
              <a:ext cx="604712" cy="7920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PICTURE</a:t>
              </a:r>
              <a:endParaRPr lang="zh-CHT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685783" y="2564904"/>
              <a:ext cx="2160240" cy="7920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HT" dirty="0" smtClean="0"/>
                <a:t>TEXT</a:t>
              </a:r>
              <a:endParaRPr lang="zh-CHT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633356" y="2780928"/>
            <a:ext cx="1124764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HT" altLang="en-US" dirty="0" smtClean="0"/>
              <a:t>縮排用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2273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9436" y="1556792"/>
            <a:ext cx="4096580" cy="51125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HT" sz="1600" dirty="0"/>
              <a:t>&lt;</a:t>
            </a:r>
            <a:r>
              <a:rPr lang="en-US" altLang="zh-CHT" sz="1600" dirty="0" err="1"/>
              <a:t>LinearLayout</a:t>
            </a:r>
            <a:endParaRPr lang="en-US" altLang="zh-CHT" sz="1600" dirty="0"/>
          </a:p>
          <a:p>
            <a:pPr marL="109728" indent="0">
              <a:buNone/>
            </a:pPr>
            <a:r>
              <a:rPr lang="en-US" altLang="zh-CHT" sz="1600" dirty="0" err="1" smtClean="0">
                <a:solidFill>
                  <a:srgbClr val="FF0000"/>
                </a:solidFill>
              </a:rPr>
              <a:t>android:orientation</a:t>
            </a:r>
            <a:r>
              <a:rPr lang="en-US" altLang="zh-CHT" sz="1600" dirty="0">
                <a:solidFill>
                  <a:srgbClr val="FF0000"/>
                </a:solidFill>
              </a:rPr>
              <a:t>="horizontal"</a:t>
            </a:r>
          </a:p>
          <a:p>
            <a:pPr marL="109728" indent="0">
              <a:buNone/>
            </a:pPr>
            <a:r>
              <a:rPr lang="en-US" altLang="zh-CHT" sz="1600" dirty="0" err="1" smtClean="0">
                <a:solidFill>
                  <a:srgbClr val="FF0000"/>
                </a:solidFill>
              </a:rPr>
              <a:t>android:layout_width</a:t>
            </a:r>
            <a:r>
              <a:rPr lang="en-US" altLang="zh-CHT" sz="1600" dirty="0">
                <a:solidFill>
                  <a:srgbClr val="FF0000"/>
                </a:solidFill>
              </a:rPr>
              <a:t>="70dp</a:t>
            </a:r>
            <a:r>
              <a:rPr lang="en-US" altLang="zh-CHT" sz="1600" dirty="0" smtClean="0">
                <a:solidFill>
                  <a:srgbClr val="FF0000"/>
                </a:solidFill>
              </a:rPr>
              <a:t>"       </a:t>
            </a:r>
            <a:r>
              <a:rPr lang="en-US" altLang="zh-CHT" sz="1600" dirty="0" err="1">
                <a:solidFill>
                  <a:srgbClr val="FF0000"/>
                </a:solidFill>
              </a:rPr>
              <a:t>android:layout_height</a:t>
            </a:r>
            <a:r>
              <a:rPr lang="en-US" altLang="zh-CHT" sz="1600" dirty="0">
                <a:solidFill>
                  <a:srgbClr val="FF0000"/>
                </a:solidFill>
              </a:rPr>
              <a:t>="30dp</a:t>
            </a:r>
            <a:r>
              <a:rPr lang="en-US" altLang="zh-CHT" sz="1600" dirty="0" smtClean="0">
                <a:solidFill>
                  <a:srgbClr val="FF0000"/>
                </a:solidFill>
              </a:rPr>
              <a:t>"&gt;</a:t>
            </a:r>
            <a:endParaRPr lang="en-US" altLang="zh-CHT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1600" dirty="0" smtClean="0"/>
              <a:t>&lt;/</a:t>
            </a:r>
            <a:r>
              <a:rPr lang="en-US" altLang="zh-CHT" sz="1600" dirty="0" err="1" smtClean="0"/>
              <a:t>LinearLayout</a:t>
            </a:r>
            <a:r>
              <a:rPr lang="en-US" altLang="zh-CHT" sz="1600" dirty="0" smtClean="0"/>
              <a:t>&gt;</a:t>
            </a:r>
          </a:p>
          <a:p>
            <a:pPr marL="109728" indent="0">
              <a:buNone/>
            </a:pPr>
            <a:endParaRPr lang="en-US" altLang="zh-CHT" sz="1600" dirty="0"/>
          </a:p>
          <a:p>
            <a:pPr marL="109728" indent="0">
              <a:buNone/>
            </a:pPr>
            <a:r>
              <a:rPr lang="en-US" altLang="zh-CHT" sz="1600" dirty="0"/>
              <a:t>&lt;</a:t>
            </a:r>
            <a:r>
              <a:rPr lang="en-US" altLang="zh-CHT" sz="1600" dirty="0" err="1" smtClean="0"/>
              <a:t>LinearLayout</a:t>
            </a:r>
            <a:r>
              <a:rPr lang="en-US" altLang="zh-CHT" sz="1600" dirty="0" smtClean="0"/>
              <a:t>      </a:t>
            </a:r>
            <a:r>
              <a:rPr lang="en-US" altLang="zh-CHT" sz="1600" dirty="0" err="1">
                <a:solidFill>
                  <a:srgbClr val="FF0000"/>
                </a:solidFill>
              </a:rPr>
              <a:t>android:orientation</a:t>
            </a:r>
            <a:r>
              <a:rPr lang="en-US" altLang="zh-CHT" sz="1600" dirty="0">
                <a:solidFill>
                  <a:srgbClr val="FF0000"/>
                </a:solidFill>
              </a:rPr>
              <a:t>="horizontal"</a:t>
            </a:r>
          </a:p>
          <a:p>
            <a:pPr marL="109728" indent="0">
              <a:buNone/>
            </a:pPr>
            <a:r>
              <a:rPr lang="en-US" altLang="zh-CHT" sz="1600" dirty="0" err="1" smtClean="0">
                <a:solidFill>
                  <a:srgbClr val="FF0000"/>
                </a:solidFill>
              </a:rPr>
              <a:t>android:layout_width</a:t>
            </a:r>
            <a:r>
              <a:rPr lang="en-US" altLang="zh-CHT" sz="1600" dirty="0">
                <a:solidFill>
                  <a:srgbClr val="FF0000"/>
                </a:solidFill>
              </a:rPr>
              <a:t>="30dp</a:t>
            </a:r>
            <a:r>
              <a:rPr lang="en-US" altLang="zh-CHT" sz="1600" dirty="0" smtClean="0">
                <a:solidFill>
                  <a:srgbClr val="FF0000"/>
                </a:solidFill>
              </a:rPr>
              <a:t>"        </a:t>
            </a:r>
            <a:r>
              <a:rPr lang="en-US" altLang="zh-CHT" sz="1600" dirty="0" err="1">
                <a:solidFill>
                  <a:srgbClr val="FF0000"/>
                </a:solidFill>
              </a:rPr>
              <a:t>android:layout_height</a:t>
            </a:r>
            <a:r>
              <a:rPr lang="en-US" altLang="zh-CHT" sz="1600" dirty="0">
                <a:solidFill>
                  <a:srgbClr val="FF0000"/>
                </a:solidFill>
              </a:rPr>
              <a:t>="30dp</a:t>
            </a:r>
            <a:r>
              <a:rPr lang="en-US" altLang="zh-CHT" sz="1600" dirty="0" smtClean="0">
                <a:solidFill>
                  <a:srgbClr val="FF0000"/>
                </a:solidFill>
              </a:rPr>
              <a:t>"</a:t>
            </a:r>
            <a:r>
              <a:rPr lang="en-US" altLang="zh-CHT" sz="1600" dirty="0" smtClean="0"/>
              <a:t>&gt;</a:t>
            </a:r>
            <a:endParaRPr lang="en-US" altLang="zh-CHT" sz="1600" dirty="0"/>
          </a:p>
          <a:p>
            <a:pPr marL="109728" indent="0">
              <a:buNone/>
            </a:pPr>
            <a:r>
              <a:rPr lang="en-US" altLang="zh-CHT" sz="1600" dirty="0" smtClean="0">
                <a:solidFill>
                  <a:srgbClr val="FF0000"/>
                </a:solidFill>
              </a:rPr>
              <a:t>&lt;</a:t>
            </a:r>
            <a:r>
              <a:rPr lang="en-US" altLang="zh-CHT" sz="1600" dirty="0" err="1" smtClean="0">
                <a:solidFill>
                  <a:srgbClr val="FF0000"/>
                </a:solidFill>
              </a:rPr>
              <a:t>ImageView</a:t>
            </a:r>
            <a:r>
              <a:rPr lang="en-US" altLang="zh-CHT" sz="1600" dirty="0" smtClean="0">
                <a:solidFill>
                  <a:srgbClr val="FF0000"/>
                </a:solidFill>
              </a:rPr>
              <a:t>           </a:t>
            </a:r>
            <a:r>
              <a:rPr lang="en-US" altLang="zh-CHT" sz="1600" dirty="0" err="1">
                <a:solidFill>
                  <a:srgbClr val="FF0000"/>
                </a:solidFill>
              </a:rPr>
              <a:t>android:layout_width</a:t>
            </a:r>
            <a:r>
              <a:rPr lang="en-US" altLang="zh-CHT" sz="1600" dirty="0">
                <a:solidFill>
                  <a:srgbClr val="FF0000"/>
                </a:solidFill>
              </a:rPr>
              <a:t>="</a:t>
            </a:r>
            <a:r>
              <a:rPr lang="en-US" altLang="zh-CHT" sz="1600" dirty="0" err="1">
                <a:solidFill>
                  <a:srgbClr val="FF0000"/>
                </a:solidFill>
              </a:rPr>
              <a:t>wrap_content</a:t>
            </a:r>
            <a:r>
              <a:rPr lang="en-US" altLang="zh-CHT" sz="1600" dirty="0" smtClean="0">
                <a:solidFill>
                  <a:srgbClr val="FF0000"/>
                </a:solidFill>
              </a:rPr>
              <a:t>"         </a:t>
            </a:r>
            <a:r>
              <a:rPr lang="en-US" altLang="zh-CHT" sz="1600" dirty="0" err="1">
                <a:solidFill>
                  <a:srgbClr val="FF0000"/>
                </a:solidFill>
              </a:rPr>
              <a:t>android:layout_height</a:t>
            </a:r>
            <a:r>
              <a:rPr lang="en-US" altLang="zh-CHT" sz="1600" dirty="0">
                <a:solidFill>
                  <a:srgbClr val="FF0000"/>
                </a:solidFill>
              </a:rPr>
              <a:t>="</a:t>
            </a:r>
            <a:r>
              <a:rPr lang="en-US" altLang="zh-CHT" sz="1600" dirty="0" err="1">
                <a:solidFill>
                  <a:srgbClr val="FF0000"/>
                </a:solidFill>
              </a:rPr>
              <a:t>wrap_content</a:t>
            </a:r>
            <a:r>
              <a:rPr lang="en-US" altLang="zh-CHT" sz="1600" dirty="0">
                <a:solidFill>
                  <a:srgbClr val="FF0000"/>
                </a:solidFill>
              </a:rPr>
              <a:t>"</a:t>
            </a:r>
          </a:p>
          <a:p>
            <a:pPr marL="109728" indent="0">
              <a:buNone/>
            </a:pPr>
            <a:r>
              <a:rPr lang="en-US" altLang="zh-CHT" sz="1600" dirty="0" err="1" smtClean="0">
                <a:solidFill>
                  <a:srgbClr val="FF0000"/>
                </a:solidFill>
              </a:rPr>
              <a:t>android:id</a:t>
            </a:r>
            <a:r>
              <a:rPr lang="en-US" altLang="zh-CHT" sz="1600" dirty="0">
                <a:solidFill>
                  <a:srgbClr val="FF0000"/>
                </a:solidFill>
              </a:rPr>
              <a:t>="@+id/</a:t>
            </a:r>
            <a:r>
              <a:rPr lang="en-US" altLang="zh-CHT" sz="1600" dirty="0" err="1">
                <a:solidFill>
                  <a:srgbClr val="FF0000"/>
                </a:solidFill>
              </a:rPr>
              <a:t>imageView</a:t>
            </a:r>
            <a:r>
              <a:rPr lang="en-US" altLang="zh-CHT" sz="1600" dirty="0">
                <a:solidFill>
                  <a:srgbClr val="FF0000"/>
                </a:solidFill>
              </a:rPr>
              <a:t>" /&gt;</a:t>
            </a:r>
          </a:p>
          <a:p>
            <a:pPr marL="109728" indent="0">
              <a:buNone/>
            </a:pPr>
            <a:r>
              <a:rPr lang="en-US" altLang="zh-CHT" sz="1600" dirty="0" smtClean="0"/>
              <a:t>&lt;/</a:t>
            </a:r>
            <a:r>
              <a:rPr lang="en-US" altLang="zh-CHT" sz="1600" dirty="0" err="1"/>
              <a:t>LinearLayout</a:t>
            </a:r>
            <a:r>
              <a:rPr lang="en-US" altLang="zh-CHT" sz="1600" dirty="0"/>
              <a:t>&gt;</a:t>
            </a:r>
            <a:endParaRPr lang="zh-CHT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dirty="0"/>
              <a:t>程式碼</a:t>
            </a:r>
            <a:r>
              <a:rPr lang="zh-CHT" altLang="en-US" dirty="0" smtClean="0"/>
              <a:t>如下</a:t>
            </a:r>
            <a:endParaRPr lang="zh-CHT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16016" y="1556792"/>
            <a:ext cx="4427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T" sz="1600" dirty="0"/>
              <a:t>&lt;</a:t>
            </a:r>
            <a:r>
              <a:rPr lang="en-US" altLang="zh-CHT" sz="1600" dirty="0" err="1"/>
              <a:t>LinearLayout</a:t>
            </a:r>
            <a:endParaRPr lang="en-US" altLang="zh-CHT" sz="1600" dirty="0"/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android:orientation</a:t>
            </a:r>
            <a:r>
              <a:rPr lang="en-US" altLang="zh-CHT" sz="1600" dirty="0">
                <a:solidFill>
                  <a:srgbClr val="FF0000"/>
                </a:solidFill>
              </a:rPr>
              <a:t>="horizontal"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android:layout_width</a:t>
            </a:r>
            <a:r>
              <a:rPr lang="en-US" altLang="zh-CHT" sz="1600" dirty="0">
                <a:solidFill>
                  <a:srgbClr val="FF0000"/>
                </a:solidFill>
              </a:rPr>
              <a:t>="</a:t>
            </a:r>
            <a:r>
              <a:rPr lang="en-US" altLang="zh-CHT" sz="1600" dirty="0" err="1">
                <a:solidFill>
                  <a:srgbClr val="FF0000"/>
                </a:solidFill>
              </a:rPr>
              <a:t>fill_parent</a:t>
            </a:r>
            <a:r>
              <a:rPr lang="en-US" altLang="zh-CHT" sz="16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android:layout_height</a:t>
            </a:r>
            <a:r>
              <a:rPr lang="en-US" altLang="zh-CHT" sz="1600" dirty="0">
                <a:solidFill>
                  <a:srgbClr val="FF0000"/>
                </a:solidFill>
              </a:rPr>
              <a:t>="30dp"&gt;</a:t>
            </a:r>
          </a:p>
          <a:p>
            <a:endParaRPr lang="en-US" altLang="zh-CHT" sz="1600" dirty="0">
              <a:solidFill>
                <a:srgbClr val="FF0000"/>
              </a:solidFill>
            </a:endParaRPr>
          </a:p>
          <a:p>
            <a:r>
              <a:rPr lang="en-US" altLang="zh-CHT" sz="1600" dirty="0" smtClean="0">
                <a:solidFill>
                  <a:srgbClr val="FF0000"/>
                </a:solidFill>
              </a:rPr>
              <a:t>&lt;</a:t>
            </a:r>
            <a:r>
              <a:rPr lang="en-US" altLang="zh-CHT" sz="1600" dirty="0" err="1">
                <a:solidFill>
                  <a:srgbClr val="FF0000"/>
                </a:solidFill>
              </a:rPr>
              <a:t>TextView</a:t>
            </a:r>
            <a:endParaRPr lang="en-US" altLang="zh-CHT" sz="1600" dirty="0">
              <a:solidFill>
                <a:srgbClr val="FF0000"/>
              </a:solidFill>
            </a:endParaRP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android:layout_width</a:t>
            </a:r>
            <a:r>
              <a:rPr lang="en-US" altLang="zh-CHT" sz="1600" dirty="0">
                <a:solidFill>
                  <a:srgbClr val="FF0000"/>
                </a:solidFill>
              </a:rPr>
              <a:t>="</a:t>
            </a:r>
            <a:r>
              <a:rPr lang="en-US" altLang="zh-CHT" sz="1600" dirty="0" err="1">
                <a:solidFill>
                  <a:srgbClr val="FF0000"/>
                </a:solidFill>
              </a:rPr>
              <a:t>fill_parent</a:t>
            </a:r>
            <a:r>
              <a:rPr lang="en-US" altLang="zh-CHT" sz="16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android:layout_height</a:t>
            </a:r>
            <a:r>
              <a:rPr lang="en-US" altLang="zh-CHT" sz="1600" dirty="0">
                <a:solidFill>
                  <a:srgbClr val="FF0000"/>
                </a:solidFill>
              </a:rPr>
              <a:t>="</a:t>
            </a:r>
            <a:r>
              <a:rPr lang="en-US" altLang="zh-CHT" sz="1600" dirty="0" err="1">
                <a:solidFill>
                  <a:srgbClr val="FF0000"/>
                </a:solidFill>
              </a:rPr>
              <a:t>fill_parent</a:t>
            </a:r>
            <a:r>
              <a:rPr lang="en-US" altLang="zh-CHT" sz="16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android:textAppearance</a:t>
            </a:r>
            <a:r>
              <a:rPr lang="en-US" altLang="zh-CHT" sz="1600" dirty="0">
                <a:solidFill>
                  <a:srgbClr val="FF0000"/>
                </a:solidFill>
              </a:rPr>
              <a:t>="?</a:t>
            </a:r>
            <a:r>
              <a:rPr lang="en-US" altLang="zh-CHT" sz="1600" dirty="0" err="1">
                <a:solidFill>
                  <a:srgbClr val="FF0000"/>
                </a:solidFill>
              </a:rPr>
              <a:t>android:attr</a:t>
            </a:r>
            <a:r>
              <a:rPr lang="en-US" altLang="zh-CHT" sz="1600" dirty="0">
                <a:solidFill>
                  <a:srgbClr val="FF0000"/>
                </a:solidFill>
              </a:rPr>
              <a:t>/</a:t>
            </a:r>
            <a:r>
              <a:rPr lang="en-US" altLang="zh-CHT" sz="1600" dirty="0" err="1">
                <a:solidFill>
                  <a:srgbClr val="FF0000"/>
                </a:solidFill>
              </a:rPr>
              <a:t>textAppearanceLarge</a:t>
            </a:r>
            <a:r>
              <a:rPr lang="en-US" altLang="zh-CHT" sz="16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android:id</a:t>
            </a:r>
            <a:r>
              <a:rPr lang="en-US" altLang="zh-CHT" sz="1600" dirty="0">
                <a:solidFill>
                  <a:srgbClr val="FF0000"/>
                </a:solidFill>
              </a:rPr>
              <a:t>="@+id/textView2"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CHT" sz="1600" dirty="0">
                <a:solidFill>
                  <a:srgbClr val="FF0000"/>
                </a:solidFill>
              </a:rPr>
              <a:t>="19sp"</a:t>
            </a:r>
          </a:p>
          <a:p>
            <a:r>
              <a:rPr lang="en-US" altLang="zh-CHT" sz="1600" dirty="0" err="1" smtClean="0">
                <a:solidFill>
                  <a:srgbClr val="FF0000"/>
                </a:solidFill>
              </a:rPr>
              <a:t>android:textColor</a:t>
            </a:r>
            <a:r>
              <a:rPr lang="en-US" altLang="zh-CHT" sz="1600" dirty="0">
                <a:solidFill>
                  <a:srgbClr val="FF0000"/>
                </a:solidFill>
              </a:rPr>
              <a:t>="#ffff0004" /&gt;</a:t>
            </a:r>
          </a:p>
          <a:p>
            <a:r>
              <a:rPr lang="en-US" altLang="zh-CHT" sz="1600" dirty="0"/>
              <a:t>    &lt;/</a:t>
            </a:r>
            <a:r>
              <a:rPr lang="en-US" altLang="zh-CHT" sz="1600" dirty="0" err="1"/>
              <a:t>LinearLayout</a:t>
            </a:r>
            <a:r>
              <a:rPr lang="en-US" altLang="zh-CHT" sz="1600" dirty="0"/>
              <a:t>&gt;</a:t>
            </a:r>
            <a:endParaRPr lang="zh-CHT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55134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dirty="0" smtClean="0"/>
              <a:t>僅供參考，可自行修改屬性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6369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altLang="zh-CHT" sz="2000" dirty="0"/>
              <a:t>public class </a:t>
            </a:r>
            <a:r>
              <a:rPr lang="en-US" altLang="zh-CHT" sz="2000" dirty="0" err="1"/>
              <a:t>MyAdapter</a:t>
            </a:r>
            <a:r>
              <a:rPr lang="en-US" altLang="zh-CHT" sz="2000" dirty="0"/>
              <a:t> extends </a:t>
            </a:r>
            <a:r>
              <a:rPr lang="en-US" altLang="zh-CHT" sz="2000" dirty="0" err="1"/>
              <a:t>BaseExpandableListAdapter</a:t>
            </a:r>
            <a:r>
              <a:rPr lang="en-US" altLang="zh-CHT" sz="2000" dirty="0" smtClean="0"/>
              <a:t>{</a:t>
            </a:r>
          </a:p>
          <a:p>
            <a:pPr marL="109728" indent="0">
              <a:buNone/>
            </a:pPr>
            <a:endParaRPr lang="en-US" altLang="zh-CHT" sz="2000" dirty="0"/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private Context </a:t>
            </a:r>
            <a:r>
              <a:rPr lang="en-US" altLang="zh-CHT" sz="2000" dirty="0" err="1">
                <a:solidFill>
                  <a:srgbClr val="FF0000"/>
                </a:solidFill>
              </a:rPr>
              <a:t>mContext</a:t>
            </a:r>
            <a:r>
              <a:rPr lang="en-US" altLang="zh-CHT" sz="20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FF0000"/>
                </a:solidFill>
              </a:rPr>
              <a:t>private </a:t>
            </a:r>
            <a:r>
              <a:rPr lang="en-US" altLang="zh-CHT" sz="2000" dirty="0">
                <a:solidFill>
                  <a:srgbClr val="FF0000"/>
                </a:solidFill>
              </a:rPr>
              <a:t>static </a:t>
            </a:r>
            <a:r>
              <a:rPr lang="en-US" altLang="zh-CHT" sz="2000" dirty="0" err="1">
                <a:solidFill>
                  <a:srgbClr val="FF0000"/>
                </a:solidFill>
              </a:rPr>
              <a:t>LayoutInflater</a:t>
            </a:r>
            <a:r>
              <a:rPr lang="en-US" altLang="zh-CHT" sz="2000" dirty="0">
                <a:solidFill>
                  <a:srgbClr val="FF0000"/>
                </a:solidFill>
              </a:rPr>
              <a:t> </a:t>
            </a:r>
            <a:r>
              <a:rPr lang="en-US" altLang="zh-CHT" sz="2000" dirty="0" err="1">
                <a:solidFill>
                  <a:srgbClr val="FF0000"/>
                </a:solidFill>
              </a:rPr>
              <a:t>inflater</a:t>
            </a:r>
            <a:r>
              <a:rPr lang="en-US" altLang="zh-CHT" sz="2000" dirty="0">
                <a:solidFill>
                  <a:srgbClr val="FF0000"/>
                </a:solidFill>
              </a:rPr>
              <a:t> = null</a:t>
            </a:r>
            <a:r>
              <a:rPr lang="en-US" altLang="zh-CHT" sz="2000" dirty="0" smtClean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p</a:t>
            </a:r>
            <a:r>
              <a:rPr lang="en-US" altLang="zh-CHT" sz="2000" dirty="0" smtClean="0">
                <a:solidFill>
                  <a:srgbClr val="FF0000"/>
                </a:solidFill>
              </a:rPr>
              <a:t>rivate </a:t>
            </a:r>
            <a:r>
              <a:rPr lang="en-US" altLang="zh-CHT" sz="2000" dirty="0">
                <a:solidFill>
                  <a:srgbClr val="FF0000"/>
                </a:solidFill>
              </a:rPr>
              <a:t>String []</a:t>
            </a:r>
            <a:r>
              <a:rPr lang="en-US" altLang="zh-CHT" sz="2000" dirty="0" smtClean="0">
                <a:solidFill>
                  <a:srgbClr val="FF0000"/>
                </a:solidFill>
              </a:rPr>
              <a:t>groups;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p</a:t>
            </a:r>
            <a:r>
              <a:rPr lang="en-US" altLang="zh-CHT" sz="2000" dirty="0" smtClean="0">
                <a:solidFill>
                  <a:srgbClr val="FF0000"/>
                </a:solidFill>
              </a:rPr>
              <a:t>rivate String</a:t>
            </a:r>
            <a:r>
              <a:rPr lang="en-US" altLang="zh-CHT" sz="2000" dirty="0">
                <a:solidFill>
                  <a:srgbClr val="FF0000"/>
                </a:solidFill>
              </a:rPr>
              <a:t>[][] </a:t>
            </a:r>
            <a:r>
              <a:rPr lang="en-US" altLang="zh-CHT" sz="2000" dirty="0" smtClean="0">
                <a:solidFill>
                  <a:srgbClr val="FF0000"/>
                </a:solidFill>
              </a:rPr>
              <a:t>children;</a:t>
            </a: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FF0000"/>
                </a:solidFill>
              </a:rPr>
              <a:t>Integer [][] pictures;</a:t>
            </a:r>
            <a:endParaRPr lang="en-US" altLang="zh-CHT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public </a:t>
            </a:r>
            <a:r>
              <a:rPr lang="en-US" altLang="zh-CHT" sz="2000" dirty="0" err="1">
                <a:solidFill>
                  <a:srgbClr val="FF0000"/>
                </a:solidFill>
              </a:rPr>
              <a:t>MyAdapter</a:t>
            </a:r>
            <a:r>
              <a:rPr lang="en-US" altLang="zh-CHT" sz="2000" dirty="0">
                <a:solidFill>
                  <a:srgbClr val="FF0000"/>
                </a:solidFill>
              </a:rPr>
              <a:t>(Context 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c,String</a:t>
            </a:r>
            <a:r>
              <a:rPr lang="en-US" altLang="zh-CHT" sz="2000" dirty="0" smtClean="0">
                <a:solidFill>
                  <a:srgbClr val="FF0000"/>
                </a:solidFill>
              </a:rPr>
              <a:t> []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g,String</a:t>
            </a:r>
            <a:r>
              <a:rPr lang="en-US" altLang="zh-CHT" sz="2000" dirty="0">
                <a:solidFill>
                  <a:srgbClr val="FF0000"/>
                </a:solidFill>
              </a:rPr>
              <a:t>[][] 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ch</a:t>
            </a:r>
            <a:r>
              <a:rPr lang="en-US" altLang="zh-CHT" sz="2000" dirty="0" smtClean="0">
                <a:solidFill>
                  <a:srgbClr val="FF0000"/>
                </a:solidFill>
              </a:rPr>
              <a:t>, </a:t>
            </a:r>
            <a:r>
              <a:rPr lang="en-US" altLang="zh-CHT" sz="2000" dirty="0">
                <a:solidFill>
                  <a:srgbClr val="FF0000"/>
                </a:solidFill>
              </a:rPr>
              <a:t>Integer[][] p</a:t>
            </a:r>
            <a:r>
              <a:rPr lang="en-US" altLang="zh-CHT" sz="2000" dirty="0" smtClean="0">
                <a:solidFill>
                  <a:srgbClr val="FF0000"/>
                </a:solidFill>
              </a:rPr>
              <a:t>){</a:t>
            </a: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FF0000"/>
                </a:solidFill>
              </a:rPr>
              <a:t>	groups=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g;children</a:t>
            </a:r>
            <a:r>
              <a:rPr lang="en-US" altLang="zh-CHT" sz="2000" dirty="0" smtClean="0">
                <a:solidFill>
                  <a:srgbClr val="FF0000"/>
                </a:solidFill>
              </a:rPr>
              <a:t>=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ch;pictures</a:t>
            </a:r>
            <a:r>
              <a:rPr lang="en-US" altLang="zh-CHT" sz="2000" dirty="0" smtClean="0">
                <a:solidFill>
                  <a:srgbClr val="FF0000"/>
                </a:solidFill>
              </a:rPr>
              <a:t>=p;</a:t>
            </a:r>
            <a:endParaRPr lang="en-US" altLang="zh-CHT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FF0000"/>
                </a:solidFill>
              </a:rPr>
              <a:t>	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mContext</a:t>
            </a:r>
            <a:r>
              <a:rPr lang="en-US" altLang="zh-CHT" sz="2000" dirty="0" smtClean="0">
                <a:solidFill>
                  <a:srgbClr val="FF0000"/>
                </a:solidFill>
              </a:rPr>
              <a:t>=c</a:t>
            </a:r>
            <a:r>
              <a:rPr lang="en-US" altLang="zh-CHT" sz="20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FF0000"/>
                </a:solidFill>
              </a:rPr>
              <a:t>	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inflater</a:t>
            </a:r>
            <a:r>
              <a:rPr lang="en-US" altLang="zh-CHT" sz="2000" dirty="0" smtClean="0">
                <a:solidFill>
                  <a:srgbClr val="FF0000"/>
                </a:solidFill>
              </a:rPr>
              <a:t> </a:t>
            </a:r>
            <a:r>
              <a:rPr lang="en-US" altLang="zh-CHT" sz="2000" dirty="0">
                <a:solidFill>
                  <a:srgbClr val="FF0000"/>
                </a:solidFill>
              </a:rPr>
              <a:t>= </a:t>
            </a:r>
            <a:r>
              <a:rPr lang="en-US" altLang="zh-CHT" sz="1100" dirty="0">
                <a:solidFill>
                  <a:srgbClr val="FF0000"/>
                </a:solidFill>
              </a:rPr>
              <a:t>(</a:t>
            </a:r>
            <a:r>
              <a:rPr lang="en-US" altLang="zh-CHT" sz="1100" dirty="0" err="1">
                <a:solidFill>
                  <a:srgbClr val="FF0000"/>
                </a:solidFill>
              </a:rPr>
              <a:t>LayoutInflater</a:t>
            </a:r>
            <a:r>
              <a:rPr lang="en-US" altLang="zh-CHT" sz="1100" dirty="0">
                <a:solidFill>
                  <a:srgbClr val="FF0000"/>
                </a:solidFill>
              </a:rPr>
              <a:t>)</a:t>
            </a:r>
            <a:r>
              <a:rPr lang="en-US" altLang="zh-CHT" sz="1100" dirty="0" err="1">
                <a:solidFill>
                  <a:srgbClr val="FF0000"/>
                </a:solidFill>
              </a:rPr>
              <a:t>mContext.getSystemService</a:t>
            </a:r>
            <a:r>
              <a:rPr lang="en-US" altLang="zh-CHT" sz="1100" dirty="0">
                <a:solidFill>
                  <a:srgbClr val="FF0000"/>
                </a:solidFill>
              </a:rPr>
              <a:t>(</a:t>
            </a:r>
            <a:r>
              <a:rPr lang="en-US" altLang="zh-CHT" sz="1100" dirty="0" err="1">
                <a:solidFill>
                  <a:srgbClr val="FF0000"/>
                </a:solidFill>
              </a:rPr>
              <a:t>Context.LAYOUT_INFLATER_SERVICE</a:t>
            </a:r>
            <a:r>
              <a:rPr lang="en-US" altLang="zh-CHT" sz="1100" dirty="0" smtClean="0">
                <a:solidFill>
                  <a:srgbClr val="FF0000"/>
                </a:solidFill>
              </a:rPr>
              <a:t>);</a:t>
            </a:r>
            <a:br>
              <a:rPr lang="en-US" altLang="zh-CHT" sz="1100" dirty="0" smtClean="0">
                <a:solidFill>
                  <a:srgbClr val="FF0000"/>
                </a:solidFill>
              </a:rPr>
            </a:br>
            <a:r>
              <a:rPr lang="en-US" altLang="zh-CHT" sz="1100" dirty="0" smtClean="0">
                <a:solidFill>
                  <a:srgbClr val="FF0000"/>
                </a:solidFill>
              </a:rPr>
              <a:t>	</a:t>
            </a:r>
            <a:endParaRPr lang="en-US" altLang="zh-CHT" sz="11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2000" dirty="0" smtClean="0">
                <a:solidFill>
                  <a:srgbClr val="FF0000"/>
                </a:solidFill>
              </a:rPr>
              <a:t>}</a:t>
            </a:r>
            <a:endParaRPr lang="zh-CHT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MyAdapter.java</a:t>
            </a:r>
            <a:r>
              <a:rPr lang="zh-CHT" altLang="en-US" dirty="0" smtClean="0"/>
              <a:t>撰寫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4616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altLang="zh-CHT" dirty="0"/>
              <a:t>@Override</a:t>
            </a:r>
          </a:p>
          <a:p>
            <a:pPr marL="109728" indent="0">
              <a:buNone/>
            </a:pPr>
            <a:r>
              <a:rPr lang="en-US" altLang="zh-CHT" dirty="0" smtClean="0"/>
              <a:t>public </a:t>
            </a:r>
            <a:r>
              <a:rPr lang="en-US" altLang="zh-CHT" dirty="0"/>
              <a:t>View </a:t>
            </a:r>
            <a:r>
              <a:rPr lang="en-US" altLang="zh-CHT" dirty="0" err="1"/>
              <a:t>getGroupView</a:t>
            </a:r>
            <a:r>
              <a:rPr lang="en-US" altLang="zh-CHT" dirty="0"/>
              <a:t>(</a:t>
            </a:r>
            <a:r>
              <a:rPr lang="en-US" altLang="zh-CHT" dirty="0" err="1"/>
              <a:t>int</a:t>
            </a:r>
            <a:r>
              <a:rPr lang="en-US" altLang="zh-CHT" dirty="0"/>
              <a:t> </a:t>
            </a:r>
            <a:r>
              <a:rPr lang="en-US" altLang="zh-CHT" dirty="0" err="1"/>
              <a:t>groupPosition</a:t>
            </a:r>
            <a:r>
              <a:rPr lang="en-US" altLang="zh-CHT" dirty="0"/>
              <a:t>, </a:t>
            </a:r>
            <a:r>
              <a:rPr lang="en-US" altLang="zh-CHT" dirty="0" err="1"/>
              <a:t>boolean</a:t>
            </a:r>
            <a:r>
              <a:rPr lang="en-US" altLang="zh-CHT" dirty="0"/>
              <a:t> </a:t>
            </a:r>
            <a:r>
              <a:rPr lang="en-US" altLang="zh-CHT" dirty="0" err="1"/>
              <a:t>isExpanded</a:t>
            </a:r>
            <a:r>
              <a:rPr lang="en-US" altLang="zh-CHT" dirty="0"/>
              <a:t>, View </a:t>
            </a:r>
            <a:r>
              <a:rPr lang="en-US" altLang="zh-CHT" dirty="0" err="1"/>
              <a:t>convertView</a:t>
            </a:r>
            <a:r>
              <a:rPr lang="en-US" altLang="zh-CHT" dirty="0"/>
              <a:t>, </a:t>
            </a:r>
            <a:r>
              <a:rPr lang="en-US" altLang="zh-CHT" dirty="0" err="1"/>
              <a:t>ViewGroup</a:t>
            </a:r>
            <a:r>
              <a:rPr lang="en-US" altLang="zh-CHT" dirty="0"/>
              <a:t> parent) {</a:t>
            </a:r>
          </a:p>
          <a:p>
            <a:pPr marL="109728" indent="0">
              <a:buNone/>
            </a:pPr>
            <a:r>
              <a:rPr lang="en-US" altLang="zh-CHT" dirty="0" err="1" smtClean="0"/>
              <a:t>TextView</a:t>
            </a:r>
            <a:r>
              <a:rPr lang="en-US" altLang="zh-CHT" dirty="0" smtClean="0"/>
              <a:t> </a:t>
            </a:r>
            <a:r>
              <a:rPr lang="en-US" altLang="zh-CHT" dirty="0" err="1"/>
              <a:t>textView</a:t>
            </a:r>
            <a:r>
              <a:rPr lang="en-US" altLang="zh-CHT" dirty="0"/>
              <a:t> = null;</a:t>
            </a:r>
          </a:p>
          <a:p>
            <a:pPr marL="109728" indent="0">
              <a:buNone/>
            </a:pPr>
            <a:r>
              <a:rPr lang="en-US" altLang="zh-CHT" dirty="0"/>
              <a:t>        if(</a:t>
            </a:r>
            <a:r>
              <a:rPr lang="en-US" altLang="zh-CHT" dirty="0" err="1"/>
              <a:t>convertView</a:t>
            </a:r>
            <a:r>
              <a:rPr lang="en-US" altLang="zh-CHT" dirty="0"/>
              <a:t>==null){</a:t>
            </a:r>
          </a:p>
          <a:p>
            <a:pPr marL="109728" indent="0">
              <a:buNone/>
            </a:pPr>
            <a:r>
              <a:rPr lang="en-US" altLang="zh-CHT" dirty="0"/>
              <a:t>            </a:t>
            </a:r>
            <a:r>
              <a:rPr lang="en-US" altLang="zh-CHT" dirty="0" err="1"/>
              <a:t>textView</a:t>
            </a:r>
            <a:r>
              <a:rPr lang="en-US" altLang="zh-CHT" dirty="0"/>
              <a:t> = new </a:t>
            </a:r>
            <a:r>
              <a:rPr lang="en-US" altLang="zh-CHT" dirty="0" err="1"/>
              <a:t>TextView</a:t>
            </a:r>
            <a:r>
              <a:rPr lang="en-US" altLang="zh-CHT" dirty="0"/>
              <a:t>(</a:t>
            </a:r>
            <a:r>
              <a:rPr lang="en-US" altLang="zh-CHT" dirty="0" err="1">
                <a:solidFill>
                  <a:srgbClr val="FF0000"/>
                </a:solidFill>
              </a:rPr>
              <a:t>mContext</a:t>
            </a:r>
            <a:r>
              <a:rPr lang="en-US" altLang="zh-CHT" dirty="0"/>
              <a:t>);</a:t>
            </a:r>
          </a:p>
          <a:p>
            <a:pPr marL="109728" indent="0">
              <a:buNone/>
            </a:pPr>
            <a:r>
              <a:rPr lang="en-US" altLang="zh-CHT" dirty="0"/>
              <a:t>        }else{</a:t>
            </a:r>
          </a:p>
          <a:p>
            <a:pPr marL="109728" indent="0">
              <a:buNone/>
            </a:pPr>
            <a:r>
              <a:rPr lang="en-US" altLang="zh-CHT" dirty="0"/>
              <a:t>            </a:t>
            </a:r>
            <a:r>
              <a:rPr lang="en-US" altLang="zh-CHT" dirty="0" err="1"/>
              <a:t>textView</a:t>
            </a:r>
            <a:r>
              <a:rPr lang="en-US" altLang="zh-CHT" dirty="0"/>
              <a:t>=(</a:t>
            </a:r>
            <a:r>
              <a:rPr lang="en-US" altLang="zh-CHT" dirty="0" err="1"/>
              <a:t>TextView</a:t>
            </a:r>
            <a:r>
              <a:rPr lang="en-US" altLang="zh-CHT" dirty="0"/>
              <a:t>)</a:t>
            </a:r>
            <a:r>
              <a:rPr lang="en-US" altLang="zh-CHT" dirty="0" err="1"/>
              <a:t>convertView</a:t>
            </a:r>
            <a:r>
              <a:rPr lang="en-US" altLang="zh-CHT" dirty="0"/>
              <a:t>;</a:t>
            </a:r>
          </a:p>
          <a:p>
            <a:pPr marL="109728" indent="0">
              <a:buNone/>
            </a:pPr>
            <a:r>
              <a:rPr lang="en-US" altLang="zh-CHT" dirty="0"/>
              <a:t>        }</a:t>
            </a:r>
          </a:p>
          <a:p>
            <a:pPr marL="109728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textView.setText</a:t>
            </a:r>
            <a:r>
              <a:rPr lang="en-US" altLang="zh-CHT" dirty="0"/>
              <a:t>(groups[</a:t>
            </a:r>
            <a:r>
              <a:rPr lang="en-US" altLang="zh-CHT" dirty="0" err="1"/>
              <a:t>groupPosition</a:t>
            </a:r>
            <a:r>
              <a:rPr lang="en-US" altLang="zh-CHT" dirty="0"/>
              <a:t>]);</a:t>
            </a:r>
          </a:p>
          <a:p>
            <a:pPr marL="109728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textView.setTextSize</a:t>
            </a:r>
            <a:r>
              <a:rPr lang="en-US" altLang="zh-CHT" dirty="0"/>
              <a:t>(30);</a:t>
            </a:r>
          </a:p>
          <a:p>
            <a:pPr marL="109728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/>
              <a:t>textView.setPadding</a:t>
            </a:r>
            <a:r>
              <a:rPr lang="en-US" altLang="zh-CHT" dirty="0"/>
              <a:t>(50,10,0,10);//</a:t>
            </a:r>
            <a:r>
              <a:rPr lang="zh-CHT" altLang="en-US" dirty="0"/>
              <a:t>左 上 右 下</a:t>
            </a:r>
          </a:p>
          <a:p>
            <a:pPr marL="109728" indent="0">
              <a:buNone/>
            </a:pPr>
            <a:r>
              <a:rPr lang="zh-CHT" altLang="en-US" dirty="0"/>
              <a:t>        </a:t>
            </a:r>
            <a:r>
              <a:rPr lang="en-US" altLang="zh-CHT" dirty="0"/>
              <a:t>return </a:t>
            </a:r>
            <a:r>
              <a:rPr lang="en-US" altLang="zh-CHT" dirty="0" err="1"/>
              <a:t>textView</a:t>
            </a:r>
            <a:r>
              <a:rPr lang="en-US" altLang="zh-CHT" dirty="0"/>
              <a:t>;</a:t>
            </a:r>
          </a:p>
          <a:p>
            <a:pPr marL="109728" indent="0">
              <a:buNone/>
            </a:pPr>
            <a:r>
              <a:rPr lang="en-US" altLang="zh-CHT" dirty="0" smtClean="0"/>
              <a:t>}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174281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Step 3</a:t>
            </a:r>
            <a:r>
              <a:rPr lang="zh-CHT" altLang="en-US" dirty="0" smtClean="0"/>
              <a:t>：設置圖片與元件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2060848"/>
            <a:ext cx="8108428" cy="370081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HT" sz="1500" dirty="0"/>
              <a:t>public class </a:t>
            </a:r>
            <a:r>
              <a:rPr lang="en-US" altLang="zh-CHT" sz="1500" dirty="0" err="1"/>
              <a:t>MainActivity</a:t>
            </a:r>
            <a:r>
              <a:rPr lang="en-US" altLang="zh-CHT" sz="1500" dirty="0"/>
              <a:t> extends </a:t>
            </a:r>
            <a:r>
              <a:rPr lang="en-US" altLang="zh-CHT" sz="1500" dirty="0" err="1"/>
              <a:t>ActionBarActivity</a:t>
            </a:r>
            <a:r>
              <a:rPr lang="en-US" altLang="zh-CHT" sz="1500" dirty="0"/>
              <a:t> {</a:t>
            </a:r>
          </a:p>
          <a:p>
            <a:pPr marL="0" indent="0">
              <a:buNone/>
            </a:pPr>
            <a:r>
              <a:rPr lang="en-US" altLang="zh-CHT" sz="1500" dirty="0"/>
              <a:t>    private </a:t>
            </a:r>
            <a:r>
              <a:rPr lang="en-US" altLang="zh-CHT" sz="1500" dirty="0" err="1"/>
              <a:t>ImageSwitcher</a:t>
            </a:r>
            <a:r>
              <a:rPr lang="en-US" altLang="zh-CHT" sz="1500" dirty="0"/>
              <a:t> </a:t>
            </a:r>
            <a:r>
              <a:rPr lang="en-US" altLang="zh-CHT" sz="1500" dirty="0" err="1"/>
              <a:t>is_imageSwitcher</a:t>
            </a:r>
            <a:r>
              <a:rPr lang="en-US" altLang="zh-CHT" sz="1500" dirty="0"/>
              <a:t>;		//</a:t>
            </a:r>
            <a:r>
              <a:rPr lang="zh-CHT" altLang="en-US" sz="1500" dirty="0"/>
              <a:t>宣告一個</a:t>
            </a:r>
            <a:r>
              <a:rPr lang="en-US" altLang="zh-CHT" sz="1500" dirty="0" err="1"/>
              <a:t>ImageSwitcher</a:t>
            </a:r>
            <a:r>
              <a:rPr lang="zh-CHT" altLang="en-US" sz="1500" dirty="0"/>
              <a:t>型態的物件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    private Integer[]</a:t>
            </a:r>
            <a:r>
              <a:rPr lang="zh-CHT" altLang="en-US" sz="1500" dirty="0"/>
              <a:t> </a:t>
            </a:r>
            <a:r>
              <a:rPr lang="en-US" altLang="zh-CHT" sz="1500" dirty="0"/>
              <a:t>images={R.drawable.p1,R.drawable.p2,R.drawable.p3,</a:t>
            </a:r>
          </a:p>
          <a:p>
            <a:pPr marL="0" indent="0">
              <a:buNone/>
            </a:pPr>
            <a:r>
              <a:rPr lang="en-US" altLang="zh-CHT" sz="1500" dirty="0"/>
              <a:t>R.drawable.p4,R.drawable.p5,R.drawable.p6, R.drawable.p7,R.drawable.p8,R.drawable.p9};</a:t>
            </a:r>
          </a:p>
          <a:p>
            <a:pPr marL="0" indent="0">
              <a:buNone/>
            </a:pPr>
            <a:r>
              <a:rPr lang="en-US" altLang="zh-CHT" sz="1500" dirty="0"/>
              <a:t>    private Button </a:t>
            </a:r>
            <a:r>
              <a:rPr lang="en-US" altLang="zh-CHT" sz="1500" dirty="0" err="1"/>
              <a:t>btn_next</a:t>
            </a:r>
            <a:r>
              <a:rPr lang="en-US" altLang="zh-CHT" sz="1500" dirty="0"/>
              <a:t>;		//</a:t>
            </a:r>
            <a:r>
              <a:rPr lang="zh-CHT" altLang="en-US" sz="1500" dirty="0"/>
              <a:t>做出按下一張的圖片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    private Button </a:t>
            </a:r>
            <a:r>
              <a:rPr lang="en-US" altLang="zh-CHT" sz="1500" dirty="0" err="1"/>
              <a:t>btn_last</a:t>
            </a:r>
            <a:r>
              <a:rPr lang="en-US" altLang="zh-CHT" sz="1500" dirty="0"/>
              <a:t>;		//</a:t>
            </a:r>
            <a:r>
              <a:rPr lang="zh-CHT" altLang="en-US" sz="1500" dirty="0"/>
              <a:t>做出案前一張的圖片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    private </a:t>
            </a:r>
            <a:r>
              <a:rPr lang="en-US" altLang="zh-CHT" sz="1500" dirty="0" err="1"/>
              <a:t>int</a:t>
            </a:r>
            <a:r>
              <a:rPr lang="en-US" altLang="zh-CHT" sz="1500" dirty="0"/>
              <a:t> index=0;	//index</a:t>
            </a:r>
            <a:r>
              <a:rPr lang="zh-CHT" altLang="en-US" sz="1500" dirty="0"/>
              <a:t>用來判斷目前於何者圖片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b="1" dirty="0"/>
              <a:t>…</a:t>
            </a:r>
          </a:p>
          <a:p>
            <a:pPr marL="0" indent="0">
              <a:buNone/>
            </a:pPr>
            <a:r>
              <a:rPr lang="en-US" altLang="zh-CHT" sz="1500" b="1" dirty="0"/>
              <a:t>}</a:t>
            </a:r>
            <a:endParaRPr lang="zh-CHT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39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HT" sz="2000" dirty="0"/>
              <a:t>@Override</a:t>
            </a:r>
          </a:p>
          <a:p>
            <a:pPr marL="109728" indent="0">
              <a:buNone/>
            </a:pPr>
            <a:r>
              <a:rPr lang="en-US" altLang="zh-CHT" sz="2000" dirty="0" smtClean="0"/>
              <a:t>public </a:t>
            </a:r>
            <a:r>
              <a:rPr lang="en-US" altLang="zh-CHT" sz="2000" dirty="0"/>
              <a:t>View </a:t>
            </a:r>
            <a:r>
              <a:rPr lang="en-US" altLang="zh-CHT" sz="2000" dirty="0" err="1"/>
              <a:t>getChildView</a:t>
            </a:r>
            <a:r>
              <a:rPr lang="en-US" altLang="zh-CHT" sz="2000" dirty="0"/>
              <a:t>(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groupPosition</a:t>
            </a:r>
            <a:r>
              <a:rPr lang="en-US" altLang="zh-CHT" sz="2000" dirty="0"/>
              <a:t>, </a:t>
            </a:r>
            <a:r>
              <a:rPr lang="en-US" altLang="zh-CHT" sz="2000" dirty="0" err="1"/>
              <a:t>int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childPosition</a:t>
            </a:r>
            <a:r>
              <a:rPr lang="en-US" altLang="zh-CHT" sz="2000" dirty="0"/>
              <a:t>, </a:t>
            </a:r>
            <a:r>
              <a:rPr lang="en-US" altLang="zh-CHT" sz="2000" dirty="0" err="1"/>
              <a:t>boolean</a:t>
            </a:r>
            <a:r>
              <a:rPr lang="en-US" altLang="zh-CHT" sz="2000" dirty="0"/>
              <a:t> </a:t>
            </a:r>
            <a:r>
              <a:rPr lang="en-US" altLang="zh-CHT" sz="2000" dirty="0" err="1"/>
              <a:t>isLastChild</a:t>
            </a:r>
            <a:r>
              <a:rPr lang="en-US" altLang="zh-CHT" sz="2000" dirty="0"/>
              <a:t>, View </a:t>
            </a:r>
            <a:r>
              <a:rPr lang="en-US" altLang="zh-CHT" sz="2000" dirty="0" err="1"/>
              <a:t>convertView</a:t>
            </a:r>
            <a:r>
              <a:rPr lang="en-US" altLang="zh-CHT" sz="2000" dirty="0"/>
              <a:t>, </a:t>
            </a:r>
            <a:r>
              <a:rPr lang="en-US" altLang="zh-CHT" sz="2000" dirty="0" err="1"/>
              <a:t>ViewGroup</a:t>
            </a:r>
            <a:r>
              <a:rPr lang="en-US" altLang="zh-CHT" sz="2000" dirty="0"/>
              <a:t> parent) {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        View </a:t>
            </a:r>
            <a:r>
              <a:rPr lang="en-US" altLang="zh-CHT" sz="2000" dirty="0" err="1">
                <a:solidFill>
                  <a:srgbClr val="FF0000"/>
                </a:solidFill>
              </a:rPr>
              <a:t>view</a:t>
            </a:r>
            <a:r>
              <a:rPr lang="en-US" altLang="zh-CHT" sz="2000" dirty="0">
                <a:solidFill>
                  <a:srgbClr val="FF0000"/>
                </a:solidFill>
              </a:rPr>
              <a:t> = </a:t>
            </a:r>
            <a:r>
              <a:rPr lang="en-US" altLang="zh-CHT" sz="2000" dirty="0" err="1">
                <a:solidFill>
                  <a:srgbClr val="FF0000"/>
                </a:solidFill>
              </a:rPr>
              <a:t>convertView</a:t>
            </a:r>
            <a:r>
              <a:rPr lang="en-US" altLang="zh-CHT" sz="2000" dirty="0">
                <a:solidFill>
                  <a:srgbClr val="FF000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        view = </a:t>
            </a:r>
            <a:r>
              <a:rPr lang="en-US" altLang="zh-CHT" sz="2000" dirty="0" err="1">
                <a:solidFill>
                  <a:srgbClr val="FF0000"/>
                </a:solidFill>
              </a:rPr>
              <a:t>inflater.inflate</a:t>
            </a:r>
            <a:r>
              <a:rPr lang="en-US" altLang="zh-CHT" sz="2000" dirty="0">
                <a:solidFill>
                  <a:srgbClr val="FF0000"/>
                </a:solidFill>
              </a:rPr>
              <a:t>(</a:t>
            </a:r>
            <a:r>
              <a:rPr lang="en-US" altLang="zh-CHT" sz="2000" dirty="0" err="1">
                <a:solidFill>
                  <a:srgbClr val="FF0000"/>
                </a:solidFill>
              </a:rPr>
              <a:t>R.layout.activity_child</a:t>
            </a:r>
            <a:r>
              <a:rPr lang="en-US" altLang="zh-CHT" sz="2000" dirty="0">
                <a:solidFill>
                  <a:srgbClr val="FF0000"/>
                </a:solidFill>
              </a:rPr>
              <a:t>, null);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        </a:t>
            </a:r>
            <a:r>
              <a:rPr lang="en-US" altLang="zh-CHT" sz="2000" dirty="0" err="1">
                <a:solidFill>
                  <a:srgbClr val="FF0000"/>
                </a:solidFill>
              </a:rPr>
              <a:t>TextView</a:t>
            </a:r>
            <a:r>
              <a:rPr lang="en-US" altLang="zh-CHT" sz="2000" dirty="0">
                <a:solidFill>
                  <a:srgbClr val="FF0000"/>
                </a:solidFill>
              </a:rPr>
              <a:t> text = (</a:t>
            </a:r>
            <a:r>
              <a:rPr lang="en-US" altLang="zh-CHT" sz="2000" dirty="0" err="1">
                <a:solidFill>
                  <a:srgbClr val="FF0000"/>
                </a:solidFill>
              </a:rPr>
              <a:t>TextView</a:t>
            </a:r>
            <a:r>
              <a:rPr lang="en-US" altLang="zh-CHT" sz="2000" dirty="0">
                <a:solidFill>
                  <a:srgbClr val="FF0000"/>
                </a:solidFill>
              </a:rPr>
              <a:t>) 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view.findViewById</a:t>
            </a:r>
            <a:r>
              <a:rPr lang="en-US" altLang="zh-CHT" sz="2000" dirty="0" smtClean="0">
                <a:solidFill>
                  <a:srgbClr val="FF0000"/>
                </a:solidFill>
              </a:rPr>
              <a:t>(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R.id.textView</a:t>
            </a:r>
            <a:r>
              <a:rPr lang="en-US" altLang="zh-CHT" sz="2000" dirty="0" smtClean="0">
                <a:solidFill>
                  <a:srgbClr val="FF0000"/>
                </a:solidFill>
              </a:rPr>
              <a:t>);</a:t>
            </a:r>
            <a:endParaRPr lang="en-US" altLang="zh-CHT" sz="2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        </a:t>
            </a:r>
            <a:r>
              <a:rPr lang="en-US" altLang="zh-CHT" sz="2000" dirty="0" err="1">
                <a:solidFill>
                  <a:srgbClr val="FF0000"/>
                </a:solidFill>
              </a:rPr>
              <a:t>text.setText</a:t>
            </a:r>
            <a:r>
              <a:rPr lang="en-US" altLang="zh-CHT" sz="2000" dirty="0">
                <a:solidFill>
                  <a:srgbClr val="FF0000"/>
                </a:solidFill>
              </a:rPr>
              <a:t>(children[</a:t>
            </a:r>
            <a:r>
              <a:rPr lang="en-US" altLang="zh-CHT" sz="2000" dirty="0" err="1">
                <a:solidFill>
                  <a:srgbClr val="FF0000"/>
                </a:solidFill>
              </a:rPr>
              <a:t>groupPosition</a:t>
            </a:r>
            <a:r>
              <a:rPr lang="en-US" altLang="zh-CHT" sz="2000" dirty="0">
                <a:solidFill>
                  <a:srgbClr val="FF0000"/>
                </a:solidFill>
              </a:rPr>
              <a:t>][</a:t>
            </a:r>
            <a:r>
              <a:rPr lang="en-US" altLang="zh-CHT" sz="2000" dirty="0" err="1">
                <a:solidFill>
                  <a:srgbClr val="FF0000"/>
                </a:solidFill>
              </a:rPr>
              <a:t>childPosition</a:t>
            </a:r>
            <a:r>
              <a:rPr lang="en-US" altLang="zh-CHT" sz="2000" dirty="0">
                <a:solidFill>
                  <a:srgbClr val="FF0000"/>
                </a:solidFill>
              </a:rPr>
              <a:t>]);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        </a:t>
            </a:r>
            <a:r>
              <a:rPr lang="en-US" altLang="zh-CHT" sz="2000" dirty="0" err="1">
                <a:solidFill>
                  <a:srgbClr val="FF0000"/>
                </a:solidFill>
              </a:rPr>
              <a:t>ImageView</a:t>
            </a:r>
            <a:r>
              <a:rPr lang="en-US" altLang="zh-CHT" sz="2000" dirty="0">
                <a:solidFill>
                  <a:srgbClr val="FF0000"/>
                </a:solidFill>
              </a:rPr>
              <a:t> </a:t>
            </a:r>
            <a:r>
              <a:rPr lang="en-US" altLang="zh-CHT" sz="2000" dirty="0" err="1">
                <a:solidFill>
                  <a:srgbClr val="FF0000"/>
                </a:solidFill>
              </a:rPr>
              <a:t>img</a:t>
            </a:r>
            <a:r>
              <a:rPr lang="en-US" altLang="zh-CHT" sz="2000" dirty="0">
                <a:solidFill>
                  <a:srgbClr val="FF0000"/>
                </a:solidFill>
              </a:rPr>
              <a:t> = (</a:t>
            </a:r>
            <a:r>
              <a:rPr lang="en-US" altLang="zh-CHT" sz="2000" dirty="0" err="1">
                <a:solidFill>
                  <a:srgbClr val="FF0000"/>
                </a:solidFill>
              </a:rPr>
              <a:t>ImageView</a:t>
            </a:r>
            <a:r>
              <a:rPr lang="en-US" altLang="zh-CHT" sz="2000" dirty="0">
                <a:solidFill>
                  <a:srgbClr val="FF0000"/>
                </a:solidFill>
              </a:rPr>
              <a:t>)</a:t>
            </a:r>
            <a:r>
              <a:rPr lang="en-US" altLang="zh-CHT" sz="2000" dirty="0" err="1">
                <a:solidFill>
                  <a:srgbClr val="FF0000"/>
                </a:solidFill>
              </a:rPr>
              <a:t>view.findViewById</a:t>
            </a:r>
            <a:r>
              <a:rPr lang="en-US" altLang="zh-CHT" sz="2000" dirty="0">
                <a:solidFill>
                  <a:srgbClr val="FF0000"/>
                </a:solidFill>
              </a:rPr>
              <a:t>(</a:t>
            </a:r>
            <a:r>
              <a:rPr lang="en-US" altLang="zh-CHT" sz="2000" dirty="0" err="1">
                <a:solidFill>
                  <a:srgbClr val="FF0000"/>
                </a:solidFill>
              </a:rPr>
              <a:t>R.id.imageView</a:t>
            </a:r>
            <a:r>
              <a:rPr lang="en-US" altLang="zh-CHT" sz="2000" dirty="0" smtClean="0">
                <a:solidFill>
                  <a:srgbClr val="FF0000"/>
                </a:solidFill>
              </a:rPr>
              <a:t>); 	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img.setImageResource</a:t>
            </a:r>
            <a:r>
              <a:rPr lang="en-US" altLang="zh-CHT" sz="2000" dirty="0" smtClean="0">
                <a:solidFill>
                  <a:srgbClr val="FF0000"/>
                </a:solidFill>
              </a:rPr>
              <a:t>(pictures[</a:t>
            </a:r>
            <a:r>
              <a:rPr lang="en-US" altLang="zh-CHT" sz="2000" dirty="0" err="1" smtClean="0">
                <a:solidFill>
                  <a:srgbClr val="FF0000"/>
                </a:solidFill>
              </a:rPr>
              <a:t>groupPosition</a:t>
            </a:r>
            <a:r>
              <a:rPr lang="en-US" altLang="zh-CHT" sz="2000" dirty="0">
                <a:solidFill>
                  <a:srgbClr val="FF0000"/>
                </a:solidFill>
              </a:rPr>
              <a:t>][</a:t>
            </a:r>
            <a:r>
              <a:rPr lang="en-US" altLang="zh-CHT" sz="2000" dirty="0" err="1">
                <a:solidFill>
                  <a:srgbClr val="FF0000"/>
                </a:solidFill>
              </a:rPr>
              <a:t>childPosition</a:t>
            </a:r>
            <a:r>
              <a:rPr lang="en-US" altLang="zh-CHT" sz="2000" dirty="0">
                <a:solidFill>
                  <a:srgbClr val="FF0000"/>
                </a:solidFill>
              </a:rPr>
              <a:t>]);</a:t>
            </a:r>
          </a:p>
          <a:p>
            <a:pPr marL="109728" indent="0">
              <a:buNone/>
            </a:pPr>
            <a:r>
              <a:rPr lang="en-US" altLang="zh-CHT" sz="2000" dirty="0">
                <a:solidFill>
                  <a:srgbClr val="FF0000"/>
                </a:solidFill>
              </a:rPr>
              <a:t>        return view;</a:t>
            </a:r>
          </a:p>
          <a:p>
            <a:pPr marL="109728" indent="0">
              <a:buNone/>
            </a:pPr>
            <a:r>
              <a:rPr lang="en-US" altLang="zh-CHT" sz="2000" dirty="0"/>
              <a:t>    </a:t>
            </a:r>
            <a:r>
              <a:rPr lang="en-US" altLang="zh-CHT" sz="2000" dirty="0" smtClean="0"/>
              <a:t>}</a:t>
            </a:r>
          </a:p>
          <a:p>
            <a:pPr marL="109728" indent="0">
              <a:buNone/>
            </a:pPr>
            <a:r>
              <a:rPr lang="en-US" altLang="zh-CHT" sz="2000" dirty="0" smtClean="0"/>
              <a:t>//</a:t>
            </a:r>
            <a:r>
              <a:rPr lang="zh-CHT" altLang="en-US" sz="2000" dirty="0" smtClean="0"/>
              <a:t>圖片來源將上次上課圖片匯入</a:t>
            </a:r>
            <a:r>
              <a:rPr lang="en-US" altLang="zh-CHT" sz="2000" dirty="0" err="1" smtClean="0"/>
              <a:t>drawable</a:t>
            </a:r>
            <a:endParaRPr lang="zh-CHT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561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zh-CHT" dirty="0"/>
              <a:t>public class </a:t>
            </a:r>
            <a:r>
              <a:rPr lang="en-US" altLang="zh-CHT" dirty="0" err="1"/>
              <a:t>MainActivity</a:t>
            </a:r>
            <a:r>
              <a:rPr lang="en-US" altLang="zh-CHT" dirty="0"/>
              <a:t> extends </a:t>
            </a:r>
            <a:r>
              <a:rPr lang="en-US" altLang="zh-CHT" dirty="0" err="1"/>
              <a:t>ActionBarActivity</a:t>
            </a:r>
            <a:r>
              <a:rPr lang="en-US" altLang="zh-CHT" dirty="0"/>
              <a:t> </a:t>
            </a:r>
            <a:r>
              <a:rPr lang="en-US" altLang="zh-CHT" dirty="0" smtClean="0"/>
              <a:t>{</a:t>
            </a:r>
          </a:p>
          <a:p>
            <a:pPr marL="109728" indent="0">
              <a:buNone/>
            </a:pPr>
            <a:r>
              <a:rPr lang="en-US" altLang="zh-CHT" dirty="0" err="1"/>
              <a:t>ExpandableListView</a:t>
            </a:r>
            <a:r>
              <a:rPr lang="en-US" altLang="zh-CHT" dirty="0"/>
              <a:t> </a:t>
            </a:r>
            <a:r>
              <a:rPr lang="en-US" altLang="zh-CHT" dirty="0" smtClean="0">
                <a:solidFill>
                  <a:srgbClr val="7030A0"/>
                </a:solidFill>
              </a:rPr>
              <a:t>lv</a:t>
            </a:r>
            <a:r>
              <a:rPr lang="en-US" altLang="zh-CHT" dirty="0" smtClean="0"/>
              <a:t>;</a:t>
            </a:r>
            <a:endParaRPr lang="en-US" altLang="zh-CHT" dirty="0"/>
          </a:p>
          <a:p>
            <a:pPr marL="109728" indent="0">
              <a:buNone/>
            </a:pPr>
            <a:r>
              <a:rPr lang="en-US" altLang="zh-CHT" dirty="0" err="1" smtClean="0"/>
              <a:t>MyAdapter</a:t>
            </a:r>
            <a:r>
              <a:rPr lang="en-US" altLang="zh-CHT" dirty="0" smtClean="0"/>
              <a:t> </a:t>
            </a:r>
            <a:r>
              <a:rPr lang="en-US" altLang="zh-CHT" dirty="0" err="1">
                <a:solidFill>
                  <a:srgbClr val="7030A0"/>
                </a:solidFill>
              </a:rPr>
              <a:t>lvAdapter</a:t>
            </a:r>
            <a:r>
              <a:rPr lang="en-US" altLang="zh-CHT" dirty="0"/>
              <a:t>;</a:t>
            </a:r>
          </a:p>
          <a:p>
            <a:pPr marL="109728" indent="0">
              <a:buNone/>
            </a:pPr>
            <a:r>
              <a:rPr lang="en-US" altLang="zh-CHT" sz="1800" dirty="0">
                <a:solidFill>
                  <a:srgbClr val="92D050"/>
                </a:solidFill>
              </a:rPr>
              <a:t>private String[] groups = { "group1", "group2", "group3", "group4"};</a:t>
            </a:r>
          </a:p>
          <a:p>
            <a:pPr marL="109728" indent="0">
              <a:buNone/>
            </a:pPr>
            <a:r>
              <a:rPr lang="en-US" altLang="zh-CHT" sz="1800" dirty="0" smtClean="0">
                <a:solidFill>
                  <a:srgbClr val="92D050"/>
                </a:solidFill>
              </a:rPr>
              <a:t>private </a:t>
            </a:r>
            <a:r>
              <a:rPr lang="en-US" altLang="zh-CHT" sz="1800" dirty="0">
                <a:solidFill>
                  <a:srgbClr val="92D050"/>
                </a:solidFill>
              </a:rPr>
              <a:t>String[][] children = { { "child11" }, { "child21", "child22" },{ "child31", "child32", "child33" },{ "child41", "child42", "child43", "child44" } };</a:t>
            </a:r>
          </a:p>
          <a:p>
            <a:pPr marL="109728" indent="0">
              <a:buNone/>
            </a:pPr>
            <a:r>
              <a:rPr lang="en-US" altLang="zh-CHT" sz="1800" dirty="0" smtClean="0">
                <a:solidFill>
                  <a:srgbClr val="92D050"/>
                </a:solidFill>
              </a:rPr>
              <a:t>private </a:t>
            </a:r>
            <a:r>
              <a:rPr lang="en-US" altLang="zh-CHT" sz="1800" dirty="0">
                <a:solidFill>
                  <a:srgbClr val="92D050"/>
                </a:solidFill>
              </a:rPr>
              <a:t>final Integer[][] pictures = {{</a:t>
            </a:r>
            <a:r>
              <a:rPr lang="en-US" altLang="zh-CHT" sz="1800" dirty="0" err="1">
                <a:solidFill>
                  <a:srgbClr val="92D050"/>
                </a:solidFill>
              </a:rPr>
              <a:t>R.drawable.apple</a:t>
            </a:r>
            <a:r>
              <a:rPr lang="en-US" altLang="zh-CHT" sz="1800" dirty="0">
                <a:solidFill>
                  <a:srgbClr val="92D050"/>
                </a:solidFill>
              </a:rPr>
              <a:t>},   {</a:t>
            </a:r>
            <a:r>
              <a:rPr lang="en-US" altLang="zh-CHT" sz="1800" dirty="0" err="1">
                <a:solidFill>
                  <a:srgbClr val="92D050"/>
                </a:solidFill>
              </a:rPr>
              <a:t>R.drawable.orange,R.drawable.tomato</a:t>
            </a:r>
            <a:r>
              <a:rPr lang="en-US" altLang="zh-CHT" sz="1800" dirty="0">
                <a:solidFill>
                  <a:srgbClr val="92D050"/>
                </a:solidFill>
              </a:rPr>
              <a:t>},  {</a:t>
            </a:r>
            <a:r>
              <a:rPr lang="en-US" altLang="zh-CHT" sz="1800" dirty="0" err="1">
                <a:solidFill>
                  <a:srgbClr val="92D050"/>
                </a:solidFill>
              </a:rPr>
              <a:t>R.drawable.lemon,R.drawable.peach,R.drawable.watermelon</a:t>
            </a:r>
            <a:r>
              <a:rPr lang="en-US" altLang="zh-CHT" sz="1800" dirty="0">
                <a:solidFill>
                  <a:srgbClr val="92D050"/>
                </a:solidFill>
              </a:rPr>
              <a:t>},{R.drawable.cheey,R.drawable.pineapple,R.drawable.pineapple,R.drawable.pineapple</a:t>
            </a:r>
            <a:r>
              <a:rPr lang="en-US" altLang="zh-CHT" sz="1800" dirty="0" smtClean="0">
                <a:solidFill>
                  <a:srgbClr val="92D050"/>
                </a:solidFill>
              </a:rPr>
              <a:t>}};</a:t>
            </a:r>
          </a:p>
          <a:p>
            <a:pPr marL="109728" indent="0">
              <a:buNone/>
            </a:pPr>
            <a:r>
              <a:rPr lang="en-US" altLang="zh-CHT" sz="18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HT" altLang="en-US" sz="1800" dirty="0" smtClean="0">
                <a:solidFill>
                  <a:schemeClr val="bg1">
                    <a:lumMod val="65000"/>
                  </a:schemeClr>
                </a:solidFill>
              </a:rPr>
              <a:t>以上是資料</a:t>
            </a:r>
            <a:endParaRPr lang="en-US" altLang="zh-CHT" sz="1800" dirty="0">
              <a:solidFill>
                <a:schemeClr val="bg1">
                  <a:lumMod val="65000"/>
                </a:schemeClr>
              </a:solidFill>
            </a:endParaRPr>
          </a:p>
          <a:p>
            <a:pPr marL="109728" indent="0">
              <a:buNone/>
            </a:pPr>
            <a:endParaRPr lang="zh-CHT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0632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HT" dirty="0"/>
              <a:t>protected void </a:t>
            </a:r>
            <a:r>
              <a:rPr lang="en-US" altLang="zh-CHT" dirty="0" err="1"/>
              <a:t>onCreate</a:t>
            </a:r>
            <a:r>
              <a:rPr lang="en-US" altLang="zh-CHT" dirty="0"/>
              <a:t>(Bundle </a:t>
            </a:r>
            <a:r>
              <a:rPr lang="en-US" altLang="zh-CHT" dirty="0" err="1"/>
              <a:t>savedInstanceState</a:t>
            </a:r>
            <a:r>
              <a:rPr lang="en-US" altLang="zh-CHT" dirty="0"/>
              <a:t>) {</a:t>
            </a:r>
          </a:p>
          <a:p>
            <a:pPr marL="109728" indent="0">
              <a:buNone/>
            </a:pPr>
            <a:r>
              <a:rPr lang="en-US" altLang="zh-CHT" dirty="0"/>
              <a:t>        </a:t>
            </a:r>
            <a:r>
              <a:rPr lang="en-US" altLang="zh-CHT" dirty="0" smtClean="0"/>
              <a:t>//</a:t>
            </a:r>
            <a:r>
              <a:rPr lang="zh-CHT" altLang="en-US" dirty="0" smtClean="0"/>
              <a:t>以上略</a:t>
            </a:r>
            <a:endParaRPr lang="en-US" altLang="zh-CHT" dirty="0" smtClean="0"/>
          </a:p>
          <a:p>
            <a:pPr marL="109728" indent="0">
              <a:buNone/>
            </a:pPr>
            <a:r>
              <a:rPr lang="en-US" altLang="zh-CHT" dirty="0" smtClean="0"/>
              <a:t>        </a:t>
            </a:r>
            <a:r>
              <a:rPr lang="en-US" altLang="zh-CHT" dirty="0">
                <a:solidFill>
                  <a:srgbClr val="7030A0"/>
                </a:solidFill>
              </a:rPr>
              <a:t>lv</a:t>
            </a:r>
            <a:r>
              <a:rPr lang="en-US" altLang="zh-CHT" dirty="0"/>
              <a:t> = (</a:t>
            </a:r>
            <a:r>
              <a:rPr lang="en-US" altLang="zh-CHT" dirty="0" err="1"/>
              <a:t>ExpandableListView</a:t>
            </a:r>
            <a:r>
              <a:rPr lang="en-US" altLang="zh-CHT" dirty="0"/>
              <a:t>) </a:t>
            </a:r>
            <a:r>
              <a:rPr lang="en-US" altLang="zh-CHT" dirty="0" err="1"/>
              <a:t>findViewById</a:t>
            </a:r>
            <a:r>
              <a:rPr lang="en-US" altLang="zh-CHT" dirty="0"/>
              <a:t> (</a:t>
            </a:r>
            <a:r>
              <a:rPr lang="en-US" altLang="zh-CHT" dirty="0" err="1"/>
              <a:t>R.id.expandableListView</a:t>
            </a:r>
            <a:r>
              <a:rPr lang="en-US" altLang="zh-CHT" dirty="0"/>
              <a:t>);</a:t>
            </a:r>
          </a:p>
          <a:p>
            <a:pPr marL="109728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>
                <a:solidFill>
                  <a:srgbClr val="7030A0"/>
                </a:solidFill>
              </a:rPr>
              <a:t>lvAdapter</a:t>
            </a:r>
            <a:r>
              <a:rPr lang="en-US" altLang="zh-CHT" dirty="0"/>
              <a:t> = new </a:t>
            </a:r>
            <a:r>
              <a:rPr lang="en-US" altLang="zh-CHT" dirty="0" err="1" smtClean="0"/>
              <a:t>MyAdapter</a:t>
            </a:r>
            <a:r>
              <a:rPr lang="en-US" altLang="zh-CHT" dirty="0" smtClean="0"/>
              <a:t>(</a:t>
            </a:r>
            <a:r>
              <a:rPr lang="en-US" altLang="zh-CHT" dirty="0" err="1" smtClean="0">
                <a:solidFill>
                  <a:srgbClr val="FF0000"/>
                </a:solidFill>
              </a:rPr>
              <a:t>this,groups,children,pictures</a:t>
            </a:r>
            <a:r>
              <a:rPr lang="en-US" altLang="zh-CHT" dirty="0" smtClean="0"/>
              <a:t>);</a:t>
            </a:r>
            <a:endParaRPr lang="en-US" altLang="zh-CHT" dirty="0"/>
          </a:p>
          <a:p>
            <a:pPr marL="109728" indent="0">
              <a:buNone/>
            </a:pPr>
            <a:r>
              <a:rPr lang="en-US" altLang="zh-CHT" dirty="0"/>
              <a:t>        </a:t>
            </a:r>
            <a:r>
              <a:rPr lang="en-US" altLang="zh-CHT" dirty="0" err="1">
                <a:solidFill>
                  <a:srgbClr val="7030A0"/>
                </a:solidFill>
              </a:rPr>
              <a:t>lv</a:t>
            </a:r>
            <a:r>
              <a:rPr lang="en-US" altLang="zh-CHT" dirty="0" err="1"/>
              <a:t>.setAdapter</a:t>
            </a:r>
            <a:r>
              <a:rPr lang="en-US" altLang="zh-CHT" dirty="0"/>
              <a:t>(</a:t>
            </a:r>
            <a:r>
              <a:rPr lang="en-US" altLang="zh-CHT" dirty="0" err="1"/>
              <a:t>lvAdapter</a:t>
            </a:r>
            <a:r>
              <a:rPr lang="en-US" altLang="zh-CHT" dirty="0"/>
              <a:t>);</a:t>
            </a:r>
          </a:p>
          <a:p>
            <a:pPr marL="109728" indent="0">
              <a:buNone/>
            </a:pPr>
            <a:r>
              <a:rPr lang="en-US" altLang="zh-CHT" dirty="0"/>
              <a:t>    }</a:t>
            </a:r>
            <a:endParaRPr lang="zh-CHT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/>
              <a:t>MainActivity.java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758225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b="1" smtClean="0"/>
              <a:t>Spinner</a:t>
            </a:r>
            <a:r>
              <a:rPr lang="zh-CHT" altLang="en-US" b="1" smtClean="0"/>
              <a:t>選單元件</a:t>
            </a:r>
            <a:endParaRPr lang="zh-CHT" altLang="en-US" b="1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報告人：</a:t>
            </a:r>
            <a:r>
              <a:rPr lang="zh-CHT" altLang="en-US" dirty="0" smtClean="0"/>
              <a:t>許嘉祐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538118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目錄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ea"/>
              <a:buAutoNum type="ea1ChtPeriod"/>
            </a:pPr>
            <a:r>
              <a:rPr lang="zh-CHT" altLang="en-US" smtClean="0"/>
              <a:t>撰寫基本</a:t>
            </a:r>
            <a:r>
              <a:rPr lang="en-US" altLang="zh-CHT" smtClean="0"/>
              <a:t>Spinner</a:t>
            </a:r>
            <a:r>
              <a:rPr lang="zh-CHT" altLang="en-US" smtClean="0"/>
              <a:t>元件</a:t>
            </a:r>
            <a:endParaRPr lang="en-US" altLang="zh-CHT" smtClean="0"/>
          </a:p>
          <a:p>
            <a:pPr marL="624078" indent="-514350">
              <a:buFont typeface="+mj-ea"/>
              <a:buAutoNum type="ea1ChtPeriod"/>
            </a:pPr>
            <a:r>
              <a:rPr lang="en-US" altLang="zh-CHT" smtClean="0"/>
              <a:t>Spinner</a:t>
            </a:r>
            <a:r>
              <a:rPr lang="zh-CHT" altLang="en-US" smtClean="0"/>
              <a:t>元件的選擇事件</a:t>
            </a:r>
            <a:r>
              <a:rPr lang="en-US" altLang="zh-CHT" smtClean="0"/>
              <a:t>---</a:t>
            </a:r>
            <a:r>
              <a:rPr lang="en-US" altLang="zh-CHT" err="1" smtClean="0"/>
              <a:t>onItemSelected</a:t>
            </a:r>
            <a:r>
              <a:rPr lang="en-US" altLang="zh-CHT" smtClean="0"/>
              <a:t>()</a:t>
            </a:r>
          </a:p>
          <a:p>
            <a:pPr marL="624078" indent="-514350">
              <a:buFont typeface="+mj-ea"/>
              <a:buAutoNum type="ea1ChtPeriod"/>
            </a:pPr>
            <a:r>
              <a:rPr lang="zh-CHT" altLang="en-US" smtClean="0"/>
              <a:t>自訂</a:t>
            </a:r>
            <a:r>
              <a:rPr lang="en-US" altLang="zh-CHT" smtClean="0"/>
              <a:t>Spinner</a:t>
            </a:r>
            <a:r>
              <a:rPr lang="zh-CHT" altLang="en-US" smtClean="0"/>
              <a:t>樣式</a:t>
            </a:r>
            <a:endParaRPr lang="en-US" altLang="zh-CHT" smtClean="0"/>
          </a:p>
          <a:p>
            <a:pPr marL="624078" indent="-514350">
              <a:buFont typeface="+mj-ea"/>
              <a:buAutoNum type="ea1ChtPeriod"/>
            </a:pPr>
            <a:r>
              <a:rPr lang="en-US" altLang="zh-CHT" smtClean="0"/>
              <a:t>ArrayAdapter---Spinner</a:t>
            </a:r>
            <a:r>
              <a:rPr lang="zh-CHT" altLang="en-US" smtClean="0"/>
              <a:t>與資料來源的橋樑</a:t>
            </a:r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135410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smtClean="0"/>
              <a:t>Spinner</a:t>
            </a:r>
            <a:r>
              <a:rPr lang="zh-CHT" altLang="en-US" smtClean="0"/>
              <a:t>元件簡介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smtClean="0"/>
              <a:t>Spinner</a:t>
            </a:r>
            <a:r>
              <a:rPr lang="zh-CHT" altLang="en-US" smtClean="0"/>
              <a:t>為</a:t>
            </a:r>
            <a:r>
              <a:rPr lang="en-US" altLang="zh-CHT" smtClean="0"/>
              <a:t>Android</a:t>
            </a:r>
            <a:r>
              <a:rPr lang="zh-CHT" altLang="en-US" smtClean="0"/>
              <a:t>中的下拉式選單元件，其資料呈現方式是以下拉式清單或交談窗</a:t>
            </a:r>
            <a:r>
              <a:rPr lang="en-US" altLang="zh-CHT" smtClean="0"/>
              <a:t>(Android 2.x)</a:t>
            </a:r>
            <a:r>
              <a:rPr lang="zh-CHT" altLang="en-US" smtClean="0"/>
              <a:t>列出選項以供使用者選取。</a:t>
            </a:r>
            <a:endParaRPr lang="en-US" altLang="zh-CHT" smtClean="0"/>
          </a:p>
          <a:p>
            <a:pPr>
              <a:buNone/>
            </a:pPr>
            <a:endParaRPr lang="en-US" altLang="zh-CHT" smtClean="0"/>
          </a:p>
          <a:p>
            <a:r>
              <a:rPr lang="zh-CHT" altLang="en-US" smtClean="0"/>
              <a:t>與</a:t>
            </a:r>
            <a:r>
              <a:rPr lang="en-US" altLang="zh-CHT" err="1" smtClean="0"/>
              <a:t>ListView</a:t>
            </a:r>
            <a:r>
              <a:rPr lang="zh-CHT" altLang="en-US" smtClean="0"/>
              <a:t>的差別在於，</a:t>
            </a:r>
            <a:r>
              <a:rPr lang="en-US" altLang="zh-CHT" err="1" smtClean="0"/>
              <a:t>ListView</a:t>
            </a:r>
            <a:r>
              <a:rPr lang="zh-CHT" altLang="en-US" smtClean="0"/>
              <a:t>用在整頁顯示的</a:t>
            </a:r>
            <a:r>
              <a:rPr lang="en-US" altLang="zh-CHT" smtClean="0"/>
              <a:t>Activity</a:t>
            </a:r>
            <a:r>
              <a:rPr lang="zh-CHT" altLang="en-US" smtClean="0"/>
              <a:t>，而</a:t>
            </a:r>
            <a:r>
              <a:rPr lang="en-US" altLang="zh-CHT" smtClean="0"/>
              <a:t>Spinner</a:t>
            </a:r>
            <a:r>
              <a:rPr lang="zh-CHT" altLang="en-US" smtClean="0"/>
              <a:t>則用於局部顯示的下拉式選單。</a:t>
            </a:r>
            <a:endParaRPr lang="en-US" altLang="zh-CHT" smtClean="0"/>
          </a:p>
        </p:txBody>
      </p:sp>
    </p:spTree>
    <p:extLst>
      <p:ext uri="{BB962C8B-B14F-4D97-AF65-F5344CB8AC3E}">
        <p14:creationId xmlns:p14="http://schemas.microsoft.com/office/powerpoint/2010/main" val="951966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HT" altLang="en-US" smtClean="0"/>
              <a:t>撰寫基本</a:t>
            </a:r>
            <a:r>
              <a:rPr lang="en-US" altLang="zh-CHT" smtClean="0"/>
              <a:t>Spinner</a:t>
            </a:r>
            <a:r>
              <a:rPr lang="zh-CHT" altLang="en-US" smtClean="0"/>
              <a:t>元件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smtClean="0"/>
              <a:t>步驟：</a:t>
            </a:r>
            <a:endParaRPr lang="en-US" altLang="zh-CHT" smtClean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smtClean="0"/>
              <a:t>新增</a:t>
            </a:r>
            <a:r>
              <a:rPr lang="en-US" altLang="zh-CHT" smtClean="0"/>
              <a:t>Spinner</a:t>
            </a:r>
            <a:r>
              <a:rPr lang="zh-CHT" altLang="en-US" smtClean="0"/>
              <a:t>元件</a:t>
            </a:r>
            <a:endParaRPr lang="en-US" altLang="zh-CHT" smtClean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smtClean="0"/>
              <a:t>設定資料來源</a:t>
            </a:r>
            <a:endParaRPr lang="en-US" altLang="zh-CHT" smtClean="0"/>
          </a:p>
          <a:p>
            <a:pPr marL="1181862" lvl="2" indent="-514350">
              <a:buFont typeface="+mj-lt"/>
              <a:buAutoNum type="arabicPeriod"/>
            </a:pPr>
            <a:r>
              <a:rPr lang="zh-CHT" altLang="en-US" smtClean="0"/>
              <a:t>撰寫程式取得被選取的</a:t>
            </a:r>
            <a:r>
              <a:rPr lang="en-US" altLang="zh-CHT" smtClean="0"/>
              <a:t>Spinner</a:t>
            </a:r>
            <a:r>
              <a:rPr lang="zh-CHT" altLang="en-US" smtClean="0"/>
              <a:t>項目</a:t>
            </a:r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583988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新增</a:t>
            </a:r>
            <a:r>
              <a:rPr lang="en-US" altLang="zh-CHT" smtClean="0"/>
              <a:t>Spinner</a:t>
            </a:r>
            <a:r>
              <a:rPr lang="zh-CHT" altLang="en-US" smtClean="0"/>
              <a:t>元件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249424"/>
            <a:ext cx="8424936" cy="4325112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建立一個新專案</a:t>
            </a:r>
            <a:r>
              <a:rPr lang="en-US" altLang="zh-CHT" sz="2000" smtClean="0"/>
              <a:t>(Blank Activity)</a:t>
            </a:r>
            <a:r>
              <a:rPr lang="zh-CHT" altLang="en-US" sz="2000" smtClean="0"/>
              <a:t>，</a:t>
            </a:r>
            <a:r>
              <a:rPr lang="en-US" altLang="zh-CHT" sz="2000" smtClean="0"/>
              <a:t>Activity</a:t>
            </a:r>
            <a:r>
              <a:rPr lang="zh-CHT" altLang="en-US" sz="2000" smtClean="0"/>
              <a:t>命名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zh-CHT" altLang="en-US" sz="2000" smtClean="0"/>
              <a:t>為</a:t>
            </a:r>
            <a:r>
              <a:rPr lang="en-US" altLang="zh-CHT" sz="2000" smtClean="0"/>
              <a:t>SpinnerActivity</a:t>
            </a:r>
          </a:p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移除預設的</a:t>
            </a:r>
            <a:r>
              <a:rPr lang="en-US" altLang="zh-CHT" sz="2000" err="1" smtClean="0"/>
              <a:t>TextView</a:t>
            </a:r>
            <a:r>
              <a:rPr lang="zh-CHT" altLang="en-US" sz="2000" smtClean="0"/>
              <a:t> </a:t>
            </a:r>
            <a:r>
              <a:rPr lang="en-US" altLang="zh-CHT" sz="2000" smtClean="0"/>
              <a:t>”Hello World”</a:t>
            </a:r>
          </a:p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在</a:t>
            </a:r>
            <a:r>
              <a:rPr lang="en-US" altLang="zh-CHT" sz="2000" err="1" smtClean="0"/>
              <a:t>RelativeLayout</a:t>
            </a:r>
            <a:r>
              <a:rPr lang="zh-CHT" altLang="en-US" sz="2000" smtClean="0"/>
              <a:t>下新增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zh-CHT" altLang="en-US" sz="2000" smtClean="0"/>
              <a:t>一個</a:t>
            </a:r>
            <a:r>
              <a:rPr lang="en-US" altLang="zh-CHT" sz="2000" err="1" smtClean="0"/>
              <a:t>LinearLayout</a:t>
            </a:r>
            <a:r>
              <a:rPr lang="en-US" altLang="zh-CHT" sz="2000" smtClean="0"/>
              <a:t>(vertical)</a:t>
            </a:r>
          </a:p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在</a:t>
            </a:r>
            <a:r>
              <a:rPr lang="en-US" altLang="zh-CHT" sz="2000" err="1" smtClean="0"/>
              <a:t>LinearLayout</a:t>
            </a:r>
            <a:r>
              <a:rPr lang="en-US" altLang="zh-CHT" sz="2000" smtClean="0"/>
              <a:t>(vertical)</a:t>
            </a:r>
            <a:r>
              <a:rPr lang="zh-CHT" altLang="en-US" sz="2000" smtClean="0"/>
              <a:t>下新增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zh-CHT" altLang="en-US" sz="2000" smtClean="0"/>
              <a:t>一個</a:t>
            </a:r>
            <a:r>
              <a:rPr lang="en-US" altLang="zh-CHT" sz="2000" err="1" smtClean="0"/>
              <a:t>LinearLayout</a:t>
            </a:r>
            <a:r>
              <a:rPr lang="en-US" altLang="zh-CHT" sz="2000" smtClean="0"/>
              <a:t>(</a:t>
            </a:r>
            <a:r>
              <a:rPr lang="en-US" altLang="zh-CHT" sz="2000" err="1" smtClean="0"/>
              <a:t>horizental</a:t>
            </a:r>
            <a:r>
              <a:rPr lang="en-US" altLang="zh-CHT" sz="2000" smtClean="0"/>
              <a:t>) </a:t>
            </a:r>
            <a:r>
              <a:rPr lang="zh-CHT" altLang="en-US" sz="2000" smtClean="0"/>
              <a:t>、一個</a:t>
            </a:r>
            <a:r>
              <a:rPr lang="en-US" altLang="zh-CHT" sz="2000" smtClean="0"/>
              <a:t>button</a:t>
            </a:r>
            <a:br>
              <a:rPr lang="en-US" altLang="zh-CHT" sz="2000" smtClean="0"/>
            </a:br>
            <a:r>
              <a:rPr lang="en-US" altLang="zh-CHT" sz="2000" smtClean="0"/>
              <a:t> </a:t>
            </a:r>
            <a:r>
              <a:rPr lang="zh-CHT" altLang="en-US" sz="2000" smtClean="0"/>
              <a:t>、一個</a:t>
            </a:r>
            <a:r>
              <a:rPr lang="en-US" altLang="zh-CHT" sz="2000" err="1" smtClean="0"/>
              <a:t>textview</a:t>
            </a:r>
            <a:endParaRPr lang="en-US" altLang="zh-CHT" sz="2000" smtClean="0"/>
          </a:p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將</a:t>
            </a:r>
            <a:r>
              <a:rPr lang="en-US" altLang="zh-CHT" sz="2000" err="1" smtClean="0"/>
              <a:t>textview</a:t>
            </a:r>
            <a:r>
              <a:rPr lang="zh-CHT" altLang="en-US" sz="2000" smtClean="0"/>
              <a:t>的屬性</a:t>
            </a:r>
            <a:r>
              <a:rPr lang="en-US" altLang="zh-CHT" sz="2000" smtClean="0"/>
              <a:t>visibility</a:t>
            </a:r>
            <a:r>
              <a:rPr lang="zh-CHT" altLang="en-US" sz="2000" smtClean="0"/>
              <a:t>設為</a:t>
            </a:r>
            <a:r>
              <a:rPr lang="en-US" altLang="zh-CHT" sz="2000" smtClean="0"/>
              <a:t>invisible</a:t>
            </a:r>
          </a:p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在</a:t>
            </a:r>
            <a:r>
              <a:rPr lang="en-US" altLang="zh-CHT" sz="2000" err="1" smtClean="0"/>
              <a:t>LinearLayout</a:t>
            </a:r>
            <a:r>
              <a:rPr lang="en-US" altLang="zh-CHT" sz="2000" smtClean="0"/>
              <a:t>(</a:t>
            </a:r>
            <a:r>
              <a:rPr lang="en-US" altLang="zh-CHT" sz="2000" err="1" smtClean="0"/>
              <a:t>horizental</a:t>
            </a:r>
            <a:r>
              <a:rPr lang="en-US" altLang="zh-CHT" sz="2000" smtClean="0"/>
              <a:t>)</a:t>
            </a:r>
            <a:r>
              <a:rPr lang="zh-CHT" altLang="en-US" sz="2000" smtClean="0"/>
              <a:t>中新增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zh-CHT" altLang="en-US" sz="2000" smtClean="0"/>
              <a:t>一個</a:t>
            </a:r>
            <a:r>
              <a:rPr lang="en-US" altLang="zh-CHT" sz="2000" err="1" smtClean="0"/>
              <a:t>textview</a:t>
            </a:r>
            <a:r>
              <a:rPr lang="zh-CHT" altLang="en-US" sz="2000" smtClean="0"/>
              <a:t>、一個</a:t>
            </a:r>
            <a:r>
              <a:rPr lang="en-US" altLang="zh-CHT" sz="2000" smtClean="0"/>
              <a:t>spinner</a:t>
            </a:r>
          </a:p>
          <a:p>
            <a:pPr marL="624078" indent="-514350">
              <a:buFont typeface="+mj-lt"/>
              <a:buAutoNum type="arabicPeriod"/>
            </a:pPr>
            <a:r>
              <a:rPr lang="zh-CHT" altLang="en-US" sz="2000" smtClean="0"/>
              <a:t>設定</a:t>
            </a:r>
            <a:r>
              <a:rPr lang="en-US" altLang="zh-CHT" sz="2000" err="1" smtClean="0"/>
              <a:t>LinearLayout</a:t>
            </a:r>
            <a:r>
              <a:rPr lang="en-US" altLang="zh-CHT" sz="2000" smtClean="0"/>
              <a:t>(</a:t>
            </a:r>
            <a:r>
              <a:rPr lang="en-US" altLang="zh-CHT" sz="2000" err="1" smtClean="0"/>
              <a:t>horizental</a:t>
            </a:r>
            <a:r>
              <a:rPr lang="en-US" altLang="zh-CHT" sz="2000" smtClean="0"/>
              <a:t>)</a:t>
            </a:r>
            <a:r>
              <a:rPr lang="zh-CHT" altLang="en-US" sz="2000" smtClean="0"/>
              <a:t>內的</a:t>
            </a:r>
            <a:r>
              <a:rPr lang="en-US" altLang="zh-CHT" sz="2000" err="1" smtClean="0"/>
              <a:t>textview</a:t>
            </a:r>
            <a:r>
              <a:rPr lang="zh-CHT" altLang="en-US" sz="2000" smtClean="0"/>
              <a:t>文字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zh-CHT" altLang="en-US" sz="2000" smtClean="0"/>
              <a:t>及</a:t>
            </a:r>
            <a:r>
              <a:rPr lang="en-US" altLang="zh-CHT" sz="2000" smtClean="0"/>
              <a:t>button</a:t>
            </a:r>
            <a:r>
              <a:rPr lang="zh-CHT" altLang="en-US" sz="2000" smtClean="0"/>
              <a:t>文字如右圖所示。</a:t>
            </a:r>
            <a:endParaRPr lang="en-US" altLang="zh-CHT" sz="2000" smtClean="0"/>
          </a:p>
        </p:txBody>
      </p:sp>
      <p:pic>
        <p:nvPicPr>
          <p:cNvPr id="5" name="圖片 4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916832"/>
            <a:ext cx="2376264" cy="42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5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設定資料來源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smtClean="0"/>
              <a:t>只需設定一項</a:t>
            </a:r>
            <a:r>
              <a:rPr lang="en-US" altLang="zh-CHT" sz="2000" smtClean="0"/>
              <a:t>Entries</a:t>
            </a:r>
            <a:r>
              <a:rPr lang="zh-CHT" altLang="en-US" sz="2000" smtClean="0"/>
              <a:t>屬性即可使用，此屬性是設定要列在</a:t>
            </a:r>
            <a:r>
              <a:rPr lang="en-US" altLang="zh-CHT" sz="2000" smtClean="0"/>
              <a:t>Spinner</a:t>
            </a:r>
            <a:r>
              <a:rPr lang="zh-CHT" altLang="en-US" sz="2000" smtClean="0"/>
              <a:t>中的文字內容。</a:t>
            </a:r>
            <a:endParaRPr lang="en-US" altLang="zh-CHT" sz="2000" smtClean="0"/>
          </a:p>
          <a:p>
            <a:endParaRPr lang="en-US" altLang="zh-CHT" sz="2000" smtClean="0"/>
          </a:p>
          <a:p>
            <a:r>
              <a:rPr lang="zh-CHT" altLang="en-US" sz="2000" smtClean="0"/>
              <a:t>不像</a:t>
            </a:r>
            <a:r>
              <a:rPr lang="en-US" altLang="zh-CHT" sz="2000" err="1" smtClean="0"/>
              <a:t>TextView</a:t>
            </a:r>
            <a:r>
              <a:rPr lang="zh-CHT" altLang="en-US" sz="2000" smtClean="0"/>
              <a:t>的</a:t>
            </a:r>
            <a:r>
              <a:rPr lang="en-US" altLang="zh-CHT" sz="2000" smtClean="0"/>
              <a:t>Text</a:t>
            </a:r>
            <a:r>
              <a:rPr lang="zh-CHT" altLang="en-US" sz="2000" smtClean="0"/>
              <a:t>屬性一樣可以直接指定要顯示的字串，而是必須先在</a:t>
            </a:r>
            <a:r>
              <a:rPr lang="en-US" altLang="zh-CHT" sz="2000" smtClean="0"/>
              <a:t>values/strings.xml</a:t>
            </a:r>
            <a:r>
              <a:rPr lang="zh-CHT" altLang="en-US" sz="2000" smtClean="0"/>
              <a:t>中建立字串陣列再將陣列名稱指定給</a:t>
            </a:r>
            <a:r>
              <a:rPr lang="en-US" altLang="zh-CHT" sz="2000" smtClean="0"/>
              <a:t>Entries</a:t>
            </a:r>
            <a:r>
              <a:rPr lang="zh-CHT" altLang="en-US" sz="2000" smtClean="0"/>
              <a:t>屬性。</a:t>
            </a:r>
            <a:endParaRPr lang="zh-CHT" altLang="en-US" sz="2000"/>
          </a:p>
        </p:txBody>
      </p:sp>
      <p:pic>
        <p:nvPicPr>
          <p:cNvPr id="6" name="圖片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221088"/>
            <a:ext cx="2798243" cy="22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設定資料來源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500" smtClean="0"/>
              <a:t>請在</a:t>
            </a:r>
            <a:r>
              <a:rPr lang="en-US" altLang="zh-CHT" sz="2500" smtClean="0"/>
              <a:t>strings.xml</a:t>
            </a:r>
            <a:r>
              <a:rPr lang="zh-CHT" altLang="en-US" sz="2500" smtClean="0"/>
              <a:t>中新增一個字串陣列</a:t>
            </a:r>
            <a:r>
              <a:rPr lang="en-US" altLang="zh-CHT" sz="2500" smtClean="0"/>
              <a:t>(string-array)</a:t>
            </a:r>
            <a:r>
              <a:rPr lang="zh-CHT" altLang="en-US" sz="2500" smtClean="0"/>
              <a:t>如下，並在</a:t>
            </a:r>
            <a:r>
              <a:rPr lang="en-US" altLang="zh-CHT" sz="2500" smtClean="0"/>
              <a:t>Entries</a:t>
            </a:r>
            <a:r>
              <a:rPr lang="zh-CHT" altLang="en-US" sz="2500" smtClean="0"/>
              <a:t>中加入字串</a:t>
            </a:r>
            <a:r>
              <a:rPr lang="en-US" altLang="zh-CHT" sz="2500" smtClean="0"/>
              <a:t>@array/tea</a:t>
            </a:r>
            <a:r>
              <a:rPr lang="zh-CHT" altLang="en-US" sz="2500" smtClean="0"/>
              <a:t>：</a:t>
            </a:r>
            <a:endParaRPr lang="zh-CHT" altLang="en-US" sz="2500"/>
          </a:p>
        </p:txBody>
      </p:sp>
      <p:sp>
        <p:nvSpPr>
          <p:cNvPr id="8" name="文字方塊 7"/>
          <p:cNvSpPr txBox="1"/>
          <p:nvPr/>
        </p:nvSpPr>
        <p:spPr>
          <a:xfrm>
            <a:off x="1835696" y="3789040"/>
            <a:ext cx="4968552" cy="201593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2500" smtClean="0"/>
              <a:t>&lt;string-array	name=“tea”&gt;</a:t>
            </a:r>
          </a:p>
          <a:p>
            <a:r>
              <a:rPr lang="en-US" altLang="zh-CHT" sz="2500"/>
              <a:t>	</a:t>
            </a:r>
            <a:r>
              <a:rPr lang="en-US" altLang="zh-CHT" sz="2500" smtClean="0"/>
              <a:t>&lt;item&gt;</a:t>
            </a:r>
            <a:r>
              <a:rPr lang="zh-CHT" altLang="en-US" sz="2500" smtClean="0"/>
              <a:t>紅茶</a:t>
            </a:r>
            <a:r>
              <a:rPr lang="en-US" altLang="zh-CHT" sz="2500" smtClean="0"/>
              <a:t>&lt;/item&gt;</a:t>
            </a:r>
          </a:p>
          <a:p>
            <a:r>
              <a:rPr lang="en-US" altLang="zh-CHT" sz="2500"/>
              <a:t>	</a:t>
            </a:r>
            <a:r>
              <a:rPr lang="en-US" altLang="zh-CHT" sz="2500" smtClean="0"/>
              <a:t>&lt;item&gt;</a:t>
            </a:r>
            <a:r>
              <a:rPr lang="zh-CHT" altLang="en-US" sz="2500" smtClean="0"/>
              <a:t>綠茶</a:t>
            </a:r>
            <a:r>
              <a:rPr lang="en-US" altLang="zh-CHT" sz="2500" smtClean="0"/>
              <a:t>&lt;/item&gt;</a:t>
            </a:r>
          </a:p>
          <a:p>
            <a:r>
              <a:rPr lang="en-US" altLang="zh-CHT" sz="2500"/>
              <a:t>	</a:t>
            </a:r>
            <a:r>
              <a:rPr lang="en-US" altLang="zh-CHT" sz="2500" smtClean="0"/>
              <a:t>&lt;item&gt;</a:t>
            </a:r>
            <a:r>
              <a:rPr lang="zh-CHT" altLang="en-US" sz="2500" smtClean="0"/>
              <a:t>奶茶</a:t>
            </a:r>
            <a:r>
              <a:rPr lang="en-US" altLang="zh-CHT" sz="2500" smtClean="0"/>
              <a:t>&lt;/item&gt;</a:t>
            </a:r>
          </a:p>
          <a:p>
            <a:r>
              <a:rPr lang="en-US" altLang="zh-CHT" sz="2500" smtClean="0"/>
              <a:t>&lt;/string-array&gt;</a:t>
            </a:r>
            <a:endParaRPr lang="zh-CHT" altLang="en-US" sz="2500"/>
          </a:p>
        </p:txBody>
      </p:sp>
    </p:spTree>
    <p:extLst>
      <p:ext uri="{BB962C8B-B14F-4D97-AF65-F5344CB8AC3E}">
        <p14:creationId xmlns:p14="http://schemas.microsoft.com/office/powerpoint/2010/main" val="11320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smtClean="0"/>
              <a:t>Step 4</a:t>
            </a:r>
            <a:r>
              <a:rPr lang="zh-CHT" altLang="en-US" dirty="0" smtClean="0"/>
              <a:t>：將物件做連結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132856"/>
            <a:ext cx="8280920" cy="3456385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HT" sz="1500" dirty="0"/>
              <a:t>protected void </a:t>
            </a:r>
            <a:r>
              <a:rPr lang="en-US" altLang="zh-CHT" sz="1500" dirty="0" err="1"/>
              <a:t>onCreate</a:t>
            </a:r>
            <a:r>
              <a:rPr lang="en-US" altLang="zh-CHT" sz="1500" dirty="0"/>
              <a:t>(Bundle </a:t>
            </a:r>
            <a:r>
              <a:rPr lang="en-US" altLang="zh-CHT" sz="1500" dirty="0" err="1"/>
              <a:t>savedInstanceState</a:t>
            </a:r>
            <a:r>
              <a:rPr lang="en-US" altLang="zh-CHT" sz="1500" dirty="0"/>
              <a:t>) {</a:t>
            </a:r>
          </a:p>
          <a:p>
            <a:pPr marL="0" indent="0">
              <a:buNone/>
            </a:pPr>
            <a:r>
              <a:rPr lang="en-US" altLang="zh-CHT" sz="1500" dirty="0"/>
              <a:t>        …</a:t>
            </a:r>
          </a:p>
          <a:p>
            <a:pPr marL="0" indent="0">
              <a:buNone/>
            </a:pPr>
            <a:r>
              <a:rPr lang="en-US" altLang="zh-CHT" sz="1500" dirty="0"/>
              <a:t>        </a:t>
            </a:r>
            <a:r>
              <a:rPr lang="en-US" altLang="zh-CHT" sz="1500" dirty="0" err="1"/>
              <a:t>is_imageSwitcher</a:t>
            </a:r>
            <a:r>
              <a:rPr lang="en-US" altLang="zh-CHT" sz="1500" dirty="0"/>
              <a:t>=(</a:t>
            </a:r>
            <a:r>
              <a:rPr lang="en-US" altLang="zh-CHT" sz="1500" dirty="0" err="1"/>
              <a:t>ImageSwitcher</a:t>
            </a:r>
            <a:r>
              <a:rPr lang="en-US" altLang="zh-CHT" sz="1500" dirty="0"/>
              <a:t>)</a:t>
            </a:r>
            <a:r>
              <a:rPr lang="en-US" altLang="zh-CHT" sz="1500" dirty="0" err="1"/>
              <a:t>findViewById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R.id.imageSwitcher</a:t>
            </a:r>
            <a:r>
              <a:rPr lang="en-US" altLang="zh-CHT" sz="1500" dirty="0"/>
              <a:t>);//</a:t>
            </a:r>
            <a:r>
              <a:rPr lang="zh-CHT" altLang="en-US" sz="1500" dirty="0"/>
              <a:t>連結</a:t>
            </a:r>
            <a:r>
              <a:rPr lang="en-US" altLang="zh-CHT" sz="1500" dirty="0" err="1"/>
              <a:t>imageSwitcher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        </a:t>
            </a:r>
            <a:r>
              <a:rPr lang="en-US" altLang="zh-CHT" sz="1500" dirty="0" err="1"/>
              <a:t>btn_last</a:t>
            </a:r>
            <a:r>
              <a:rPr lang="en-US" altLang="zh-CHT" sz="1500" dirty="0"/>
              <a:t>=(Button)</a:t>
            </a:r>
            <a:r>
              <a:rPr lang="en-US" altLang="zh-CHT" sz="1500" dirty="0" err="1"/>
              <a:t>findViewById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R.id.button</a:t>
            </a:r>
            <a:r>
              <a:rPr lang="en-US" altLang="zh-CHT" sz="1500" dirty="0"/>
              <a:t>);	//</a:t>
            </a:r>
            <a:r>
              <a:rPr lang="zh-CHT" altLang="en-US" sz="1500" dirty="0"/>
              <a:t>連結</a:t>
            </a:r>
            <a:r>
              <a:rPr lang="en-US" altLang="zh-CHT" sz="1500" dirty="0"/>
              <a:t>button</a:t>
            </a:r>
          </a:p>
          <a:p>
            <a:pPr marL="0" indent="0">
              <a:buNone/>
            </a:pPr>
            <a:r>
              <a:rPr lang="en-US" altLang="zh-CHT" sz="1500" dirty="0"/>
              <a:t>        </a:t>
            </a:r>
            <a:r>
              <a:rPr lang="en-US" altLang="zh-CHT" sz="1500" dirty="0" err="1"/>
              <a:t>btn_next</a:t>
            </a:r>
            <a:r>
              <a:rPr lang="en-US" altLang="zh-CHT" sz="1500" dirty="0"/>
              <a:t>=(Button)</a:t>
            </a:r>
            <a:r>
              <a:rPr lang="en-US" altLang="zh-CHT" sz="1500" dirty="0" err="1"/>
              <a:t>findViewById</a:t>
            </a:r>
            <a:r>
              <a:rPr lang="en-US" altLang="zh-CHT" sz="1500" dirty="0"/>
              <a:t>(R.id.button2);	//</a:t>
            </a:r>
            <a:r>
              <a:rPr lang="zh-CHT" altLang="en-US" sz="1500" dirty="0"/>
              <a:t>連結</a:t>
            </a:r>
            <a:r>
              <a:rPr lang="en-US" altLang="zh-CHT" sz="1500" dirty="0"/>
              <a:t>button1</a:t>
            </a:r>
          </a:p>
          <a:p>
            <a:pPr marL="0" indent="0">
              <a:buNone/>
            </a:pPr>
            <a:r>
              <a:rPr lang="en-US" altLang="zh-CHT" sz="1500" dirty="0"/>
              <a:t>        </a:t>
            </a:r>
            <a:r>
              <a:rPr lang="en-US" altLang="zh-CHT" sz="1500" dirty="0" err="1"/>
              <a:t>is_imageSwitcher.setFactory</a:t>
            </a:r>
            <a:r>
              <a:rPr lang="en-US" altLang="zh-CHT" sz="1500" dirty="0"/>
              <a:t>(new </a:t>
            </a:r>
            <a:r>
              <a:rPr lang="en-US" altLang="zh-CHT" sz="1500" dirty="0" err="1"/>
              <a:t>ImageViewFactory</a:t>
            </a:r>
            <a:r>
              <a:rPr lang="en-US" altLang="zh-CHT" sz="1500" dirty="0"/>
              <a:t>(this));	//</a:t>
            </a:r>
            <a:r>
              <a:rPr lang="zh-CHT" altLang="en-US" sz="1500" dirty="0"/>
              <a:t>創建</a:t>
            </a:r>
            <a:r>
              <a:rPr lang="en-US" altLang="zh-CHT" sz="1500" dirty="0" err="1"/>
              <a:t>ImageView</a:t>
            </a:r>
            <a:r>
              <a:rPr lang="zh-CHT" altLang="en-US" sz="1500" dirty="0"/>
              <a:t>的對象</a:t>
            </a:r>
            <a:endParaRPr lang="en-US" altLang="zh-CHT" sz="1500" dirty="0"/>
          </a:p>
          <a:p>
            <a:pPr marL="0" indent="0">
              <a:buNone/>
            </a:pPr>
            <a:r>
              <a:rPr lang="en-US" altLang="zh-CHT" sz="1500" dirty="0"/>
              <a:t>        </a:t>
            </a:r>
            <a:r>
              <a:rPr lang="en-US" altLang="zh-CHT" sz="1500" dirty="0" err="1"/>
              <a:t>is_imageSwitcher.setImageResource</a:t>
            </a:r>
            <a:r>
              <a:rPr lang="en-US" altLang="zh-CHT" sz="1500" dirty="0"/>
              <a:t>(images[index]);//</a:t>
            </a:r>
            <a:r>
              <a:rPr lang="zh-CHT" altLang="en-US" sz="1500" dirty="0"/>
              <a:t>設定顯示</a:t>
            </a:r>
            <a:r>
              <a:rPr lang="en-US" altLang="zh-CHT" sz="1500" dirty="0"/>
              <a:t>index</a:t>
            </a:r>
            <a:r>
              <a:rPr lang="zh-CHT" altLang="en-US" sz="1500" dirty="0"/>
              <a:t>的圖片</a:t>
            </a:r>
            <a:r>
              <a:rPr lang="en-US" altLang="zh-CHT" sz="1500" dirty="0"/>
              <a:t>(</a:t>
            </a:r>
            <a:r>
              <a:rPr lang="zh-CHT" altLang="en-US" sz="1500" dirty="0"/>
              <a:t>一開始</a:t>
            </a:r>
            <a:r>
              <a:rPr lang="en-US" altLang="zh-CHT" sz="1500" dirty="0"/>
              <a:t>index</a:t>
            </a:r>
            <a:r>
              <a:rPr lang="zh-CHT" altLang="en-US" sz="1500" dirty="0"/>
              <a:t> </a:t>
            </a:r>
            <a:r>
              <a:rPr lang="en-US" altLang="zh-CHT" sz="1500" dirty="0"/>
              <a:t>=</a:t>
            </a:r>
            <a:r>
              <a:rPr lang="zh-CHT" altLang="en-US" sz="1500" dirty="0"/>
              <a:t> </a:t>
            </a:r>
            <a:r>
              <a:rPr lang="en-US" altLang="zh-CHT" sz="1500" dirty="0"/>
              <a:t>0)</a:t>
            </a:r>
          </a:p>
          <a:p>
            <a:pPr marL="0" indent="0">
              <a:buNone/>
            </a:pPr>
            <a:r>
              <a:rPr lang="en-US" altLang="zh-CHT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撰寫程式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smtClean="0"/>
              <a:t>1.</a:t>
            </a:r>
            <a:r>
              <a:rPr lang="zh-CHT" altLang="en-US" sz="2000" smtClean="0"/>
              <a:t>新增</a:t>
            </a:r>
            <a:r>
              <a:rPr lang="en-US" altLang="zh-CHT" sz="2000" smtClean="0"/>
              <a:t>button</a:t>
            </a:r>
            <a:r>
              <a:rPr lang="zh-CHT" altLang="en-US" sz="2000" smtClean="0"/>
              <a:t>的</a:t>
            </a:r>
            <a:r>
              <a:rPr lang="en-US" altLang="zh-CHT" sz="2000" smtClean="0"/>
              <a:t>OnClickListener</a:t>
            </a:r>
            <a:r>
              <a:rPr lang="zh-CHT" altLang="en-US" sz="2000" smtClean="0"/>
              <a:t>，使用</a:t>
            </a:r>
            <a:r>
              <a:rPr lang="en-US" altLang="zh-CHT" sz="2000" smtClean="0"/>
              <a:t>findViewById()</a:t>
            </a:r>
            <a:r>
              <a:rPr lang="zh-CHT" altLang="en-US" sz="2000" smtClean="0"/>
              <a:t>取得</a:t>
            </a:r>
            <a:r>
              <a:rPr lang="en-US" altLang="zh-CHT" sz="2000" smtClean="0"/>
              <a:t>Spinner</a:t>
            </a:r>
            <a:r>
              <a:rPr lang="zh-CHT" altLang="en-US" sz="2000" smtClean="0"/>
              <a:t>物件後，對</a:t>
            </a:r>
            <a:r>
              <a:rPr lang="en-US" altLang="zh-CHT" sz="2000" smtClean="0"/>
              <a:t>button</a:t>
            </a:r>
            <a:r>
              <a:rPr lang="zh-CHT" altLang="en-US" sz="2000" smtClean="0"/>
              <a:t>設置</a:t>
            </a:r>
            <a:r>
              <a:rPr lang="en-US" altLang="zh-CHT" sz="2000" smtClean="0"/>
              <a:t>OnClick</a:t>
            </a:r>
            <a:r>
              <a:rPr lang="zh-CHT" altLang="en-US" sz="2000" smtClean="0"/>
              <a:t>監聽者。</a:t>
            </a:r>
            <a:endParaRPr lang="en-US" altLang="zh-CHT" sz="2000" smtClean="0"/>
          </a:p>
          <a:p>
            <a:endParaRPr lang="zh-CHT" altLang="en-US" sz="2000"/>
          </a:p>
        </p:txBody>
      </p:sp>
      <p:sp>
        <p:nvSpPr>
          <p:cNvPr id="5" name="文字方塊 4"/>
          <p:cNvSpPr txBox="1"/>
          <p:nvPr/>
        </p:nvSpPr>
        <p:spPr>
          <a:xfrm>
            <a:off x="1907704" y="3501008"/>
            <a:ext cx="4968552" cy="263149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public class </a:t>
            </a:r>
            <a:r>
              <a:rPr lang="en-US" altLang="zh-CHT" sz="1500" err="1" smtClean="0"/>
              <a:t>SpinnerActivity</a:t>
            </a:r>
            <a:r>
              <a:rPr lang="en-US" altLang="zh-CHT" sz="1500" smtClean="0"/>
              <a:t> extends Activity implements </a:t>
            </a:r>
            <a:r>
              <a:rPr lang="en-US" altLang="zh-CHT" sz="1500" err="1" smtClean="0"/>
              <a:t>View.OnClickListener</a:t>
            </a:r>
            <a:r>
              <a:rPr lang="en-US" altLang="zh-CHT" sz="1500" smtClean="0"/>
              <a:t>{</a:t>
            </a:r>
          </a:p>
          <a:p>
            <a:r>
              <a:rPr lang="en-US" altLang="zh-CHT" sz="1500" smtClean="0"/>
              <a:t>    Spinner s1;</a:t>
            </a:r>
          </a:p>
          <a:p>
            <a:r>
              <a:rPr lang="en-US" altLang="zh-CHT" sz="1500" smtClean="0"/>
              <a:t>    @Override</a:t>
            </a:r>
          </a:p>
          <a:p>
            <a:r>
              <a:rPr lang="en-US" altLang="zh-CHT" sz="1500" smtClean="0"/>
              <a:t>    protected void </a:t>
            </a:r>
            <a:r>
              <a:rPr lang="en-US" altLang="zh-CHT" sz="1500" err="1" smtClean="0"/>
              <a:t>onCreate</a:t>
            </a:r>
            <a:r>
              <a:rPr lang="en-US" altLang="zh-CHT" sz="1500" smtClean="0"/>
              <a:t>(Bundle </a:t>
            </a:r>
            <a:r>
              <a:rPr lang="en-US" altLang="zh-CHT" sz="1500" err="1" smtClean="0"/>
              <a:t>savedInstanceState</a:t>
            </a:r>
            <a:r>
              <a:rPr lang="en-US" altLang="zh-CHT" sz="1500" smtClean="0"/>
              <a:t>) {</a:t>
            </a:r>
          </a:p>
          <a:p>
            <a:r>
              <a:rPr lang="en-US" altLang="zh-CHT" sz="1500" smtClean="0"/>
              <a:t>        </a:t>
            </a:r>
            <a:r>
              <a:rPr lang="en-US" altLang="zh-CHT" sz="1500" err="1" smtClean="0"/>
              <a:t>super.onCreate</a:t>
            </a:r>
            <a:r>
              <a:rPr lang="en-US" altLang="zh-CHT" sz="1500" smtClean="0"/>
              <a:t>(</a:t>
            </a:r>
            <a:r>
              <a:rPr lang="en-US" altLang="zh-CHT" sz="1500" err="1" smtClean="0"/>
              <a:t>savedInstanceState</a:t>
            </a:r>
            <a:r>
              <a:rPr lang="en-US" altLang="zh-CHT" sz="1500" smtClean="0"/>
              <a:t>);</a:t>
            </a:r>
          </a:p>
          <a:p>
            <a:r>
              <a:rPr lang="en-US" altLang="zh-CHT" sz="1500" smtClean="0"/>
              <a:t>        </a:t>
            </a:r>
            <a:r>
              <a:rPr lang="en-US" altLang="zh-CHT" sz="1500" err="1" smtClean="0"/>
              <a:t>setContentView</a:t>
            </a:r>
            <a:r>
              <a:rPr lang="en-US" altLang="zh-CHT" sz="1500" smtClean="0"/>
              <a:t>(</a:t>
            </a:r>
            <a:r>
              <a:rPr lang="en-US" altLang="zh-CHT" sz="1500" err="1" smtClean="0"/>
              <a:t>R.layout.activity_spinner</a:t>
            </a:r>
            <a:r>
              <a:rPr lang="en-US" altLang="zh-CHT" sz="1500" smtClean="0"/>
              <a:t>);</a:t>
            </a:r>
          </a:p>
          <a:p>
            <a:r>
              <a:rPr lang="en-US" altLang="zh-CHT" sz="1500" smtClean="0"/>
              <a:t>        s1 = (Spinner)</a:t>
            </a:r>
            <a:r>
              <a:rPr lang="en-US" altLang="zh-CHT" sz="1500" err="1" smtClean="0"/>
              <a:t>findViewById</a:t>
            </a:r>
            <a:r>
              <a:rPr lang="en-US" altLang="zh-CHT" sz="1500" smtClean="0"/>
              <a:t>(</a:t>
            </a:r>
            <a:r>
              <a:rPr lang="en-US" altLang="zh-CHT" sz="1500" err="1" smtClean="0"/>
              <a:t>R.id.spinner</a:t>
            </a:r>
            <a:r>
              <a:rPr lang="en-US" altLang="zh-CHT" sz="1500" smtClean="0"/>
              <a:t>);</a:t>
            </a:r>
          </a:p>
          <a:p>
            <a:r>
              <a:rPr lang="en-US" altLang="zh-CHT" sz="1500" smtClean="0"/>
              <a:t>        Button b = (Button)</a:t>
            </a:r>
            <a:r>
              <a:rPr lang="en-US" altLang="zh-CHT" sz="1500" err="1" smtClean="0"/>
              <a:t>findViewById</a:t>
            </a:r>
            <a:r>
              <a:rPr lang="en-US" altLang="zh-CHT" sz="1500" smtClean="0"/>
              <a:t>(</a:t>
            </a:r>
            <a:r>
              <a:rPr lang="en-US" altLang="zh-CHT" sz="1500" err="1" smtClean="0"/>
              <a:t>R.id.button</a:t>
            </a:r>
            <a:r>
              <a:rPr lang="en-US" altLang="zh-CHT" sz="1500" smtClean="0"/>
              <a:t>);</a:t>
            </a:r>
          </a:p>
          <a:p>
            <a:r>
              <a:rPr lang="en-US" altLang="zh-CHT" sz="1500" smtClean="0"/>
              <a:t>        </a:t>
            </a:r>
            <a:r>
              <a:rPr lang="en-US" altLang="zh-CHT" sz="1500" err="1" smtClean="0"/>
              <a:t>b.setOnClickListener</a:t>
            </a:r>
            <a:r>
              <a:rPr lang="en-US" altLang="zh-CHT" sz="1500" smtClean="0"/>
              <a:t>(this);</a:t>
            </a:r>
          </a:p>
          <a:p>
            <a:r>
              <a:rPr lang="en-US" altLang="zh-CHT" sz="1500" smtClean="0"/>
              <a:t>    }</a:t>
            </a:r>
            <a:endParaRPr lang="zh-CHT" altLang="en-US" sz="1500"/>
          </a:p>
        </p:txBody>
      </p:sp>
    </p:spTree>
    <p:extLst>
      <p:ext uri="{BB962C8B-B14F-4D97-AF65-F5344CB8AC3E}">
        <p14:creationId xmlns:p14="http://schemas.microsoft.com/office/powerpoint/2010/main" val="10608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撰寫程式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smtClean="0"/>
              <a:t>2.</a:t>
            </a:r>
            <a:r>
              <a:rPr lang="zh-CHT" altLang="en-US" sz="2000" smtClean="0"/>
              <a:t>以</a:t>
            </a:r>
            <a:r>
              <a:rPr lang="en-US" altLang="zh-CHT" sz="2000" smtClean="0"/>
              <a:t>getResources().getStringArray()</a:t>
            </a:r>
            <a:r>
              <a:rPr lang="zh-CHT" altLang="en-US" sz="2000" smtClean="0"/>
              <a:t>取得字串資源中指定的字串陣列，並利用</a:t>
            </a:r>
            <a:r>
              <a:rPr lang="en-US" altLang="zh-CHT" sz="2000" smtClean="0"/>
              <a:t>getSelectedItemPosition()</a:t>
            </a:r>
            <a:r>
              <a:rPr lang="zh-CHT" altLang="en-US" sz="2000" smtClean="0"/>
              <a:t>取得</a:t>
            </a:r>
            <a:r>
              <a:rPr lang="en-US" altLang="zh-CHT" sz="2000" smtClean="0"/>
              <a:t>Spinner</a:t>
            </a:r>
            <a:r>
              <a:rPr lang="zh-CHT" altLang="en-US" sz="2000" smtClean="0"/>
              <a:t>中被選取項目的索引值。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en-US" altLang="zh-CHT" sz="2000" smtClean="0"/>
              <a:t/>
            </a:r>
            <a:br>
              <a:rPr lang="en-US" altLang="zh-CHT" sz="2000" smtClean="0"/>
            </a:br>
            <a:r>
              <a:rPr lang="zh-CHT" altLang="en-US" sz="2000" smtClean="0"/>
              <a:t>註：</a:t>
            </a:r>
            <a:r>
              <a:rPr lang="en-US" altLang="zh-CHT" sz="2000" smtClean="0"/>
              <a:t>getResources()</a:t>
            </a:r>
            <a:r>
              <a:rPr lang="zh-CHT" altLang="en-US" sz="2000" smtClean="0"/>
              <a:t>可取得專案內的各種資源。</a:t>
            </a:r>
            <a:endParaRPr lang="en-US" altLang="zh-CHT" sz="2000" smtClean="0"/>
          </a:p>
          <a:p>
            <a:endParaRPr lang="en-US" altLang="zh-CHT" sz="2000" smtClean="0"/>
          </a:p>
          <a:p>
            <a:endParaRPr lang="zh-CHT" altLang="en-US" sz="200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3861048"/>
            <a:ext cx="6192688" cy="240065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 @Override</a:t>
            </a:r>
          </a:p>
          <a:p>
            <a:r>
              <a:rPr lang="en-US" altLang="zh-CHT" sz="1500" smtClean="0"/>
              <a:t>    public void onClick(View view) {</a:t>
            </a:r>
          </a:p>
          <a:p>
            <a:r>
              <a:rPr lang="en-US" altLang="zh-CHT" sz="1500" smtClean="0"/>
              <a:t>        String[] str1 = getResources().getStringArray(R.array.tea);</a:t>
            </a:r>
          </a:p>
          <a:p>
            <a:r>
              <a:rPr lang="en-US" altLang="zh-CHT" sz="1500" smtClean="0"/>
              <a:t>        int i1 = s1.getSelectedItemPosition();</a:t>
            </a:r>
          </a:p>
          <a:p>
            <a:r>
              <a:rPr lang="en-US" altLang="zh-CHT" sz="1500" smtClean="0"/>
              <a:t>        TextView t = (TextView)findViewById(R.id.textView2);</a:t>
            </a:r>
          </a:p>
          <a:p>
            <a:r>
              <a:rPr lang="zh-CHT" altLang="en-US" sz="1500" smtClean="0"/>
              <a:t>        </a:t>
            </a:r>
            <a:r>
              <a:rPr lang="en-US" altLang="zh-CHT" sz="1500" smtClean="0"/>
              <a:t>if(view.getId() == R.id.button){</a:t>
            </a:r>
          </a:p>
          <a:p>
            <a:r>
              <a:rPr lang="en-US" altLang="zh-CHT" sz="1500" smtClean="0"/>
              <a:t>            t.setText("</a:t>
            </a:r>
            <a:r>
              <a:rPr lang="zh-CHT" altLang="en-US" sz="1500" smtClean="0"/>
              <a:t>您點的飲料是</a:t>
            </a:r>
            <a:r>
              <a:rPr lang="en-US" altLang="zh-CHT" sz="1500" smtClean="0"/>
              <a:t>: " + str1[i1]);</a:t>
            </a:r>
          </a:p>
          <a:p>
            <a:r>
              <a:rPr lang="en-US" altLang="zh-CHT" sz="1500" smtClean="0"/>
              <a:t>            t.setVisibility(View.VISIBLE);</a:t>
            </a:r>
          </a:p>
          <a:p>
            <a:r>
              <a:rPr lang="en-US" altLang="zh-CHT" sz="1500" smtClean="0"/>
              <a:t>        }</a:t>
            </a:r>
          </a:p>
          <a:p>
            <a:r>
              <a:rPr lang="en-US" altLang="zh-CHT" sz="1500" smtClean="0"/>
              <a:t>    }</a:t>
            </a:r>
            <a:endParaRPr lang="zh-CHT" altLang="en-US" sz="1500"/>
          </a:p>
        </p:txBody>
      </p:sp>
    </p:spTree>
    <p:extLst>
      <p:ext uri="{BB962C8B-B14F-4D97-AF65-F5344CB8AC3E}">
        <p14:creationId xmlns:p14="http://schemas.microsoft.com/office/powerpoint/2010/main" val="1199568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執行結果</a:t>
            </a:r>
            <a:endParaRPr lang="zh-CHT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HT" altLang="en-US" smtClean="0"/>
              <a:t>初始</a:t>
            </a:r>
            <a:r>
              <a:rPr lang="en-US" altLang="zh-CHT" smtClean="0"/>
              <a:t>			</a:t>
            </a:r>
            <a:r>
              <a:rPr lang="zh-CHT" altLang="en-US" smtClean="0"/>
              <a:t>點選</a:t>
            </a:r>
            <a:r>
              <a:rPr lang="en-US" altLang="zh-CHT" smtClean="0"/>
              <a:t>			</a:t>
            </a:r>
            <a:r>
              <a:rPr lang="zh-CHT" altLang="en-US" smtClean="0"/>
              <a:t>按下確定</a:t>
            </a:r>
            <a:r>
              <a:rPr lang="en-US" altLang="zh-CHT" smtClean="0"/>
              <a:t>			</a:t>
            </a:r>
          </a:p>
          <a:p>
            <a:endParaRPr lang="zh-CHT" altLang="en-US"/>
          </a:p>
        </p:txBody>
      </p:sp>
      <p:pic>
        <p:nvPicPr>
          <p:cNvPr id="8" name="內容版面配置區 3" descr="e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24943"/>
            <a:ext cx="2376264" cy="3193979"/>
          </a:xfrm>
          <a:prstGeom prst="rect">
            <a:avLst/>
          </a:prstGeom>
        </p:spPr>
      </p:pic>
      <p:pic>
        <p:nvPicPr>
          <p:cNvPr id="9" name="圖片 8" descr="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924943"/>
            <a:ext cx="2392300" cy="3215531"/>
          </a:xfrm>
          <a:prstGeom prst="rect">
            <a:avLst/>
          </a:prstGeom>
        </p:spPr>
      </p:pic>
      <p:pic>
        <p:nvPicPr>
          <p:cNvPr id="10" name="圖片 9" descr="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924944"/>
            <a:ext cx="2399338" cy="32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89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選擇事件</a:t>
            </a:r>
            <a:r>
              <a:rPr lang="en-US" altLang="zh-CHT" smtClean="0"/>
              <a:t>---onItemSelected()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sz="2000" smtClean="0"/>
              <a:t>若要在使用者一選取項目時就進行對應的動作，則可用</a:t>
            </a:r>
            <a:r>
              <a:rPr lang="en-US" altLang="zh-CHT" sz="2000" smtClean="0"/>
              <a:t>setOnItemSelectedListener()</a:t>
            </a:r>
            <a:r>
              <a:rPr lang="zh-CHT" altLang="en-US" sz="2000" smtClean="0"/>
              <a:t>方法設定以實作</a:t>
            </a:r>
            <a:r>
              <a:rPr lang="en-US" altLang="zh-CHT" sz="2000" smtClean="0"/>
              <a:t>(implements)</a:t>
            </a:r>
            <a:r>
              <a:rPr lang="zh-CHT" altLang="en-US" sz="2000" smtClean="0"/>
              <a:t>介面的監聽物件</a:t>
            </a:r>
            <a:r>
              <a:rPr lang="en-US" altLang="zh-CHT" sz="2000" smtClean="0"/>
              <a:t>OnItemSelectedListener</a:t>
            </a:r>
            <a:r>
              <a:rPr lang="zh-CHT" altLang="en-US" sz="2000" smtClean="0"/>
              <a:t>。此介面具備</a:t>
            </a:r>
            <a:r>
              <a:rPr lang="en-US" altLang="zh-CHT" sz="2000" smtClean="0"/>
              <a:t>2</a:t>
            </a:r>
            <a:r>
              <a:rPr lang="zh-CHT" altLang="en-US" sz="2000" smtClean="0"/>
              <a:t>種方法：</a:t>
            </a:r>
            <a:endParaRPr lang="en-US" altLang="zh-CHT" sz="2000" smtClean="0"/>
          </a:p>
          <a:p>
            <a:pPr marL="859536" lvl="1" indent="-457200">
              <a:buFont typeface="+mj-lt"/>
              <a:buAutoNum type="arabicPeriod"/>
            </a:pPr>
            <a:r>
              <a:rPr lang="en-US" altLang="zh-CHT" sz="1800" smtClean="0"/>
              <a:t>onItemSelected()</a:t>
            </a:r>
            <a:r>
              <a:rPr lang="zh-CHT" altLang="en-US" sz="1800" smtClean="0"/>
              <a:t>：當使用者選擇項目時會呼叫此方法。</a:t>
            </a:r>
            <a:r>
              <a:rPr lang="en-US" altLang="zh-CHT" sz="1800" smtClean="0"/>
              <a:t/>
            </a:r>
            <a:br>
              <a:rPr lang="en-US" altLang="zh-CHT" sz="1800" smtClean="0"/>
            </a:br>
            <a:r>
              <a:rPr lang="en-US" altLang="zh-CHT" sz="1800" smtClean="0"/>
              <a:t>(AdapterView</a:t>
            </a:r>
            <a:r>
              <a:rPr lang="zh-CHT" altLang="en-US" sz="1800" smtClean="0"/>
              <a:t>：此元件</a:t>
            </a:r>
            <a:r>
              <a:rPr lang="en-US" altLang="zh-CHT" sz="1800" smtClean="0"/>
              <a:t>(Spinner)</a:t>
            </a:r>
            <a:r>
              <a:rPr lang="zh-CHT" altLang="en-US" sz="1800" smtClean="0"/>
              <a:t>的視圖</a:t>
            </a:r>
            <a:r>
              <a:rPr lang="en-US" altLang="zh-CHT" sz="1800" smtClean="0"/>
              <a:t/>
            </a:r>
            <a:br>
              <a:rPr lang="en-US" altLang="zh-CHT" sz="1800" smtClean="0"/>
            </a:br>
            <a:r>
              <a:rPr lang="en-US" altLang="zh-CHT" sz="1800" smtClean="0"/>
              <a:t>View</a:t>
            </a:r>
            <a:r>
              <a:rPr lang="zh-CHT" altLang="en-US" sz="1800" smtClean="0"/>
              <a:t>：被選取項目</a:t>
            </a:r>
            <a:r>
              <a:rPr lang="en-US" altLang="zh-CHT" sz="1800" smtClean="0"/>
              <a:t>(TextView)</a:t>
            </a:r>
            <a:r>
              <a:rPr lang="zh-CHT" altLang="en-US" sz="1800" smtClean="0"/>
              <a:t>的視圖</a:t>
            </a:r>
            <a:r>
              <a:rPr lang="en-US" altLang="zh-CHT" sz="1800" smtClean="0"/>
              <a:t/>
            </a:r>
            <a:br>
              <a:rPr lang="en-US" altLang="zh-CHT" sz="1800" smtClean="0"/>
            </a:br>
            <a:r>
              <a:rPr lang="en-US" altLang="zh-CHT" sz="1800" smtClean="0"/>
              <a:t>i</a:t>
            </a:r>
            <a:r>
              <a:rPr lang="zh-CHT" altLang="en-US" sz="1800" smtClean="0"/>
              <a:t>：被選取項目的索引值</a:t>
            </a:r>
            <a:r>
              <a:rPr lang="en-US" altLang="zh-CHT" sz="1800" smtClean="0"/>
              <a:t>	l</a:t>
            </a:r>
            <a:r>
              <a:rPr lang="zh-CHT" altLang="en-US" sz="1800" smtClean="0"/>
              <a:t>：被選取項目的</a:t>
            </a:r>
            <a:r>
              <a:rPr lang="en-US" altLang="zh-CHT" sz="1800" smtClean="0"/>
              <a:t>row  id)</a:t>
            </a:r>
            <a:br>
              <a:rPr lang="en-US" altLang="zh-CHT" sz="1800" smtClean="0"/>
            </a:br>
            <a:r>
              <a:rPr lang="en-US" altLang="zh-CHT" sz="1800" smtClean="0"/>
              <a:t/>
            </a:r>
            <a:br>
              <a:rPr lang="en-US" altLang="zh-CHT" sz="1800" smtClean="0"/>
            </a:br>
            <a:endParaRPr lang="en-US" altLang="zh-CHT" sz="1800" smtClean="0"/>
          </a:p>
          <a:p>
            <a:pPr marL="859536" lvl="1" indent="-457200">
              <a:buFont typeface="+mj-lt"/>
              <a:buAutoNum type="arabicPeriod"/>
            </a:pPr>
            <a:r>
              <a:rPr lang="en-US" altLang="zh-CHT" sz="1800" smtClean="0"/>
              <a:t>onNothingSelected()</a:t>
            </a:r>
            <a:r>
              <a:rPr lang="zh-CHT" altLang="en-US" sz="1800" smtClean="0"/>
              <a:t>：當使用者沒有選擇項目時</a:t>
            </a:r>
            <a:r>
              <a:rPr lang="en-US" altLang="zh-CHT" sz="1800" smtClean="0"/>
              <a:t>(</a:t>
            </a:r>
            <a:r>
              <a:rPr lang="zh-CHT" altLang="en-US" sz="1800" smtClean="0"/>
              <a:t>例如按下手機的返回鈕</a:t>
            </a:r>
            <a:r>
              <a:rPr lang="en-US" altLang="zh-CHT" sz="1800" smtClean="0"/>
              <a:t>)</a:t>
            </a:r>
            <a:r>
              <a:rPr lang="zh-CHT" altLang="en-US" sz="1800" smtClean="0"/>
              <a:t>時會呼叫，但通常不處理此動作。</a:t>
            </a:r>
            <a:endParaRPr lang="en-US" altLang="zh-CHT" sz="1800" smtClean="0"/>
          </a:p>
          <a:p>
            <a:pPr marL="859536" lvl="1" indent="-457200">
              <a:buFont typeface="+mj-lt"/>
              <a:buAutoNum type="arabicPeriod"/>
            </a:pPr>
            <a:endParaRPr lang="en-US" altLang="zh-CHT" sz="1800" smtClean="0"/>
          </a:p>
          <a:p>
            <a:pPr marL="859536" lvl="1" indent="-457200">
              <a:buFont typeface="+mj-lt"/>
              <a:buAutoNum type="arabicPeriod"/>
            </a:pPr>
            <a:endParaRPr lang="zh-CHT" altLang="en-US" sz="1800"/>
          </a:p>
        </p:txBody>
      </p:sp>
      <p:sp>
        <p:nvSpPr>
          <p:cNvPr id="4" name="文字方塊 3"/>
          <p:cNvSpPr txBox="1"/>
          <p:nvPr/>
        </p:nvSpPr>
        <p:spPr>
          <a:xfrm>
            <a:off x="1403648" y="4365104"/>
            <a:ext cx="6192688" cy="3231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onItemSelected(AdapterView&lt;?&gt; adapterView, View view, int i, long l)</a:t>
            </a:r>
            <a:endParaRPr lang="zh-CHT" altLang="en-US" sz="1500"/>
          </a:p>
        </p:txBody>
      </p:sp>
      <p:sp>
        <p:nvSpPr>
          <p:cNvPr id="5" name="文字方塊 4"/>
          <p:cNvSpPr txBox="1"/>
          <p:nvPr/>
        </p:nvSpPr>
        <p:spPr>
          <a:xfrm>
            <a:off x="1403648" y="5517232"/>
            <a:ext cx="6192688" cy="3231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onNothingSelected(AdapterView&lt;?&gt; adapterView)</a:t>
            </a:r>
            <a:endParaRPr lang="zh-CHT" altLang="en-US" sz="1500"/>
          </a:p>
        </p:txBody>
      </p:sp>
    </p:spTree>
    <p:extLst>
      <p:ext uri="{BB962C8B-B14F-4D97-AF65-F5344CB8AC3E}">
        <p14:creationId xmlns:p14="http://schemas.microsoft.com/office/powerpoint/2010/main" val="1822617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撰寫程式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smtClean="0"/>
              <a:t>1.</a:t>
            </a:r>
            <a:r>
              <a:rPr lang="zh-CHT" altLang="en-US" sz="2000" smtClean="0"/>
              <a:t>修改原</a:t>
            </a:r>
            <a:r>
              <a:rPr lang="en-US" altLang="zh-CHT" sz="2000" smtClean="0"/>
              <a:t>Activity</a:t>
            </a:r>
            <a:r>
              <a:rPr lang="zh-CHT" altLang="en-US" sz="2000" smtClean="0"/>
              <a:t>，刪除</a:t>
            </a:r>
            <a:r>
              <a:rPr lang="en-US" altLang="zh-CHT" sz="2000" smtClean="0"/>
              <a:t>button</a:t>
            </a:r>
            <a:r>
              <a:rPr lang="zh-CHT" altLang="en-US" sz="2000" smtClean="0"/>
              <a:t>後將原本介面實作的</a:t>
            </a:r>
            <a:r>
              <a:rPr lang="en-US" altLang="zh-CHT" sz="2000" smtClean="0"/>
              <a:t>OnClickListener</a:t>
            </a:r>
            <a:r>
              <a:rPr lang="zh-CHT" altLang="en-US" sz="2000" smtClean="0"/>
              <a:t>改為</a:t>
            </a:r>
            <a:r>
              <a:rPr lang="en-US" altLang="zh-CHT" sz="2000" smtClean="0"/>
              <a:t>OnItemSelectedListener</a:t>
            </a:r>
            <a:r>
              <a:rPr lang="zh-CHT" altLang="en-US" sz="2000" smtClean="0"/>
              <a:t>，並對</a:t>
            </a:r>
            <a:r>
              <a:rPr lang="en-US" altLang="zh-CHT" sz="2000" smtClean="0"/>
              <a:t>Spinner</a:t>
            </a:r>
            <a:r>
              <a:rPr lang="zh-CHT" altLang="en-US" sz="2000" smtClean="0"/>
              <a:t>設置監聽者</a:t>
            </a:r>
            <a:r>
              <a:rPr lang="en-US" altLang="zh-CHT" sz="2000" smtClean="0"/>
              <a:t>(</a:t>
            </a:r>
            <a:r>
              <a:rPr lang="zh-CHT" altLang="en-US" sz="2000" smtClean="0"/>
              <a:t>呼叫</a:t>
            </a:r>
            <a:r>
              <a:rPr lang="en-US" altLang="zh-CHT" sz="2000" smtClean="0"/>
              <a:t>setOnItemSelectedListener())</a:t>
            </a:r>
            <a:r>
              <a:rPr lang="zh-CHT" altLang="en-US" sz="2000" smtClean="0"/>
              <a:t>。</a:t>
            </a:r>
            <a:endParaRPr lang="en-US" altLang="zh-CHT" sz="2000" smtClean="0"/>
          </a:p>
          <a:p>
            <a:endParaRPr lang="zh-CHT" altLang="en-US" sz="200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3573016"/>
            <a:ext cx="6192688" cy="263149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public class SpinnerActivity extends Activity implements AdapterView.OnItemSelectedListener{</a:t>
            </a:r>
          </a:p>
          <a:p>
            <a:endParaRPr lang="en-US" altLang="zh-CHT" sz="1500" smtClean="0"/>
          </a:p>
          <a:p>
            <a:r>
              <a:rPr lang="en-US" altLang="zh-CHT" sz="1500" smtClean="0"/>
              <a:t>    Spinner s1;</a:t>
            </a:r>
          </a:p>
          <a:p>
            <a:r>
              <a:rPr lang="en-US" altLang="zh-CHT" sz="1500" smtClean="0"/>
              <a:t>    @Override</a:t>
            </a:r>
          </a:p>
          <a:p>
            <a:r>
              <a:rPr lang="en-US" altLang="zh-CHT" sz="1500" smtClean="0"/>
              <a:t>    protected void onCreate(Bundle savedInstanceState) {</a:t>
            </a:r>
          </a:p>
          <a:p>
            <a:r>
              <a:rPr lang="en-US" altLang="zh-CHT" sz="1500" smtClean="0"/>
              <a:t>        super.onCreate(savedInstanceState);</a:t>
            </a:r>
          </a:p>
          <a:p>
            <a:r>
              <a:rPr lang="en-US" altLang="zh-CHT" sz="1500" smtClean="0"/>
              <a:t>        setContentView(R.layout.activity_spinner);</a:t>
            </a:r>
          </a:p>
          <a:p>
            <a:r>
              <a:rPr lang="en-US" altLang="zh-CHT" sz="1500" smtClean="0"/>
              <a:t>        s1 = (Spinner)findViewById(R.id.spinner);</a:t>
            </a:r>
          </a:p>
          <a:p>
            <a:r>
              <a:rPr lang="en-US" altLang="zh-CHT" sz="1500" smtClean="0"/>
              <a:t>        s1.setOnItemSelectedListener(this);</a:t>
            </a:r>
          </a:p>
          <a:p>
            <a:r>
              <a:rPr lang="en-US" altLang="zh-CHT" sz="1500" smtClean="0"/>
              <a:t>    }</a:t>
            </a:r>
            <a:endParaRPr lang="zh-CHT" altLang="en-US" sz="1500"/>
          </a:p>
        </p:txBody>
      </p:sp>
    </p:spTree>
    <p:extLst>
      <p:ext uri="{BB962C8B-B14F-4D97-AF65-F5344CB8AC3E}">
        <p14:creationId xmlns:p14="http://schemas.microsoft.com/office/powerpoint/2010/main" val="310586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撰寫程式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smtClean="0"/>
              <a:t>2.</a:t>
            </a:r>
            <a:r>
              <a:rPr lang="zh-CHT" altLang="en-US" sz="2000" smtClean="0"/>
              <a:t>在</a:t>
            </a:r>
            <a:r>
              <a:rPr lang="en-US" altLang="zh-CHT" sz="2000" smtClean="0"/>
              <a:t>onItemSelected()</a:t>
            </a:r>
            <a:r>
              <a:rPr lang="zh-CHT" altLang="en-US" sz="2000" smtClean="0"/>
              <a:t>內以</a:t>
            </a:r>
            <a:r>
              <a:rPr lang="en-US" altLang="zh-CHT" sz="2000" smtClean="0"/>
              <a:t>getResources().getStringArray()</a:t>
            </a:r>
            <a:r>
              <a:rPr lang="zh-CHT" altLang="en-US" sz="2000" smtClean="0"/>
              <a:t>取得字串陣列，</a:t>
            </a:r>
            <a:r>
              <a:rPr lang="en-US" altLang="zh-CHT" sz="2000" smtClean="0"/>
              <a:t>onItemSelected()</a:t>
            </a:r>
            <a:r>
              <a:rPr lang="zh-CHT" altLang="en-US" sz="2000" smtClean="0"/>
              <a:t>內的參數</a:t>
            </a:r>
            <a:r>
              <a:rPr lang="en-US" altLang="zh-CHT" sz="2000" smtClean="0"/>
              <a:t>i</a:t>
            </a:r>
            <a:r>
              <a:rPr lang="zh-CHT" altLang="en-US" sz="2000" smtClean="0"/>
              <a:t>即為被選取項目的索引值。</a:t>
            </a:r>
            <a:endParaRPr lang="en-US" altLang="zh-CHT" sz="2000" smtClean="0"/>
          </a:p>
          <a:p>
            <a:endParaRPr lang="zh-CHT" altLang="en-US" sz="200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3212976"/>
            <a:ext cx="7776864" cy="263149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@Override</a:t>
            </a:r>
          </a:p>
          <a:p>
            <a:r>
              <a:rPr lang="en-US" altLang="zh-CHT" sz="1500" smtClean="0"/>
              <a:t>    public void onItemSelected(AdapterView&lt;?&gt; adapterView, View view, int i, long l) {</a:t>
            </a:r>
          </a:p>
          <a:p>
            <a:r>
              <a:rPr lang="en-US" altLang="zh-CHT" sz="1500" smtClean="0"/>
              <a:t>        String[] str1 = getResources().getStringArray(R.array.tea);</a:t>
            </a:r>
          </a:p>
          <a:p>
            <a:r>
              <a:rPr lang="zh-CHT" altLang="en-US" sz="1500" smtClean="0"/>
              <a:t>        </a:t>
            </a:r>
            <a:r>
              <a:rPr lang="en-US" altLang="zh-CHT" sz="1500" smtClean="0"/>
              <a:t>TextView t = (TextView)findViewById(R.id.textView2);</a:t>
            </a:r>
          </a:p>
          <a:p>
            <a:r>
              <a:rPr lang="en-US" altLang="zh-CHT" sz="1500" smtClean="0"/>
              <a:t>        t.setText("</a:t>
            </a:r>
            <a:r>
              <a:rPr lang="zh-CHT" altLang="en-US" sz="1500" smtClean="0"/>
              <a:t>您點的飲料是</a:t>
            </a:r>
            <a:r>
              <a:rPr lang="en-US" altLang="zh-CHT" sz="1500" smtClean="0"/>
              <a:t>: " + str1[i]);</a:t>
            </a:r>
          </a:p>
          <a:p>
            <a:r>
              <a:rPr lang="en-US" altLang="zh-CHT" sz="1500" smtClean="0"/>
              <a:t>        t.setVisibility(View.VISIBLE);</a:t>
            </a:r>
          </a:p>
          <a:p>
            <a:r>
              <a:rPr lang="en-US" altLang="zh-CHT" sz="1500" smtClean="0"/>
              <a:t>    }</a:t>
            </a:r>
          </a:p>
          <a:p>
            <a:endParaRPr lang="en-US" altLang="zh-CHT" sz="1500" smtClean="0"/>
          </a:p>
          <a:p>
            <a:r>
              <a:rPr lang="en-US" altLang="zh-CHT" sz="1500" smtClean="0"/>
              <a:t>    @Override</a:t>
            </a:r>
          </a:p>
          <a:p>
            <a:r>
              <a:rPr lang="en-US" altLang="zh-CHT" sz="1500" smtClean="0"/>
              <a:t>    public void onNothingSelected(AdapterView&lt;?&gt; adapterView) {</a:t>
            </a:r>
          </a:p>
          <a:p>
            <a:r>
              <a:rPr lang="en-US" altLang="zh-CHT" sz="1500" smtClean="0"/>
              <a:t>    }</a:t>
            </a:r>
            <a:endParaRPr lang="zh-CHT" altLang="en-US" sz="1500"/>
          </a:p>
        </p:txBody>
      </p:sp>
    </p:spTree>
    <p:extLst>
      <p:ext uri="{BB962C8B-B14F-4D97-AF65-F5344CB8AC3E}">
        <p14:creationId xmlns:p14="http://schemas.microsoft.com/office/powerpoint/2010/main" val="165972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執行結果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zh-CHT" altLang="en-US" sz="2800" dirty="0" smtClean="0"/>
              <a:t>初始</a:t>
            </a:r>
            <a:r>
              <a:rPr lang="en-US" altLang="zh-CHT" sz="2800" dirty="0" smtClean="0"/>
              <a:t>	</a:t>
            </a:r>
            <a:r>
              <a:rPr lang="en-US" altLang="zh-CHT" sz="2800" dirty="0" smtClean="0"/>
              <a:t> </a:t>
            </a:r>
            <a:r>
              <a:rPr lang="en-US" altLang="zh-CHT" sz="2800" dirty="0" smtClean="0"/>
              <a:t>		</a:t>
            </a:r>
            <a:r>
              <a:rPr lang="en-US" altLang="zh-CHT" sz="2800" dirty="0" smtClean="0"/>
              <a:t>         </a:t>
            </a:r>
            <a:r>
              <a:rPr lang="zh-CHT" altLang="en-US" sz="2800" dirty="0" smtClean="0"/>
              <a:t>選擇</a:t>
            </a:r>
            <a:r>
              <a:rPr lang="zh-CHT" altLang="en-US" sz="2800" dirty="0" smtClean="0"/>
              <a:t>其他選項</a:t>
            </a:r>
            <a:endParaRPr lang="zh-CHT" altLang="en-US" sz="2800" dirty="0"/>
          </a:p>
        </p:txBody>
      </p:sp>
      <p:pic>
        <p:nvPicPr>
          <p:cNvPr id="4" name="圖片 3" descr="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780928"/>
            <a:ext cx="2819575" cy="3786995"/>
          </a:xfrm>
          <a:prstGeom prst="rect">
            <a:avLst/>
          </a:prstGeom>
        </p:spPr>
      </p:pic>
      <p:pic>
        <p:nvPicPr>
          <p:cNvPr id="5" name="圖片 4" descr="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780928"/>
            <a:ext cx="2819575" cy="37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1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自訂</a:t>
            </a:r>
            <a:r>
              <a:rPr lang="en-US" altLang="zh-CHT" smtClean="0"/>
              <a:t>Spinner</a:t>
            </a:r>
            <a:r>
              <a:rPr lang="zh-CHT" altLang="en-US" smtClean="0"/>
              <a:t>樣式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smtClean="0"/>
              <a:t>Spinner</a:t>
            </a:r>
            <a:r>
              <a:rPr lang="zh-CHT" altLang="en-US" smtClean="0"/>
              <a:t>元件中無法直接在屬性視窗中修改顯示項目的屬性</a:t>
            </a:r>
            <a:r>
              <a:rPr lang="en-US" altLang="zh-CHT" smtClean="0"/>
              <a:t>(</a:t>
            </a:r>
            <a:r>
              <a:rPr lang="zh-CHT" altLang="en-US" smtClean="0"/>
              <a:t>如文字大小、顏色等</a:t>
            </a:r>
            <a:r>
              <a:rPr lang="en-US" altLang="zh-CHT" smtClean="0"/>
              <a:t>)</a:t>
            </a:r>
            <a:r>
              <a:rPr lang="zh-CHT" altLang="en-US" smtClean="0"/>
              <a:t>，故須自定義佈局檔以改變顯示樣式。</a:t>
            </a:r>
            <a:endParaRPr lang="zh-CHT" altLang="en-US"/>
          </a:p>
        </p:txBody>
      </p:sp>
    </p:spTree>
    <p:extLst>
      <p:ext uri="{BB962C8B-B14F-4D97-AF65-F5344CB8AC3E}">
        <p14:creationId xmlns:p14="http://schemas.microsoft.com/office/powerpoint/2010/main" val="260530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自訂</a:t>
            </a:r>
            <a:r>
              <a:rPr lang="en-US" altLang="zh-CHT" smtClean="0"/>
              <a:t>Spinner</a:t>
            </a:r>
            <a:r>
              <a:rPr lang="zh-CHT" altLang="en-US" smtClean="0"/>
              <a:t>樣式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smtClean="0"/>
              <a:t>因</a:t>
            </a:r>
            <a:r>
              <a:rPr lang="en-US" altLang="zh-CHT" smtClean="0"/>
              <a:t>Spinner</a:t>
            </a:r>
            <a:r>
              <a:rPr lang="zh-CHT" altLang="en-US" smtClean="0"/>
              <a:t>元件內的每個元素</a:t>
            </a:r>
            <a:r>
              <a:rPr lang="en-US" altLang="zh-CHT" smtClean="0"/>
              <a:t>(</a:t>
            </a:r>
            <a:r>
              <a:rPr lang="zh-CHT" altLang="en-US" smtClean="0"/>
              <a:t>選項</a:t>
            </a:r>
            <a:r>
              <a:rPr lang="en-US" altLang="zh-CHT" smtClean="0"/>
              <a:t>)</a:t>
            </a:r>
            <a:r>
              <a:rPr lang="zh-CHT" altLang="en-US" smtClean="0"/>
              <a:t>皆為</a:t>
            </a:r>
            <a:r>
              <a:rPr lang="en-US" altLang="zh-CHT" smtClean="0"/>
              <a:t>TextView</a:t>
            </a:r>
            <a:r>
              <a:rPr lang="zh-CHT" altLang="en-US" smtClean="0"/>
              <a:t>元件，故其樣式佈局須以</a:t>
            </a:r>
            <a:r>
              <a:rPr lang="en-US" altLang="zh-CHT" smtClean="0"/>
              <a:t>TextView</a:t>
            </a:r>
            <a:r>
              <a:rPr lang="zh-CHT" altLang="en-US" smtClean="0"/>
              <a:t>為基底，請新增此佈局檔並命名為</a:t>
            </a:r>
            <a:r>
              <a:rPr lang="en-US" altLang="zh-CHT" smtClean="0"/>
              <a:t>spinner_format.xml</a:t>
            </a:r>
            <a:r>
              <a:rPr lang="zh-CHT" altLang="en-US" smtClean="0"/>
              <a:t>。</a:t>
            </a:r>
            <a:endParaRPr lang="en-US" altLang="zh-CHT" smtClean="0"/>
          </a:p>
          <a:p>
            <a:endParaRPr lang="zh-CHT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32806" y="3501008"/>
            <a:ext cx="6192688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&lt;?xml version="1.0" encoding="utf-8"?&gt;</a:t>
            </a:r>
          </a:p>
          <a:p>
            <a:r>
              <a:rPr lang="en-US" altLang="zh-CHT" sz="1500" dirty="0" smtClean="0"/>
              <a:t>&lt;</a:t>
            </a:r>
            <a:r>
              <a:rPr lang="en-US" altLang="zh-CHT" sz="1500" dirty="0" err="1" smtClean="0"/>
              <a:t>TextView</a:t>
            </a:r>
            <a:endParaRPr lang="en-US" altLang="zh-CHT" sz="1500" dirty="0" smtClean="0"/>
          </a:p>
          <a:p>
            <a:r>
              <a:rPr lang="en-US" altLang="zh-CHT" sz="1500" dirty="0" err="1" smtClean="0"/>
              <a:t>xmlns:android</a:t>
            </a:r>
            <a:r>
              <a:rPr lang="en-US" altLang="zh-CHT" sz="1500" dirty="0" smtClean="0"/>
              <a:t>="http://</a:t>
            </a:r>
            <a:r>
              <a:rPr lang="en-US" altLang="zh-CHT" sz="1500" dirty="0" err="1" smtClean="0"/>
              <a:t>schemas.android.com</a:t>
            </a:r>
            <a:r>
              <a:rPr lang="en-US" altLang="zh-CHT" sz="1500" dirty="0" smtClean="0"/>
              <a:t>/</a:t>
            </a:r>
            <a:r>
              <a:rPr lang="en-US" altLang="zh-CHT" sz="1500" dirty="0" err="1" smtClean="0"/>
              <a:t>apk</a:t>
            </a:r>
            <a:r>
              <a:rPr lang="en-US" altLang="zh-CHT" sz="1500" dirty="0" smtClean="0"/>
              <a:t>/res/android"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android:layout_width</a:t>
            </a:r>
            <a:r>
              <a:rPr lang="en-US" altLang="zh-CHT" sz="1500" dirty="0" smtClean="0"/>
              <a:t>="</a:t>
            </a:r>
            <a:r>
              <a:rPr lang="en-US" altLang="zh-CHT" sz="1500" dirty="0" err="1" smtClean="0"/>
              <a:t>fill_parent</a:t>
            </a:r>
            <a:r>
              <a:rPr lang="en-US" altLang="zh-CHT" sz="1500" dirty="0" smtClean="0"/>
              <a:t>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android:layout_height</a:t>
            </a:r>
            <a:r>
              <a:rPr lang="en-US" altLang="zh-CHT" sz="1500" dirty="0" smtClean="0"/>
              <a:t>="</a:t>
            </a:r>
            <a:r>
              <a:rPr lang="en-US" altLang="zh-CHT" sz="1500" dirty="0" err="1" smtClean="0"/>
              <a:t>wrap_content</a:t>
            </a:r>
            <a:r>
              <a:rPr lang="en-US" altLang="zh-CHT" sz="1500" dirty="0" smtClean="0"/>
              <a:t>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android:textAppearance</a:t>
            </a:r>
            <a:r>
              <a:rPr lang="en-US" altLang="zh-CHT" sz="1500" dirty="0" smtClean="0"/>
              <a:t>="?</a:t>
            </a:r>
            <a:r>
              <a:rPr lang="en-US" altLang="zh-CHT" sz="1500" dirty="0" err="1" smtClean="0"/>
              <a:t>android:attr</a:t>
            </a:r>
            <a:r>
              <a:rPr lang="en-US" altLang="zh-CHT" sz="1500" dirty="0" smtClean="0"/>
              <a:t>/</a:t>
            </a:r>
            <a:r>
              <a:rPr lang="en-US" altLang="zh-CHT" sz="1500" dirty="0" err="1" smtClean="0"/>
              <a:t>textAppearanceLarge</a:t>
            </a:r>
            <a:r>
              <a:rPr lang="en-US" altLang="zh-CHT" sz="1500" dirty="0" smtClean="0"/>
              <a:t>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android:text</a:t>
            </a:r>
            <a:r>
              <a:rPr lang="en-US" altLang="zh-CHT" sz="1500" dirty="0" smtClean="0"/>
              <a:t>="Large Text"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android:id</a:t>
            </a:r>
            <a:r>
              <a:rPr lang="en-US" altLang="zh-CHT" sz="1500" dirty="0" smtClean="0"/>
              <a:t>="@+id/textView6"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android:layout_gravity</a:t>
            </a:r>
            <a:r>
              <a:rPr lang="en-US" altLang="zh-CHT" sz="1500" dirty="0" smtClean="0"/>
              <a:t>="</a:t>
            </a:r>
            <a:r>
              <a:rPr lang="en-US" altLang="zh-CHT" sz="1500" dirty="0" err="1" smtClean="0"/>
              <a:t>center_vertical</a:t>
            </a:r>
            <a:r>
              <a:rPr lang="en-US" altLang="zh-CHT" sz="1500" dirty="0" smtClean="0"/>
              <a:t>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android:textSize</a:t>
            </a:r>
            <a:r>
              <a:rPr lang="en-US" altLang="zh-CHT" sz="1500" dirty="0" smtClean="0"/>
              <a:t>="30dp"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android:textColor</a:t>
            </a:r>
            <a:r>
              <a:rPr lang="en-US" altLang="zh-CHT" sz="1500" dirty="0" smtClean="0"/>
              <a:t>="#ff1618ff"</a:t>
            </a:r>
          </a:p>
          <a:p>
            <a:r>
              <a:rPr lang="en-US" altLang="zh-CHT" sz="1500" dirty="0" smtClean="0"/>
              <a:t>        </a:t>
            </a:r>
            <a:r>
              <a:rPr lang="en-US" altLang="zh-CHT" sz="1500" dirty="0" err="1" smtClean="0"/>
              <a:t>android:layout_weight</a:t>
            </a:r>
            <a:r>
              <a:rPr lang="en-US" altLang="zh-CHT" sz="1500" dirty="0" smtClean="0"/>
              <a:t>="1" /&gt;</a:t>
            </a:r>
          </a:p>
        </p:txBody>
      </p:sp>
    </p:spTree>
    <p:extLst>
      <p:ext uri="{BB962C8B-B14F-4D97-AF65-F5344CB8AC3E}">
        <p14:creationId xmlns:p14="http://schemas.microsoft.com/office/powerpoint/2010/main" val="8752950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smtClean="0"/>
              <a:t>ArrayAdapter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若欲在程式內決定</a:t>
            </a:r>
            <a:r>
              <a:rPr lang="en-US" altLang="zh-CHT" dirty="0" smtClean="0"/>
              <a:t>Spinner</a:t>
            </a:r>
            <a:r>
              <a:rPr lang="zh-CHT" altLang="en-US" dirty="0" smtClean="0"/>
              <a:t>的顯示項目</a:t>
            </a:r>
            <a:r>
              <a:rPr lang="en-US" altLang="zh-CHT" dirty="0" smtClean="0"/>
              <a:t>(</a:t>
            </a:r>
            <a:r>
              <a:rPr lang="zh-CHT" altLang="en-US" dirty="0" smtClean="0"/>
              <a:t>支援動態改變</a:t>
            </a:r>
            <a:r>
              <a:rPr lang="en-US" altLang="zh-CHT" dirty="0" smtClean="0"/>
              <a:t>)</a:t>
            </a:r>
            <a:r>
              <a:rPr lang="zh-CHT" altLang="en-US" dirty="0" smtClean="0"/>
              <a:t>，則須藉助</a:t>
            </a:r>
            <a:r>
              <a:rPr lang="en-US" altLang="zh-CHT" dirty="0" err="1" smtClean="0"/>
              <a:t>ArrayAdapter</a:t>
            </a:r>
            <a:r>
              <a:rPr lang="zh-CHT" altLang="en-US" dirty="0" smtClean="0"/>
              <a:t>物件，它會從指定的資料來源中取出每一項資料再提供給</a:t>
            </a:r>
            <a:r>
              <a:rPr lang="en-US" altLang="zh-CHT" dirty="0" smtClean="0"/>
              <a:t>Spinner</a:t>
            </a:r>
            <a:r>
              <a:rPr lang="zh-CHT" altLang="en-US" dirty="0" smtClean="0"/>
              <a:t>元件顯示。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en-US" altLang="zh-CHT" dirty="0" smtClean="0"/>
              <a:t/>
            </a:r>
            <a:br>
              <a:rPr lang="en-US" altLang="zh-CHT" dirty="0" smtClean="0"/>
            </a:br>
            <a:endParaRPr lang="en-US" altLang="zh-CHT" dirty="0" smtClean="0"/>
          </a:p>
          <a:p>
            <a:r>
              <a:rPr lang="zh-CHT" altLang="en-US" sz="2000" dirty="0" smtClean="0"/>
              <a:t>註： </a:t>
            </a:r>
            <a:r>
              <a:rPr lang="en-US" altLang="zh-CHT" sz="2000" dirty="0" smtClean="0"/>
              <a:t>String</a:t>
            </a:r>
            <a:r>
              <a:rPr lang="zh-CHT" altLang="en-US" sz="2000" dirty="0" smtClean="0"/>
              <a:t>：此</a:t>
            </a:r>
            <a:r>
              <a:rPr lang="en-US" altLang="zh-CHT" sz="2000" dirty="0" err="1" smtClean="0"/>
              <a:t>ArrayAdapter</a:t>
            </a:r>
            <a:r>
              <a:rPr lang="zh-CHT" altLang="en-US" sz="2000" dirty="0" smtClean="0"/>
              <a:t>專門處理字串資料</a:t>
            </a:r>
            <a:r>
              <a:rPr lang="en-US" altLang="zh-CHT" sz="2000" dirty="0" smtClean="0"/>
              <a:t/>
            </a:r>
            <a:br>
              <a:rPr lang="en-US" altLang="zh-CHT" sz="2000" dirty="0" smtClean="0"/>
            </a:br>
            <a:r>
              <a:rPr lang="en-US" altLang="zh-CHT" sz="2000" dirty="0" smtClean="0"/>
              <a:t>	this</a:t>
            </a:r>
            <a:r>
              <a:rPr lang="zh-CHT" altLang="en-US" sz="2000" dirty="0" smtClean="0"/>
              <a:t>：當前所在</a:t>
            </a:r>
            <a:r>
              <a:rPr lang="en-US" altLang="zh-CHT" sz="2000" dirty="0" smtClean="0"/>
              <a:t>Activity</a:t>
            </a:r>
            <a:br>
              <a:rPr lang="en-US" altLang="zh-CHT" sz="2000" dirty="0" smtClean="0"/>
            </a:br>
            <a:r>
              <a:rPr lang="en-US" altLang="zh-CHT" sz="2000" dirty="0" smtClean="0"/>
              <a:t>	</a:t>
            </a:r>
            <a:r>
              <a:rPr lang="en-US" altLang="zh-CHT" sz="2000" dirty="0" err="1" smtClean="0"/>
              <a:t>R.layout.spinner_format</a:t>
            </a:r>
            <a:r>
              <a:rPr lang="zh-CHT" altLang="en-US" sz="2000" dirty="0" smtClean="0"/>
              <a:t>：定義</a:t>
            </a:r>
            <a:r>
              <a:rPr lang="en-US" altLang="zh-CHT" sz="2000" dirty="0" smtClean="0"/>
              <a:t>Spinner</a:t>
            </a:r>
            <a:r>
              <a:rPr lang="zh-CHT" altLang="en-US" sz="2000" dirty="0" smtClean="0"/>
              <a:t>元件顯示樣式的佈局檔</a:t>
            </a:r>
            <a:r>
              <a:rPr lang="en-US" altLang="zh-CHT" sz="2000" dirty="0" smtClean="0"/>
              <a:t/>
            </a:r>
            <a:br>
              <a:rPr lang="en-US" altLang="zh-CHT" sz="2000" dirty="0" smtClean="0"/>
            </a:br>
            <a:r>
              <a:rPr lang="en-US" altLang="zh-CHT" sz="2000" dirty="0" smtClean="0"/>
              <a:t>	</a:t>
            </a:r>
            <a:r>
              <a:rPr lang="en-US" altLang="zh-CHT" sz="2000" dirty="0" err="1" smtClean="0"/>
              <a:t>str</a:t>
            </a:r>
            <a:r>
              <a:rPr lang="zh-CHT" altLang="en-US" sz="2000" dirty="0" smtClean="0"/>
              <a:t>：作為來源資料的字串陣列  </a:t>
            </a:r>
            <a:r>
              <a:rPr lang="en-US" altLang="zh-CHT" sz="2000" dirty="0" smtClean="0"/>
              <a:t/>
            </a:r>
            <a:br>
              <a:rPr lang="en-US" altLang="zh-CHT" sz="2000" dirty="0" smtClean="0"/>
            </a:br>
            <a:r>
              <a:rPr lang="en-US" altLang="zh-CHT" sz="2000" dirty="0" smtClean="0"/>
              <a:t>	</a:t>
            </a:r>
            <a:r>
              <a:rPr lang="en-US" altLang="zh-CHT" sz="2000" dirty="0" err="1" smtClean="0"/>
              <a:t>setAdapter</a:t>
            </a:r>
            <a:r>
              <a:rPr lang="en-US" altLang="zh-CHT" sz="2000" dirty="0" smtClean="0"/>
              <a:t>()</a:t>
            </a:r>
            <a:r>
              <a:rPr lang="zh-CHT" altLang="en-US" sz="2000" dirty="0" smtClean="0"/>
              <a:t>：初始化後</a:t>
            </a:r>
            <a:r>
              <a:rPr lang="en-US" altLang="zh-CHT" sz="2000" dirty="0" smtClean="0"/>
              <a:t>Spinner</a:t>
            </a:r>
            <a:r>
              <a:rPr lang="zh-CHT" altLang="en-US" sz="2000" dirty="0" smtClean="0"/>
              <a:t>須指定使用哪個</a:t>
            </a:r>
            <a:r>
              <a:rPr lang="en-US" altLang="zh-CHT" sz="2000" dirty="0" smtClean="0"/>
              <a:t>Adapter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99592" y="3284984"/>
            <a:ext cx="7848872" cy="5539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ArrayAdapter&lt;String&gt; aa = new ArrayAdapter&lt;String&gt;(this, R.layout.spinner_format, str);</a:t>
            </a:r>
          </a:p>
          <a:p>
            <a:r>
              <a:rPr lang="en-US" altLang="zh-CHT" sz="1500" smtClean="0"/>
              <a:t>Spinner.setAdapter(aa);</a:t>
            </a:r>
          </a:p>
        </p:txBody>
      </p:sp>
    </p:spTree>
    <p:extLst>
      <p:ext uri="{BB962C8B-B14F-4D97-AF65-F5344CB8AC3E}">
        <p14:creationId xmlns:p14="http://schemas.microsoft.com/office/powerpoint/2010/main" val="11229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en-US" altLang="zh-CHT" dirty="0" err="1" smtClean="0">
                <a:latin typeface="+mn-lt"/>
              </a:rPr>
              <a:t>setFactory</a:t>
            </a:r>
            <a:r>
              <a:rPr lang="en-US" altLang="zh-CHT" dirty="0" smtClean="0">
                <a:latin typeface="+mn-lt"/>
              </a:rPr>
              <a:t>()</a:t>
            </a:r>
            <a:endParaRPr lang="zh-CHT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7171" y="2276872"/>
            <a:ext cx="7547276" cy="265628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zh-CHT" altLang="en-US" dirty="0" smtClean="0"/>
              <a:t>為何要使用</a:t>
            </a:r>
            <a:r>
              <a:rPr lang="en-US" altLang="zh-CHT" dirty="0" err="1" smtClean="0"/>
              <a:t>ImageSwitcher.setFactory</a:t>
            </a:r>
            <a:r>
              <a:rPr lang="en-US" altLang="zh-CHT" dirty="0" smtClean="0"/>
              <a:t>(</a:t>
            </a:r>
            <a:r>
              <a:rPr lang="en-US" altLang="zh-CHT" dirty="0" err="1" smtClean="0"/>
              <a:t>viewFactory</a:t>
            </a:r>
            <a:r>
              <a:rPr lang="en-US" altLang="zh-CHT" dirty="0" smtClean="0"/>
              <a:t> factory)</a:t>
            </a:r>
            <a:r>
              <a:rPr lang="zh-CHT" altLang="en-US" dirty="0" smtClean="0"/>
              <a:t>呢？</a:t>
            </a:r>
            <a:endParaRPr lang="en-US" altLang="zh-CHT" dirty="0" smtClean="0"/>
          </a:p>
          <a:p>
            <a:r>
              <a:rPr lang="zh-CHT" altLang="en-US" dirty="0" smtClean="0"/>
              <a:t>因為當我們使用</a:t>
            </a:r>
            <a:r>
              <a:rPr lang="en-US" altLang="zh-CHT" dirty="0" err="1" smtClean="0"/>
              <a:t>ImageSwitcher</a:t>
            </a:r>
            <a:r>
              <a:rPr lang="zh-CHT" altLang="en-US" dirty="0" smtClean="0"/>
              <a:t>的時候，我們需要透過</a:t>
            </a:r>
            <a:r>
              <a:rPr lang="en-US" altLang="zh-CHT" dirty="0" err="1" smtClean="0"/>
              <a:t>ViewFactory</a:t>
            </a:r>
            <a:r>
              <a:rPr lang="zh-CHT" altLang="en-US" dirty="0" smtClean="0"/>
              <a:t>之中的一個</a:t>
            </a:r>
            <a:r>
              <a:rPr lang="en-US" altLang="zh-CHT" dirty="0" smtClean="0"/>
              <a:t>method</a:t>
            </a:r>
            <a:r>
              <a:rPr lang="zh-CHT" altLang="en-US" dirty="0" smtClean="0"/>
              <a:t>：</a:t>
            </a:r>
            <a:r>
              <a:rPr lang="en-US" altLang="zh-CHT" dirty="0" smtClean="0"/>
              <a:t>public View </a:t>
            </a:r>
            <a:r>
              <a:rPr lang="en-US" altLang="zh-CHT" dirty="0" err="1" smtClean="0"/>
              <a:t>makeView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去回傳一個</a:t>
            </a:r>
            <a:r>
              <a:rPr lang="en-US" altLang="zh-CHT" dirty="0" smtClean="0"/>
              <a:t>View</a:t>
            </a:r>
            <a:r>
              <a:rPr lang="zh-CHT" altLang="en-US" dirty="0" smtClean="0"/>
              <a:t>給予我們的</a:t>
            </a:r>
            <a:r>
              <a:rPr lang="en-US" altLang="zh-CHT" dirty="0" err="1" smtClean="0"/>
              <a:t>ImageSwitcher</a:t>
            </a:r>
            <a:r>
              <a:rPr lang="zh-CHT" altLang="en-US" dirty="0" smtClean="0"/>
              <a:t>使用，那每次在做</a:t>
            </a:r>
            <a:r>
              <a:rPr lang="en-US" altLang="zh-CHT" dirty="0" err="1" smtClean="0"/>
              <a:t>ImageSwitcher</a:t>
            </a:r>
            <a:r>
              <a:rPr lang="en-US" altLang="zh-CHT" dirty="0"/>
              <a:t>. </a:t>
            </a:r>
            <a:r>
              <a:rPr lang="en-US" altLang="zh-CHT" dirty="0" err="1" smtClean="0"/>
              <a:t>setImageResource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的時候，就會使用到</a:t>
            </a:r>
            <a:r>
              <a:rPr lang="en-US" altLang="zh-CHT" dirty="0" err="1" smtClean="0"/>
              <a:t>makeView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，之後會移除目前給予舊有的</a:t>
            </a:r>
            <a:r>
              <a:rPr lang="en-US" altLang="zh-CHT" dirty="0" smtClean="0"/>
              <a:t>View</a:t>
            </a:r>
            <a:r>
              <a:rPr lang="zh-CHT" altLang="en-US" dirty="0" smtClean="0"/>
              <a:t>做移除，且使用</a:t>
            </a:r>
            <a:r>
              <a:rPr lang="en-US" altLang="zh-CHT" dirty="0" err="1"/>
              <a:t>setOutAnimation</a:t>
            </a:r>
            <a:r>
              <a:rPr lang="en-US" altLang="zh-CHT" dirty="0"/>
              <a:t>() </a:t>
            </a:r>
            <a:r>
              <a:rPr lang="zh-CHT" altLang="en-US" dirty="0" smtClean="0"/>
              <a:t>所設置的動畫，且回傳新的</a:t>
            </a:r>
            <a:r>
              <a:rPr lang="en-US" altLang="zh-CHT" dirty="0" smtClean="0"/>
              <a:t>View</a:t>
            </a:r>
            <a:r>
              <a:rPr lang="zh-CHT" altLang="en-US" dirty="0" smtClean="0"/>
              <a:t>，使用</a:t>
            </a:r>
            <a:r>
              <a:rPr lang="en-US" altLang="zh-CHT" dirty="0" err="1" smtClean="0"/>
              <a:t>setInAnimation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所設置的動畫。</a:t>
            </a:r>
            <a:endParaRPr lang="zh-CHT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6060" y="5438394"/>
            <a:ext cx="67190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sz="1350" dirty="0">
                <a:hlinkClick r:id="rId2"/>
              </a:rPr>
              <a:t>參考：</a:t>
            </a:r>
            <a:r>
              <a:rPr lang="en-US" altLang="zh-CHT" sz="1350" dirty="0">
                <a:hlinkClick r:id="rId2"/>
              </a:rPr>
              <a:t>http://javatechig.com/android/textswitcher-and-imageswitcher-example-in-android</a:t>
            </a:r>
            <a:endParaRPr lang="zh-CHT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603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smtClean="0"/>
              <a:t>ArrayAdapter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sz="2000" smtClean="0"/>
              <a:t>ArrayAdapter</a:t>
            </a:r>
            <a:r>
              <a:rPr lang="zh-CHT" altLang="en-US" sz="2000" smtClean="0"/>
              <a:t>類別的</a:t>
            </a:r>
            <a:r>
              <a:rPr lang="en-US" altLang="zh-CHT" sz="2000" smtClean="0"/>
              <a:t>setDropDownViewResource()</a:t>
            </a:r>
            <a:r>
              <a:rPr lang="zh-CHT" altLang="en-US" sz="2000" smtClean="0"/>
              <a:t>方法：定義列出選單項目顯示樣式的佈局檔。</a:t>
            </a:r>
            <a:r>
              <a:rPr lang="en-US" altLang="zh-CHT" sz="2000" smtClean="0"/>
              <a:t/>
            </a:r>
            <a:br>
              <a:rPr lang="en-US" altLang="zh-CHT" sz="2000" smtClean="0"/>
            </a:br>
            <a:endParaRPr lang="en-US" altLang="zh-CHT" sz="2000" smtClean="0"/>
          </a:p>
          <a:p>
            <a:r>
              <a:rPr lang="zh-CHT" altLang="en-US" sz="2000" smtClean="0"/>
              <a:t>在初始化</a:t>
            </a:r>
            <a:r>
              <a:rPr lang="en-US" altLang="zh-CHT" sz="2000" smtClean="0"/>
              <a:t>ArrayAdapter</a:t>
            </a:r>
            <a:r>
              <a:rPr lang="zh-CHT" altLang="en-US" sz="2000" smtClean="0"/>
              <a:t>時所傳入的第二個參數</a:t>
            </a:r>
            <a:r>
              <a:rPr lang="en-US" altLang="zh-CHT" sz="2000" smtClean="0"/>
              <a:t>(</a:t>
            </a:r>
            <a:r>
              <a:rPr lang="zh-CHT" altLang="en-US" sz="2000" smtClean="0"/>
              <a:t>佈局檔</a:t>
            </a:r>
            <a:r>
              <a:rPr lang="en-US" altLang="zh-CHT" sz="2000" smtClean="0"/>
              <a:t>)</a:t>
            </a:r>
            <a:r>
              <a:rPr lang="zh-CHT" altLang="en-US" sz="2000" smtClean="0"/>
              <a:t>對所有選項</a:t>
            </a:r>
            <a:r>
              <a:rPr lang="en-US" altLang="zh-CHT" sz="2000" smtClean="0"/>
              <a:t>(</a:t>
            </a:r>
            <a:r>
              <a:rPr lang="zh-CHT" altLang="en-US" sz="2000" smtClean="0"/>
              <a:t>含未下拉時</a:t>
            </a:r>
            <a:r>
              <a:rPr lang="en-US" altLang="zh-CHT" sz="2000" smtClean="0"/>
              <a:t>)</a:t>
            </a:r>
            <a:r>
              <a:rPr lang="zh-CHT" altLang="en-US" sz="2000" smtClean="0"/>
              <a:t>皆為此佈局，但</a:t>
            </a:r>
            <a:r>
              <a:rPr lang="en-US" altLang="zh-CHT" sz="2000" smtClean="0"/>
              <a:t>setDropDownViewResource()</a:t>
            </a:r>
            <a:r>
              <a:rPr lang="zh-CHT" altLang="en-US" sz="2000" smtClean="0"/>
              <a:t>只對下拉時顯示的選單有效。</a:t>
            </a:r>
            <a:endParaRPr lang="zh-CHT" altLang="en-US" sz="2000"/>
          </a:p>
        </p:txBody>
      </p:sp>
    </p:spTree>
    <p:extLst>
      <p:ext uri="{BB962C8B-B14F-4D97-AF65-F5344CB8AC3E}">
        <p14:creationId xmlns:p14="http://schemas.microsoft.com/office/powerpoint/2010/main" val="49427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撰寫程式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HT" sz="1800" smtClean="0"/>
              <a:t>1.</a:t>
            </a:r>
            <a:r>
              <a:rPr lang="zh-CHT" altLang="en-US" sz="1800" smtClean="0"/>
              <a:t>將原程式改寫，刪除原來在</a:t>
            </a:r>
            <a:r>
              <a:rPr lang="en-US" altLang="zh-CHT" sz="1800" smtClean="0"/>
              <a:t>Entries</a:t>
            </a:r>
            <a:r>
              <a:rPr lang="zh-CHT" altLang="en-US" sz="1800" smtClean="0"/>
              <a:t>內指定使用的資料來源，改將資料來源宣告在程式碼內，並利用</a:t>
            </a:r>
            <a:r>
              <a:rPr lang="en-US" altLang="zh-CHT" sz="1800" smtClean="0"/>
              <a:t>ArrayAdapter(</a:t>
            </a:r>
            <a:r>
              <a:rPr lang="zh-CHT" altLang="en-US" sz="1800" smtClean="0"/>
              <a:t>可依喜好設定佈局</a:t>
            </a:r>
            <a:r>
              <a:rPr lang="en-US" altLang="zh-CHT" sz="1800" smtClean="0"/>
              <a:t>)</a:t>
            </a:r>
            <a:r>
              <a:rPr lang="zh-CHT" altLang="en-US" sz="1800" smtClean="0"/>
              <a:t>將資料來源與</a:t>
            </a:r>
            <a:r>
              <a:rPr lang="en-US" altLang="zh-CHT" sz="1800" smtClean="0"/>
              <a:t>Spinner</a:t>
            </a:r>
            <a:r>
              <a:rPr lang="zh-CHT" altLang="en-US" sz="1800" smtClean="0"/>
              <a:t>綁定。</a:t>
            </a:r>
            <a:endParaRPr lang="en-US" altLang="zh-CHT" sz="1800" smtClean="0"/>
          </a:p>
          <a:p>
            <a:endParaRPr lang="en-US" altLang="zh-CHT" sz="1800" smtClean="0"/>
          </a:p>
          <a:p>
            <a:endParaRPr lang="zh-CHT" altLang="en-US" sz="180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924944"/>
            <a:ext cx="7632848" cy="37856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public class SpinnerActivity extends Activity implements AdapterView.OnItemSelectedListener{</a:t>
            </a:r>
          </a:p>
          <a:p>
            <a:endParaRPr lang="en-US" altLang="zh-CHT" sz="1500" smtClean="0"/>
          </a:p>
          <a:p>
            <a:r>
              <a:rPr lang="en-US" altLang="zh-CHT" sz="1500" smtClean="0"/>
              <a:t>    String[] tea = {"</a:t>
            </a:r>
            <a:r>
              <a:rPr lang="zh-CHT" altLang="en-US" sz="1500" smtClean="0"/>
              <a:t>請選擇</a:t>
            </a:r>
            <a:r>
              <a:rPr lang="en-US" altLang="zh-CHT" sz="1500" smtClean="0"/>
              <a:t>", "</a:t>
            </a:r>
            <a:r>
              <a:rPr lang="zh-CHT" altLang="en-US" sz="1500" smtClean="0"/>
              <a:t>紅茶</a:t>
            </a:r>
            <a:r>
              <a:rPr lang="en-US" altLang="zh-CHT" sz="1500" smtClean="0"/>
              <a:t>", "</a:t>
            </a:r>
            <a:r>
              <a:rPr lang="zh-CHT" altLang="en-US" sz="1500" smtClean="0"/>
              <a:t>綠茶</a:t>
            </a:r>
            <a:r>
              <a:rPr lang="en-US" altLang="zh-CHT" sz="1500" smtClean="0"/>
              <a:t>", "</a:t>
            </a:r>
            <a:r>
              <a:rPr lang="zh-CHT" altLang="en-US" sz="1500" smtClean="0"/>
              <a:t>奶茶</a:t>
            </a:r>
            <a:r>
              <a:rPr lang="en-US" altLang="zh-CHT" sz="1500" smtClean="0"/>
              <a:t>"};</a:t>
            </a:r>
          </a:p>
          <a:p>
            <a:r>
              <a:rPr lang="en-US" altLang="zh-CHT" sz="1500" smtClean="0"/>
              <a:t>    ArrayAdapter&lt;String&gt; a1;</a:t>
            </a:r>
          </a:p>
          <a:p>
            <a:r>
              <a:rPr lang="en-US" altLang="zh-CHT" sz="1500" smtClean="0"/>
              <a:t>    Spinner s1;</a:t>
            </a:r>
          </a:p>
          <a:p>
            <a:r>
              <a:rPr lang="en-US" altLang="zh-CHT" sz="1500" smtClean="0"/>
              <a:t>    @Override</a:t>
            </a:r>
          </a:p>
          <a:p>
            <a:r>
              <a:rPr lang="en-US" altLang="zh-CHT" sz="1500" smtClean="0"/>
              <a:t>    protected void onCreate(Bundle savedInstanceState) {</a:t>
            </a:r>
          </a:p>
          <a:p>
            <a:r>
              <a:rPr lang="en-US" altLang="zh-CHT" sz="1500" smtClean="0"/>
              <a:t>        super.onCreate(savedInstanceState);</a:t>
            </a:r>
          </a:p>
          <a:p>
            <a:r>
              <a:rPr lang="en-US" altLang="zh-CHT" sz="1500" smtClean="0"/>
              <a:t>        setContentView(R.layout.activity_spinner);</a:t>
            </a:r>
          </a:p>
          <a:p>
            <a:r>
              <a:rPr lang="en-US" altLang="zh-CHT" sz="1500" smtClean="0"/>
              <a:t>        s1 = (Spinner)findViewById(R.id.spinner);</a:t>
            </a:r>
          </a:p>
          <a:p>
            <a:r>
              <a:rPr lang="en-US" altLang="zh-CHT" sz="1500" smtClean="0"/>
              <a:t>        a1 = new ArrayAdapter&lt;String&gt;(this, R.layout.spinner_format, tea);</a:t>
            </a:r>
          </a:p>
          <a:p>
            <a:r>
              <a:rPr lang="en-US" altLang="zh-CHT" sz="1500" smtClean="0"/>
              <a:t>        a1.setDropDownViewResource(android.R.layout.simple_spinner_dropdown_item);</a:t>
            </a:r>
          </a:p>
          <a:p>
            <a:r>
              <a:rPr lang="en-US" altLang="zh-CHT" sz="1500" smtClean="0"/>
              <a:t>        s1.setAdapter(a1);</a:t>
            </a:r>
          </a:p>
          <a:p>
            <a:r>
              <a:rPr lang="en-US" altLang="zh-CHT" sz="1500" smtClean="0"/>
              <a:t>        s1.setOnItemSelectedListener(this);</a:t>
            </a:r>
          </a:p>
          <a:p>
            <a:r>
              <a:rPr lang="en-US" altLang="zh-CHT" sz="150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49801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撰寫程式</a:t>
            </a:r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HT" sz="1800" smtClean="0"/>
              <a:t>2.</a:t>
            </a:r>
            <a:r>
              <a:rPr lang="zh-CHT" altLang="en-US" sz="1800" smtClean="0"/>
              <a:t>判斷是否選擇有效選項</a:t>
            </a:r>
            <a:r>
              <a:rPr lang="en-US" altLang="zh-CHT" sz="1800" smtClean="0"/>
              <a:t>(</a:t>
            </a:r>
            <a:r>
              <a:rPr lang="zh-CHT" altLang="en-US" sz="1800" smtClean="0"/>
              <a:t>除</a:t>
            </a:r>
            <a:r>
              <a:rPr lang="en-US" altLang="zh-CHT" sz="1800" smtClean="0"/>
              <a:t>”</a:t>
            </a:r>
            <a:r>
              <a:rPr lang="zh-CHT" altLang="en-US" sz="1800" smtClean="0"/>
              <a:t>請選擇</a:t>
            </a:r>
            <a:r>
              <a:rPr lang="en-US" altLang="zh-CHT" sz="1800" smtClean="0"/>
              <a:t>”</a:t>
            </a:r>
            <a:r>
              <a:rPr lang="zh-CHT" altLang="en-US" sz="1800" smtClean="0"/>
              <a:t>以外者</a:t>
            </a:r>
            <a:r>
              <a:rPr lang="en-US" altLang="zh-CHT" sz="1800" smtClean="0"/>
              <a:t>)</a:t>
            </a:r>
            <a:r>
              <a:rPr lang="zh-CHT" altLang="en-US" sz="1800" smtClean="0"/>
              <a:t>，並利用</a:t>
            </a:r>
            <a:r>
              <a:rPr lang="en-US" altLang="zh-CHT" sz="1800" smtClean="0"/>
              <a:t>onItemSelected()</a:t>
            </a:r>
            <a:r>
              <a:rPr lang="zh-CHT" altLang="en-US" sz="1800" smtClean="0"/>
              <a:t>偵測選擇項目決定印出結果。</a:t>
            </a:r>
            <a:endParaRPr lang="en-US" altLang="zh-CHT" sz="1800" smtClean="0"/>
          </a:p>
          <a:p>
            <a:endParaRPr lang="zh-CHT" altLang="en-US" sz="180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708920"/>
            <a:ext cx="8136904" cy="401648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HT" sz="1500" smtClean="0"/>
              <a:t>@Override</a:t>
            </a:r>
          </a:p>
          <a:p>
            <a:r>
              <a:rPr lang="en-US" altLang="zh-CHT" sz="1500" smtClean="0"/>
              <a:t>    public void onItemSelected(AdapterView&lt;?&gt; adapterView, View view, int i, long l) {</a:t>
            </a:r>
          </a:p>
          <a:p>
            <a:r>
              <a:rPr lang="en-US" altLang="zh-CHT" sz="1500" smtClean="0"/>
              <a:t>        String appear = "\n";</a:t>
            </a:r>
          </a:p>
          <a:p>
            <a:r>
              <a:rPr lang="en-US" altLang="zh-CHT" sz="1500" smtClean="0"/>
              <a:t>        TextView t = (TextView)findViewById(R.id.textView2);</a:t>
            </a:r>
          </a:p>
          <a:p>
            <a:r>
              <a:rPr lang="en-US" altLang="zh-CHT" sz="1500" smtClean="0"/>
              <a:t>        if(i == 0){</a:t>
            </a:r>
          </a:p>
          <a:p>
            <a:r>
              <a:rPr lang="en-US" altLang="zh-CHT" sz="1500" smtClean="0"/>
              <a:t>            appear += "</a:t>
            </a:r>
            <a:r>
              <a:rPr lang="zh-CHT" altLang="en-US" sz="1500" smtClean="0"/>
              <a:t>請選擇飲料</a:t>
            </a:r>
            <a:r>
              <a:rPr lang="en-US" altLang="zh-CHT" sz="1500" smtClean="0"/>
              <a:t>\n";</a:t>
            </a:r>
          </a:p>
          <a:p>
            <a:r>
              <a:rPr lang="en-US" altLang="zh-CHT" sz="1500" smtClean="0"/>
              <a:t>        }</a:t>
            </a:r>
          </a:p>
          <a:p>
            <a:r>
              <a:rPr lang="en-US" altLang="zh-CHT" sz="1500" smtClean="0"/>
              <a:t>        if(appear.equals("\n")){</a:t>
            </a:r>
          </a:p>
          <a:p>
            <a:r>
              <a:rPr lang="en-US" altLang="zh-CHT" sz="1500" smtClean="0"/>
              <a:t>            t.setText("</a:t>
            </a:r>
            <a:r>
              <a:rPr lang="zh-CHT" altLang="en-US" sz="1500" smtClean="0"/>
              <a:t>您點的飲料是</a:t>
            </a:r>
            <a:r>
              <a:rPr lang="en-US" altLang="zh-CHT" sz="1500" smtClean="0"/>
              <a:t>: " + tea[i]);</a:t>
            </a:r>
          </a:p>
          <a:p>
            <a:r>
              <a:rPr lang="en-US" altLang="zh-CHT" sz="1500" smtClean="0"/>
              <a:t>            t.setVisibility(View.VISIBLE);</a:t>
            </a:r>
          </a:p>
          <a:p>
            <a:r>
              <a:rPr lang="en-US" altLang="zh-CHT" sz="1500" smtClean="0"/>
              <a:t>        }</a:t>
            </a:r>
          </a:p>
          <a:p>
            <a:r>
              <a:rPr lang="en-US" altLang="zh-CHT" sz="1500" smtClean="0"/>
              <a:t>        else{</a:t>
            </a:r>
          </a:p>
          <a:p>
            <a:r>
              <a:rPr lang="en-US" altLang="zh-CHT" sz="1500" smtClean="0"/>
              <a:t>            t.setVisibility(View.INVISIBLE);</a:t>
            </a:r>
          </a:p>
          <a:p>
            <a:r>
              <a:rPr lang="en-US" altLang="zh-CHT" sz="1500" smtClean="0"/>
              <a:t>            Toast.makeText(this.getApplicationContext(), appear,Toast.LENGTH_SHORT).show();</a:t>
            </a:r>
          </a:p>
          <a:p>
            <a:r>
              <a:rPr lang="en-US" altLang="zh-CHT" sz="1500" smtClean="0"/>
              <a:t>            appear = "\n";</a:t>
            </a:r>
          </a:p>
          <a:p>
            <a:r>
              <a:rPr lang="en-US" altLang="zh-CHT" sz="1500" smtClean="0"/>
              <a:t>        }</a:t>
            </a:r>
          </a:p>
          <a:p>
            <a:r>
              <a:rPr lang="en-US" altLang="zh-CHT" sz="150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059726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執行結果</a:t>
            </a:r>
            <a:endParaRPr lang="zh-CHT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zh-CHT" altLang="en-US" smtClean="0"/>
              <a:t>初始</a:t>
            </a:r>
            <a:r>
              <a:rPr lang="en-US" altLang="zh-CHT" smtClean="0"/>
              <a:t>			</a:t>
            </a:r>
            <a:r>
              <a:rPr lang="zh-CHT" altLang="en-US" smtClean="0"/>
              <a:t>     點選</a:t>
            </a:r>
            <a:r>
              <a:rPr lang="en-US" altLang="zh-CHT" smtClean="0"/>
              <a:t>			</a:t>
            </a:r>
            <a:r>
              <a:rPr lang="zh-CHT" altLang="en-US" smtClean="0"/>
              <a:t>選擇後</a:t>
            </a:r>
            <a:endParaRPr lang="en-US" altLang="zh-CHT" smtClean="0"/>
          </a:p>
          <a:p>
            <a:endParaRPr lang="zh-CHT" altLang="en-US"/>
          </a:p>
        </p:txBody>
      </p:sp>
      <p:pic>
        <p:nvPicPr>
          <p:cNvPr id="8" name="內容版面配置區 3" descr="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852936"/>
            <a:ext cx="2593339" cy="3501008"/>
          </a:xfrm>
          <a:prstGeom prst="rect">
            <a:avLst/>
          </a:prstGeom>
        </p:spPr>
      </p:pic>
      <p:pic>
        <p:nvPicPr>
          <p:cNvPr id="9" name="圖片 8" descr="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852936"/>
            <a:ext cx="2614554" cy="3540060"/>
          </a:xfrm>
          <a:prstGeom prst="rect">
            <a:avLst/>
          </a:prstGeom>
        </p:spPr>
      </p:pic>
      <p:pic>
        <p:nvPicPr>
          <p:cNvPr id="10" name="圖片 9" descr="e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926" y="2852936"/>
            <a:ext cx="2614554" cy="35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5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 err="1" smtClean="0"/>
              <a:t>SeekBar</a:t>
            </a:r>
            <a:r>
              <a:rPr lang="zh-CHT" altLang="en-US" dirty="0" smtClean="0"/>
              <a:t>簡介與範例</a:t>
            </a:r>
            <a:endParaRPr lang="zh-CHT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HT" altLang="en-US" dirty="0" smtClean="0"/>
              <a:t>報告人</a:t>
            </a:r>
            <a:r>
              <a:rPr lang="en-US" altLang="zh-CHT" dirty="0" smtClean="0"/>
              <a:t>:</a:t>
            </a:r>
            <a:r>
              <a:rPr lang="zh-CHT" altLang="en-US" dirty="0" smtClean="0"/>
              <a:t>卓助晟</a:t>
            </a:r>
            <a:endParaRPr lang="zh-CH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簡介</a:t>
            </a:r>
            <a:endParaRPr lang="zh-CHT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28700" y="2762939"/>
            <a:ext cx="7200900" cy="262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028700" y="1500174"/>
            <a:ext cx="720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T" sz="2800" dirty="0" err="1" smtClean="0"/>
              <a:t>SeekBar</a:t>
            </a:r>
            <a:r>
              <a:rPr lang="zh-CHT" altLang="en-US" sz="2800" dirty="0" smtClean="0"/>
              <a:t>就是所謂的拖動條，可</a:t>
            </a:r>
            <a:r>
              <a:rPr lang="zh-CHT" altLang="en-US" sz="2800" dirty="0"/>
              <a:t>藉由拖動來改變數值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範例</a:t>
            </a:r>
            <a:endParaRPr lang="zh-CHT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271360"/>
            <a:ext cx="7503740" cy="273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LAOUT</a:t>
            </a:r>
            <a:r>
              <a:rPr lang="zh-CHT" altLang="en-US" dirty="0" smtClean="0"/>
              <a:t>配置</a:t>
            </a:r>
            <a:endParaRPr lang="zh-CHT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21000" y="3117850"/>
            <a:ext cx="3416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00200" y="2432050"/>
            <a:ext cx="60579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928662" y="2428868"/>
            <a:ext cx="2928958" cy="928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357686" y="26431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dirty="0" smtClean="0"/>
              <a:t>先宣告需要用到的變數</a:t>
            </a:r>
            <a:endParaRPr lang="zh-CHT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929058" y="271462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00200" y="2432050"/>
            <a:ext cx="60579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1357290" y="4857760"/>
            <a:ext cx="5643602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357686" y="2643182"/>
            <a:ext cx="381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dirty="0"/>
              <a:t>在</a:t>
            </a:r>
            <a:r>
              <a:rPr lang="en-US" altLang="zh-CHT" dirty="0" err="1"/>
              <a:t>onCreate</a:t>
            </a:r>
            <a:r>
              <a:rPr lang="zh-CHT" altLang="en-US" dirty="0" smtClean="0"/>
              <a:t>裡面指定變數為哪個元件</a:t>
            </a:r>
            <a:endParaRPr lang="zh-CHT" altLang="en-US" dirty="0"/>
          </a:p>
        </p:txBody>
      </p:sp>
      <p:sp>
        <p:nvSpPr>
          <p:cNvPr id="7" name="向右箭號 6"/>
          <p:cNvSpPr/>
          <p:nvPr/>
        </p:nvSpPr>
        <p:spPr>
          <a:xfrm rot="16200000">
            <a:off x="4750595" y="3821909"/>
            <a:ext cx="142876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59" y="857250"/>
            <a:ext cx="8287941" cy="1108928"/>
          </a:xfrm>
        </p:spPr>
        <p:txBody>
          <a:bodyPr>
            <a:normAutofit/>
          </a:bodyPr>
          <a:lstStyle/>
          <a:p>
            <a:r>
              <a:rPr lang="en-US" altLang="zh-CHT" dirty="0" smtClean="0"/>
              <a:t>Step 5</a:t>
            </a:r>
            <a:r>
              <a:rPr lang="zh-CHT" altLang="en-US" dirty="0" smtClean="0"/>
              <a:t>：撰寫類別實作</a:t>
            </a:r>
            <a:r>
              <a:rPr lang="en-US" altLang="zh-CHT" sz="3100" dirty="0" err="1" smtClean="0"/>
              <a:t>ViewSwitcher.ViewFactory</a:t>
            </a:r>
            <a:r>
              <a:rPr lang="zh-CHT" altLang="en-US" sz="3100" dirty="0" smtClean="0"/>
              <a:t>中的</a:t>
            </a:r>
            <a:r>
              <a:rPr lang="en-US" altLang="zh-CHT" sz="3100" dirty="0" err="1" smtClean="0"/>
              <a:t>makeView</a:t>
            </a:r>
            <a:r>
              <a:rPr lang="en-US" altLang="zh-CHT" sz="3100" dirty="0" smtClean="0"/>
              <a:t>())</a:t>
            </a:r>
            <a:endParaRPr lang="zh-CHT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2708920"/>
            <a:ext cx="8228170" cy="3755571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HT" sz="1500" dirty="0"/>
              <a:t>class </a:t>
            </a:r>
            <a:r>
              <a:rPr lang="en-US" altLang="zh-CHT" sz="1500" dirty="0" err="1"/>
              <a:t>ImageViewFactory</a:t>
            </a:r>
            <a:r>
              <a:rPr lang="en-US" altLang="zh-CHT" sz="1500" dirty="0"/>
              <a:t> implements </a:t>
            </a:r>
            <a:r>
              <a:rPr lang="en-US" altLang="zh-CHT" sz="1500" dirty="0" err="1"/>
              <a:t>ViewSwitcher.ViewFactory</a:t>
            </a:r>
            <a:r>
              <a:rPr lang="en-US" altLang="zh-CHT" sz="1500" dirty="0"/>
              <a:t>{</a:t>
            </a:r>
          </a:p>
          <a:p>
            <a:pPr marL="0" indent="0">
              <a:buNone/>
            </a:pPr>
            <a:r>
              <a:rPr lang="en-US" altLang="zh-CHT" sz="1500" dirty="0"/>
              <a:t>        private Context </a:t>
            </a:r>
            <a:r>
              <a:rPr lang="en-US" altLang="zh-CHT" sz="1500" dirty="0" err="1"/>
              <a:t>context</a:t>
            </a:r>
            <a:r>
              <a:rPr lang="en-US" altLang="zh-CHT" sz="1500" dirty="0"/>
              <a:t>;</a:t>
            </a:r>
          </a:p>
          <a:p>
            <a:pPr marL="0" indent="0">
              <a:buNone/>
            </a:pPr>
            <a:r>
              <a:rPr lang="en-US" altLang="zh-CHT" sz="1500" dirty="0"/>
              <a:t>        public </a:t>
            </a:r>
            <a:r>
              <a:rPr lang="en-US" altLang="zh-CHT" sz="1500" dirty="0" err="1"/>
              <a:t>ImageViewFactory</a:t>
            </a:r>
            <a:r>
              <a:rPr lang="en-US" altLang="zh-CHT" sz="1500" dirty="0"/>
              <a:t>(Context context) {	 //</a:t>
            </a:r>
            <a:r>
              <a:rPr lang="zh-CHT" altLang="en-US" sz="1500" dirty="0"/>
              <a:t>建構活動</a:t>
            </a:r>
            <a:r>
              <a:rPr lang="en-US" altLang="zh-CHT" sz="1500" dirty="0"/>
              <a:t> </a:t>
            </a:r>
          </a:p>
          <a:p>
            <a:pPr marL="0" indent="0">
              <a:buNone/>
            </a:pPr>
            <a:r>
              <a:rPr lang="en-US" altLang="zh-CHT" sz="1500" dirty="0"/>
              <a:t>            </a:t>
            </a:r>
            <a:r>
              <a:rPr lang="en-US" altLang="zh-CHT" sz="1500" dirty="0" err="1"/>
              <a:t>this.context</a:t>
            </a:r>
            <a:r>
              <a:rPr lang="en-US" altLang="zh-CHT" sz="1500" dirty="0"/>
              <a:t> = context;</a:t>
            </a:r>
          </a:p>
          <a:p>
            <a:pPr marL="0" indent="0">
              <a:buNone/>
            </a:pPr>
            <a:r>
              <a:rPr lang="en-US" altLang="zh-CHT" sz="1500" dirty="0"/>
              <a:t>        }</a:t>
            </a:r>
          </a:p>
          <a:p>
            <a:pPr marL="0" indent="0">
              <a:buNone/>
            </a:pPr>
            <a:r>
              <a:rPr lang="en-US" altLang="zh-CHT" sz="1500" dirty="0"/>
              <a:t>        @Override</a:t>
            </a:r>
          </a:p>
          <a:p>
            <a:pPr marL="0" indent="0">
              <a:buNone/>
            </a:pPr>
            <a:r>
              <a:rPr lang="en-US" altLang="zh-CHT" sz="1500" dirty="0"/>
              <a:t>        public View </a:t>
            </a:r>
            <a:r>
              <a:rPr lang="en-US" altLang="zh-CHT" sz="1500" dirty="0" err="1"/>
              <a:t>makeView</a:t>
            </a:r>
            <a:r>
              <a:rPr lang="en-US" altLang="zh-CHT" sz="1500" dirty="0"/>
              <a:t>() {</a:t>
            </a:r>
          </a:p>
          <a:p>
            <a:pPr marL="0" indent="0">
              <a:buNone/>
            </a:pPr>
            <a:r>
              <a:rPr lang="en-US" altLang="zh-CHT" sz="1500" dirty="0"/>
              <a:t>            </a:t>
            </a:r>
            <a:r>
              <a:rPr lang="en-US" altLang="zh-CHT" sz="1500" dirty="0" err="1"/>
              <a:t>ImageView</a:t>
            </a:r>
            <a:r>
              <a:rPr lang="en-US" altLang="zh-CHT" sz="1500" dirty="0"/>
              <a:t> iv = new </a:t>
            </a:r>
            <a:r>
              <a:rPr lang="en-US" altLang="zh-CHT" sz="1500" dirty="0" err="1"/>
              <a:t>ImageView</a:t>
            </a:r>
            <a:r>
              <a:rPr lang="en-US" altLang="zh-CHT" sz="1500" dirty="0"/>
              <a:t>(</a:t>
            </a:r>
            <a:r>
              <a:rPr lang="en-US" altLang="zh-CHT" sz="1500" dirty="0" err="1"/>
              <a:t>this.context</a:t>
            </a:r>
            <a:r>
              <a:rPr lang="en-US" altLang="zh-CHT" sz="1500" dirty="0"/>
              <a:t>);	//</a:t>
            </a:r>
            <a:r>
              <a:rPr lang="zh-CHT" altLang="en-US" sz="1500" dirty="0"/>
              <a:t>設置此</a:t>
            </a:r>
            <a:r>
              <a:rPr lang="en-US" altLang="zh-CHT" sz="1500" dirty="0" err="1"/>
              <a:t>ImageView</a:t>
            </a:r>
            <a:r>
              <a:rPr lang="en-US" altLang="zh-CHT" sz="1500" dirty="0"/>
              <a:t> </a:t>
            </a:r>
            <a:r>
              <a:rPr lang="zh-CHT" altLang="en-US" sz="1500" dirty="0"/>
              <a:t>為此活動</a:t>
            </a:r>
            <a:r>
              <a:rPr lang="en-US" altLang="zh-CHT" sz="1500" dirty="0"/>
              <a:t>Context</a:t>
            </a:r>
          </a:p>
          <a:p>
            <a:pPr marL="0" indent="0">
              <a:buNone/>
            </a:pPr>
            <a:r>
              <a:rPr lang="en-US" altLang="zh-CHT" sz="1500" dirty="0"/>
              <a:t>            return iv;</a:t>
            </a:r>
          </a:p>
          <a:p>
            <a:pPr marL="0" indent="0">
              <a:buNone/>
            </a:pPr>
            <a:r>
              <a:rPr lang="en-US" altLang="zh-CHT" sz="1500" dirty="0"/>
              <a:t>        }}</a:t>
            </a:r>
            <a:endParaRPr lang="zh-CHT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55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43052"/>
            <a:ext cx="811477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899022" y="4086192"/>
            <a:ext cx="7429552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63652" y="2286000"/>
            <a:ext cx="433099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1500166" y="2643182"/>
            <a:ext cx="4929222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31353" y="150017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dirty="0" smtClean="0"/>
              <a:t>將</a:t>
            </a:r>
            <a:r>
              <a:rPr lang="en-US" altLang="zh-CHT" dirty="0" err="1" smtClean="0"/>
              <a:t>textView</a:t>
            </a:r>
            <a:r>
              <a:rPr lang="zh-CHT" altLang="en-US" dirty="0" smtClean="0"/>
              <a:t>的內容做修改</a:t>
            </a:r>
            <a:endParaRPr lang="zh-CHT" altLang="en-US" dirty="0"/>
          </a:p>
        </p:txBody>
      </p:sp>
      <p:sp>
        <p:nvSpPr>
          <p:cNvPr id="7" name="向右箭號 6"/>
          <p:cNvSpPr/>
          <p:nvPr/>
        </p:nvSpPr>
        <p:spPr>
          <a:xfrm rot="18369405">
            <a:off x="6292736" y="2074547"/>
            <a:ext cx="735454" cy="38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463652" y="2286000"/>
            <a:ext cx="433099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圓角矩形 4"/>
          <p:cNvSpPr/>
          <p:nvPr/>
        </p:nvSpPr>
        <p:spPr>
          <a:xfrm>
            <a:off x="2373293" y="2814096"/>
            <a:ext cx="3903537" cy="2748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  <p:sp>
        <p:nvSpPr>
          <p:cNvPr id="8" name="圓角矩形 7"/>
          <p:cNvSpPr/>
          <p:nvPr/>
        </p:nvSpPr>
        <p:spPr>
          <a:xfrm>
            <a:off x="2373293" y="3314162"/>
            <a:ext cx="5223043" cy="241909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907704" y="1772816"/>
            <a:ext cx="5616624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結果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621772"/>
            <a:ext cx="7539640" cy="27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HT" dirty="0" smtClean="0"/>
          </a:p>
          <a:p>
            <a:r>
              <a:rPr lang="zh-CHT" altLang="en-US" dirty="0" smtClean="0"/>
              <a:t>報告人</a:t>
            </a:r>
            <a:r>
              <a:rPr lang="en-US" altLang="zh-CHT" dirty="0" smtClean="0"/>
              <a:t>:</a:t>
            </a:r>
            <a:r>
              <a:rPr lang="zh-CHT" altLang="en-US" dirty="0" smtClean="0"/>
              <a:t>賴允</a:t>
            </a:r>
            <a:r>
              <a:rPr lang="zh-CHT" altLang="en-US" dirty="0"/>
              <a:t>顥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53252"/>
            <a:ext cx="6858000" cy="1790700"/>
          </a:xfrm>
        </p:spPr>
        <p:txBody>
          <a:bodyPr/>
          <a:lstStyle/>
          <a:p>
            <a:r>
              <a:rPr lang="en-US" altLang="zh-CHT" dirty="0" err="1" smtClean="0"/>
              <a:t>RatingBar</a:t>
            </a:r>
            <a:r>
              <a:rPr lang="zh-CHT" altLang="en-US" dirty="0" smtClean="0"/>
              <a:t>簡介與範例</a:t>
            </a:r>
            <a:endParaRPr lang="zh-CHT" altLang="en-US" dirty="0"/>
          </a:p>
        </p:txBody>
      </p:sp>
    </p:spTree>
    <p:extLst>
      <p:ext uri="{BB962C8B-B14F-4D97-AF65-F5344CB8AC3E}">
        <p14:creationId xmlns:p14="http://schemas.microsoft.com/office/powerpoint/2010/main" val="1778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HT" altLang="en-US" dirty="0" smtClean="0"/>
              <a:t>簡介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HT" sz="2400" dirty="0" err="1"/>
              <a:t>RatingBar</a:t>
            </a:r>
            <a:r>
              <a:rPr lang="zh-CHT" altLang="en-US" sz="2400" dirty="0"/>
              <a:t>就是ㄧ個</a:t>
            </a:r>
            <a:r>
              <a:rPr lang="en-US" altLang="zh-CHT" sz="2400" dirty="0"/>
              <a:t>android</a:t>
            </a:r>
            <a:r>
              <a:rPr lang="zh-CHT" altLang="en-US" sz="2400" dirty="0"/>
              <a:t>系統常用的評分系統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9" y="3548301"/>
            <a:ext cx="6142003" cy="17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 smtClean="0"/>
              <a:t>佈局</a:t>
            </a:r>
            <a:r>
              <a:rPr lang="en-US" altLang="zh-CHT" dirty="0" smtClean="0"/>
              <a:t>: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HT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65" y="1746189"/>
            <a:ext cx="2447770" cy="46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2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7788" y="1197769"/>
            <a:ext cx="7886700" cy="3263504"/>
          </a:xfrm>
        </p:spPr>
        <p:txBody>
          <a:bodyPr/>
          <a:lstStyle/>
          <a:p>
            <a:r>
              <a:rPr lang="zh-CHT" altLang="en-US" dirty="0" smtClean="0"/>
              <a:t>首先我們先從工具列中找出</a:t>
            </a:r>
            <a:r>
              <a:rPr lang="en-US" altLang="zh-CHT" dirty="0" err="1" smtClean="0"/>
              <a:t>RatingBar</a:t>
            </a:r>
            <a:r>
              <a:rPr lang="zh-CHT" altLang="en-US" dirty="0" smtClean="0"/>
              <a:t>並直接拉出來</a:t>
            </a:r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9" y="1805940"/>
            <a:ext cx="2192552" cy="381762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234620" y="4405903"/>
            <a:ext cx="2041236" cy="42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05" y="1805940"/>
            <a:ext cx="3995234" cy="112686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170482" y="4235715"/>
            <a:ext cx="2926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HT" altLang="en-US" sz="1350" dirty="0"/>
              <a:t>一個是單純顯示文字</a:t>
            </a:r>
            <a:r>
              <a:rPr lang="en-US" altLang="zh-CHT" sz="1350" dirty="0"/>
              <a:t>:</a:t>
            </a:r>
            <a:endParaRPr lang="zh-CHT" altLang="en-US" sz="13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13" y="4192897"/>
            <a:ext cx="112156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170482" y="4834890"/>
            <a:ext cx="2785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HT" altLang="en-US" sz="1350" dirty="0"/>
              <a:t>一個是顯示回傳</a:t>
            </a:r>
            <a:r>
              <a:rPr lang="en-US" altLang="zh-CHT" sz="1350" dirty="0" err="1"/>
              <a:t>ratingbar</a:t>
            </a:r>
            <a:r>
              <a:rPr lang="zh-CHT" altLang="en-US" sz="1350" dirty="0"/>
              <a:t>的值</a:t>
            </a:r>
            <a:r>
              <a:rPr lang="en-US" altLang="zh-CHT" sz="1350" dirty="0"/>
              <a:t>:</a:t>
            </a:r>
            <a:endParaRPr lang="zh-CHT" altLang="en-US" sz="13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19" y="4748035"/>
            <a:ext cx="1021556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15506" y="3224476"/>
            <a:ext cx="46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zh-CHT" altLang="en-US" sz="2400" dirty="0" smtClean="0"/>
              <a:t>再拉</a:t>
            </a:r>
            <a:r>
              <a:rPr lang="zh-CHT" altLang="en-US" sz="2400" dirty="0"/>
              <a:t>兩個</a:t>
            </a:r>
            <a:r>
              <a:rPr lang="en-US" altLang="zh-CHT" sz="2400" dirty="0" err="1"/>
              <a:t>TextView</a:t>
            </a:r>
            <a:r>
              <a:rPr lang="zh-CHT" altLang="en-US" sz="2400" dirty="0"/>
              <a:t>出來</a:t>
            </a:r>
          </a:p>
          <a:p>
            <a:endParaRPr lang="zh-CHT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94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HT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HT" altLang="en-US" dirty="0" smtClean="0"/>
              <a:t>我們可以將用來顯示回傳值的</a:t>
            </a:r>
            <a:r>
              <a:rPr lang="en-US" altLang="zh-CHT" dirty="0" err="1" smtClean="0"/>
              <a:t>textview</a:t>
            </a:r>
            <a:r>
              <a:rPr lang="zh-CHT" altLang="en-US" dirty="0" smtClean="0"/>
              <a:t>顯示為空白</a:t>
            </a:r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2638186"/>
            <a:ext cx="4737735" cy="31534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043113" y="4543425"/>
            <a:ext cx="5057775" cy="48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</p:spTree>
    <p:extLst>
      <p:ext uri="{BB962C8B-B14F-4D97-AF65-F5344CB8AC3E}">
        <p14:creationId xmlns:p14="http://schemas.microsoft.com/office/powerpoint/2010/main" val="13145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857250"/>
            <a:ext cx="7429499" cy="1108928"/>
          </a:xfrm>
        </p:spPr>
        <p:txBody>
          <a:bodyPr/>
          <a:lstStyle/>
          <a:p>
            <a:r>
              <a:rPr lang="zh-CHT" altLang="en-US" dirty="0" smtClean="0"/>
              <a:t>簡化實作</a:t>
            </a:r>
            <a:r>
              <a:rPr lang="en-US" altLang="zh-CHT" dirty="0" err="1" smtClean="0"/>
              <a:t>makeView</a:t>
            </a:r>
            <a:r>
              <a:rPr lang="en-US" altLang="zh-CHT" dirty="0" smtClean="0"/>
              <a:t>()</a:t>
            </a:r>
            <a:r>
              <a:rPr lang="zh-CHT" altLang="en-US" dirty="0" smtClean="0"/>
              <a:t>的方法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0359" y="4344026"/>
            <a:ext cx="7429499" cy="2051576"/>
          </a:xfrm>
          <a:solidFill>
            <a:schemeClr val="bg2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HT" dirty="0"/>
              <a:t> </a:t>
            </a:r>
            <a:r>
              <a:rPr lang="en-US" altLang="zh-CHT" dirty="0" err="1"/>
              <a:t>is_imageSwitcher.setFactory</a:t>
            </a:r>
            <a:r>
              <a:rPr lang="en-US" altLang="zh-CHT" dirty="0"/>
              <a:t>(new </a:t>
            </a:r>
            <a:r>
              <a:rPr lang="en-US" altLang="zh-CHT" dirty="0" err="1"/>
              <a:t>ViewSwitcher.ViewFactory</a:t>
            </a:r>
            <a:r>
              <a:rPr lang="en-US" altLang="zh-CHT" dirty="0"/>
              <a:t>() {</a:t>
            </a:r>
          </a:p>
          <a:p>
            <a:pPr marL="0" indent="0">
              <a:buNone/>
            </a:pPr>
            <a:r>
              <a:rPr lang="en-US" altLang="zh-CHT" dirty="0"/>
              <a:t>            public View </a:t>
            </a:r>
            <a:r>
              <a:rPr lang="en-US" altLang="zh-CHT" dirty="0" err="1"/>
              <a:t>makeView</a:t>
            </a:r>
            <a:r>
              <a:rPr lang="en-US" altLang="zh-CHT" dirty="0"/>
              <a:t>() {</a:t>
            </a:r>
          </a:p>
          <a:p>
            <a:pPr marL="0" indent="0">
              <a:buNone/>
            </a:pPr>
            <a:r>
              <a:rPr lang="en-US" altLang="zh-CHT" dirty="0"/>
              <a:t>                </a:t>
            </a:r>
            <a:r>
              <a:rPr lang="en-US" altLang="zh-CHT" dirty="0" err="1"/>
              <a:t>ImageView</a:t>
            </a:r>
            <a:r>
              <a:rPr lang="en-US" altLang="zh-CHT" dirty="0"/>
              <a:t> </a:t>
            </a:r>
            <a:r>
              <a:rPr lang="en-US" altLang="zh-CHT" dirty="0" err="1"/>
              <a:t>myView</a:t>
            </a:r>
            <a:r>
              <a:rPr lang="en-US" altLang="zh-CHT" dirty="0"/>
              <a:t> = new </a:t>
            </a:r>
            <a:r>
              <a:rPr lang="en-US" altLang="zh-CHT" dirty="0" err="1"/>
              <a:t>ImageView</a:t>
            </a:r>
            <a:r>
              <a:rPr lang="en-US" altLang="zh-CHT" dirty="0"/>
              <a:t>(</a:t>
            </a:r>
            <a:r>
              <a:rPr lang="en-US" altLang="zh-CHT" dirty="0" err="1"/>
              <a:t>getApplicationContext</a:t>
            </a:r>
            <a:r>
              <a:rPr lang="en-US" altLang="zh-CHT" dirty="0"/>
              <a:t>());</a:t>
            </a:r>
          </a:p>
          <a:p>
            <a:pPr marL="0" indent="0">
              <a:buNone/>
            </a:pPr>
            <a:r>
              <a:rPr lang="en-US" altLang="zh-CHT" dirty="0"/>
              <a:t>                    return </a:t>
            </a:r>
            <a:r>
              <a:rPr lang="en-US" altLang="zh-CHT" dirty="0" err="1"/>
              <a:t>myView</a:t>
            </a:r>
            <a:r>
              <a:rPr lang="en-US" altLang="zh-CHT" dirty="0"/>
              <a:t>;</a:t>
            </a:r>
          </a:p>
          <a:p>
            <a:pPr marL="0" indent="0">
              <a:buNone/>
            </a:pPr>
            <a:r>
              <a:rPr lang="en-US" altLang="zh-CHT" dirty="0"/>
              <a:t>                    }</a:t>
            </a:r>
          </a:p>
          <a:p>
            <a:pPr marL="0" indent="0">
              <a:buNone/>
            </a:pPr>
            <a:r>
              <a:rPr lang="en-US" altLang="zh-CHT" dirty="0"/>
              <a:t>                });</a:t>
            </a:r>
            <a:endParaRPr lang="zh-CHT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70359" y="1716786"/>
            <a:ext cx="7515273" cy="27934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HT" altLang="en-US" sz="1800" dirty="0"/>
              <a:t>剛剛的步驟為撰寫一個類別叫做</a:t>
            </a:r>
            <a:r>
              <a:rPr lang="en-US" altLang="zh-CHT" sz="1800" dirty="0" err="1"/>
              <a:t>ImageViewFactory</a:t>
            </a:r>
            <a:r>
              <a:rPr lang="zh-CHT" altLang="en-US" sz="1800" dirty="0"/>
              <a:t>去</a:t>
            </a:r>
            <a:r>
              <a:rPr lang="en-US" altLang="zh-CHT" sz="1800" dirty="0"/>
              <a:t>implements</a:t>
            </a:r>
            <a:r>
              <a:rPr lang="zh-CHT" altLang="en-US" sz="1800" dirty="0"/>
              <a:t> </a:t>
            </a:r>
            <a:r>
              <a:rPr lang="en-US" altLang="zh-CHT" sz="1800" dirty="0" err="1"/>
              <a:t>ViewFactory</a:t>
            </a:r>
            <a:r>
              <a:rPr lang="zh-CHT" altLang="en-US" sz="1800" dirty="0"/>
              <a:t>來實作改寫</a:t>
            </a:r>
            <a:r>
              <a:rPr lang="en-US" altLang="zh-CHT" sz="1800" dirty="0" err="1"/>
              <a:t>makeView</a:t>
            </a:r>
            <a:r>
              <a:rPr lang="en-US" altLang="zh-CHT" sz="1800" dirty="0"/>
              <a:t>()</a:t>
            </a:r>
            <a:r>
              <a:rPr lang="zh-CHT" altLang="en-US" sz="1800" dirty="0"/>
              <a:t>，從</a:t>
            </a:r>
            <a:r>
              <a:rPr lang="en-US" altLang="zh-CHT" sz="1800" dirty="0"/>
              <a:t>Context</a:t>
            </a:r>
            <a:r>
              <a:rPr lang="zh-CHT" altLang="en-US" sz="1800" dirty="0"/>
              <a:t>的活動，產生新的</a:t>
            </a:r>
            <a:r>
              <a:rPr lang="en-US" altLang="zh-CHT" sz="1800" dirty="0"/>
              <a:t>View</a:t>
            </a:r>
            <a:r>
              <a:rPr lang="zh-CHT" altLang="en-US" sz="1800" dirty="0"/>
              <a:t>坐回傳。</a:t>
            </a:r>
            <a:endParaRPr lang="en-US" altLang="zh-CHT" sz="1800" dirty="0"/>
          </a:p>
          <a:p>
            <a:pPr marL="0" indent="0">
              <a:buNone/>
            </a:pPr>
            <a:r>
              <a:rPr lang="zh-CHT" altLang="en-US" sz="1800" dirty="0"/>
              <a:t>可以於</a:t>
            </a:r>
            <a:r>
              <a:rPr lang="en-US" altLang="zh-CHT" sz="1800" dirty="0" err="1"/>
              <a:t>onCreate</a:t>
            </a:r>
            <a:r>
              <a:rPr lang="en-US" altLang="zh-CHT" sz="1800" dirty="0"/>
              <a:t>()</a:t>
            </a:r>
            <a:r>
              <a:rPr lang="zh-CHT" altLang="en-US" sz="1800" dirty="0"/>
              <a:t>中的</a:t>
            </a:r>
            <a:r>
              <a:rPr lang="en-US" altLang="zh-CHT" sz="1800" dirty="0" err="1"/>
              <a:t>is_imageSwitcher.setFactory</a:t>
            </a:r>
            <a:r>
              <a:rPr lang="en-US" altLang="zh-CHT" sz="1800" dirty="0"/>
              <a:t>(new</a:t>
            </a:r>
            <a:r>
              <a:rPr lang="zh-CHT" altLang="en-US" sz="1800" dirty="0"/>
              <a:t> </a:t>
            </a:r>
            <a:r>
              <a:rPr lang="en-US" altLang="zh-CHT" sz="1800" dirty="0" err="1"/>
              <a:t>ImageViewFactory</a:t>
            </a:r>
            <a:r>
              <a:rPr lang="en-US" altLang="zh-CHT" sz="1800" dirty="0"/>
              <a:t>(this));</a:t>
            </a:r>
          </a:p>
          <a:p>
            <a:pPr marL="0" indent="0">
              <a:buNone/>
            </a:pPr>
            <a:r>
              <a:rPr lang="zh-CHT" altLang="en-US" sz="1800" dirty="0"/>
              <a:t>改寫成如下</a:t>
            </a:r>
            <a:r>
              <a:rPr lang="en-US" altLang="zh-CHT" sz="1800" dirty="0"/>
              <a:t>(</a:t>
            </a:r>
            <a:r>
              <a:rPr lang="zh-CHT" altLang="en-US" sz="1800" dirty="0"/>
              <a:t>以匿名類別方式實作</a:t>
            </a:r>
            <a:r>
              <a:rPr lang="en-US" altLang="zh-CHT" sz="1800" dirty="0" err="1"/>
              <a:t>makeView</a:t>
            </a:r>
            <a:r>
              <a:rPr lang="en-US" altLang="zh-CHT" sz="1800" dirty="0"/>
              <a:t>()</a:t>
            </a:r>
            <a:r>
              <a:rPr lang="zh-CHT" altLang="en-US" sz="1800" dirty="0"/>
              <a:t>，</a:t>
            </a:r>
            <a:r>
              <a:rPr lang="en-US" altLang="zh-CHT" sz="1800" dirty="0" err="1"/>
              <a:t>ImageView</a:t>
            </a:r>
            <a:r>
              <a:rPr lang="zh-CHT" altLang="en-US" sz="1800" dirty="0"/>
              <a:t>接收目前的</a:t>
            </a:r>
            <a:r>
              <a:rPr lang="en-US" altLang="zh-CHT" sz="1800" dirty="0"/>
              <a:t>Context</a:t>
            </a:r>
            <a:r>
              <a:rPr lang="zh-CHT" altLang="en-US" sz="1800" dirty="0"/>
              <a:t>，然後回傳</a:t>
            </a:r>
            <a:r>
              <a:rPr lang="en-US" altLang="zh-CHT" sz="1800" dirty="0" err="1"/>
              <a:t>myView</a:t>
            </a:r>
            <a:r>
              <a:rPr lang="en-US" altLang="zh-CHT" sz="1800" dirty="0"/>
              <a:t>(View</a:t>
            </a:r>
            <a:r>
              <a:rPr lang="zh-CHT" altLang="en-US" sz="1800" dirty="0"/>
              <a:t>型態</a:t>
            </a:r>
            <a:r>
              <a:rPr lang="en-US" altLang="zh-CHT" sz="1800" dirty="0"/>
              <a:t>)</a:t>
            </a:r>
            <a:r>
              <a:rPr lang="zh-CHT" altLang="en-US" sz="1800" dirty="0"/>
              <a:t>給</a:t>
            </a:r>
            <a:r>
              <a:rPr lang="en-US" altLang="zh-CHT" sz="1800" dirty="0" err="1"/>
              <a:t>ImageSwitcher</a:t>
            </a:r>
            <a:r>
              <a:rPr lang="en-US" altLang="zh-CHT" sz="1800" dirty="0"/>
              <a:t>)</a:t>
            </a:r>
            <a:endParaRPr lang="zh-CHT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63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03" y="1920240"/>
            <a:ext cx="5542121" cy="390906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206904" y="2674382"/>
            <a:ext cx="5057775" cy="48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  <p:sp>
        <p:nvSpPr>
          <p:cNvPr id="6" name="文字方塊 5"/>
          <p:cNvSpPr txBox="1"/>
          <p:nvPr/>
        </p:nvSpPr>
        <p:spPr>
          <a:xfrm>
            <a:off x="5985837" y="2738461"/>
            <a:ext cx="24745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T" altLang="en-US" sz="2100" dirty="0"/>
              <a:t>宣告會用到的變數</a:t>
            </a:r>
          </a:p>
        </p:txBody>
      </p:sp>
    </p:spTree>
    <p:extLst>
      <p:ext uri="{BB962C8B-B14F-4D97-AF65-F5344CB8AC3E}">
        <p14:creationId xmlns:p14="http://schemas.microsoft.com/office/powerpoint/2010/main" val="12654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T" dirty="0" smtClean="0"/>
              <a:t>MainActivity.java</a:t>
            </a:r>
            <a:endParaRPr lang="zh-CHT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466767" y="1916832"/>
            <a:ext cx="6324766" cy="4461088"/>
            <a:chOff x="1824403" y="1920240"/>
            <a:chExt cx="5542121" cy="390906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403" y="1920240"/>
              <a:ext cx="5542121" cy="3909060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2308749" y="4461072"/>
              <a:ext cx="2545993" cy="48390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T" altLang="en-US" sz="13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118512" y="4667979"/>
              <a:ext cx="189497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HT" altLang="en-US" sz="1350" dirty="0"/>
                <a:t>呼叫監聽器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5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T" dirty="0" err="1"/>
              <a:t>addListenerOnRatingBar</a:t>
            </a:r>
            <a:r>
              <a:rPr lang="en-US" altLang="zh-CHT" dirty="0"/>
              <a:t>()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2" y="1855241"/>
            <a:ext cx="6762797" cy="391991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713186" y="2301040"/>
            <a:ext cx="5126767" cy="548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  <p:sp>
        <p:nvSpPr>
          <p:cNvPr id="6" name="文字方塊 5"/>
          <p:cNvSpPr txBox="1"/>
          <p:nvPr/>
        </p:nvSpPr>
        <p:spPr>
          <a:xfrm>
            <a:off x="6839953" y="1942225"/>
            <a:ext cx="250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T" altLang="en-US" dirty="0"/>
              <a:t>取得定義在</a:t>
            </a:r>
            <a:r>
              <a:rPr lang="en-US" altLang="zh-CHT" dirty="0"/>
              <a:t>LAYOUT</a:t>
            </a:r>
            <a:r>
              <a:rPr lang="zh-CHT" altLang="en-US" dirty="0"/>
              <a:t>檔案中的</a:t>
            </a:r>
            <a:r>
              <a:rPr lang="en-US" altLang="zh-CHT" dirty="0" err="1"/>
              <a:t>ratingBar</a:t>
            </a:r>
            <a:r>
              <a:rPr lang="zh-CHT" altLang="en-US" dirty="0"/>
              <a:t>及</a:t>
            </a:r>
            <a:r>
              <a:rPr lang="en-US" altLang="zh-CHT" dirty="0" err="1"/>
              <a:t>textview</a:t>
            </a:r>
            <a:r>
              <a:rPr lang="zh-CHT" altLang="en-US" dirty="0"/>
              <a:t>元件</a:t>
            </a:r>
          </a:p>
        </p:txBody>
      </p:sp>
    </p:spTree>
    <p:extLst>
      <p:ext uri="{BB962C8B-B14F-4D97-AF65-F5344CB8AC3E}">
        <p14:creationId xmlns:p14="http://schemas.microsoft.com/office/powerpoint/2010/main" val="8332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T" dirty="0" err="1"/>
              <a:t>addListenerOnRatingBar</a:t>
            </a:r>
            <a:r>
              <a:rPr lang="en-US" altLang="zh-CHT" dirty="0"/>
              <a:t>()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529020" y="2394236"/>
            <a:ext cx="6983275" cy="3473163"/>
          </a:xfrm>
        </p:spPr>
        <p:txBody>
          <a:bodyPr/>
          <a:lstStyle/>
          <a:p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973708"/>
            <a:ext cx="6558413" cy="380145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85122" y="3588831"/>
            <a:ext cx="6153209" cy="1816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  <p:sp>
        <p:nvSpPr>
          <p:cNvPr id="6" name="文字方塊 5"/>
          <p:cNvSpPr txBox="1"/>
          <p:nvPr/>
        </p:nvSpPr>
        <p:spPr>
          <a:xfrm>
            <a:off x="6989180" y="2045255"/>
            <a:ext cx="2191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T" sz="1350" dirty="0" err="1"/>
              <a:t>ratingBar</a:t>
            </a:r>
            <a:r>
              <a:rPr lang="zh-CHT" altLang="en-US" sz="1350" dirty="0"/>
              <a:t>呼叫</a:t>
            </a:r>
            <a:endParaRPr lang="en-US" altLang="zh-CHT" sz="1350" dirty="0"/>
          </a:p>
          <a:p>
            <a:r>
              <a:rPr lang="en-US" altLang="zh-CHT" sz="1350" dirty="0" err="1"/>
              <a:t>setOnRatingBarChangeListener</a:t>
            </a:r>
            <a:endParaRPr lang="en-US" altLang="zh-CHT" sz="1350" dirty="0"/>
          </a:p>
          <a:p>
            <a:endParaRPr lang="en-US" altLang="zh-CHT" sz="1350" dirty="0"/>
          </a:p>
          <a:p>
            <a:r>
              <a:rPr lang="zh-CHT" altLang="en-US" sz="1350" dirty="0"/>
              <a:t>並使用</a:t>
            </a:r>
            <a:endParaRPr lang="en-US" altLang="zh-CHT" sz="1350" dirty="0"/>
          </a:p>
          <a:p>
            <a:r>
              <a:rPr lang="en-US" altLang="zh-CHT" sz="1350" dirty="0" err="1"/>
              <a:t>OnRatingBarChangeListener</a:t>
            </a:r>
            <a:r>
              <a:rPr lang="zh-CHT" altLang="en-US" sz="1350" dirty="0"/>
              <a:t>函式</a:t>
            </a:r>
            <a:endParaRPr lang="en-US" altLang="zh-CHT" sz="1350" dirty="0"/>
          </a:p>
          <a:p>
            <a:endParaRPr lang="en-US" altLang="zh-CHT" sz="1350" dirty="0"/>
          </a:p>
        </p:txBody>
      </p:sp>
      <p:sp>
        <p:nvSpPr>
          <p:cNvPr id="7" name="向左箭號 6"/>
          <p:cNvSpPr/>
          <p:nvPr/>
        </p:nvSpPr>
        <p:spPr>
          <a:xfrm rot="19468178">
            <a:off x="6005815" y="2988865"/>
            <a:ext cx="835602" cy="230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  <p:sp>
        <p:nvSpPr>
          <p:cNvPr id="8" name="文字方塊 7"/>
          <p:cNvSpPr txBox="1"/>
          <p:nvPr/>
        </p:nvSpPr>
        <p:spPr>
          <a:xfrm>
            <a:off x="7053139" y="4323703"/>
            <a:ext cx="19866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T" sz="1350" dirty="0"/>
              <a:t>(</a:t>
            </a:r>
            <a:r>
              <a:rPr lang="en-US" altLang="zh-CHT" sz="1350" dirty="0" err="1"/>
              <a:t>OnRatingBarChangeListener</a:t>
            </a:r>
            <a:r>
              <a:rPr lang="zh-CHT" altLang="en-US" sz="1350" dirty="0"/>
              <a:t>是專門用來監聽</a:t>
            </a:r>
            <a:r>
              <a:rPr lang="en-US" altLang="zh-CHT" sz="1350" dirty="0" err="1"/>
              <a:t>ratingBar</a:t>
            </a:r>
            <a:r>
              <a:rPr lang="zh-CHT" altLang="en-US" sz="1350" dirty="0"/>
              <a:t>評分狀態改變的函式</a:t>
            </a:r>
            <a:r>
              <a:rPr lang="en-US" altLang="zh-CHT" sz="1350" dirty="0"/>
              <a:t>)</a:t>
            </a:r>
          </a:p>
          <a:p>
            <a:endParaRPr lang="en-US" altLang="zh-CHT" sz="1350" dirty="0"/>
          </a:p>
        </p:txBody>
      </p:sp>
    </p:spTree>
    <p:extLst>
      <p:ext uri="{BB962C8B-B14F-4D97-AF65-F5344CB8AC3E}">
        <p14:creationId xmlns:p14="http://schemas.microsoft.com/office/powerpoint/2010/main" val="752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T" dirty="0" err="1"/>
              <a:t>addListenerOnRatingBar</a:t>
            </a:r>
            <a:r>
              <a:rPr lang="en-US" altLang="zh-CHT" dirty="0"/>
              <a:t>()</a:t>
            </a:r>
            <a:endParaRPr lang="zh-CH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587788" y="2591088"/>
            <a:ext cx="7200900" cy="3581400"/>
          </a:xfrm>
        </p:spPr>
        <p:txBody>
          <a:bodyPr/>
          <a:lstStyle/>
          <a:p>
            <a:endParaRPr lang="zh-CHT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60329"/>
            <a:ext cx="6762797" cy="391991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69760" y="3837309"/>
            <a:ext cx="6344964" cy="1873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  <p:sp>
        <p:nvSpPr>
          <p:cNvPr id="6" name="文字方塊 5"/>
          <p:cNvSpPr txBox="1"/>
          <p:nvPr/>
        </p:nvSpPr>
        <p:spPr>
          <a:xfrm>
            <a:off x="7082981" y="4437645"/>
            <a:ext cx="22156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T" altLang="en-US" sz="1350" dirty="0"/>
              <a:t>當</a:t>
            </a:r>
            <a:r>
              <a:rPr lang="en-US" altLang="zh-CHT" sz="1350" dirty="0" err="1"/>
              <a:t>ratingBar</a:t>
            </a:r>
            <a:r>
              <a:rPr lang="zh-CHT" altLang="en-US" sz="1350" dirty="0"/>
              <a:t>評分狀態改變時</a:t>
            </a:r>
            <a:endParaRPr lang="en-US" altLang="zh-CHT" sz="1350" dirty="0"/>
          </a:p>
          <a:p>
            <a:r>
              <a:rPr lang="zh-CHT" altLang="en-US" sz="1350" dirty="0"/>
              <a:t>呼叫</a:t>
            </a:r>
            <a:r>
              <a:rPr lang="en-US" altLang="zh-CHT" sz="1350" dirty="0" err="1"/>
              <a:t>onRatingChanged</a:t>
            </a:r>
            <a:endParaRPr lang="en-US" altLang="zh-CHT" sz="1350" dirty="0"/>
          </a:p>
          <a:p>
            <a:r>
              <a:rPr lang="zh-CHT" altLang="en-US" sz="1350" dirty="0"/>
              <a:t>並將改變的值回傳給</a:t>
            </a:r>
            <a:r>
              <a:rPr lang="en-US" altLang="zh-CHT" sz="1350" dirty="0" err="1"/>
              <a:t>txtRatingValue</a:t>
            </a:r>
            <a:endParaRPr lang="zh-CHT" altLang="en-US" sz="1350" dirty="0"/>
          </a:p>
          <a:p>
            <a:endParaRPr lang="en-US" altLang="zh-CHT" sz="1350" dirty="0"/>
          </a:p>
        </p:txBody>
      </p:sp>
      <p:sp>
        <p:nvSpPr>
          <p:cNvPr id="7" name="向左箭號 6"/>
          <p:cNvSpPr/>
          <p:nvPr/>
        </p:nvSpPr>
        <p:spPr>
          <a:xfrm>
            <a:off x="5869641" y="4872948"/>
            <a:ext cx="861646" cy="237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T" altLang="en-US" sz="1350"/>
          </a:p>
        </p:txBody>
      </p:sp>
    </p:spTree>
    <p:extLst>
      <p:ext uri="{BB962C8B-B14F-4D97-AF65-F5344CB8AC3E}">
        <p14:creationId xmlns:p14="http://schemas.microsoft.com/office/powerpoint/2010/main" val="19106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HT" altLang="en-US" dirty="0" smtClean="0"/>
              <a:t>成果</a:t>
            </a:r>
            <a:endParaRPr lang="zh-CHT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66" y="1772816"/>
            <a:ext cx="2447770" cy="46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55231"/>
            <a:ext cx="2475095" cy="46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</TotalTime>
  <Words>3119</Words>
  <Application>Microsoft Macintosh PowerPoint</Application>
  <PresentationFormat>如螢幕大小 (4:3)</PresentationFormat>
  <Paragraphs>600</Paragraphs>
  <Slides>95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0" baseType="lpstr">
      <vt:lpstr>新細明體</vt:lpstr>
      <vt:lpstr>Calibri</vt:lpstr>
      <vt:lpstr>Franklin Gothic Book</vt:lpstr>
      <vt:lpstr>Arial</vt:lpstr>
      <vt:lpstr>裁剪</vt:lpstr>
      <vt:lpstr>ImageSwitcher(圖片切換)</vt:lpstr>
      <vt:lpstr>介紹</vt:lpstr>
      <vt:lpstr>Step 1：先拉好介面元件</vt:lpstr>
      <vt:lpstr>Step 2：建立圖片資料</vt:lpstr>
      <vt:lpstr>Step 3：設置圖片與元件</vt:lpstr>
      <vt:lpstr>Step 4：將物件做連結</vt:lpstr>
      <vt:lpstr>setFactory()</vt:lpstr>
      <vt:lpstr>Step 5：撰寫類別實作ViewSwitcher.ViewFactory中的makeView())</vt:lpstr>
      <vt:lpstr>簡化實作makeView()的方法</vt:lpstr>
      <vt:lpstr>Step 6：設置動畫</vt:lpstr>
      <vt:lpstr>android.R.anim.</vt:lpstr>
      <vt:lpstr>實作情況</vt:lpstr>
      <vt:lpstr>Step 7：撰寫功能按鍵</vt:lpstr>
      <vt:lpstr>Button(上一張)</vt:lpstr>
      <vt:lpstr>Button2(下一張)</vt:lpstr>
      <vt:lpstr>實作效果</vt:lpstr>
      <vt:lpstr>PowerPoint 簡報</vt:lpstr>
      <vt:lpstr>簡介</vt:lpstr>
      <vt:lpstr>XML屬性</vt:lpstr>
      <vt:lpstr>方法</vt:lpstr>
      <vt:lpstr>PowerPoint 簡報</vt:lpstr>
      <vt:lpstr>實作內容</vt:lpstr>
      <vt:lpstr>規劃版面</vt:lpstr>
      <vt:lpstr>加入元件</vt:lpstr>
      <vt:lpstr>屬性調整</vt:lpstr>
      <vt:lpstr>屬性調整</vt:lpstr>
      <vt:lpstr>設定動畫</vt:lpstr>
      <vt:lpstr>事件處理函式</vt:lpstr>
      <vt:lpstr>PowerPoint 簡報</vt:lpstr>
      <vt:lpstr>PowerPoint 簡報</vt:lpstr>
      <vt:lpstr>ExpandableListView 元件實作</vt:lpstr>
      <vt:lpstr>ExpandableListView</vt:lpstr>
      <vt:lpstr>撰寫基本ExpandableListView元件</vt:lpstr>
      <vt:lpstr>新增ExpandableListView元件</vt:lpstr>
      <vt:lpstr>建立資料並與列表元件繫結</vt:lpstr>
      <vt:lpstr>程式範例</vt:lpstr>
      <vt:lpstr>繼承實作BaseExpandableListAdapter</vt:lpstr>
      <vt:lpstr>實作方法</vt:lpstr>
      <vt:lpstr>實作方法</vt:lpstr>
      <vt:lpstr>實作方法</vt:lpstr>
      <vt:lpstr>實作方法</vt:lpstr>
      <vt:lpstr>實作方法</vt:lpstr>
      <vt:lpstr>實作子列表監聽器</vt:lpstr>
      <vt:lpstr>ExpandableListView 客製化子列表</vt:lpstr>
      <vt:lpstr>自訂佈局方法</vt:lpstr>
      <vt:lpstr>Child Layout檔</vt:lpstr>
      <vt:lpstr>程式碼如下</vt:lpstr>
      <vt:lpstr>MyAdapter.java撰寫</vt:lpstr>
      <vt:lpstr>PowerPoint 簡報</vt:lpstr>
      <vt:lpstr>PowerPoint 簡報</vt:lpstr>
      <vt:lpstr>MainActivity.java</vt:lpstr>
      <vt:lpstr>MainActivity.java</vt:lpstr>
      <vt:lpstr>Spinner選單元件</vt:lpstr>
      <vt:lpstr>目錄</vt:lpstr>
      <vt:lpstr>Spinner元件簡介</vt:lpstr>
      <vt:lpstr>撰寫基本Spinner元件</vt:lpstr>
      <vt:lpstr>新增Spinner元件</vt:lpstr>
      <vt:lpstr>設定資料來源</vt:lpstr>
      <vt:lpstr>設定資料來源</vt:lpstr>
      <vt:lpstr>撰寫程式</vt:lpstr>
      <vt:lpstr>撰寫程式</vt:lpstr>
      <vt:lpstr>執行結果</vt:lpstr>
      <vt:lpstr>選擇事件---onItemSelected()</vt:lpstr>
      <vt:lpstr>撰寫程式</vt:lpstr>
      <vt:lpstr>撰寫程式</vt:lpstr>
      <vt:lpstr>執行結果</vt:lpstr>
      <vt:lpstr>自訂Spinner樣式</vt:lpstr>
      <vt:lpstr>自訂Spinner樣式</vt:lpstr>
      <vt:lpstr>ArrayAdapter</vt:lpstr>
      <vt:lpstr>ArrayAdapter</vt:lpstr>
      <vt:lpstr>撰寫程式</vt:lpstr>
      <vt:lpstr>撰寫程式</vt:lpstr>
      <vt:lpstr>執行結果</vt:lpstr>
      <vt:lpstr>SeekBar簡介與範例</vt:lpstr>
      <vt:lpstr>簡介</vt:lpstr>
      <vt:lpstr>範例</vt:lpstr>
      <vt:lpstr>LAOUT配置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結果</vt:lpstr>
      <vt:lpstr>RatingBar簡介與範例</vt:lpstr>
      <vt:lpstr>簡介</vt:lpstr>
      <vt:lpstr>佈局:</vt:lpstr>
      <vt:lpstr>PowerPoint 簡報</vt:lpstr>
      <vt:lpstr>PowerPoint 簡報</vt:lpstr>
      <vt:lpstr>MainActivity.java</vt:lpstr>
      <vt:lpstr>MainActivity.java</vt:lpstr>
      <vt:lpstr>addListenerOnRatingBar()</vt:lpstr>
      <vt:lpstr>addListenerOnRatingBar()</vt:lpstr>
      <vt:lpstr>addListenerOnRatingBar()</vt:lpstr>
      <vt:lpstr>成果</vt:lpstr>
    </vt:vector>
  </TitlesOfParts>
  <Company>慈濟大學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SeekBar簡介與範例</dc:title>
  <dc:creator>takuwind</dc:creator>
  <cp:lastModifiedBy>Sheng-Fang Huang</cp:lastModifiedBy>
  <cp:revision>22</cp:revision>
  <dcterms:created xsi:type="dcterms:W3CDTF">2015-04-15T14:17:15Z</dcterms:created>
  <dcterms:modified xsi:type="dcterms:W3CDTF">2015-04-17T10:24:58Z</dcterms:modified>
</cp:coreProperties>
</file>