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257" r:id="rId6"/>
    <p:sldId id="258" r:id="rId7"/>
    <p:sldId id="259" r:id="rId8"/>
    <p:sldId id="275" r:id="rId9"/>
    <p:sldId id="276" r:id="rId10"/>
    <p:sldId id="317" r:id="rId11"/>
    <p:sldId id="318" r:id="rId12"/>
    <p:sldId id="319" r:id="rId13"/>
    <p:sldId id="316" r:id="rId14"/>
    <p:sldId id="320" r:id="rId15"/>
    <p:sldId id="263" r:id="rId16"/>
    <p:sldId id="261" r:id="rId17"/>
    <p:sldId id="321" r:id="rId18"/>
    <p:sldId id="267" r:id="rId19"/>
    <p:sldId id="266" r:id="rId20"/>
    <p:sldId id="265" r:id="rId21"/>
    <p:sldId id="268" r:id="rId22"/>
    <p:sldId id="269" r:id="rId23"/>
    <p:sldId id="271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22" r:id="rId64"/>
  </p:sldIdLst>
  <p:sldSz cx="9144000" cy="6858000" type="screen4x3"/>
  <p:notesSz cx="6858000" cy="9144000"/>
  <p:defaultTextStyle>
    <a:defPPr>
      <a:defRPr lang="zh-CH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0"/>
  </p:normalViewPr>
  <p:slideViewPr>
    <p:cSldViewPr>
      <p:cViewPr>
        <p:scale>
          <a:sx n="82" d="100"/>
          <a:sy n="82" d="100"/>
        </p:scale>
        <p:origin x="194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HT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HT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3672FE6-4E97-4D70-977F-1F52113BABB3}" type="datetimeFigureOut">
              <a:rPr lang="zh-CHT" altLang="en-US" smtClean="0"/>
              <a:t>2015/5/7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2482708"/>
            <a:ext cx="8521952" cy="364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T" altLang="en-US" dirty="0" smtClean="0"/>
              <a:t>按一下以編輯母片文字樣式</a:t>
            </a:r>
          </a:p>
          <a:p>
            <a:pPr lvl="1"/>
            <a:r>
              <a:rPr lang="zh-CHT" altLang="en-US" dirty="0" smtClean="0"/>
              <a:t>第二層</a:t>
            </a:r>
          </a:p>
          <a:p>
            <a:pPr lvl="2"/>
            <a:r>
              <a:rPr lang="zh-CHT" altLang="en-US" dirty="0" smtClean="0"/>
              <a:t>第三層</a:t>
            </a:r>
          </a:p>
          <a:p>
            <a:pPr lvl="3"/>
            <a:r>
              <a:rPr lang="zh-CHT" altLang="en-US" dirty="0" smtClean="0"/>
              <a:t>第四層</a:t>
            </a:r>
          </a:p>
          <a:p>
            <a:pPr lvl="4"/>
            <a:r>
              <a:rPr lang="zh-CHT" altLang="en-US" dirty="0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 smtClean="0"/>
              <a:t>Android Studio</a:t>
            </a:r>
            <a:r>
              <a:rPr lang="zh-CHT" altLang="en-US" dirty="0" smtClean="0"/>
              <a:t>程式設計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HT" altLang="en-US" dirty="0" smtClean="0"/>
              <a:t>單元</a:t>
            </a:r>
            <a:r>
              <a:rPr lang="en-US" altLang="zh-CHT" dirty="0" smtClean="0"/>
              <a:t>05 </a:t>
            </a:r>
            <a:r>
              <a:rPr lang="zh-CHT" altLang="en-US" dirty="0" smtClean="0"/>
              <a:t>使用</a:t>
            </a:r>
            <a:r>
              <a:rPr lang="zh-CHT" altLang="en-US" dirty="0" smtClean="0"/>
              <a:t>資料庫</a:t>
            </a:r>
            <a:r>
              <a:rPr lang="en-US" altLang="zh-CHT" dirty="0" smtClean="0"/>
              <a:t> – Part I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6440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 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可以讓</a:t>
            </a:r>
            <a:r>
              <a:rPr lang="zh-CHT" altLang="en-US" dirty="0"/>
              <a:t>大</a:t>
            </a:r>
            <a:r>
              <a:rPr lang="zh-CHT" altLang="en-US" dirty="0" smtClean="0"/>
              <a:t>尺寸螢幕有兼具動態與彈性</a:t>
            </a:r>
            <a:r>
              <a:rPr lang="zh-CHT" altLang="en-US" dirty="0"/>
              <a:t>的</a:t>
            </a:r>
            <a:r>
              <a:rPr lang="en-US" altLang="zh-CHT" dirty="0"/>
              <a:t>UI</a:t>
            </a:r>
            <a:r>
              <a:rPr lang="zh-CHT" altLang="en-US" dirty="0"/>
              <a:t>設計</a:t>
            </a:r>
            <a:r>
              <a:rPr lang="zh-CHT" altLang="en-US" dirty="0" smtClean="0"/>
              <a:t>。</a:t>
            </a:r>
            <a:endParaRPr lang="en-US" altLang="zh-CHT" dirty="0" smtClean="0"/>
          </a:p>
          <a:p>
            <a:r>
              <a:rPr lang="en-US" altLang="zh-CHT" dirty="0" smtClean="0"/>
              <a:t>Fragment </a:t>
            </a:r>
            <a:r>
              <a:rPr lang="zh-CHT" altLang="en-US" dirty="0" smtClean="0"/>
              <a:t>不能</a:t>
            </a:r>
            <a:r>
              <a:rPr lang="zh-CHT" altLang="en-US" dirty="0"/>
              <a:t>獨立存在必須依附在</a:t>
            </a:r>
            <a:r>
              <a:rPr lang="en-US" altLang="zh-CHT" dirty="0"/>
              <a:t>Activity</a:t>
            </a:r>
            <a:r>
              <a:rPr lang="zh-CHT" altLang="en-US" dirty="0" smtClean="0"/>
              <a:t>內。</a:t>
            </a:r>
            <a:endParaRPr lang="en-US" altLang="zh-CHT" dirty="0" smtClean="0"/>
          </a:p>
          <a:p>
            <a:pPr lvl="1"/>
            <a:r>
              <a:rPr lang="zh-CHT" altLang="en-US" dirty="0"/>
              <a:t>目的：當使用者操作該介面時只要更新</a:t>
            </a:r>
            <a:r>
              <a:rPr lang="en-US" altLang="zh-CHT" dirty="0"/>
              <a:t>Fragment</a:t>
            </a:r>
            <a:r>
              <a:rPr lang="zh-CHT" altLang="en-US" dirty="0"/>
              <a:t>所負責的介面，而不用更新到整個</a:t>
            </a:r>
            <a:r>
              <a:rPr lang="en-US" altLang="zh-CHT" dirty="0"/>
              <a:t>Activity</a:t>
            </a:r>
            <a:r>
              <a:rPr lang="zh-CHT" altLang="en-US" dirty="0"/>
              <a:t>。</a:t>
            </a:r>
            <a:endParaRPr lang="en-US" altLang="zh-CHT" dirty="0"/>
          </a:p>
          <a:p>
            <a:pPr lvl="1"/>
            <a:endParaRPr lang="en-US" altLang="zh-CHT" dirty="0" smtClean="0"/>
          </a:p>
          <a:p>
            <a:r>
              <a:rPr lang="en-US" altLang="zh-CHT" dirty="0" smtClean="0"/>
              <a:t>Fragment</a:t>
            </a:r>
            <a:r>
              <a:rPr lang="zh-CHT" altLang="en-US" dirty="0"/>
              <a:t>擁有自己的生命周期，但會受到</a:t>
            </a:r>
            <a:r>
              <a:rPr lang="en-US" altLang="zh-CHT" dirty="0"/>
              <a:t>Activity</a:t>
            </a:r>
            <a:r>
              <a:rPr lang="zh-CHT" altLang="en-US" dirty="0"/>
              <a:t>生命週期的約束</a:t>
            </a:r>
            <a:r>
              <a:rPr lang="zh-CHT" altLang="en-US" dirty="0" smtClean="0"/>
              <a:t>。</a:t>
            </a:r>
            <a:endParaRPr lang="en-US" altLang="zh-CHT" dirty="0" smtClean="0"/>
          </a:p>
          <a:p>
            <a:endParaRPr lang="zh-CHT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Fragment</a:t>
            </a:r>
            <a:r>
              <a:rPr lang="zh-CHT" altLang="en-US" dirty="0" smtClean="0"/>
              <a:t>生命週期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1717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8640"/>
            <a:ext cx="2476629" cy="66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36959" y="5589240"/>
            <a:ext cx="3024336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</a:t>
            </a:r>
            <a:r>
              <a:rPr lang="zh-CH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程式生命週期</a:t>
            </a:r>
          </a:p>
        </p:txBody>
      </p:sp>
    </p:spTree>
    <p:extLst>
      <p:ext uri="{BB962C8B-B14F-4D97-AF65-F5344CB8AC3E}">
        <p14:creationId xmlns:p14="http://schemas.microsoft.com/office/powerpoint/2010/main" val="16214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44624"/>
            <a:ext cx="8928992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pic>
        <p:nvPicPr>
          <p:cNvPr id="3074" name="Picture 2" descr="http://3.bp.blogspot.com/-pIPlwMIg0F0/UMAX5FUokkI/AAAAAAAABJs/ShB2FVOgVHc/s1600/P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624"/>
            <a:ext cx="4816204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12258" y="5301208"/>
            <a:ext cx="3024336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CHT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HT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</a:t>
            </a:r>
            <a:r>
              <a:rPr lang="zh-CHT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生命週期的相互關係</a:t>
            </a:r>
            <a:endParaRPr lang="zh-CHT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1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請見</a:t>
            </a:r>
            <a:r>
              <a:rPr kumimoji="1" lang="en-US" altLang="zh-CHT" dirty="0" err="1" smtClean="0"/>
              <a:t>MainActivity.java</a:t>
            </a:r>
            <a:r>
              <a:rPr kumimoji="1" lang="zh-CHT" altLang="en-US" dirty="0" smtClean="0"/>
              <a:t>中</a:t>
            </a:r>
            <a:r>
              <a:rPr kumimoji="1" lang="en-US" altLang="zh-CHT" dirty="0" err="1" smtClean="0"/>
              <a:t>onCreate</a:t>
            </a:r>
            <a:r>
              <a:rPr kumimoji="1" lang="zh-CHT" altLang="en-US" dirty="0" smtClean="0"/>
              <a:t>函式</a:t>
            </a:r>
            <a:endParaRPr kumimoji="1"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檢視程式碼</a:t>
            </a:r>
            <a:endParaRPr kumimoji="1" lang="zh-CHT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5" y="3068960"/>
            <a:ext cx="7727709" cy="208823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1057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請見</a:t>
            </a:r>
            <a:r>
              <a:rPr kumimoji="1" lang="en-US" altLang="zh-CHT" dirty="0" err="1" smtClean="0"/>
              <a:t>MainActivity.java</a:t>
            </a:r>
            <a:r>
              <a:rPr kumimoji="1" lang="zh-CHT" altLang="en-US" dirty="0" smtClean="0"/>
              <a:t>中的</a:t>
            </a:r>
            <a:r>
              <a:rPr kumimoji="1" lang="en-US" altLang="zh-CHT" dirty="0" smtClean="0"/>
              <a:t>Fragment</a:t>
            </a:r>
            <a:r>
              <a:rPr kumimoji="1" lang="zh-CHT" altLang="en-US" dirty="0" smtClean="0"/>
              <a:t>類別</a:t>
            </a:r>
            <a:endParaRPr kumimoji="1"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檢視程式碼</a:t>
            </a:r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3" y="3068960"/>
            <a:ext cx="8394700" cy="31877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2538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 txBox="1">
            <a:spLocks/>
          </p:cNvSpPr>
          <p:nvPr/>
        </p:nvSpPr>
        <p:spPr>
          <a:xfrm>
            <a:off x="251520" y="1196751"/>
            <a:ext cx="8521952" cy="485740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HT" dirty="0" smtClean="0"/>
              <a:t>MainActivity.java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196750"/>
            <a:ext cx="8784976" cy="547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b="1" dirty="0">
                <a:solidFill>
                  <a:schemeClr val="tx1"/>
                </a:solidFill>
              </a:rPr>
              <a:t>public class </a:t>
            </a:r>
            <a:r>
              <a:rPr lang="en-US" altLang="zh-CHT" sz="1200" b="1" dirty="0" err="1">
                <a:solidFill>
                  <a:schemeClr val="tx1"/>
                </a:solidFill>
              </a:rPr>
              <a:t>MainActivity</a:t>
            </a:r>
            <a:r>
              <a:rPr lang="en-US" altLang="zh-CHT" sz="1200" b="1" dirty="0">
                <a:solidFill>
                  <a:schemeClr val="tx1"/>
                </a:solidFill>
              </a:rPr>
              <a:t> extends </a:t>
            </a:r>
            <a:r>
              <a:rPr lang="en-US" altLang="zh-CHT" sz="1200" b="1" dirty="0" err="1">
                <a:solidFill>
                  <a:schemeClr val="tx1"/>
                </a:solidFill>
              </a:rPr>
              <a:t>ActionBarActivity</a:t>
            </a:r>
            <a:r>
              <a:rPr lang="en-US" altLang="zh-CHT" sz="1200" b="1" dirty="0">
                <a:solidFill>
                  <a:schemeClr val="tx1"/>
                </a:solidFill>
              </a:rPr>
              <a:t> {</a:t>
            </a:r>
          </a:p>
          <a:p>
            <a:endParaRPr lang="zh-CHT" altLang="en-US" sz="1200" dirty="0">
              <a:solidFill>
                <a:schemeClr val="tx1"/>
              </a:solidFill>
            </a:endParaRP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      @</a:t>
            </a:r>
            <a:r>
              <a:rPr lang="en-US" altLang="zh-CHT" sz="12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zh-CHT" sz="1200" b="1" dirty="0" smtClean="0">
                <a:solidFill>
                  <a:schemeClr val="tx1"/>
                </a:solidFill>
              </a:rPr>
              <a:t>      protected </a:t>
            </a:r>
            <a:r>
              <a:rPr lang="en-US" altLang="zh-CHT" sz="1200" b="1" dirty="0">
                <a:solidFill>
                  <a:schemeClr val="tx1"/>
                </a:solidFill>
              </a:rPr>
              <a:t>void </a:t>
            </a:r>
            <a:r>
              <a:rPr lang="en-US" altLang="zh-CHT" sz="1200" b="1" dirty="0" err="1">
                <a:solidFill>
                  <a:schemeClr val="tx1"/>
                </a:solidFill>
              </a:rPr>
              <a:t>onCreate</a:t>
            </a:r>
            <a:r>
              <a:rPr lang="en-US" altLang="zh-CHT" sz="1200" b="1" dirty="0">
                <a:solidFill>
                  <a:schemeClr val="tx1"/>
                </a:solidFill>
              </a:rPr>
              <a:t>(Bundle </a:t>
            </a:r>
            <a:r>
              <a:rPr lang="en-US" altLang="zh-CHT" sz="1200" b="1" dirty="0" err="1">
                <a:solidFill>
                  <a:schemeClr val="tx1"/>
                </a:solidFill>
              </a:rPr>
              <a:t>savedInstanceState</a:t>
            </a:r>
            <a:r>
              <a:rPr lang="en-US" altLang="zh-CHT" sz="1200" b="1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zh-CHT" sz="1200" b="1" dirty="0" smtClean="0">
                <a:solidFill>
                  <a:schemeClr val="tx1"/>
                </a:solidFill>
              </a:rPr>
              <a:t>              </a:t>
            </a:r>
            <a:r>
              <a:rPr lang="en-US" altLang="zh-CHT" sz="1200" b="1" dirty="0" err="1" smtClean="0">
                <a:solidFill>
                  <a:schemeClr val="tx1"/>
                </a:solidFill>
              </a:rPr>
              <a:t>super.onCreate</a:t>
            </a:r>
            <a:r>
              <a:rPr lang="en-US" altLang="zh-CHT" sz="1200" b="1" dirty="0" smtClean="0">
                <a:solidFill>
                  <a:schemeClr val="tx1"/>
                </a:solidFill>
              </a:rPr>
              <a:t>(</a:t>
            </a:r>
            <a:r>
              <a:rPr lang="en-US" altLang="zh-CHT" sz="1200" b="1" dirty="0" err="1" smtClean="0">
                <a:solidFill>
                  <a:schemeClr val="tx1"/>
                </a:solidFill>
              </a:rPr>
              <a:t>savedInstanceState</a:t>
            </a:r>
            <a:r>
              <a:rPr lang="en-US" altLang="zh-CHT" sz="120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              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setContentView</a:t>
            </a:r>
            <a:r>
              <a:rPr lang="en-US" altLang="zh-CHT" sz="1200" dirty="0" smtClean="0">
                <a:solidFill>
                  <a:schemeClr val="tx1"/>
                </a:solidFill>
              </a:rPr>
              <a:t>(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R.layout.</a:t>
            </a:r>
            <a:r>
              <a:rPr lang="en-US" altLang="zh-CHT" sz="1200" i="1" dirty="0" err="1" smtClean="0">
                <a:solidFill>
                  <a:schemeClr val="tx1"/>
                </a:solidFill>
              </a:rPr>
              <a:t>activity_main</a:t>
            </a:r>
            <a:r>
              <a:rPr lang="en-US" altLang="zh-CHT" sz="1200" i="1" dirty="0" smtClean="0">
                <a:solidFill>
                  <a:schemeClr val="tx1"/>
                </a:solidFill>
              </a:rPr>
              <a:t>);</a:t>
            </a:r>
            <a:endParaRPr lang="zh-CHT" altLang="en-US" sz="1200" dirty="0">
              <a:solidFill>
                <a:schemeClr val="tx1"/>
              </a:solidFill>
            </a:endParaRPr>
          </a:p>
          <a:p>
            <a:r>
              <a:rPr lang="en-US" altLang="zh-CHT" sz="1200" b="1" dirty="0" smtClean="0">
                <a:solidFill>
                  <a:schemeClr val="tx1"/>
                </a:solidFill>
              </a:rPr>
              <a:t>              if </a:t>
            </a:r>
            <a:r>
              <a:rPr lang="en-US" altLang="zh-CHT" sz="1200" b="1" dirty="0">
                <a:solidFill>
                  <a:schemeClr val="tx1"/>
                </a:solidFill>
              </a:rPr>
              <a:t>(</a:t>
            </a:r>
            <a:r>
              <a:rPr lang="en-US" altLang="zh-CHT" sz="1200" b="1" dirty="0" err="1">
                <a:solidFill>
                  <a:schemeClr val="tx1"/>
                </a:solidFill>
              </a:rPr>
              <a:t>savedInstanceState</a:t>
            </a:r>
            <a:r>
              <a:rPr lang="en-US" altLang="zh-CHT" sz="1200" b="1" dirty="0">
                <a:solidFill>
                  <a:schemeClr val="tx1"/>
                </a:solidFill>
              </a:rPr>
              <a:t> == null) {</a:t>
            </a: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                     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getSupportFragmentManager</a:t>
            </a:r>
            <a:r>
              <a:rPr lang="en-US" altLang="zh-CHT" sz="1200" dirty="0">
                <a:solidFill>
                  <a:schemeClr val="tx1"/>
                </a:solidFill>
              </a:rPr>
              <a:t>().</a:t>
            </a:r>
            <a:r>
              <a:rPr lang="en-US" altLang="zh-CHT" sz="1200" dirty="0" err="1">
                <a:solidFill>
                  <a:schemeClr val="tx1"/>
                </a:solidFill>
              </a:rPr>
              <a:t>beginTransaction</a:t>
            </a:r>
            <a:r>
              <a:rPr lang="en-US" altLang="zh-CHT" sz="1200" dirty="0">
                <a:solidFill>
                  <a:schemeClr val="tx1"/>
                </a:solidFill>
              </a:rPr>
              <a:t>().add(</a:t>
            </a:r>
            <a:r>
              <a:rPr lang="en-US" altLang="zh-CHT" sz="1200" dirty="0" err="1">
                <a:solidFill>
                  <a:schemeClr val="tx1"/>
                </a:solidFill>
              </a:rPr>
              <a:t>R.id.</a:t>
            </a:r>
            <a:r>
              <a:rPr lang="en-US" altLang="zh-CHT" sz="1200" i="1" dirty="0" err="1">
                <a:solidFill>
                  <a:schemeClr val="tx1"/>
                </a:solidFill>
              </a:rPr>
              <a:t>container</a:t>
            </a:r>
            <a:r>
              <a:rPr lang="en-US" altLang="zh-CHT" sz="1200" i="1" dirty="0">
                <a:solidFill>
                  <a:schemeClr val="tx1"/>
                </a:solidFill>
              </a:rPr>
              <a:t>, </a:t>
            </a:r>
            <a:endParaRPr lang="en-US" altLang="zh-CHT" sz="1200" i="1" dirty="0" smtClean="0">
              <a:solidFill>
                <a:schemeClr val="tx1"/>
              </a:solidFill>
            </a:endParaRPr>
          </a:p>
          <a:p>
            <a:r>
              <a:rPr lang="en-US" altLang="zh-CHT" sz="1200" b="1" i="1" dirty="0">
                <a:solidFill>
                  <a:schemeClr val="tx1"/>
                </a:solidFill>
              </a:rPr>
              <a:t> </a:t>
            </a:r>
            <a:r>
              <a:rPr lang="en-US" altLang="zh-CHT" sz="1200" b="1" i="1" dirty="0" smtClean="0">
                <a:solidFill>
                  <a:schemeClr val="tx1"/>
                </a:solidFill>
              </a:rPr>
              <a:t>                     </a:t>
            </a:r>
            <a:r>
              <a:rPr lang="en-US" altLang="zh-CHT" sz="1200" b="1" i="1" dirty="0" smtClean="0">
                <a:solidFill>
                  <a:srgbClr val="FF0000"/>
                </a:solidFill>
              </a:rPr>
              <a:t>new </a:t>
            </a:r>
            <a:r>
              <a:rPr lang="en-US" altLang="zh-CHT" sz="1200" b="1" i="1" dirty="0" err="1">
                <a:solidFill>
                  <a:srgbClr val="FF0000"/>
                </a:solidFill>
              </a:rPr>
              <a:t>PlaceholderFragment</a:t>
            </a:r>
            <a:r>
              <a:rPr lang="en-US" altLang="zh-CHT" sz="1200" b="1" i="1" dirty="0">
                <a:solidFill>
                  <a:srgbClr val="FF0000"/>
                </a:solidFill>
              </a:rPr>
              <a:t>()</a:t>
            </a:r>
            <a:r>
              <a:rPr lang="en-US" altLang="zh-CHT" sz="1200" b="1" i="1" dirty="0">
                <a:solidFill>
                  <a:schemeClr val="tx1"/>
                </a:solidFill>
              </a:rPr>
              <a:t>).commit();</a:t>
            </a: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              }</a:t>
            </a:r>
            <a:endParaRPr lang="en-US" altLang="zh-CHT" sz="1200" dirty="0">
              <a:solidFill>
                <a:schemeClr val="tx1"/>
              </a:solidFill>
            </a:endParaRP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HT" sz="1200" dirty="0">
                <a:solidFill>
                  <a:schemeClr val="tx1"/>
                </a:solidFill>
              </a:rPr>
              <a:t> </a:t>
            </a:r>
            <a:r>
              <a:rPr lang="en-US" altLang="zh-CHT" sz="1200" dirty="0" smtClean="0">
                <a:solidFill>
                  <a:schemeClr val="tx1"/>
                </a:solidFill>
              </a:rPr>
              <a:t>     //….</a:t>
            </a:r>
          </a:p>
          <a:p>
            <a:r>
              <a:rPr lang="en-US" altLang="zh-CHT" sz="1200" dirty="0">
                <a:solidFill>
                  <a:schemeClr val="tx1"/>
                </a:solidFill>
              </a:rPr>
              <a:t>}</a:t>
            </a:r>
            <a:endParaRPr lang="en-US" altLang="zh-CHT" sz="1200" dirty="0" smtClean="0">
              <a:solidFill>
                <a:schemeClr val="tx1"/>
              </a:solidFill>
            </a:endParaRP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public </a:t>
            </a:r>
            <a:r>
              <a:rPr lang="en-US" altLang="zh-CHT" sz="1200" dirty="0" smtClean="0">
                <a:solidFill>
                  <a:schemeClr val="tx1"/>
                </a:solidFill>
              </a:rPr>
              <a:t>static class </a:t>
            </a:r>
            <a:r>
              <a:rPr lang="en-US" altLang="zh-CHT" sz="1200" b="1" dirty="0" err="1" smtClean="0">
                <a:solidFill>
                  <a:srgbClr val="FF0000"/>
                </a:solidFill>
              </a:rPr>
              <a:t>PlaceholderFragment</a:t>
            </a:r>
            <a:r>
              <a:rPr lang="en-US" altLang="zh-CHT" sz="1200" dirty="0" smtClean="0">
                <a:solidFill>
                  <a:schemeClr val="tx1"/>
                </a:solidFill>
              </a:rPr>
              <a:t> extends Fragment  {</a:t>
            </a: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       //…</a:t>
            </a: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      @Override</a:t>
            </a: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      public View 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onCreateView</a:t>
            </a:r>
            <a:r>
              <a:rPr lang="en-US" altLang="zh-CHT" sz="1200" dirty="0" smtClean="0">
                <a:solidFill>
                  <a:schemeClr val="tx1"/>
                </a:solidFill>
              </a:rPr>
              <a:t>(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LayoutInflater</a:t>
            </a:r>
            <a:r>
              <a:rPr lang="en-US" altLang="zh-CHT" sz="1200" dirty="0" smtClean="0">
                <a:solidFill>
                  <a:schemeClr val="tx1"/>
                </a:solidFill>
              </a:rPr>
              <a:t> 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inflater</a:t>
            </a:r>
            <a:r>
              <a:rPr lang="en-US" altLang="zh-CHT" sz="1200" dirty="0" smtClean="0">
                <a:solidFill>
                  <a:schemeClr val="tx1"/>
                </a:solidFill>
              </a:rPr>
              <a:t>, 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ViewGroup</a:t>
            </a:r>
            <a:r>
              <a:rPr lang="en-US" altLang="zh-CHT" sz="1200" dirty="0" smtClean="0">
                <a:solidFill>
                  <a:schemeClr val="tx1"/>
                </a:solidFill>
              </a:rPr>
              <a:t> container, Bundle 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savedInstanceState</a:t>
            </a:r>
            <a:r>
              <a:rPr lang="en-US" altLang="zh-CHT" sz="12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zh-CHT" sz="1200" dirty="0">
                <a:solidFill>
                  <a:schemeClr val="tx1"/>
                </a:solidFill>
              </a:rPr>
              <a:t> </a:t>
            </a:r>
            <a:r>
              <a:rPr lang="en-US" altLang="zh-CHT" sz="1200" dirty="0" smtClean="0">
                <a:solidFill>
                  <a:schemeClr val="tx1"/>
                </a:solidFill>
              </a:rPr>
              <a:t>                View 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rootView</a:t>
            </a:r>
            <a:r>
              <a:rPr lang="en-US" altLang="zh-CHT" sz="1200" dirty="0" smtClean="0">
                <a:solidFill>
                  <a:schemeClr val="tx1"/>
                </a:solidFill>
              </a:rPr>
              <a:t> = 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inflater.inflate</a:t>
            </a:r>
            <a:r>
              <a:rPr lang="en-US" altLang="zh-CHT" sz="1200" dirty="0" smtClean="0">
                <a:solidFill>
                  <a:schemeClr val="tx1"/>
                </a:solidFill>
              </a:rPr>
              <a:t>(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R.layout.</a:t>
            </a:r>
            <a:r>
              <a:rPr lang="en-US" altLang="zh-CHT" sz="1200" b="1" dirty="0" err="1" smtClean="0">
                <a:solidFill>
                  <a:srgbClr val="FF0000"/>
                </a:solidFill>
              </a:rPr>
              <a:t>fragment_main</a:t>
            </a:r>
            <a:r>
              <a:rPr lang="en-US" altLang="zh-CHT" sz="1200" dirty="0" smtClean="0">
                <a:solidFill>
                  <a:schemeClr val="tx1"/>
                </a:solidFill>
              </a:rPr>
              <a:t>, container, false);</a:t>
            </a:r>
          </a:p>
          <a:p>
            <a:r>
              <a:rPr lang="en-US" altLang="zh-CHT" sz="1200" dirty="0">
                <a:solidFill>
                  <a:schemeClr val="tx1"/>
                </a:solidFill>
              </a:rPr>
              <a:t> </a:t>
            </a:r>
            <a:r>
              <a:rPr lang="en-US" altLang="zh-CHT" sz="1200" dirty="0" smtClean="0">
                <a:solidFill>
                  <a:schemeClr val="tx1"/>
                </a:solidFill>
              </a:rPr>
              <a:t>                return </a:t>
            </a:r>
            <a:r>
              <a:rPr lang="en-US" altLang="zh-CHT" sz="1200" dirty="0" err="1" smtClean="0">
                <a:solidFill>
                  <a:schemeClr val="tx1"/>
                </a:solidFill>
              </a:rPr>
              <a:t>rootView</a:t>
            </a:r>
            <a:r>
              <a:rPr lang="en-US" altLang="zh-CHT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HT" sz="1200" dirty="0">
                <a:solidFill>
                  <a:schemeClr val="tx1"/>
                </a:solidFill>
              </a:rPr>
              <a:t> </a:t>
            </a:r>
            <a:r>
              <a:rPr lang="en-US" altLang="zh-CHT" sz="1200" dirty="0" smtClean="0">
                <a:solidFill>
                  <a:schemeClr val="tx1"/>
                </a:solidFill>
              </a:rPr>
              <a:t>     }</a:t>
            </a:r>
          </a:p>
          <a:p>
            <a:r>
              <a:rPr lang="en-US" altLang="zh-CHT" sz="1200" dirty="0" smtClean="0">
                <a:solidFill>
                  <a:schemeClr val="tx1"/>
                </a:solidFill>
              </a:rPr>
              <a:t>}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658892" y="3625453"/>
            <a:ext cx="3957855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T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注意紅色字體標註之處</a:t>
            </a:r>
            <a:endParaRPr lang="zh-CHT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43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加入</a:t>
            </a:r>
            <a:r>
              <a:rPr lang="en-US" altLang="zh-CHT" dirty="0" smtClean="0"/>
              <a:t>Fragment</a:t>
            </a:r>
          </a:p>
          <a:p>
            <a:pPr lvl="1"/>
            <a:r>
              <a:rPr lang="zh-CHT" altLang="en-US" dirty="0" smtClean="0"/>
              <a:t>在</a:t>
            </a:r>
            <a:r>
              <a:rPr lang="en-US" altLang="zh-CHT" dirty="0" smtClean="0"/>
              <a:t>app</a:t>
            </a:r>
            <a:r>
              <a:rPr lang="zh-CHT" altLang="en-US" dirty="0" smtClean="0"/>
              <a:t>目錄夾中右按滑鼠，選擇「</a:t>
            </a:r>
            <a:r>
              <a:rPr lang="en-US" altLang="zh-CHT" dirty="0" smtClean="0"/>
              <a:t>New…</a:t>
            </a:r>
            <a:r>
              <a:rPr lang="zh-CHT" altLang="en-US" dirty="0" smtClean="0"/>
              <a:t>」</a:t>
            </a:r>
            <a:r>
              <a:rPr lang="en-US" altLang="zh-CHT" dirty="0" smtClean="0"/>
              <a:t>&gt;</a:t>
            </a:r>
            <a:r>
              <a:rPr lang="zh-CHT" altLang="en-US" dirty="0" smtClean="0"/>
              <a:t>「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」</a:t>
            </a:r>
            <a:r>
              <a:rPr lang="en-US" altLang="zh-CHT" dirty="0" smtClean="0"/>
              <a:t>&gt;</a:t>
            </a:r>
            <a:r>
              <a:rPr lang="zh-CHT" altLang="en-US" dirty="0" smtClean="0"/>
              <a:t>「</a:t>
            </a:r>
            <a:r>
              <a:rPr lang="en-US" altLang="zh-CHT" dirty="0" smtClean="0"/>
              <a:t>Fragment (Blank)</a:t>
            </a:r>
            <a:r>
              <a:rPr lang="zh-CHT" altLang="en-US" dirty="0" smtClean="0"/>
              <a:t>」</a:t>
            </a:r>
            <a:endParaRPr lang="en-US" altLang="zh-CHT" dirty="0" smtClean="0"/>
          </a:p>
          <a:p>
            <a:pPr lvl="1"/>
            <a:r>
              <a:rPr lang="en-US" altLang="zh-CHT" dirty="0" smtClean="0"/>
              <a:t>Fragment</a:t>
            </a:r>
            <a:r>
              <a:rPr lang="zh-CHT" altLang="en-US" dirty="0" smtClean="0"/>
              <a:t>名稱「</a:t>
            </a:r>
            <a:r>
              <a:rPr lang="en-US" altLang="zh-CHT" dirty="0" err="1" smtClean="0"/>
              <a:t>GameFragment</a:t>
            </a:r>
            <a:r>
              <a:rPr lang="zh-CHT" altLang="en-US" dirty="0" smtClean="0"/>
              <a:t>」</a:t>
            </a:r>
            <a:r>
              <a:rPr lang="zh-CHT" altLang="en-US" dirty="0" smtClean="0"/>
              <a:t>。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加入</a:t>
            </a:r>
            <a:r>
              <a:rPr kumimoji="1" lang="zh-CHT" altLang="en-US" dirty="0" smtClean="0"/>
              <a:t>新的</a:t>
            </a:r>
            <a:r>
              <a:rPr kumimoji="1" lang="en-US" altLang="zh-CHT" dirty="0" smtClean="0"/>
              <a:t>Fragment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037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HT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加入新的</a:t>
            </a:r>
            <a:r>
              <a:rPr kumimoji="1" lang="en-US" altLang="zh-CHT" dirty="0" smtClean="0"/>
              <a:t>Fragment</a:t>
            </a:r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648" y="2708920"/>
            <a:ext cx="6337383" cy="38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780928"/>
            <a:ext cx="8521952" cy="3345235"/>
          </a:xfrm>
        </p:spPr>
        <p:txBody>
          <a:bodyPr/>
          <a:lstStyle/>
          <a:p>
            <a:r>
              <a:rPr lang="zh-CHT" altLang="en-US" dirty="0" smtClean="0"/>
              <a:t>請注意類別</a:t>
            </a:r>
            <a:r>
              <a:rPr lang="en-US" altLang="zh-CHT" dirty="0" err="1" smtClean="0"/>
              <a:t>PlaceholderFragment</a:t>
            </a:r>
            <a:r>
              <a:rPr lang="zh-CHT" altLang="en-US" dirty="0" smtClean="0"/>
              <a:t>與</a:t>
            </a:r>
            <a:r>
              <a:rPr lang="en-US" altLang="zh-CHT" dirty="0" err="1" smtClean="0"/>
              <a:t>GameFragment</a:t>
            </a:r>
            <a:r>
              <a:rPr lang="zh-CHT" altLang="en-US" dirty="0" smtClean="0"/>
              <a:t>的</a:t>
            </a:r>
            <a:r>
              <a:rPr lang="en-US" altLang="zh-CHT" dirty="0" err="1" smtClean="0"/>
              <a:t>OnCreateViewt</a:t>
            </a:r>
            <a:r>
              <a:rPr lang="zh-CHT" altLang="en-US" dirty="0"/>
              <a:t>成員函</a:t>
            </a:r>
            <a:r>
              <a:rPr lang="zh-CHT" altLang="en-US" dirty="0" smtClean="0"/>
              <a:t>式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使用</a:t>
            </a:r>
            <a:r>
              <a:rPr lang="en-US" altLang="zh-CHT" dirty="0" err="1" smtClean="0"/>
              <a:t>inflater.inflate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取得</a:t>
            </a:r>
            <a:r>
              <a:rPr lang="en-US" altLang="zh-CHT" dirty="0" err="1" smtClean="0"/>
              <a:t>rootView</a:t>
            </a:r>
            <a:r>
              <a:rPr lang="zh-CHT" altLang="en-US" dirty="0" smtClean="0"/>
              <a:t>時，請注意其對應</a:t>
            </a:r>
            <a:r>
              <a:rPr lang="en-US" altLang="zh-CHT" dirty="0" smtClean="0"/>
              <a:t>layout</a:t>
            </a:r>
            <a:r>
              <a:rPr lang="zh-CHT" altLang="en-US" dirty="0" smtClean="0"/>
              <a:t>的</a:t>
            </a:r>
            <a:r>
              <a:rPr lang="en-US" altLang="zh-CHT" dirty="0" smtClean="0"/>
              <a:t>ID</a:t>
            </a:r>
          </a:p>
          <a:p>
            <a:pPr lvl="2"/>
            <a:r>
              <a:rPr lang="en-US" altLang="zh-CHT" dirty="0" err="1" smtClean="0"/>
              <a:t>PlaceholderFragment</a:t>
            </a:r>
            <a:r>
              <a:rPr lang="en-US" altLang="zh-CHT" dirty="0" smtClean="0"/>
              <a:t>-&gt;</a:t>
            </a:r>
            <a:r>
              <a:rPr lang="en-US" altLang="zh-CHT" dirty="0" err="1" smtClean="0"/>
              <a:t>fragment_main</a:t>
            </a:r>
            <a:endParaRPr lang="en-US" altLang="zh-CHT" dirty="0" smtClean="0"/>
          </a:p>
          <a:p>
            <a:pPr lvl="2"/>
            <a:r>
              <a:rPr lang="en-US" altLang="zh-CHT" dirty="0" err="1" smtClean="0"/>
              <a:t>GameFragment</a:t>
            </a:r>
            <a:r>
              <a:rPr lang="en-US" altLang="zh-CHT" dirty="0" smtClean="0"/>
              <a:t>-&gt;</a:t>
            </a:r>
            <a:r>
              <a:rPr lang="en-US" altLang="zh-CHT" dirty="0" err="1" smtClean="0"/>
              <a:t>fragment_game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注意事項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630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程式架構</a:t>
            </a:r>
            <a:endParaRPr lang="zh-CHT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426106" y="2564904"/>
            <a:ext cx="2232248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sz="2000" dirty="0" err="1" smtClean="0"/>
              <a:t>MainActivity</a:t>
            </a:r>
            <a:endParaRPr lang="zh-CHT" altLang="en-US" sz="2000" dirty="0"/>
          </a:p>
        </p:txBody>
      </p:sp>
      <p:sp>
        <p:nvSpPr>
          <p:cNvPr id="5" name="圓角矩形 4"/>
          <p:cNvSpPr/>
          <p:nvPr/>
        </p:nvSpPr>
        <p:spPr>
          <a:xfrm>
            <a:off x="1115616" y="4509120"/>
            <a:ext cx="280831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sz="2000" dirty="0" err="1" smtClean="0"/>
              <a:t>PlaceholderFragment</a:t>
            </a:r>
            <a:endParaRPr lang="zh-CHT" altLang="en-US" sz="2000" dirty="0"/>
          </a:p>
        </p:txBody>
      </p:sp>
      <p:sp>
        <p:nvSpPr>
          <p:cNvPr id="6" name="圓角矩形 5"/>
          <p:cNvSpPr/>
          <p:nvPr/>
        </p:nvSpPr>
        <p:spPr>
          <a:xfrm>
            <a:off x="5082290" y="4509120"/>
            <a:ext cx="280831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sz="2000" dirty="0" err="1" smtClean="0"/>
              <a:t>GameFragment</a:t>
            </a:r>
            <a:endParaRPr lang="zh-CHT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265866" y="5445224"/>
            <a:ext cx="24482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dirty="0">
                <a:solidFill>
                  <a:schemeClr val="tx1"/>
                </a:solidFill>
              </a:rPr>
              <a:t>f</a:t>
            </a:r>
            <a:r>
              <a:rPr lang="en-US" altLang="zh-CHT" dirty="0" smtClean="0">
                <a:solidFill>
                  <a:schemeClr val="tx1"/>
                </a:solidFill>
              </a:rPr>
              <a:t>ragment_main.xml</a:t>
            </a:r>
            <a:endParaRPr lang="zh-CHT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62310" y="5445224"/>
            <a:ext cx="24482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dirty="0" err="1" smtClean="0">
                <a:solidFill>
                  <a:schemeClr val="tx1"/>
                </a:solidFill>
              </a:rPr>
              <a:t>fragment_game.xml</a:t>
            </a:r>
            <a:endParaRPr lang="zh-CHT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endCxn id="5" idx="0"/>
          </p:cNvCxnSpPr>
          <p:nvPr/>
        </p:nvCxnSpPr>
        <p:spPr>
          <a:xfrm flipH="1">
            <a:off x="2519772" y="3717032"/>
            <a:ext cx="202245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4542230" y="3717032"/>
            <a:ext cx="19442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3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使用</a:t>
            </a:r>
            <a:r>
              <a:rPr lang="en-US" altLang="zh-CHT" dirty="0" smtClean="0"/>
              <a:t>SQLite</a:t>
            </a:r>
            <a:r>
              <a:rPr lang="zh-CHT" altLang="en-US" dirty="0" smtClean="0"/>
              <a:t>進行資料庫記錄資料</a:t>
            </a:r>
            <a:endParaRPr lang="en-US" altLang="zh-CHT" dirty="0" smtClean="0"/>
          </a:p>
          <a:p>
            <a:r>
              <a:rPr lang="zh-CHT" altLang="en-US" dirty="0"/>
              <a:t>從資料庫</a:t>
            </a:r>
            <a:r>
              <a:rPr lang="zh-CHT" altLang="en-US" dirty="0" smtClean="0"/>
              <a:t>之中讀取並修改資料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教學目標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90563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請在</a:t>
            </a:r>
            <a:r>
              <a:rPr lang="en-US" altLang="zh-CHT" dirty="0" err="1" smtClean="0"/>
              <a:t>MainActivity</a:t>
            </a:r>
            <a:r>
              <a:rPr lang="zh-CHT" altLang="en-US" dirty="0" smtClean="0"/>
              <a:t>類別中撰寫一個成員函式</a:t>
            </a:r>
            <a:r>
              <a:rPr lang="en-US" altLang="zh-CHT" dirty="0" err="1" smtClean="0"/>
              <a:t>switchFragment</a:t>
            </a:r>
            <a:r>
              <a:rPr lang="zh-CHT" altLang="en-US" dirty="0" smtClean="0"/>
              <a:t>，用來控制頁面的切換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切換</a:t>
            </a:r>
            <a:r>
              <a:rPr lang="en-US" altLang="zh-CHT" dirty="0" smtClean="0"/>
              <a:t>Fragment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8490" y="3501008"/>
            <a:ext cx="8208912" cy="2304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HT" sz="1600" dirty="0" smtClean="0">
                <a:solidFill>
                  <a:schemeClr val="tx1"/>
                </a:solidFill>
              </a:rPr>
              <a:t> public void 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switchFragment</a:t>
            </a:r>
            <a:r>
              <a:rPr lang="en-US" altLang="zh-CHT" sz="1600" dirty="0" smtClean="0">
                <a:solidFill>
                  <a:schemeClr val="tx1"/>
                </a:solidFill>
              </a:rPr>
              <a:t>() {		</a:t>
            </a:r>
          </a:p>
          <a:p>
            <a:r>
              <a:rPr lang="zh-CHT" altLang="en-US" sz="16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HT" sz="1600" b="1" dirty="0" err="1" smtClean="0">
                <a:solidFill>
                  <a:schemeClr val="tx1"/>
                </a:solidFill>
              </a:rPr>
              <a:t>GameFragment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 </a:t>
            </a:r>
            <a:r>
              <a:rPr lang="en-US" altLang="zh-CHT" sz="1600" b="1" dirty="0" err="1" smtClean="0">
                <a:solidFill>
                  <a:schemeClr val="tx1"/>
                </a:solidFill>
              </a:rPr>
              <a:t>newFragment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 = new </a:t>
            </a:r>
            <a:r>
              <a:rPr lang="en-US" altLang="zh-CHT" sz="1600" b="1" dirty="0" err="1" smtClean="0">
                <a:solidFill>
                  <a:schemeClr val="tx1"/>
                </a:solidFill>
              </a:rPr>
              <a:t>GameFragment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();</a:t>
            </a:r>
            <a:r>
              <a:rPr lang="zh-CHT" altLang="en-US" sz="1600" b="1" dirty="0" smtClean="0">
                <a:solidFill>
                  <a:schemeClr val="tx1"/>
                </a:solidFill>
              </a:rPr>
              <a:t>  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//</a:t>
            </a:r>
            <a:r>
              <a:rPr lang="zh-CHT" altLang="en-US" sz="1600" b="1" dirty="0" smtClean="0">
                <a:solidFill>
                  <a:schemeClr val="tx1"/>
                </a:solidFill>
              </a:rPr>
              <a:t>新增新頁面的實體</a:t>
            </a:r>
            <a:endParaRPr lang="en-US" altLang="zh-CHT" sz="1600" b="1" dirty="0" smtClean="0">
              <a:solidFill>
                <a:schemeClr val="tx1"/>
              </a:solidFill>
            </a:endParaRPr>
          </a:p>
          <a:p>
            <a:r>
              <a:rPr lang="zh-CHT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FragmentTransaction</a:t>
            </a:r>
            <a:r>
              <a:rPr lang="en-US" altLang="zh-CHT" sz="1600" dirty="0" smtClean="0">
                <a:solidFill>
                  <a:schemeClr val="tx1"/>
                </a:solidFill>
              </a:rPr>
              <a:t> transaction =</a:t>
            </a:r>
            <a:r>
              <a:rPr lang="zh-CHT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getSupportFragmentManager</a:t>
            </a:r>
            <a:r>
              <a:rPr lang="en-US" altLang="zh-CHT" sz="1600" dirty="0" smtClean="0">
                <a:solidFill>
                  <a:schemeClr val="tx1"/>
                </a:solidFill>
              </a:rPr>
              <a:t>().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beginTransaction</a:t>
            </a:r>
            <a:r>
              <a:rPr lang="en-US" altLang="zh-CHT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zh-CHT" altLang="en-US" sz="16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transaction.replace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(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R.id.container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, 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newFragment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zh-CHT" altLang="en-US" sz="16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transaction.addToBackStack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(null);</a:t>
            </a:r>
          </a:p>
          <a:p>
            <a:r>
              <a:rPr lang="zh-CHT" altLang="en-US" sz="16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HT" sz="1600" b="1" dirty="0" err="1" smtClean="0">
                <a:solidFill>
                  <a:srgbClr val="FF0000"/>
                </a:solidFill>
              </a:rPr>
              <a:t>transaction.commit</a:t>
            </a:r>
            <a:r>
              <a:rPr lang="en-US" altLang="zh-CHT" sz="1600" b="1" dirty="0" smtClean="0">
                <a:solidFill>
                  <a:srgbClr val="FF0000"/>
                </a:solidFill>
              </a:rPr>
              <a:t>()</a:t>
            </a:r>
            <a:r>
              <a:rPr lang="en-US" altLang="zh-CHT" sz="1600" dirty="0" smtClean="0">
                <a:solidFill>
                  <a:schemeClr val="tx1"/>
                </a:solidFill>
              </a:rPr>
              <a:t>;		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}</a:t>
            </a:r>
            <a:endParaRPr lang="zh-CHT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00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3573016"/>
            <a:ext cx="8521952" cy="3096344"/>
          </a:xfrm>
        </p:spPr>
        <p:txBody>
          <a:bodyPr/>
          <a:lstStyle/>
          <a:p>
            <a:r>
              <a:rPr lang="en-US" altLang="zh-CHT" dirty="0" err="1" smtClean="0"/>
              <a:t>FragmentTransaction</a:t>
            </a:r>
            <a:r>
              <a:rPr lang="zh-CHT" altLang="en-US" dirty="0" smtClean="0"/>
              <a:t>的成員函式</a:t>
            </a:r>
            <a:r>
              <a:rPr lang="en-US" altLang="zh-CHT" dirty="0" smtClean="0"/>
              <a:t>replace</a:t>
            </a:r>
          </a:p>
          <a:p>
            <a:pPr lvl="1"/>
            <a:r>
              <a:rPr lang="zh-CHT" altLang="en-US" dirty="0" smtClean="0"/>
              <a:t>以新的頁面實體取代目前的</a:t>
            </a:r>
            <a:r>
              <a:rPr lang="en-US" altLang="zh-CHT" dirty="0" smtClean="0"/>
              <a:t>Fragment</a:t>
            </a:r>
          </a:p>
          <a:p>
            <a:pPr lvl="1"/>
            <a:r>
              <a:rPr lang="zh-CHT" altLang="en-US" dirty="0" smtClean="0"/>
              <a:t>與</a:t>
            </a:r>
            <a:r>
              <a:rPr lang="en-US" altLang="zh-CHT" dirty="0" smtClean="0"/>
              <a:t>add</a:t>
            </a:r>
            <a:r>
              <a:rPr lang="zh-CHT" altLang="en-US" dirty="0" smtClean="0"/>
              <a:t>的差別：</a:t>
            </a:r>
            <a:endParaRPr lang="en-US" altLang="zh-CHT" dirty="0" smtClean="0"/>
          </a:p>
          <a:p>
            <a:pPr lvl="2"/>
            <a:r>
              <a:rPr lang="en-US" altLang="zh-CHT" dirty="0" smtClean="0"/>
              <a:t>add</a:t>
            </a:r>
            <a:r>
              <a:rPr lang="zh-CHT" altLang="en-US" dirty="0" smtClean="0"/>
              <a:t>是新增到</a:t>
            </a:r>
            <a:r>
              <a:rPr lang="en-US" altLang="zh-CHT" dirty="0" smtClean="0"/>
              <a:t>Stack</a:t>
            </a:r>
            <a:r>
              <a:rPr lang="zh-CHT" altLang="en-US" dirty="0" smtClean="0"/>
              <a:t>中，所以原先看到的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依舊存在，如果按手機的返回鍵即可看到。</a:t>
            </a:r>
            <a:endParaRPr lang="en-US" altLang="zh-CHT" dirty="0" smtClean="0"/>
          </a:p>
          <a:p>
            <a:pPr lvl="2"/>
            <a:r>
              <a:rPr lang="en-US" altLang="zh-CHT" dirty="0" smtClean="0"/>
              <a:t>replace</a:t>
            </a:r>
            <a:r>
              <a:rPr lang="zh-CHT" altLang="en-US" dirty="0" smtClean="0"/>
              <a:t>則會取代原先的，除非在</a:t>
            </a:r>
            <a:r>
              <a:rPr lang="en-US" altLang="zh-CHT" dirty="0" smtClean="0"/>
              <a:t>commit</a:t>
            </a:r>
            <a:r>
              <a:rPr lang="zh-CHT" altLang="en-US" dirty="0" smtClean="0"/>
              <a:t>之前呼叫</a:t>
            </a:r>
            <a:r>
              <a:rPr lang="en-US" altLang="zh-CHT" dirty="0" err="1" smtClean="0"/>
              <a:t>addToBackStack</a:t>
            </a:r>
            <a:r>
              <a:rPr lang="zh-CHT" altLang="en-US" dirty="0" smtClean="0"/>
              <a:t>。</a:t>
            </a:r>
            <a:endParaRPr lang="en-US" altLang="zh-CHT" dirty="0" smtClean="0"/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程式說明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420888"/>
            <a:ext cx="8208912" cy="10680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HT" sz="2400" b="1" dirty="0" err="1" smtClean="0">
                <a:solidFill>
                  <a:srgbClr val="FF0000"/>
                </a:solidFill>
              </a:rPr>
              <a:t>transaction.replace</a:t>
            </a:r>
            <a:r>
              <a:rPr lang="en-US" altLang="zh-CHT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HT" sz="2400" b="1" dirty="0" err="1" smtClean="0">
                <a:solidFill>
                  <a:srgbClr val="FF0000"/>
                </a:solidFill>
              </a:rPr>
              <a:t>R.id.container</a:t>
            </a:r>
            <a:r>
              <a:rPr lang="en-US" altLang="zh-CHT" sz="2400" b="1" dirty="0" smtClean="0">
                <a:solidFill>
                  <a:srgbClr val="FF0000"/>
                </a:solidFill>
              </a:rPr>
              <a:t>, </a:t>
            </a:r>
            <a:r>
              <a:rPr lang="en-US" altLang="zh-CHT" sz="2400" b="1" dirty="0" err="1" smtClean="0">
                <a:solidFill>
                  <a:srgbClr val="FF0000"/>
                </a:solidFill>
              </a:rPr>
              <a:t>newFragment</a:t>
            </a:r>
            <a:r>
              <a:rPr lang="en-US" altLang="zh-CHT" sz="2400" b="1" dirty="0" smtClean="0">
                <a:solidFill>
                  <a:srgbClr val="FF0000"/>
                </a:solidFill>
              </a:rPr>
              <a:t>); </a:t>
            </a:r>
            <a:r>
              <a:rPr lang="en-US" altLang="zh-CHT" sz="2400" b="1" dirty="0" err="1" smtClean="0">
                <a:solidFill>
                  <a:srgbClr val="FF0000"/>
                </a:solidFill>
              </a:rPr>
              <a:t>transaction.addToBackStack</a:t>
            </a:r>
            <a:r>
              <a:rPr lang="en-US" altLang="zh-CHT" sz="2400" b="1" dirty="0" smtClean="0">
                <a:solidFill>
                  <a:srgbClr val="FF0000"/>
                </a:solidFill>
              </a:rPr>
              <a:t>(null);</a:t>
            </a:r>
          </a:p>
          <a:p>
            <a:r>
              <a:rPr lang="en-US" altLang="zh-CHT" sz="2400" b="1" dirty="0" err="1" smtClean="0">
                <a:solidFill>
                  <a:srgbClr val="FF0000"/>
                </a:solidFill>
              </a:rPr>
              <a:t>transaction.commit</a:t>
            </a:r>
            <a:r>
              <a:rPr lang="en-US" altLang="zh-CHT" sz="2400" b="1" dirty="0" smtClean="0">
                <a:solidFill>
                  <a:srgbClr val="FF0000"/>
                </a:solidFill>
              </a:rPr>
              <a:t>()</a:t>
            </a:r>
            <a:r>
              <a:rPr lang="en-US" altLang="zh-CHT" sz="2400" dirty="0" smtClean="0">
                <a:solidFill>
                  <a:schemeClr val="tx1"/>
                </a:solidFill>
              </a:rPr>
              <a:t>;	</a:t>
            </a:r>
            <a:endParaRPr lang="en-US" altLang="zh-CHT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348880"/>
            <a:ext cx="8521952" cy="3643455"/>
          </a:xfrm>
        </p:spPr>
        <p:txBody>
          <a:bodyPr>
            <a:normAutofit lnSpcReduction="10000"/>
          </a:bodyPr>
          <a:lstStyle/>
          <a:p>
            <a:r>
              <a:rPr lang="zh-CHT" altLang="en-US" dirty="0" smtClean="0"/>
              <a:t>請在</a:t>
            </a:r>
            <a:r>
              <a:rPr lang="en-US" altLang="zh-CHT" dirty="0" smtClean="0"/>
              <a:t>fragment_main.xml</a:t>
            </a:r>
            <a:r>
              <a:rPr lang="zh-CHT" altLang="en-US" dirty="0" smtClean="0"/>
              <a:t>放置一個按鈕</a:t>
            </a:r>
            <a:endParaRPr lang="en-US" altLang="zh-CHT" dirty="0" smtClean="0"/>
          </a:p>
          <a:p>
            <a:pPr lvl="1"/>
            <a:r>
              <a:rPr lang="zh-CHT" altLang="en-US" dirty="0"/>
              <a:t>目的</a:t>
            </a:r>
            <a:r>
              <a:rPr lang="zh-CHT" altLang="en-US" dirty="0" smtClean="0"/>
              <a:t>：當使用者按下按鈕時，將畫面切換到</a:t>
            </a:r>
            <a:r>
              <a:rPr lang="en-US" altLang="zh-CHT" dirty="0" err="1" smtClean="0"/>
              <a:t>fragment_game.xml</a:t>
            </a:r>
            <a:endParaRPr lang="en-US" altLang="zh-CHT" dirty="0" smtClean="0"/>
          </a:p>
          <a:p>
            <a:pPr lvl="1"/>
            <a:r>
              <a:rPr lang="zh-CHT" altLang="en-US" dirty="0"/>
              <a:t>步驟</a:t>
            </a:r>
            <a:r>
              <a:rPr lang="zh-CHT" altLang="en-US" dirty="0" smtClean="0"/>
              <a:t>：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在</a:t>
            </a:r>
            <a:r>
              <a:rPr lang="en-US" altLang="zh-CHT" dirty="0" err="1" smtClean="0"/>
              <a:t>PlaceholderFragment</a:t>
            </a:r>
            <a:r>
              <a:rPr lang="zh-CHT" altLang="en-US" dirty="0"/>
              <a:t>之中加入</a:t>
            </a:r>
            <a:r>
              <a:rPr lang="zh-CHT" altLang="en-US" dirty="0" smtClean="0"/>
              <a:t>一個</a:t>
            </a:r>
            <a:r>
              <a:rPr lang="en-US" altLang="zh-CHT" dirty="0" smtClean="0"/>
              <a:t>Button</a:t>
            </a:r>
            <a:r>
              <a:rPr lang="zh-CHT" altLang="en-US" dirty="0" smtClean="0"/>
              <a:t>成員，並在其</a:t>
            </a:r>
            <a:r>
              <a:rPr lang="en-US" altLang="zh-CHT" dirty="0" err="1" smtClean="0"/>
              <a:t>OnCreateView</a:t>
            </a:r>
            <a:r>
              <a:rPr lang="zh-CHT" altLang="en-US" dirty="0" smtClean="0"/>
              <a:t>之中從</a:t>
            </a:r>
            <a:r>
              <a:rPr lang="en-US" altLang="zh-CHT" dirty="0" smtClean="0"/>
              <a:t>layout</a:t>
            </a:r>
            <a:r>
              <a:rPr lang="zh-CHT" altLang="en-US" dirty="0" smtClean="0"/>
              <a:t>的</a:t>
            </a:r>
            <a:r>
              <a:rPr lang="en-US" altLang="zh-CHT" dirty="0" smtClean="0"/>
              <a:t>ID</a:t>
            </a:r>
            <a:r>
              <a:rPr lang="zh-CHT" altLang="en-US" dirty="0" smtClean="0"/>
              <a:t>中取得按鈕物件。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為類別實作</a:t>
            </a:r>
            <a:r>
              <a:rPr lang="en-US" altLang="zh-CHT" dirty="0" err="1" smtClean="0"/>
              <a:t>OnClickListener</a:t>
            </a:r>
            <a:r>
              <a:rPr lang="zh-CHT" altLang="en-US" dirty="0" smtClean="0"/>
              <a:t>監聽器。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設定按鈕</a:t>
            </a:r>
            <a:r>
              <a:rPr lang="en-US" altLang="zh-CHT" dirty="0" err="1"/>
              <a:t>OnClickListener</a:t>
            </a:r>
            <a:r>
              <a:rPr lang="zh-CHT" altLang="en-US" dirty="0"/>
              <a:t>監聽</a:t>
            </a:r>
            <a:r>
              <a:rPr lang="zh-CHT" altLang="en-US" dirty="0" smtClean="0"/>
              <a:t>器。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在</a:t>
            </a:r>
            <a:r>
              <a:rPr lang="en-US" altLang="zh-CHT" dirty="0" err="1" smtClean="0"/>
              <a:t>OnClick</a:t>
            </a:r>
            <a:r>
              <a:rPr lang="zh-CHT" altLang="en-US" dirty="0" smtClean="0"/>
              <a:t>事件中，取得當前的</a:t>
            </a:r>
            <a:r>
              <a:rPr lang="en-US" altLang="zh-CHT" dirty="0" smtClean="0"/>
              <a:t>Activity</a:t>
            </a:r>
            <a:r>
              <a:rPr lang="zh-CHT" altLang="en-US" dirty="0" smtClean="0"/>
              <a:t>，並呼叫</a:t>
            </a:r>
            <a:r>
              <a:rPr lang="zh-CHT" altLang="en-US" dirty="0"/>
              <a:t>自訂</a:t>
            </a:r>
            <a:r>
              <a:rPr lang="zh-CHT" altLang="en-US" dirty="0" smtClean="0"/>
              <a:t>的</a:t>
            </a:r>
            <a:r>
              <a:rPr lang="en-US" altLang="zh-CHT" dirty="0" err="1" smtClean="0"/>
              <a:t>switchFragment</a:t>
            </a:r>
            <a:r>
              <a:rPr lang="zh-CHT" altLang="en-US" dirty="0" smtClean="0"/>
              <a:t>函示；如下：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練習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789938"/>
            <a:ext cx="7344816" cy="879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HT" sz="2000" b="1" dirty="0" err="1" smtClean="0">
                <a:solidFill>
                  <a:schemeClr val="accent4">
                    <a:lumMod val="75000"/>
                  </a:schemeClr>
                </a:solidFill>
              </a:rPr>
              <a:t>MainActivity</a:t>
            </a:r>
            <a:r>
              <a:rPr lang="en-US" altLang="zh-CHT" sz="2000" b="1" dirty="0" smtClean="0">
                <a:solidFill>
                  <a:schemeClr val="accent4">
                    <a:lumMod val="75000"/>
                  </a:schemeClr>
                </a:solidFill>
              </a:rPr>
              <a:t> parent = (</a:t>
            </a:r>
            <a:r>
              <a:rPr lang="en-US" altLang="zh-CHT" sz="2000" b="1" dirty="0" err="1" smtClean="0">
                <a:solidFill>
                  <a:schemeClr val="accent4">
                    <a:lumMod val="75000"/>
                  </a:schemeClr>
                </a:solidFill>
              </a:rPr>
              <a:t>MainActivity</a:t>
            </a:r>
            <a:r>
              <a:rPr lang="en-US" altLang="zh-CHT" sz="2000" b="1" dirty="0" smtClean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altLang="zh-CHT" sz="2000" b="1" dirty="0" err="1" smtClean="0">
                <a:solidFill>
                  <a:schemeClr val="accent4">
                    <a:lumMod val="75000"/>
                  </a:schemeClr>
                </a:solidFill>
              </a:rPr>
              <a:t>this.getActivity</a:t>
            </a:r>
            <a:r>
              <a:rPr lang="en-US" altLang="zh-CHT" sz="2000" b="1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</a:p>
          <a:p>
            <a:r>
              <a:rPr lang="en-US" altLang="zh-CHT" sz="2000" b="1" dirty="0" err="1" smtClean="0">
                <a:solidFill>
                  <a:schemeClr val="accent4">
                    <a:lumMod val="75000"/>
                  </a:schemeClr>
                </a:solidFill>
              </a:rPr>
              <a:t>parent.switchFragment</a:t>
            </a:r>
            <a:r>
              <a:rPr lang="en-US" altLang="zh-CHT" sz="2000" b="1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  <a:r>
              <a:rPr lang="en-US" altLang="zh-CHT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endParaRPr lang="en-US" altLang="zh-CHT" sz="20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請注意資料共用問題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由於頁面的資料分屬於不同的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，由</a:t>
            </a:r>
            <a:r>
              <a:rPr lang="en-US" altLang="zh-CHT" dirty="0" err="1" smtClean="0"/>
              <a:t>MainActivity</a:t>
            </a:r>
            <a:r>
              <a:rPr lang="zh-CHT" altLang="en-US" dirty="0" smtClean="0"/>
              <a:t>加以控制，有一些共用的</a:t>
            </a:r>
            <a:r>
              <a:rPr lang="zh-CHT" altLang="en-US" dirty="0" smtClean="0"/>
              <a:t>資料便</a:t>
            </a:r>
            <a:r>
              <a:rPr lang="zh-CHT" altLang="en-US" dirty="0" smtClean="0"/>
              <a:t>需要放到</a:t>
            </a:r>
            <a:r>
              <a:rPr lang="en-US" altLang="zh-CHT" dirty="0" err="1" smtClean="0"/>
              <a:t>MainActivity</a:t>
            </a:r>
            <a:r>
              <a:rPr lang="zh-CHT" altLang="en-US" dirty="0" smtClean="0"/>
              <a:t>，在實作時，應當思考如何將它們傳進不同的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之中。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注意事項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6309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 smtClean="0"/>
              <a:t>Android</a:t>
            </a:r>
            <a:r>
              <a:rPr lang="zh-CHT" altLang="en-US" dirty="0" smtClean="0"/>
              <a:t>資料庫管理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HT" dirty="0" smtClean="0"/>
              <a:t>Part I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1494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資料庫基礎</a:t>
            </a:r>
            <a:endParaRPr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31737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資料庫 </a:t>
            </a:r>
            <a:r>
              <a:rPr lang="en-US" altLang="zh-CHT" dirty="0" smtClean="0"/>
              <a:t>(Database)</a:t>
            </a:r>
          </a:p>
          <a:p>
            <a:pPr lvl="1"/>
            <a:r>
              <a:rPr lang="zh-CHT" altLang="en-US" dirty="0"/>
              <a:t>可以存放大量資料集合的</a:t>
            </a:r>
            <a:r>
              <a:rPr lang="zh-CHT" altLang="en-US" dirty="0" smtClean="0"/>
              <a:t>地方。</a:t>
            </a:r>
            <a:endParaRPr lang="en-US" altLang="zh-CHT" dirty="0" smtClean="0"/>
          </a:p>
          <a:p>
            <a:r>
              <a:rPr lang="zh-CHT" altLang="en-US" dirty="0"/>
              <a:t>資料庫管理</a:t>
            </a:r>
            <a:r>
              <a:rPr lang="zh-CHT" altLang="en-US" dirty="0" smtClean="0"/>
              <a:t>系統 </a:t>
            </a:r>
            <a:r>
              <a:rPr lang="en-US" altLang="zh-CHT" dirty="0" smtClean="0"/>
              <a:t>(Database Management System</a:t>
            </a:r>
            <a:r>
              <a:rPr lang="zh-CHT" altLang="en-US" dirty="0" smtClean="0"/>
              <a:t>，</a:t>
            </a:r>
            <a:r>
              <a:rPr lang="en-US" altLang="zh-CHT" dirty="0" smtClean="0"/>
              <a:t>DBMS)</a:t>
            </a:r>
          </a:p>
          <a:p>
            <a:pPr lvl="1"/>
            <a:r>
              <a:rPr lang="zh-CHT" altLang="en-US" dirty="0"/>
              <a:t>對資料庫</a:t>
            </a:r>
            <a:r>
              <a:rPr lang="zh-CHT" altLang="en-US" dirty="0" smtClean="0"/>
              <a:t>進行管理</a:t>
            </a:r>
            <a:r>
              <a:rPr lang="zh-CHT" altLang="en-US" dirty="0"/>
              <a:t>的介面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資料庫管理系統</a:t>
            </a:r>
            <a:endParaRPr lang="zh-CHT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259633" y="4149080"/>
            <a:ext cx="6984775" cy="2448272"/>
            <a:chOff x="1115617" y="4293096"/>
            <a:chExt cx="6984775" cy="2448272"/>
          </a:xfrm>
        </p:grpSpPr>
        <p:sp>
          <p:nvSpPr>
            <p:cNvPr id="7" name="矩形 6"/>
            <p:cNvSpPr/>
            <p:nvPr/>
          </p:nvSpPr>
          <p:spPr>
            <a:xfrm>
              <a:off x="3707904" y="4293096"/>
              <a:ext cx="4392488" cy="19442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T" altLang="en-US"/>
            </a:p>
          </p:txBody>
        </p:sp>
        <p:pic>
          <p:nvPicPr>
            <p:cNvPr id="1026" name="Picture 2" descr="http://www.buffalocomputerconsulting.com/images/computer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4509120"/>
              <a:ext cx="1492900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355976" y="4797152"/>
              <a:ext cx="1296144" cy="10081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/>
                <a:t>DBMS</a:t>
              </a:r>
              <a:endParaRPr lang="zh-CHT" altLang="en-US" dirty="0"/>
            </a:p>
          </p:txBody>
        </p:sp>
        <p:sp>
          <p:nvSpPr>
            <p:cNvPr id="5" name="圓柱 4"/>
            <p:cNvSpPr/>
            <p:nvPr/>
          </p:nvSpPr>
          <p:spPr>
            <a:xfrm>
              <a:off x="6588224" y="4797152"/>
              <a:ext cx="1152128" cy="1008112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/>
                <a:t>Database</a:t>
              </a:r>
              <a:endParaRPr lang="zh-CHT" altLang="en-US" dirty="0"/>
            </a:p>
          </p:txBody>
        </p:sp>
        <p:sp>
          <p:nvSpPr>
            <p:cNvPr id="6" name="左-右雙向箭號 5"/>
            <p:cNvSpPr/>
            <p:nvPr/>
          </p:nvSpPr>
          <p:spPr>
            <a:xfrm>
              <a:off x="5652120" y="5157192"/>
              <a:ext cx="936104" cy="432048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HT" altLang="en-US"/>
            </a:p>
          </p:txBody>
        </p:sp>
        <p:sp>
          <p:nvSpPr>
            <p:cNvPr id="8" name="左-右雙向箭號 7"/>
            <p:cNvSpPr/>
            <p:nvPr/>
          </p:nvSpPr>
          <p:spPr>
            <a:xfrm>
              <a:off x="2843808" y="5105873"/>
              <a:ext cx="1368152" cy="432048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HT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076056" y="6237312"/>
              <a:ext cx="20882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HT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資料庫系統</a:t>
              </a:r>
              <a:endParaRPr lang="zh-CHT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7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492895"/>
            <a:ext cx="8424935" cy="3633267"/>
          </a:xfrm>
        </p:spPr>
        <p:txBody>
          <a:bodyPr/>
          <a:lstStyle/>
          <a:p>
            <a:r>
              <a:rPr lang="zh-CHT" altLang="en-US" dirty="0" smtClean="0"/>
              <a:t>以</a:t>
            </a:r>
            <a:r>
              <a:rPr lang="zh-CHT" altLang="en-US" dirty="0"/>
              <a:t>數學集合論為理論基礎建立的資料庫模型</a:t>
            </a:r>
            <a:r>
              <a:rPr lang="zh-CHT" altLang="en-US" dirty="0" smtClean="0"/>
              <a:t>。</a:t>
            </a:r>
            <a:endParaRPr lang="en-US" altLang="zh-CHT" dirty="0" smtClean="0"/>
          </a:p>
          <a:p>
            <a:r>
              <a:rPr lang="zh-CHT" altLang="en-US" dirty="0" smtClean="0"/>
              <a:t>資料結構：以欄</a:t>
            </a:r>
            <a:r>
              <a:rPr lang="zh-CHT" altLang="en-US" dirty="0"/>
              <a:t>和列組成表格的關聯表（</a:t>
            </a:r>
            <a:r>
              <a:rPr lang="en-US" altLang="zh-CHT" dirty="0"/>
              <a:t>Relations</a:t>
            </a:r>
            <a:r>
              <a:rPr lang="zh-CHT" altLang="en-US" dirty="0" smtClean="0"/>
              <a:t>）作為組成資料的方式。</a:t>
            </a:r>
            <a:endParaRPr lang="en-US" altLang="zh-CHT" dirty="0" smtClean="0"/>
          </a:p>
          <a:p>
            <a:endParaRPr lang="zh-CHT" altLang="en-US" dirty="0"/>
          </a:p>
          <a:p>
            <a:endParaRPr lang="zh-CHT" altLang="en-US" dirty="0"/>
          </a:p>
          <a:p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關聯式資料庫模型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9512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資料庫 </a:t>
            </a:r>
            <a:r>
              <a:rPr lang="en-US" altLang="zh-CHT" dirty="0" smtClean="0"/>
              <a:t>(Database)</a:t>
            </a:r>
          </a:p>
          <a:p>
            <a:pPr lvl="1"/>
            <a:r>
              <a:rPr lang="zh-CHT" altLang="en-US" dirty="0"/>
              <a:t>資料</a:t>
            </a:r>
            <a:r>
              <a:rPr lang="zh-CHT" altLang="en-US" dirty="0" smtClean="0"/>
              <a:t>表 </a:t>
            </a:r>
            <a:r>
              <a:rPr lang="en-US" altLang="zh-CHT" dirty="0" smtClean="0"/>
              <a:t>(Relation / Table)</a:t>
            </a:r>
          </a:p>
          <a:p>
            <a:pPr lvl="2"/>
            <a:r>
              <a:rPr lang="zh-CHT" altLang="en-US" dirty="0" smtClean="0"/>
              <a:t>屬性 </a:t>
            </a:r>
            <a:r>
              <a:rPr lang="en-US" altLang="zh-CHT" dirty="0" smtClean="0"/>
              <a:t>(Attribute) /</a:t>
            </a:r>
            <a:r>
              <a:rPr lang="zh-CHT" altLang="en-US" dirty="0"/>
              <a:t>欄位 </a:t>
            </a:r>
            <a:r>
              <a:rPr lang="en-US" altLang="zh-CHT" dirty="0"/>
              <a:t>(Field) </a:t>
            </a:r>
            <a:endParaRPr lang="en-US" altLang="zh-CHT" dirty="0" smtClean="0"/>
          </a:p>
          <a:p>
            <a:pPr lvl="2"/>
            <a:r>
              <a:rPr lang="zh-CHT" altLang="en-US" dirty="0"/>
              <a:t>主</a:t>
            </a:r>
            <a:r>
              <a:rPr lang="zh-CHT" altLang="en-US" dirty="0" smtClean="0"/>
              <a:t>鍵 </a:t>
            </a:r>
            <a:r>
              <a:rPr lang="en-US" altLang="zh-CHT" dirty="0" smtClean="0"/>
              <a:t>(Primary Key)</a:t>
            </a:r>
          </a:p>
          <a:p>
            <a:pPr lvl="3"/>
            <a:r>
              <a:rPr lang="zh-CHT" altLang="en-US" dirty="0"/>
              <a:t>某一</a:t>
            </a:r>
            <a:r>
              <a:rPr lang="zh-CHT" altLang="en-US" dirty="0" smtClean="0"/>
              <a:t>組欄位可以</a:t>
            </a:r>
            <a:r>
              <a:rPr lang="zh-CHT" altLang="en-US" dirty="0"/>
              <a:t>唯一決定某一筆</a:t>
            </a:r>
            <a:r>
              <a:rPr lang="zh-CHT" altLang="en-US" dirty="0" smtClean="0"/>
              <a:t>資料，則可設定為</a:t>
            </a:r>
            <a:r>
              <a:rPr lang="en-US" altLang="zh-CHT" dirty="0"/>
              <a:t>primary key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數組 </a:t>
            </a:r>
            <a:r>
              <a:rPr lang="en-US" altLang="zh-CHT" dirty="0" smtClean="0"/>
              <a:t>(Tuples) / </a:t>
            </a:r>
            <a:r>
              <a:rPr lang="zh-CHT" altLang="en-US" dirty="0" smtClean="0"/>
              <a:t>紀錄 </a:t>
            </a:r>
            <a:r>
              <a:rPr lang="en-US" altLang="zh-CHT" dirty="0" smtClean="0"/>
              <a:t>(Record)</a:t>
            </a:r>
          </a:p>
          <a:p>
            <a:pPr lvl="3"/>
            <a:r>
              <a:rPr lang="zh-CHT" altLang="en-US" dirty="0"/>
              <a:t>資料</a:t>
            </a:r>
            <a:r>
              <a:rPr lang="zh-CHT" altLang="en-US" dirty="0" smtClean="0"/>
              <a:t>表中的一個實體，為一個數值的集合，其中一個數值會對應到資料表的某個欄位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名詞定義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6232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/>
          <p:nvPr/>
        </p:nvSpPr>
        <p:spPr>
          <a:xfrm>
            <a:off x="-684584" y="2538856"/>
            <a:ext cx="10729191" cy="431914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HT" dirty="0" smtClean="0"/>
              <a:t> 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關聯式資料庫模型</a:t>
            </a:r>
            <a:endParaRPr lang="zh-CHT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09083" y="3792996"/>
            <a:ext cx="1957933" cy="2539554"/>
            <a:chOff x="1403649" y="3212976"/>
            <a:chExt cx="1165844" cy="1512168"/>
          </a:xfrm>
        </p:grpSpPr>
        <p:grpSp>
          <p:nvGrpSpPr>
            <p:cNvPr id="8" name="群組 7"/>
            <p:cNvGrpSpPr/>
            <p:nvPr/>
          </p:nvGrpSpPr>
          <p:grpSpPr>
            <a:xfrm>
              <a:off x="1403649" y="3212976"/>
              <a:ext cx="1165844" cy="1224136"/>
              <a:chOff x="1403648" y="3212976"/>
              <a:chExt cx="1440160" cy="151216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03648" y="3212976"/>
                <a:ext cx="1440160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HT" altLang="en-US"/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1403648" y="3573016"/>
                <a:ext cx="14401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/>
              <p:cNvSpPr/>
              <p:nvPr/>
            </p:nvSpPr>
            <p:spPr>
              <a:xfrm>
                <a:off x="1475656" y="3212976"/>
                <a:ext cx="12961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HT" sz="1200" dirty="0" smtClean="0">
                    <a:solidFill>
                      <a:schemeClr val="tx1"/>
                    </a:solidFill>
                  </a:rPr>
                  <a:t>Table Name</a:t>
                </a:r>
                <a:endParaRPr lang="zh-CHT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547664" y="4437112"/>
              <a:ext cx="86409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>
                  <a:solidFill>
                    <a:schemeClr val="tx1"/>
                  </a:solidFill>
                </a:rPr>
                <a:t>Table</a:t>
              </a:r>
              <a:r>
                <a:rPr lang="zh-CHT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HT" dirty="0" smtClean="0">
                  <a:solidFill>
                    <a:schemeClr val="tx1"/>
                  </a:solidFill>
                </a:rPr>
                <a:t>1</a:t>
              </a:r>
              <a:endParaRPr lang="zh-CHT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046688" y="4187235"/>
            <a:ext cx="1165844" cy="1512168"/>
            <a:chOff x="1403649" y="3212976"/>
            <a:chExt cx="1165844" cy="1512168"/>
          </a:xfrm>
        </p:grpSpPr>
        <p:grpSp>
          <p:nvGrpSpPr>
            <p:cNvPr id="12" name="群組 11"/>
            <p:cNvGrpSpPr/>
            <p:nvPr/>
          </p:nvGrpSpPr>
          <p:grpSpPr>
            <a:xfrm>
              <a:off x="1403649" y="3212976"/>
              <a:ext cx="1165844" cy="1224136"/>
              <a:chOff x="1403648" y="3212976"/>
              <a:chExt cx="1440160" cy="151216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403648" y="3212976"/>
                <a:ext cx="1440160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HT" altLang="en-US"/>
              </a:p>
            </p:txBody>
          </p:sp>
          <p:cxnSp>
            <p:nvCxnSpPr>
              <p:cNvPr id="15" name="直線接點 14"/>
              <p:cNvCxnSpPr/>
              <p:nvPr/>
            </p:nvCxnSpPr>
            <p:spPr>
              <a:xfrm>
                <a:off x="1403648" y="3573016"/>
                <a:ext cx="14401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1475656" y="3212976"/>
                <a:ext cx="12961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HT" sz="1200" dirty="0" smtClean="0">
                    <a:solidFill>
                      <a:schemeClr val="tx1"/>
                    </a:solidFill>
                  </a:rPr>
                  <a:t>Table Name</a:t>
                </a:r>
                <a:endParaRPr lang="zh-CHT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47664" y="4437112"/>
              <a:ext cx="86409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>
                  <a:solidFill>
                    <a:schemeClr val="tx1"/>
                  </a:solidFill>
                </a:rPr>
                <a:t>Table 2</a:t>
              </a:r>
              <a:endParaRPr lang="zh-CHT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603431" y="4207170"/>
            <a:ext cx="1165844" cy="1512168"/>
            <a:chOff x="1403649" y="3212976"/>
            <a:chExt cx="1165844" cy="1512168"/>
          </a:xfrm>
        </p:grpSpPr>
        <p:grpSp>
          <p:nvGrpSpPr>
            <p:cNvPr id="18" name="群組 17"/>
            <p:cNvGrpSpPr/>
            <p:nvPr/>
          </p:nvGrpSpPr>
          <p:grpSpPr>
            <a:xfrm>
              <a:off x="1403649" y="3212976"/>
              <a:ext cx="1165844" cy="1224136"/>
              <a:chOff x="1403648" y="3212976"/>
              <a:chExt cx="1440160" cy="151216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403648" y="3212976"/>
                <a:ext cx="1440160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HT" altLang="en-US"/>
              </a:p>
            </p:txBody>
          </p:sp>
          <p:cxnSp>
            <p:nvCxnSpPr>
              <p:cNvPr id="21" name="直線接點 20"/>
              <p:cNvCxnSpPr/>
              <p:nvPr/>
            </p:nvCxnSpPr>
            <p:spPr>
              <a:xfrm>
                <a:off x="1403648" y="3573016"/>
                <a:ext cx="14401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475656" y="3212976"/>
                <a:ext cx="12961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HT" sz="1200" dirty="0" smtClean="0">
                    <a:solidFill>
                      <a:schemeClr val="tx1"/>
                    </a:solidFill>
                  </a:rPr>
                  <a:t>Table Name</a:t>
                </a:r>
                <a:endParaRPr lang="zh-CHT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547664" y="4437112"/>
              <a:ext cx="86409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>
                  <a:solidFill>
                    <a:schemeClr val="tx1"/>
                  </a:solidFill>
                </a:rPr>
                <a:t>Table 3</a:t>
              </a:r>
              <a:endParaRPr lang="zh-CHT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7071024" y="4207170"/>
            <a:ext cx="1165844" cy="1512168"/>
            <a:chOff x="1403649" y="3212976"/>
            <a:chExt cx="1165844" cy="151216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03649" y="3212976"/>
              <a:ext cx="1165844" cy="1224136"/>
              <a:chOff x="1403648" y="3212976"/>
              <a:chExt cx="1440160" cy="151216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403648" y="3212976"/>
                <a:ext cx="1440160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HT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1403648" y="3573016"/>
                <a:ext cx="14401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1475656" y="3212976"/>
                <a:ext cx="12961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HT" sz="1200" dirty="0" smtClean="0">
                    <a:solidFill>
                      <a:schemeClr val="tx1"/>
                    </a:solidFill>
                  </a:rPr>
                  <a:t>Table Name</a:t>
                </a:r>
                <a:endParaRPr lang="zh-CHT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461941" y="4437112"/>
              <a:ext cx="104926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>
                  <a:solidFill>
                    <a:schemeClr val="tx1"/>
                  </a:solidFill>
                </a:rPr>
                <a:t>Table 4</a:t>
              </a:r>
              <a:endParaRPr lang="zh-CHT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圓柱 28"/>
          <p:cNvSpPr/>
          <p:nvPr/>
        </p:nvSpPr>
        <p:spPr>
          <a:xfrm>
            <a:off x="4031939" y="2420888"/>
            <a:ext cx="129614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dirty="0" smtClean="0"/>
              <a:t>Database</a:t>
            </a:r>
            <a:endParaRPr lang="zh-CHT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691680" y="4336386"/>
            <a:ext cx="648072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b="1" dirty="0" smtClean="0">
                <a:solidFill>
                  <a:schemeClr val="tx1"/>
                </a:solidFill>
              </a:rPr>
              <a:t>Field 1</a:t>
            </a:r>
            <a:endParaRPr lang="zh-CHT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83768" y="4336387"/>
            <a:ext cx="1296144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b="1" dirty="0" err="1" smtClean="0">
                <a:solidFill>
                  <a:schemeClr val="tx1"/>
                </a:solidFill>
              </a:rPr>
              <a:t>int</a:t>
            </a:r>
            <a:endParaRPr lang="zh-CHT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13475" y="4581128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Field 2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29163" y="4591745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float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13475" y="4869160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Field 3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29163" y="4879777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text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475" y="5157192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Field 4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29163" y="5167809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err="1" smtClean="0">
                <a:solidFill>
                  <a:schemeClr val="tx1"/>
                </a:solidFill>
              </a:rPr>
              <a:t>int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1.bp.blogspot.com/-CW7BWl7GKMc/UVQDTW1MJlI/AAAAAAAAEJk/rjMnbWwsVGU/s1600/primary+ke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297021" cy="3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右彎箭號 40"/>
          <p:cNvSpPr/>
          <p:nvPr/>
        </p:nvSpPr>
        <p:spPr>
          <a:xfrm flipV="1">
            <a:off x="827583" y="3789040"/>
            <a:ext cx="504057" cy="752753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T" altLang="en-US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22659" y="3493552"/>
            <a:ext cx="1533963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dirty="0" smtClean="0"/>
              <a:t>Primary Key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1936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使用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來進行頁面的切換</a:t>
            </a:r>
            <a:endParaRPr lang="en-US" altLang="zh-CHT" dirty="0" smtClean="0"/>
          </a:p>
          <a:p>
            <a:r>
              <a:rPr lang="zh-CHT" altLang="en-US" dirty="0" smtClean="0"/>
              <a:t>關聯式資料庫基本原理</a:t>
            </a:r>
            <a:endParaRPr lang="en-US" altLang="zh-CHT" dirty="0" smtClean="0"/>
          </a:p>
          <a:p>
            <a:r>
              <a:rPr lang="zh-CHT" altLang="en-US" dirty="0" smtClean="0"/>
              <a:t>於</a:t>
            </a:r>
            <a:r>
              <a:rPr lang="en-US" altLang="zh-CHT" dirty="0" smtClean="0"/>
              <a:t>Android</a:t>
            </a:r>
            <a:r>
              <a:rPr lang="zh-CHT" altLang="en-US" dirty="0" smtClean="0"/>
              <a:t>程式中使用並操作</a:t>
            </a:r>
            <a:r>
              <a:rPr lang="en-US" altLang="zh-CHT" dirty="0" smtClean="0"/>
              <a:t>SQLite</a:t>
            </a:r>
            <a:r>
              <a:rPr lang="zh-CHT" altLang="en-US" dirty="0" smtClean="0"/>
              <a:t>資料庫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學習目標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7010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/>
          <p:nvPr/>
        </p:nvSpPr>
        <p:spPr>
          <a:xfrm>
            <a:off x="-684584" y="2538856"/>
            <a:ext cx="10729191" cy="431914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HT" dirty="0" smtClean="0"/>
              <a:t> 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範例</a:t>
            </a:r>
            <a:endParaRPr lang="zh-CHT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09083" y="3792996"/>
            <a:ext cx="1957933" cy="2539554"/>
            <a:chOff x="1403649" y="3212976"/>
            <a:chExt cx="1165844" cy="1512168"/>
          </a:xfrm>
        </p:grpSpPr>
        <p:grpSp>
          <p:nvGrpSpPr>
            <p:cNvPr id="8" name="群組 7"/>
            <p:cNvGrpSpPr/>
            <p:nvPr/>
          </p:nvGrpSpPr>
          <p:grpSpPr>
            <a:xfrm>
              <a:off x="1403649" y="3212976"/>
              <a:ext cx="1165844" cy="1224136"/>
              <a:chOff x="1403648" y="3212976"/>
              <a:chExt cx="1440160" cy="151216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03648" y="3212976"/>
                <a:ext cx="1440160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HT" altLang="en-US"/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1403648" y="3573016"/>
                <a:ext cx="14401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/>
              <p:cNvSpPr/>
              <p:nvPr/>
            </p:nvSpPr>
            <p:spPr>
              <a:xfrm>
                <a:off x="1475656" y="3212976"/>
                <a:ext cx="12961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HT" sz="1200" dirty="0" smtClean="0">
                    <a:solidFill>
                      <a:schemeClr val="tx1"/>
                    </a:solidFill>
                  </a:rPr>
                  <a:t>Teacher</a:t>
                </a:r>
                <a:endParaRPr lang="zh-CHT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547664" y="4437112"/>
              <a:ext cx="86409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>
                  <a:solidFill>
                    <a:schemeClr val="tx1"/>
                  </a:solidFill>
                </a:rPr>
                <a:t>Table</a:t>
              </a:r>
              <a:r>
                <a:rPr lang="zh-CHT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HT" dirty="0" smtClean="0">
                  <a:solidFill>
                    <a:schemeClr val="tx1"/>
                  </a:solidFill>
                </a:rPr>
                <a:t>1</a:t>
              </a:r>
              <a:endParaRPr lang="zh-CHT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046688" y="4187235"/>
            <a:ext cx="1165844" cy="1512168"/>
            <a:chOff x="1403649" y="3212976"/>
            <a:chExt cx="1165844" cy="1512168"/>
          </a:xfrm>
        </p:grpSpPr>
        <p:grpSp>
          <p:nvGrpSpPr>
            <p:cNvPr id="12" name="群組 11"/>
            <p:cNvGrpSpPr/>
            <p:nvPr/>
          </p:nvGrpSpPr>
          <p:grpSpPr>
            <a:xfrm>
              <a:off x="1403649" y="3212976"/>
              <a:ext cx="1165844" cy="1224136"/>
              <a:chOff x="1403648" y="3212976"/>
              <a:chExt cx="1440160" cy="151216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403648" y="3212976"/>
                <a:ext cx="1440160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HT" altLang="en-US"/>
              </a:p>
            </p:txBody>
          </p:sp>
          <p:cxnSp>
            <p:nvCxnSpPr>
              <p:cNvPr id="15" name="直線接點 14"/>
              <p:cNvCxnSpPr/>
              <p:nvPr/>
            </p:nvCxnSpPr>
            <p:spPr>
              <a:xfrm>
                <a:off x="1403648" y="3573016"/>
                <a:ext cx="14401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1475656" y="3212976"/>
                <a:ext cx="12961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HT" sz="1200" dirty="0" smtClean="0">
                    <a:solidFill>
                      <a:schemeClr val="tx1"/>
                    </a:solidFill>
                  </a:rPr>
                  <a:t>Student</a:t>
                </a:r>
                <a:endParaRPr lang="zh-CHT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47664" y="4437112"/>
              <a:ext cx="86409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>
                  <a:solidFill>
                    <a:schemeClr val="tx1"/>
                  </a:solidFill>
                </a:rPr>
                <a:t>Table 2</a:t>
              </a:r>
              <a:endParaRPr lang="zh-CHT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603431" y="4207170"/>
            <a:ext cx="1165844" cy="1512168"/>
            <a:chOff x="1403649" y="3212976"/>
            <a:chExt cx="1165844" cy="1512168"/>
          </a:xfrm>
        </p:grpSpPr>
        <p:grpSp>
          <p:nvGrpSpPr>
            <p:cNvPr id="18" name="群組 17"/>
            <p:cNvGrpSpPr/>
            <p:nvPr/>
          </p:nvGrpSpPr>
          <p:grpSpPr>
            <a:xfrm>
              <a:off x="1403649" y="3212976"/>
              <a:ext cx="1165844" cy="1224136"/>
              <a:chOff x="1403648" y="3212976"/>
              <a:chExt cx="1440160" cy="151216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403648" y="3212976"/>
                <a:ext cx="1440160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HT" altLang="en-US"/>
              </a:p>
            </p:txBody>
          </p:sp>
          <p:cxnSp>
            <p:nvCxnSpPr>
              <p:cNvPr id="21" name="直線接點 20"/>
              <p:cNvCxnSpPr/>
              <p:nvPr/>
            </p:nvCxnSpPr>
            <p:spPr>
              <a:xfrm>
                <a:off x="1403648" y="3573016"/>
                <a:ext cx="14401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475656" y="3212976"/>
                <a:ext cx="12961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HT" sz="1200" dirty="0" smtClean="0">
                    <a:solidFill>
                      <a:schemeClr val="tx1"/>
                    </a:solidFill>
                  </a:rPr>
                  <a:t>Staff</a:t>
                </a:r>
                <a:endParaRPr lang="zh-CHT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547664" y="4437112"/>
              <a:ext cx="86409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>
                  <a:solidFill>
                    <a:schemeClr val="tx1"/>
                  </a:solidFill>
                </a:rPr>
                <a:t>Table 3</a:t>
              </a:r>
              <a:endParaRPr lang="zh-CHT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7071024" y="4207170"/>
            <a:ext cx="1165844" cy="1512168"/>
            <a:chOff x="1403649" y="3212976"/>
            <a:chExt cx="1165844" cy="151216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03649" y="3212976"/>
              <a:ext cx="1165844" cy="1224136"/>
              <a:chOff x="1403648" y="3212976"/>
              <a:chExt cx="1440160" cy="151216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403648" y="3212976"/>
                <a:ext cx="1440160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HT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1403648" y="3573016"/>
                <a:ext cx="14401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1475656" y="3212976"/>
                <a:ext cx="12961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HT" sz="1200" dirty="0" smtClean="0">
                    <a:solidFill>
                      <a:schemeClr val="tx1"/>
                    </a:solidFill>
                  </a:rPr>
                  <a:t>Course</a:t>
                </a:r>
                <a:endParaRPr lang="zh-CHT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461941" y="4437112"/>
              <a:ext cx="104926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>
                  <a:solidFill>
                    <a:schemeClr val="tx1"/>
                  </a:solidFill>
                </a:rPr>
                <a:t>Table 4</a:t>
              </a:r>
              <a:endParaRPr lang="zh-CHT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圓柱 28"/>
          <p:cNvSpPr/>
          <p:nvPr/>
        </p:nvSpPr>
        <p:spPr>
          <a:xfrm>
            <a:off x="4031939" y="2420888"/>
            <a:ext cx="129614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dirty="0" smtClean="0"/>
              <a:t>University</a:t>
            </a:r>
            <a:endParaRPr lang="zh-CHT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691680" y="4336386"/>
            <a:ext cx="648072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b="1" dirty="0" smtClean="0">
                <a:solidFill>
                  <a:schemeClr val="tx1"/>
                </a:solidFill>
              </a:rPr>
              <a:t>TID</a:t>
            </a:r>
            <a:endParaRPr lang="zh-CHT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29163" y="4336387"/>
            <a:ext cx="1350749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b="1" dirty="0" err="1" smtClean="0">
                <a:solidFill>
                  <a:schemeClr val="tx1"/>
                </a:solidFill>
              </a:rPr>
              <a:t>int</a:t>
            </a:r>
            <a:endParaRPr lang="zh-CHT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13475" y="4581128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Name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29163" y="4591745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text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13475" y="4869160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Phone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29163" y="4879777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text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475" y="5157192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err="1" smtClean="0">
                <a:solidFill>
                  <a:schemeClr val="tx1"/>
                </a:solidFill>
              </a:rPr>
              <a:t>IDNo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29163" y="5167809"/>
            <a:ext cx="702677" cy="2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200" dirty="0" smtClean="0">
                <a:solidFill>
                  <a:schemeClr val="tx1"/>
                </a:solidFill>
              </a:rPr>
              <a:t>text</a:t>
            </a:r>
            <a:endParaRPr lang="zh-CHT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1.bp.blogspot.com/-CW7BWl7GKMc/UVQDTW1MJlI/AAAAAAAAEJk/rjMnbWwsVGU/s1600/primary+ke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297021" cy="3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右彎箭號 40"/>
          <p:cNvSpPr/>
          <p:nvPr/>
        </p:nvSpPr>
        <p:spPr>
          <a:xfrm flipV="1">
            <a:off x="827583" y="3789040"/>
            <a:ext cx="504057" cy="752753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T" altLang="en-US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22659" y="3493552"/>
            <a:ext cx="1533963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HT" dirty="0" smtClean="0"/>
              <a:t>Primary Key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7745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16350"/>
              </p:ext>
            </p:extLst>
          </p:nvPr>
        </p:nvGraphicFramePr>
        <p:xfrm>
          <a:off x="2123728" y="2852936"/>
          <a:ext cx="6192368" cy="269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2088232"/>
                <a:gridCol w="1943896"/>
              </a:tblGrid>
              <a:tr h="44976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Teacher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TID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Phone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IDNo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李大明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0921829111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A123456789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王曉華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0929123919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S1223123242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張德豐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0911929129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T12321212123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黃中興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0910120122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A124523423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範例</a:t>
            </a:r>
            <a:endParaRPr lang="zh-CHT" altLang="en-US" dirty="0"/>
          </a:p>
        </p:txBody>
      </p:sp>
      <p:sp>
        <p:nvSpPr>
          <p:cNvPr id="5" name="右彎箭號 4"/>
          <p:cNvSpPr/>
          <p:nvPr/>
        </p:nvSpPr>
        <p:spPr>
          <a:xfrm flipV="1">
            <a:off x="1100460" y="3292440"/>
            <a:ext cx="504057" cy="752753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T" altLang="en-US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95536" y="2996952"/>
            <a:ext cx="1533963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T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CHT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5893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 smtClean="0"/>
              <a:t>SQL</a:t>
            </a:r>
            <a:r>
              <a:rPr lang="zh-CHT" altLang="en-US" dirty="0" smtClean="0"/>
              <a:t>語言：。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結構化查詢語言</a:t>
            </a:r>
            <a:r>
              <a:rPr lang="zh-CHT" altLang="en-US" dirty="0"/>
              <a:t>（</a:t>
            </a:r>
            <a:r>
              <a:rPr lang="en-US" altLang="zh-CHT" dirty="0"/>
              <a:t>Structured English Query Language</a:t>
            </a:r>
            <a:r>
              <a:rPr lang="zh-CHT" altLang="en-US" dirty="0"/>
              <a:t>）</a:t>
            </a:r>
            <a:endParaRPr lang="en-US" altLang="zh-CHT" dirty="0" smtClean="0"/>
          </a:p>
          <a:p>
            <a:pPr lvl="1"/>
            <a:r>
              <a:rPr lang="en-US" altLang="zh-CHT" dirty="0" smtClean="0"/>
              <a:t>1970</a:t>
            </a:r>
            <a:r>
              <a:rPr lang="zh-CHT" altLang="en-US" dirty="0" smtClean="0"/>
              <a:t>年代</a:t>
            </a:r>
            <a:r>
              <a:rPr lang="en-US" altLang="zh-CHT" dirty="0" smtClean="0"/>
              <a:t>IBM</a:t>
            </a:r>
            <a:r>
              <a:rPr lang="zh-CHT" altLang="en-US" dirty="0" smtClean="0"/>
              <a:t>公司為</a:t>
            </a:r>
            <a:r>
              <a:rPr lang="zh-CHT" altLang="en-US" dirty="0"/>
              <a:t>研究關聯式資料庫所發展</a:t>
            </a:r>
            <a:r>
              <a:rPr lang="zh-CHT" altLang="en-US" dirty="0" smtClean="0"/>
              <a:t>。</a:t>
            </a:r>
            <a:endParaRPr lang="en-US" altLang="zh-CHT" dirty="0" smtClean="0"/>
          </a:p>
          <a:p>
            <a:pPr lvl="1"/>
            <a:r>
              <a:rPr lang="zh-CHT" altLang="en-US" dirty="0"/>
              <a:t>依</a:t>
            </a:r>
            <a:r>
              <a:rPr lang="zh-CHT" altLang="en-US" dirty="0" smtClean="0"/>
              <a:t>功能區分，可分為以下三類：</a:t>
            </a:r>
            <a:endParaRPr lang="en-US" altLang="zh-CHT" dirty="0" smtClean="0"/>
          </a:p>
          <a:p>
            <a:pPr lvl="2"/>
            <a:r>
              <a:rPr lang="zh-CHT" altLang="en-US" dirty="0"/>
              <a:t>資料定義</a:t>
            </a:r>
            <a:r>
              <a:rPr lang="zh-CHT" altLang="en-US" dirty="0" smtClean="0"/>
              <a:t>語言</a:t>
            </a:r>
            <a:endParaRPr lang="en-US" altLang="zh-CHT" dirty="0" smtClean="0"/>
          </a:p>
          <a:p>
            <a:pPr lvl="2"/>
            <a:r>
              <a:rPr lang="zh-CHT" altLang="en-US" b="1" dirty="0">
                <a:solidFill>
                  <a:schemeClr val="tx1"/>
                </a:solidFill>
              </a:rPr>
              <a:t>資料操作</a:t>
            </a:r>
            <a:r>
              <a:rPr lang="zh-CHT" altLang="en-US" b="1" dirty="0" smtClean="0">
                <a:solidFill>
                  <a:schemeClr val="tx1"/>
                </a:solidFill>
              </a:rPr>
              <a:t>語言</a:t>
            </a:r>
            <a:endParaRPr lang="en-US" altLang="zh-CHT" b="1" dirty="0" smtClean="0">
              <a:solidFill>
                <a:schemeClr val="tx1"/>
              </a:solidFill>
            </a:endParaRPr>
          </a:p>
          <a:p>
            <a:pPr lvl="3"/>
            <a:r>
              <a:rPr lang="zh-CHT" altLang="en-US" b="1" dirty="0">
                <a:solidFill>
                  <a:schemeClr val="tx1"/>
                </a:solidFill>
              </a:rPr>
              <a:t>資料表</a:t>
            </a:r>
            <a:r>
              <a:rPr lang="zh-CHT" altLang="en-US" b="1" dirty="0" smtClean="0">
                <a:solidFill>
                  <a:schemeClr val="tx1"/>
                </a:solidFill>
              </a:rPr>
              <a:t>紀錄新增、刪除、修改、查詢等指令。</a:t>
            </a:r>
            <a:endParaRPr lang="en-US" altLang="zh-CHT" b="1" dirty="0" smtClean="0">
              <a:solidFill>
                <a:schemeClr val="tx1"/>
              </a:solidFill>
            </a:endParaRPr>
          </a:p>
          <a:p>
            <a:pPr lvl="2"/>
            <a:r>
              <a:rPr lang="zh-CHT" altLang="en-US" dirty="0"/>
              <a:t>資料控制語言</a:t>
            </a:r>
            <a:endParaRPr lang="en-US" altLang="zh-CHT" dirty="0" smtClean="0"/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SQL</a:t>
            </a:r>
            <a:r>
              <a:rPr lang="zh-CHT" altLang="en-US" dirty="0" smtClean="0"/>
              <a:t>語言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508980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建立資料庫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pPr lvl="1"/>
            <a:endParaRPr lang="en-US" altLang="zh-CHT" dirty="0" smtClean="0"/>
          </a:p>
          <a:p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SQL</a:t>
            </a:r>
            <a:r>
              <a:rPr lang="zh-CHT" altLang="en-US" dirty="0" smtClean="0"/>
              <a:t>語言基礎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924944"/>
            <a:ext cx="7056784" cy="11881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DATABASE </a:t>
            </a:r>
            <a:r>
              <a:rPr lang="en-US" altLang="zh-CHT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資料庫名稱</a:t>
            </a:r>
            <a:r>
              <a:rPr lang="en-US" altLang="zh-CHT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CHT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CHT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767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建立資料表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pPr lvl="1"/>
            <a:endParaRPr lang="en-US" altLang="zh-CHT" dirty="0" smtClean="0"/>
          </a:p>
          <a:p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SQL</a:t>
            </a:r>
            <a:r>
              <a:rPr lang="zh-CHT" altLang="en-US" dirty="0" smtClean="0"/>
              <a:t>語言基礎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852936"/>
            <a:ext cx="7920880" cy="11881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TABLE </a:t>
            </a:r>
            <a:r>
              <a:rPr lang="zh-CHT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資料表名稱 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HT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CHT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HT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HT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CHT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HT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...)</a:t>
            </a:r>
            <a:endParaRPr lang="en-US" altLang="zh-CHT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6394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/>
              <a:t>Select </a:t>
            </a:r>
            <a:r>
              <a:rPr lang="zh-CHT" altLang="en-US" dirty="0"/>
              <a:t>選取</a:t>
            </a:r>
            <a:r>
              <a:rPr lang="zh-CHT" altLang="en-US" dirty="0" smtClean="0"/>
              <a:t>資料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pPr lvl="1"/>
            <a:endParaRPr lang="en-US" altLang="zh-CHT" dirty="0" smtClean="0"/>
          </a:p>
          <a:p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SQL</a:t>
            </a:r>
            <a:r>
              <a:rPr lang="zh-CHT" altLang="en-US" dirty="0" smtClean="0"/>
              <a:t>語言基礎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924944"/>
            <a:ext cx="7056784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CHT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CHT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CHT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CHT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2, …] </a:t>
            </a:r>
            <a:endParaRPr lang="en-US" altLang="zh-CHT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CHT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HT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r>
              <a:rPr lang="en-US" altLang="zh-CHT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CHT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HT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HT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CHT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zh-CHT" altLang="en-US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zh-CHT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en-US" altLang="zh-CHT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</a:p>
          <a:p>
            <a:r>
              <a:rPr lang="en-US" altLang="zh-CHT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</a:t>
            </a:r>
            <a:r>
              <a:rPr lang="en-US" altLang="zh-CHT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en-US" altLang="zh-CHT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HT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lang="zh-CHT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組欄位</a:t>
            </a:r>
            <a:r>
              <a:rPr lang="en-US" altLang="zh-CHT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CHT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CHT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HT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</a:t>
            </a:r>
            <a:r>
              <a:rPr lang="en-US" altLang="zh-CHT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en-US" altLang="zh-CHT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HT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排序欄位</a:t>
            </a:r>
            <a:r>
              <a:rPr lang="en-US" altLang="zh-CHT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[</a:t>
            </a:r>
            <a:r>
              <a:rPr lang="en-US" altLang="zh-CHT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</a:t>
            </a:r>
            <a:r>
              <a:rPr lang="en-US" altLang="zh-CHT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en-US" altLang="zh-CHT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</a:t>
            </a:r>
            <a:r>
              <a:rPr lang="en-US" altLang="zh-CHT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CHT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CHT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973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348880"/>
            <a:ext cx="8424935" cy="4320479"/>
          </a:xfrm>
        </p:spPr>
        <p:txBody>
          <a:bodyPr/>
          <a:lstStyle/>
          <a:p>
            <a:r>
              <a:rPr lang="zh-CHT" altLang="en-US" dirty="0" smtClean="0"/>
              <a:t>將</a:t>
            </a:r>
            <a:r>
              <a:rPr lang="en-US" altLang="zh-CHT" dirty="0"/>
              <a:t>Teacher</a:t>
            </a:r>
            <a:r>
              <a:rPr lang="zh-CHT" altLang="en-US" dirty="0" smtClean="0"/>
              <a:t>資料表中</a:t>
            </a:r>
            <a:r>
              <a:rPr lang="en-US" altLang="zh-CHT" dirty="0" smtClean="0"/>
              <a:t>TID</a:t>
            </a:r>
            <a:r>
              <a:rPr lang="zh-CHT" altLang="en-US" dirty="0" smtClean="0"/>
              <a:t>欄位為</a:t>
            </a:r>
            <a:r>
              <a:rPr lang="en-US" altLang="zh-CHT" dirty="0" smtClean="0"/>
              <a:t>1</a:t>
            </a:r>
            <a:r>
              <a:rPr lang="zh-CHT" altLang="en-US" dirty="0" smtClean="0"/>
              <a:t>的學生紀錄篩選出來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r>
              <a:rPr lang="zh-CHT" altLang="en-US" dirty="0" smtClean="0"/>
              <a:t>將</a:t>
            </a:r>
            <a:r>
              <a:rPr lang="en-US" altLang="zh-CHT" dirty="0"/>
              <a:t>Teacher</a:t>
            </a:r>
            <a:r>
              <a:rPr lang="zh-CHT" altLang="en-US" dirty="0" smtClean="0"/>
              <a:t>資料</a:t>
            </a:r>
            <a:r>
              <a:rPr lang="zh-CHT" altLang="en-US" dirty="0"/>
              <a:t>表</a:t>
            </a:r>
            <a:r>
              <a:rPr lang="zh-CHT" altLang="en-US" dirty="0" smtClean="0"/>
              <a:t>中</a:t>
            </a:r>
            <a:r>
              <a:rPr lang="en-US" altLang="zh-CHT" dirty="0" smtClean="0"/>
              <a:t>TID</a:t>
            </a:r>
            <a:r>
              <a:rPr lang="zh-CHT" altLang="en-US" dirty="0" smtClean="0"/>
              <a:t>欄位大於</a:t>
            </a:r>
            <a:r>
              <a:rPr lang="en-US" altLang="zh-CHT" dirty="0" smtClean="0"/>
              <a:t>1</a:t>
            </a:r>
            <a:r>
              <a:rPr lang="zh-CHT" altLang="en-US" dirty="0" smtClean="0"/>
              <a:t>且姓名以「黃」</a:t>
            </a:r>
            <a:r>
              <a:rPr lang="zh-CHT" altLang="en-US" smtClean="0"/>
              <a:t>開頭的老師紀錄</a:t>
            </a:r>
            <a:r>
              <a:rPr lang="zh-CHT" altLang="en-US" dirty="0"/>
              <a:t>篩選</a:t>
            </a:r>
            <a:r>
              <a:rPr lang="zh-CHT" altLang="en-US" dirty="0" smtClean="0"/>
              <a:t>出來，並且以</a:t>
            </a:r>
            <a:r>
              <a:rPr lang="en-US" altLang="zh-CHT" dirty="0" smtClean="0"/>
              <a:t>TID</a:t>
            </a:r>
            <a:r>
              <a:rPr lang="zh-CHT" altLang="en-US" dirty="0" smtClean="0"/>
              <a:t>由大排到小的順序排列。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pPr marL="0" indent="0">
              <a:buNone/>
            </a:pP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範例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924944"/>
            <a:ext cx="7056784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Student where TID = 1</a:t>
            </a:r>
            <a:endParaRPr lang="en-US" altLang="zh-CHT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4581128"/>
            <a:ext cx="7056784" cy="8640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Student where TID &gt; 1 and Name like '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%' order by TID </a:t>
            </a:r>
            <a:r>
              <a:rPr lang="en-US" altLang="zh-CHT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</a:t>
            </a:r>
            <a:endParaRPr lang="en-US" altLang="zh-CHT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8374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348880"/>
            <a:ext cx="8424935" cy="4320479"/>
          </a:xfrm>
        </p:spPr>
        <p:txBody>
          <a:bodyPr/>
          <a:lstStyle/>
          <a:p>
            <a:pPr marL="0" indent="0">
              <a:buNone/>
            </a:pPr>
            <a:endParaRPr lang="en-US" altLang="zh-CHT" dirty="0" smtClean="0"/>
          </a:p>
          <a:p>
            <a:r>
              <a:rPr lang="zh-CHT" altLang="en-US" dirty="0" smtClean="0"/>
              <a:t>將</a:t>
            </a:r>
            <a:r>
              <a:rPr lang="en-US" altLang="zh-CHT" dirty="0" smtClean="0"/>
              <a:t>Teacher</a:t>
            </a:r>
            <a:r>
              <a:rPr lang="zh-CHT" altLang="en-US" dirty="0" smtClean="0"/>
              <a:t>資料</a:t>
            </a:r>
            <a:r>
              <a:rPr lang="zh-CHT" altLang="en-US" dirty="0"/>
              <a:t>表中</a:t>
            </a:r>
            <a:r>
              <a:rPr lang="en-US" altLang="zh-CHT" dirty="0"/>
              <a:t>TID</a:t>
            </a:r>
            <a:r>
              <a:rPr lang="zh-CHT" altLang="en-US" dirty="0"/>
              <a:t>欄位大於</a:t>
            </a:r>
            <a:r>
              <a:rPr lang="en-US" altLang="zh-CHT" dirty="0" smtClean="0"/>
              <a:t>1</a:t>
            </a:r>
            <a:r>
              <a:rPr lang="zh-CHT" altLang="en-US" dirty="0" smtClean="0"/>
              <a:t>或姓名為「黃中興」的老師紀錄</a:t>
            </a:r>
            <a:r>
              <a:rPr lang="zh-CHT" altLang="en-US" dirty="0"/>
              <a:t>篩選</a:t>
            </a:r>
            <a:r>
              <a:rPr lang="zh-CHT" altLang="en-US" dirty="0" smtClean="0"/>
              <a:t>出其電話與身分證欄位的資料。</a:t>
            </a:r>
            <a:endParaRPr lang="en-US" altLang="zh-CHT" dirty="0"/>
          </a:p>
          <a:p>
            <a:pPr marL="0" indent="0">
              <a:buNone/>
            </a:pP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範例</a:t>
            </a:r>
            <a:endParaRPr lang="zh-CHT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948" y="3789040"/>
            <a:ext cx="7056784" cy="8640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Phone, </a:t>
            </a:r>
            <a:r>
              <a:rPr lang="en-US" altLang="zh-CHT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IDNo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Student where TID &gt; 1 or Name = '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黃中興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endParaRPr lang="en-US" altLang="zh-CHT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0274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關聯式資料表範例</a:t>
            </a:r>
            <a:endParaRPr lang="zh-CHT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431684"/>
              </p:ext>
            </p:extLst>
          </p:nvPr>
        </p:nvGraphicFramePr>
        <p:xfrm>
          <a:off x="179512" y="2060848"/>
          <a:ext cx="3744415" cy="269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/>
                <a:gridCol w="648072"/>
                <a:gridCol w="1152128"/>
                <a:gridCol w="1440160"/>
              </a:tblGrid>
              <a:tr h="44976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Teacher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TID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Phone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IDNo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李大明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0921829111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A123456789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王曉華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0929123919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S1223123242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張德豐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0911929129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T12321212123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黃中興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0910120122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A124523423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433392"/>
              </p:ext>
            </p:extLst>
          </p:nvPr>
        </p:nvGraphicFramePr>
        <p:xfrm>
          <a:off x="6516216" y="2852936"/>
          <a:ext cx="2016222" cy="269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828"/>
                <a:gridCol w="753315"/>
                <a:gridCol w="720079"/>
              </a:tblGrid>
              <a:tr h="44976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HT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Student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SID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Grade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李大明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王曉華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張德豐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黃中興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肘形接點 7"/>
          <p:cNvCxnSpPr>
            <a:endCxn id="4" idx="2"/>
          </p:cNvCxnSpPr>
          <p:nvPr/>
        </p:nvCxnSpPr>
        <p:spPr>
          <a:xfrm rot="10800000">
            <a:off x="2051720" y="4759462"/>
            <a:ext cx="2304257" cy="82977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endCxn id="5" idx="2"/>
          </p:cNvCxnSpPr>
          <p:nvPr/>
        </p:nvCxnSpPr>
        <p:spPr>
          <a:xfrm flipV="1">
            <a:off x="6084168" y="5551550"/>
            <a:ext cx="1440159" cy="82977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485037"/>
              </p:ext>
            </p:extLst>
          </p:nvPr>
        </p:nvGraphicFramePr>
        <p:xfrm>
          <a:off x="4211960" y="3933056"/>
          <a:ext cx="2088232" cy="26986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2215"/>
                <a:gridCol w="780220"/>
                <a:gridCol w="745797"/>
              </a:tblGrid>
              <a:tr h="44976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HT" sz="1600" dirty="0" smtClean="0"/>
                        <a:t>Class</a:t>
                      </a:r>
                      <a:endParaRPr lang="zh-CHT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dirty="0" smtClean="0"/>
                        <a:t>ID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dirty="0" smtClean="0"/>
                        <a:t>TID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T" sz="1200" dirty="0" smtClean="0"/>
                        <a:t>SID</a:t>
                      </a:r>
                      <a:endParaRPr lang="zh-CHT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1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1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1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2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1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2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3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1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3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49769"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4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2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200" dirty="0" smtClean="0"/>
                        <a:t>1</a:t>
                      </a:r>
                      <a:endParaRPr lang="zh-CHT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07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348880"/>
            <a:ext cx="8424935" cy="4320479"/>
          </a:xfrm>
        </p:spPr>
        <p:txBody>
          <a:bodyPr/>
          <a:lstStyle/>
          <a:p>
            <a:pPr marL="0" indent="0">
              <a:buNone/>
            </a:pPr>
            <a:endParaRPr lang="en-US" altLang="zh-CHT" dirty="0" smtClean="0"/>
          </a:p>
          <a:p>
            <a:r>
              <a:rPr lang="zh-CHT" altLang="en-US" dirty="0" smtClean="0"/>
              <a:t>從</a:t>
            </a:r>
            <a:r>
              <a:rPr lang="en-US" altLang="zh-CHT" dirty="0" smtClean="0"/>
              <a:t>Class</a:t>
            </a:r>
            <a:r>
              <a:rPr lang="zh-CHT" altLang="en-US" dirty="0" smtClean="0"/>
              <a:t>資料表中找出「李大明」老師的所有學生與其成績：</a:t>
            </a:r>
            <a:endParaRPr lang="en-US" altLang="zh-CHT" dirty="0"/>
          </a:p>
          <a:p>
            <a:pPr marL="0" indent="0">
              <a:buNone/>
            </a:pP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範例</a:t>
            </a:r>
            <a:endParaRPr lang="zh-CHT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948" y="3429000"/>
            <a:ext cx="7590476" cy="1224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CHT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Teacher.Name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CHT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Student.Name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CHT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Student.Grade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Class, Student, Teacher where </a:t>
            </a:r>
            <a:r>
              <a:rPr lang="en-US" altLang="zh-CHT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Class.TID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Teacher.ID and </a:t>
            </a:r>
            <a:r>
              <a:rPr lang="en-US" altLang="zh-CHT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Teacher.Name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'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李大明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endParaRPr lang="en-US" altLang="zh-CHT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 smtClean="0"/>
              <a:t>Fragment</a:t>
            </a:r>
            <a:r>
              <a:rPr lang="zh-CHT" altLang="en-US" dirty="0" smtClean="0"/>
              <a:t>切換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6499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348880"/>
            <a:ext cx="8424935" cy="4320479"/>
          </a:xfrm>
        </p:spPr>
        <p:txBody>
          <a:bodyPr/>
          <a:lstStyle/>
          <a:p>
            <a:pPr marL="0" indent="0">
              <a:buNone/>
            </a:pPr>
            <a:endParaRPr lang="en-US" altLang="zh-CHT" dirty="0" smtClean="0"/>
          </a:p>
          <a:p>
            <a:r>
              <a:rPr lang="zh-CHT" altLang="en-US" dirty="0"/>
              <a:t>格式</a:t>
            </a:r>
            <a:r>
              <a:rPr lang="zh-CHT" altLang="en-US" dirty="0" smtClean="0"/>
              <a:t>：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pPr lvl="1"/>
            <a:r>
              <a:rPr lang="zh-CHT" altLang="en-US" dirty="0"/>
              <a:t>注意</a:t>
            </a:r>
            <a:r>
              <a:rPr lang="zh-CHT" altLang="en-US" dirty="0" smtClean="0"/>
              <a:t>：數值必須考慮對應欄位的型態；如果是字串或日期等型態，要在數值前後加上單引號。</a:t>
            </a:r>
            <a:endParaRPr lang="en-US" altLang="zh-CHT" dirty="0"/>
          </a:p>
          <a:p>
            <a:pPr marL="0" indent="0">
              <a:buNone/>
            </a:pP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新增紀錄</a:t>
            </a:r>
            <a:endParaRPr lang="zh-CHT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948" y="3429000"/>
            <a:ext cx="7590476" cy="1224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資料表名稱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(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2, 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...)</a:t>
            </a:r>
          </a:p>
          <a:p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VALUES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2, ...)</a:t>
            </a:r>
            <a:endParaRPr lang="en-US" altLang="zh-CHT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5034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348880"/>
            <a:ext cx="8424935" cy="4320479"/>
          </a:xfrm>
        </p:spPr>
        <p:txBody>
          <a:bodyPr/>
          <a:lstStyle/>
          <a:p>
            <a:pPr marL="0" indent="0">
              <a:buNone/>
            </a:pPr>
            <a:endParaRPr lang="en-US" altLang="zh-CHT" dirty="0" smtClean="0"/>
          </a:p>
          <a:p>
            <a:r>
              <a:rPr lang="zh-CHT" altLang="en-US" dirty="0"/>
              <a:t>格式</a:t>
            </a:r>
            <a:r>
              <a:rPr lang="zh-CHT" altLang="en-US" dirty="0" smtClean="0"/>
              <a:t>：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pPr lvl="1"/>
            <a:r>
              <a:rPr lang="zh-CHT" altLang="en-US" dirty="0" smtClean="0"/>
              <a:t>條件用來篩選出想要修改的紀錄。</a:t>
            </a:r>
            <a:endParaRPr lang="en-US" altLang="zh-CHT" dirty="0"/>
          </a:p>
          <a:p>
            <a:pPr marL="0" indent="0">
              <a:buNone/>
            </a:pP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修改紀錄</a:t>
            </a:r>
            <a:endParaRPr lang="zh-CHT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948" y="3429000"/>
            <a:ext cx="7590476" cy="1224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資料表名稱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CHT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1] 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1],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2] 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2]</a:t>
            </a:r>
          </a:p>
          <a:p>
            <a:r>
              <a:rPr lang="en-US" altLang="zh-CHT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CHT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8608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348880"/>
            <a:ext cx="8424935" cy="4320479"/>
          </a:xfrm>
        </p:spPr>
        <p:txBody>
          <a:bodyPr/>
          <a:lstStyle/>
          <a:p>
            <a:pPr marL="0" indent="0">
              <a:buNone/>
            </a:pPr>
            <a:endParaRPr lang="en-US" altLang="zh-CHT" dirty="0" smtClean="0"/>
          </a:p>
          <a:p>
            <a:r>
              <a:rPr lang="zh-CHT" altLang="en-US" dirty="0"/>
              <a:t>格式</a:t>
            </a:r>
            <a:r>
              <a:rPr lang="zh-CHT" altLang="en-US" dirty="0" smtClean="0"/>
              <a:t>：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pPr lvl="1"/>
            <a:r>
              <a:rPr lang="zh-CHT" altLang="en-US" dirty="0" smtClean="0"/>
              <a:t>條件用來篩選出想要刪除的紀錄。</a:t>
            </a:r>
            <a:endParaRPr lang="en-US" altLang="zh-CHT" dirty="0"/>
          </a:p>
          <a:p>
            <a:pPr marL="0" indent="0">
              <a:buNone/>
            </a:pP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刪除紀錄</a:t>
            </a:r>
            <a:endParaRPr lang="zh-CHT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948" y="3429000"/>
            <a:ext cx="7590476" cy="1224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 [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資料表名稱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CHT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[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CHT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7442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SQLite</a:t>
            </a:r>
            <a:r>
              <a:rPr lang="zh-CHT" altLang="en-US" dirty="0" smtClean="0"/>
              <a:t>資料庫介紹</a:t>
            </a:r>
            <a:endParaRPr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42602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564903"/>
            <a:ext cx="8424935" cy="3561259"/>
          </a:xfrm>
        </p:spPr>
        <p:txBody>
          <a:bodyPr/>
          <a:lstStyle/>
          <a:p>
            <a:r>
              <a:rPr lang="zh-CHT" altLang="en-US" dirty="0" smtClean="0"/>
              <a:t>一個</a:t>
            </a:r>
            <a:r>
              <a:rPr lang="zh-CHT" altLang="en-US" dirty="0"/>
              <a:t>開</a:t>
            </a:r>
            <a:r>
              <a:rPr lang="zh-CHT" altLang="en-US" dirty="0" smtClean="0"/>
              <a:t>源碼的</a:t>
            </a:r>
            <a:r>
              <a:rPr lang="en-US" altLang="zh-CHT" dirty="0" smtClean="0"/>
              <a:t>SQL</a:t>
            </a:r>
            <a:r>
              <a:rPr lang="zh-CHT" altLang="en-US" dirty="0" smtClean="0"/>
              <a:t>資料庫，支持</a:t>
            </a:r>
            <a:r>
              <a:rPr lang="zh-CHT" altLang="en-US" dirty="0"/>
              <a:t>標準的關聯式</a:t>
            </a:r>
            <a:r>
              <a:rPr lang="zh-CHT" altLang="en-US" dirty="0" smtClean="0"/>
              <a:t>資料庫功能。</a:t>
            </a:r>
            <a:endParaRPr lang="en-US" altLang="zh-CHT" dirty="0"/>
          </a:p>
          <a:p>
            <a:r>
              <a:rPr lang="zh-CHT" altLang="en-US" dirty="0" smtClean="0"/>
              <a:t>使用時只需</a:t>
            </a:r>
            <a:r>
              <a:rPr lang="zh-CHT" altLang="en-US" dirty="0"/>
              <a:t>要很少的</a:t>
            </a:r>
            <a:r>
              <a:rPr lang="zh-CHT" altLang="en-US" dirty="0" smtClean="0"/>
              <a:t>記憶體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約 </a:t>
            </a:r>
            <a:r>
              <a:rPr lang="en-US" altLang="zh-CHT" dirty="0" smtClean="0"/>
              <a:t>250kb</a:t>
            </a:r>
          </a:p>
          <a:p>
            <a:r>
              <a:rPr lang="zh-CHT" altLang="en-US" dirty="0" smtClean="0"/>
              <a:t>適合用於行動裝置進行資料庫存取。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什麼是</a:t>
            </a:r>
            <a:r>
              <a:rPr lang="en-US" altLang="zh-CHT" dirty="0" smtClean="0"/>
              <a:t>SQLite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246295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564903"/>
            <a:ext cx="8424935" cy="3561259"/>
          </a:xfrm>
        </p:spPr>
        <p:txBody>
          <a:bodyPr/>
          <a:lstStyle/>
          <a:p>
            <a:r>
              <a:rPr lang="en-US" altLang="zh-CHT" dirty="0" smtClean="0"/>
              <a:t>TEXT</a:t>
            </a:r>
            <a:r>
              <a:rPr lang="zh-CHT" altLang="en-US" dirty="0" smtClean="0"/>
              <a:t>（字串）</a:t>
            </a:r>
            <a:endParaRPr lang="en-US" altLang="zh-CHT" dirty="0" smtClean="0"/>
          </a:p>
          <a:p>
            <a:r>
              <a:rPr lang="en-US" altLang="zh-CHT" dirty="0" smtClean="0"/>
              <a:t>INTEGER</a:t>
            </a:r>
            <a:r>
              <a:rPr lang="zh-CHT" altLang="en-US" dirty="0" smtClean="0"/>
              <a:t>（整數）</a:t>
            </a:r>
            <a:endParaRPr lang="en-US" altLang="zh-CHT" dirty="0" smtClean="0"/>
          </a:p>
          <a:p>
            <a:r>
              <a:rPr lang="en-US" altLang="zh-CHT" dirty="0" smtClean="0"/>
              <a:t>REAL</a:t>
            </a:r>
            <a:r>
              <a:rPr lang="zh-CHT" altLang="en-US" dirty="0" smtClean="0"/>
              <a:t>（浮點數）</a:t>
            </a:r>
            <a:endParaRPr lang="en-US" altLang="zh-CHT" dirty="0" smtClean="0"/>
          </a:p>
          <a:p>
            <a:r>
              <a:rPr lang="zh-CHT" altLang="en-US" dirty="0" smtClean="0"/>
              <a:t>註：</a:t>
            </a:r>
            <a:r>
              <a:rPr lang="en-US" altLang="zh-CHT" dirty="0" smtClean="0"/>
              <a:t>SQLite </a:t>
            </a:r>
            <a:r>
              <a:rPr lang="zh-CHT" altLang="en-US" dirty="0"/>
              <a:t>的本身並不驗證資料的</a:t>
            </a:r>
            <a:r>
              <a:rPr lang="zh-CHT" altLang="en-US" dirty="0" smtClean="0"/>
              <a:t>類型；例如</a:t>
            </a:r>
            <a:r>
              <a:rPr lang="zh-CHT" altLang="en-US" dirty="0"/>
              <a:t>，你可以</a:t>
            </a:r>
            <a:r>
              <a:rPr lang="zh-CHT" altLang="en-US" dirty="0" smtClean="0"/>
              <a:t>寫入 整數數值到字串型態的欄位中，反之亦然。取用時，程式必須要自己做好型態檢查。</a:t>
            </a:r>
            <a:r>
              <a:rPr lang="en-US" altLang="zh-CHT" dirty="0" smtClean="0"/>
              <a:t> 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SQLite</a:t>
            </a:r>
            <a:r>
              <a:rPr lang="zh-CHT" altLang="en-US" dirty="0" smtClean="0"/>
              <a:t>支援類型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563478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780928"/>
            <a:ext cx="8424935" cy="3345234"/>
          </a:xfrm>
        </p:spPr>
        <p:txBody>
          <a:bodyPr/>
          <a:lstStyle/>
          <a:p>
            <a:r>
              <a:rPr lang="zh-CHT" altLang="en-US" dirty="0"/>
              <a:t>所有 </a:t>
            </a:r>
            <a:r>
              <a:rPr lang="en-US" altLang="zh-CHT" dirty="0" smtClean="0"/>
              <a:t>Android</a:t>
            </a:r>
            <a:r>
              <a:rPr lang="zh-CHT" altLang="en-US" dirty="0" smtClean="0"/>
              <a:t>裝置都</a:t>
            </a:r>
            <a:r>
              <a:rPr lang="zh-CHT" altLang="en-US" dirty="0"/>
              <a:t>有</a:t>
            </a:r>
            <a:r>
              <a:rPr lang="zh-CHT" altLang="en-US" dirty="0" smtClean="0"/>
              <a:t>嵌入</a:t>
            </a:r>
            <a:r>
              <a:rPr lang="en-US" altLang="zh-CHT" dirty="0" smtClean="0"/>
              <a:t>SQLite</a:t>
            </a:r>
            <a:r>
              <a:rPr lang="zh-CHT" altLang="en-US" dirty="0" smtClean="0"/>
              <a:t>，因此在</a:t>
            </a:r>
            <a:r>
              <a:rPr lang="en-US" altLang="zh-CHT" dirty="0" smtClean="0"/>
              <a:t>Android</a:t>
            </a:r>
            <a:r>
              <a:rPr lang="zh-CHT" altLang="en-US" dirty="0" smtClean="0"/>
              <a:t>裝置中使用 </a:t>
            </a:r>
            <a:r>
              <a:rPr lang="en-US" altLang="zh-CHT" dirty="0" smtClean="0"/>
              <a:t>SQLite</a:t>
            </a:r>
            <a:r>
              <a:rPr lang="zh-CHT" altLang="en-US" dirty="0" smtClean="0"/>
              <a:t>不</a:t>
            </a:r>
            <a:r>
              <a:rPr lang="zh-CHT" altLang="en-US" dirty="0"/>
              <a:t>需要再</a:t>
            </a:r>
            <a:r>
              <a:rPr lang="zh-CHT" altLang="en-US" dirty="0" smtClean="0"/>
              <a:t>安裝</a:t>
            </a:r>
            <a:endParaRPr lang="en-US" altLang="zh-CHT" dirty="0" smtClean="0"/>
          </a:p>
          <a:p>
            <a:r>
              <a:rPr lang="zh-CHT" altLang="en-US" dirty="0"/>
              <a:t>可</a:t>
            </a:r>
            <a:r>
              <a:rPr lang="zh-CHT" altLang="en-US" dirty="0" smtClean="0"/>
              <a:t>使用 </a:t>
            </a:r>
            <a:r>
              <a:rPr lang="en-US" altLang="zh-CHT" dirty="0"/>
              <a:t>SQL </a:t>
            </a:r>
            <a:r>
              <a:rPr lang="zh-CHT" altLang="en-US" dirty="0"/>
              <a:t>語法建立或更新</a:t>
            </a:r>
            <a:r>
              <a:rPr lang="zh-CHT" altLang="en-US" dirty="0" smtClean="0"/>
              <a:t>資料庫</a:t>
            </a:r>
            <a:endParaRPr lang="en-US" altLang="zh-CHT" dirty="0" smtClean="0"/>
          </a:p>
          <a:p>
            <a:r>
              <a:rPr lang="zh-CHT" altLang="en-US" dirty="0" smtClean="0"/>
              <a:t>使用</a:t>
            </a:r>
            <a:r>
              <a:rPr lang="en-US" altLang="zh-CHT" dirty="0" err="1"/>
              <a:t>SQLiteOpenHelper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在</a:t>
            </a:r>
            <a:r>
              <a:rPr lang="en-US" altLang="zh-CHT" dirty="0" smtClean="0"/>
              <a:t>Android</a:t>
            </a:r>
            <a:r>
              <a:rPr lang="zh-CHT" altLang="en-US" dirty="0" smtClean="0"/>
              <a:t>中使用</a:t>
            </a:r>
            <a:r>
              <a:rPr lang="en-US" altLang="zh-CHT" dirty="0" smtClean="0"/>
              <a:t>SQLite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075347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建立</a:t>
            </a:r>
            <a:r>
              <a:rPr lang="en-US" altLang="zh-CHT" dirty="0" smtClean="0"/>
              <a:t>SQLite</a:t>
            </a:r>
            <a:r>
              <a:rPr lang="zh-CHT" altLang="en-US" dirty="0" smtClean="0"/>
              <a:t>資料庫</a:t>
            </a:r>
            <a:endParaRPr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36652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564903"/>
            <a:ext cx="8424935" cy="3561259"/>
          </a:xfrm>
        </p:spPr>
        <p:txBody>
          <a:bodyPr/>
          <a:lstStyle/>
          <a:p>
            <a:r>
              <a:rPr lang="zh-CHT" altLang="en-US" dirty="0" smtClean="0"/>
              <a:t>假設我們要開發一個</a:t>
            </a:r>
            <a:r>
              <a:rPr lang="en-US" altLang="zh-CHT" dirty="0" smtClean="0"/>
              <a:t>Android</a:t>
            </a:r>
            <a:r>
              <a:rPr lang="zh-CHT" altLang="en-US" dirty="0" smtClean="0"/>
              <a:t>程式，可以提供使用者做本地端的註冊，以便後續登入時使用。</a:t>
            </a:r>
            <a:endParaRPr lang="en-US" altLang="zh-CHT" dirty="0" smtClean="0"/>
          </a:p>
          <a:p>
            <a:r>
              <a:rPr lang="zh-CHT" altLang="en-US" dirty="0"/>
              <a:t>利用程式建立</a:t>
            </a:r>
            <a:r>
              <a:rPr lang="zh-CHT" altLang="en-US" dirty="0" smtClean="0"/>
              <a:t>一個可以被程式所使用的資料庫，並建立</a:t>
            </a:r>
            <a:r>
              <a:rPr lang="en-US" altLang="zh-CHT" dirty="0" err="1" smtClean="0"/>
              <a:t>SystemUser</a:t>
            </a:r>
            <a:r>
              <a:rPr lang="zh-CHT" altLang="en-US" dirty="0" smtClean="0"/>
              <a:t>資料表用來儲存使用者的資料，資料表規劃如下：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範例</a:t>
            </a:r>
            <a:endParaRPr lang="zh-CHT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65023"/>
              </p:ext>
            </p:extLst>
          </p:nvPr>
        </p:nvGraphicFramePr>
        <p:xfrm>
          <a:off x="2411760" y="4365104"/>
          <a:ext cx="446449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/>
                <a:gridCol w="1080120"/>
                <a:gridCol w="1224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HT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HT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型態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HT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 (Primary Key)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Integer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電子郵件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Password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登入密碼</a:t>
                      </a:r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82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建立一個 </a:t>
            </a:r>
            <a:r>
              <a:rPr lang="en-US" altLang="zh-CHT" dirty="0"/>
              <a:t>class </a:t>
            </a:r>
            <a:r>
              <a:rPr lang="zh-CHT" altLang="en-US" dirty="0"/>
              <a:t>叫做 </a:t>
            </a:r>
            <a:r>
              <a:rPr lang="en-US" altLang="zh-CHT" dirty="0" err="1" smtClean="0"/>
              <a:t>MyDBHelper</a:t>
            </a:r>
            <a:r>
              <a:rPr lang="en-US" altLang="zh-CHT" dirty="0" smtClean="0"/>
              <a:t> </a:t>
            </a:r>
            <a:r>
              <a:rPr lang="zh-CHT" altLang="en-US" dirty="0"/>
              <a:t>然後</a:t>
            </a:r>
            <a:r>
              <a:rPr lang="zh-CHT" altLang="en-US" dirty="0" smtClean="0"/>
              <a:t>繼承 </a:t>
            </a:r>
            <a:r>
              <a:rPr lang="en-US" altLang="zh-CHT" dirty="0" err="1" smtClean="0"/>
              <a:t>SQLiteOpenHelper</a:t>
            </a:r>
            <a:endParaRPr lang="en-US" altLang="zh-CHT" dirty="0" smtClean="0"/>
          </a:p>
          <a:p>
            <a:pPr lvl="1"/>
            <a:r>
              <a:rPr lang="zh-CHT" altLang="en-US" dirty="0"/>
              <a:t>根據</a:t>
            </a:r>
            <a:r>
              <a:rPr lang="zh-CHT" altLang="en-US" dirty="0" smtClean="0"/>
              <a:t>建議</a:t>
            </a:r>
            <a:r>
              <a:rPr lang="en-US" altLang="zh-CHT" dirty="0" smtClean="0"/>
              <a:t>Import</a:t>
            </a:r>
            <a:r>
              <a:rPr lang="zh-CHT" altLang="en-US" dirty="0" smtClean="0"/>
              <a:t>必要的</a:t>
            </a:r>
            <a:r>
              <a:rPr lang="en-US" altLang="zh-CHT" dirty="0" smtClean="0"/>
              <a:t>package</a:t>
            </a:r>
            <a:r>
              <a:rPr lang="zh-CHT" altLang="en-US" dirty="0" smtClean="0"/>
              <a:t>，以及須實作的方法。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步驟一：建立類別</a:t>
            </a:r>
            <a:endParaRPr lang="zh-CHT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6768752" cy="284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08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 smtClean="0"/>
              <a:t>Fragment</a:t>
            </a:r>
            <a:r>
              <a:rPr lang="zh-CHT" altLang="en-US" dirty="0" smtClean="0"/>
              <a:t>控制</a:t>
            </a:r>
            <a:endParaRPr lang="en-US" altLang="zh-CHT" dirty="0" smtClean="0"/>
          </a:p>
          <a:p>
            <a:pPr lvl="1"/>
            <a:r>
              <a:rPr lang="en-US" altLang="zh-CHT" dirty="0" smtClean="0"/>
              <a:t>Fragment</a:t>
            </a:r>
            <a:r>
              <a:rPr lang="zh-CHT" altLang="en-US" dirty="0" smtClean="0"/>
              <a:t>頁面切換與管理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使用動機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在不同的</a:t>
            </a:r>
            <a:r>
              <a:rPr lang="en-US" altLang="zh-CHT" dirty="0" smtClean="0"/>
              <a:t>Activity</a:t>
            </a:r>
            <a:r>
              <a:rPr lang="zh-CHT" altLang="en-US" dirty="0" smtClean="0"/>
              <a:t>中切換頁面時，耗費較多的時間在卸載與載入系統資源，同時必須考慮如何傳遞程式資料。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使用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可是頁面的切換輕量化，同時讓不同的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共享</a:t>
            </a:r>
            <a:r>
              <a:rPr lang="en-US" altLang="zh-CHT" dirty="0" smtClean="0"/>
              <a:t>Activity</a:t>
            </a:r>
            <a:r>
              <a:rPr lang="zh-CHT" altLang="en-US" dirty="0" smtClean="0"/>
              <a:t>的資源。</a:t>
            </a:r>
            <a:endParaRPr lang="en-US" altLang="zh-CHT" dirty="0" smtClean="0"/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簡介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1208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HT" dirty="0" smtClean="0"/>
          </a:p>
          <a:p>
            <a:r>
              <a:rPr lang="en-US" altLang="zh-CHT" dirty="0" err="1" smtClean="0"/>
              <a:t>MyDBHelper</a:t>
            </a:r>
            <a:endParaRPr lang="en-US" altLang="zh-CHT" dirty="0"/>
          </a:p>
          <a:p>
            <a:pPr lvl="1"/>
            <a:r>
              <a:rPr lang="zh-CHT" altLang="en-US" dirty="0" smtClean="0"/>
              <a:t>類別建構子；在此建立資料庫</a:t>
            </a:r>
            <a:endParaRPr lang="en-US" altLang="zh-CHT" dirty="0" smtClean="0"/>
          </a:p>
          <a:p>
            <a:r>
              <a:rPr lang="en-US" altLang="zh-CHT" dirty="0" err="1" smtClean="0"/>
              <a:t>onCreate</a:t>
            </a:r>
            <a:endParaRPr lang="en-US" altLang="zh-CHT" dirty="0" smtClean="0"/>
          </a:p>
          <a:p>
            <a:pPr lvl="1"/>
            <a:r>
              <a:rPr lang="zh-CHT" altLang="en-US" dirty="0"/>
              <a:t>如果 </a:t>
            </a:r>
            <a:r>
              <a:rPr lang="en-US" altLang="zh-CHT" dirty="0"/>
              <a:t>Android </a:t>
            </a:r>
            <a:r>
              <a:rPr lang="zh-CHT" altLang="en-US" dirty="0"/>
              <a:t>載入時找不到生成的資料庫檔案，就會觸發 </a:t>
            </a:r>
            <a:r>
              <a:rPr lang="en-US" altLang="zh-CHT" dirty="0" err="1" smtClean="0"/>
              <a:t>onCreate</a:t>
            </a:r>
            <a:endParaRPr lang="en-US" altLang="zh-CHT" dirty="0" smtClean="0"/>
          </a:p>
          <a:p>
            <a:r>
              <a:rPr lang="en-US" altLang="zh-CHT" dirty="0" err="1" smtClean="0"/>
              <a:t>onUpgrade</a:t>
            </a:r>
            <a:endParaRPr lang="en-US" altLang="zh-CHT" dirty="0" smtClean="0"/>
          </a:p>
          <a:p>
            <a:pPr lvl="1"/>
            <a:r>
              <a:rPr lang="zh-CHT" altLang="en-US" dirty="0"/>
              <a:t>如果資料庫結構有改變了就會觸發 </a:t>
            </a:r>
            <a:r>
              <a:rPr lang="en-US" altLang="zh-CHT" dirty="0" err="1"/>
              <a:t>onUpgrade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err="1" smtClean="0"/>
              <a:t>SQLiteOpenHelper</a:t>
            </a:r>
            <a:r>
              <a:rPr lang="zh-CHT" altLang="en-US" dirty="0" smtClean="0"/>
              <a:t>必要的函式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64896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492895"/>
            <a:ext cx="8424935" cy="3633267"/>
          </a:xfrm>
        </p:spPr>
        <p:txBody>
          <a:bodyPr/>
          <a:lstStyle/>
          <a:p>
            <a:r>
              <a:rPr lang="zh-CHT" altLang="en-US" dirty="0" smtClean="0"/>
              <a:t>在</a:t>
            </a:r>
            <a:r>
              <a:rPr lang="en-US" altLang="zh-CHT" dirty="0" err="1" smtClean="0"/>
              <a:t>MyDBHelper</a:t>
            </a:r>
            <a:r>
              <a:rPr lang="zh-CHT" altLang="en-US" dirty="0" smtClean="0"/>
              <a:t>的建構子中加入以下</a:t>
            </a:r>
            <a:r>
              <a:rPr lang="zh-CHT" altLang="en-US" dirty="0"/>
              <a:t>靜態成員</a:t>
            </a:r>
            <a:r>
              <a:rPr lang="zh-CHT" altLang="en-US" dirty="0" smtClean="0"/>
              <a:t>變數與程式碼，以便建立資料庫：</a:t>
            </a:r>
            <a:endParaRPr lang="en-US" altLang="zh-CHT" dirty="0" smtClean="0"/>
          </a:p>
          <a:p>
            <a:pPr lvl="1"/>
            <a:endParaRPr lang="en-US" altLang="zh-CHT" dirty="0" smtClean="0"/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步驟二：創建資料庫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452807"/>
            <a:ext cx="842493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HT" b="1" dirty="0"/>
              <a:t>static String </a:t>
            </a:r>
            <a:r>
              <a:rPr lang="en-US" altLang="zh-CHT" b="1" i="1" dirty="0"/>
              <a:t>name = "</a:t>
            </a:r>
            <a:r>
              <a:rPr lang="en-US" altLang="zh-CHT" b="1" i="1" dirty="0" err="1"/>
              <a:t>SystemUser</a:t>
            </a:r>
            <a:r>
              <a:rPr lang="en-US" altLang="zh-CHT" b="1" i="1" dirty="0"/>
              <a:t>";</a:t>
            </a:r>
          </a:p>
          <a:p>
            <a:r>
              <a:rPr lang="en-US" altLang="zh-CHT" b="1" dirty="0"/>
              <a:t>static </a:t>
            </a:r>
            <a:r>
              <a:rPr lang="en-US" altLang="zh-CHT" b="1" dirty="0" err="1"/>
              <a:t>CursorFactory</a:t>
            </a:r>
            <a:r>
              <a:rPr lang="en-US" altLang="zh-CHT" b="1" dirty="0"/>
              <a:t> </a:t>
            </a:r>
            <a:r>
              <a:rPr lang="en-US" altLang="zh-CHT" b="1" i="1" dirty="0"/>
              <a:t>factory = null;</a:t>
            </a:r>
          </a:p>
          <a:p>
            <a:r>
              <a:rPr lang="en-US" altLang="zh-CHT" b="1" dirty="0"/>
              <a:t>static </a:t>
            </a:r>
            <a:r>
              <a:rPr lang="en-US" altLang="zh-CHT" b="1" dirty="0" err="1"/>
              <a:t>int</a:t>
            </a:r>
            <a:r>
              <a:rPr lang="en-US" altLang="zh-CHT" b="1" dirty="0"/>
              <a:t> </a:t>
            </a:r>
            <a:r>
              <a:rPr lang="en-US" altLang="zh-CHT" b="1" i="1" dirty="0"/>
              <a:t>version = 1;</a:t>
            </a:r>
            <a:endParaRPr lang="en-US" altLang="zh-CHT" b="1" dirty="0" smtClean="0"/>
          </a:p>
          <a:p>
            <a:r>
              <a:rPr lang="en-US" altLang="zh-CHT" b="1" dirty="0" smtClean="0"/>
              <a:t>public </a:t>
            </a:r>
            <a:r>
              <a:rPr lang="en-US" altLang="zh-CHT" b="1" dirty="0" err="1"/>
              <a:t>MyDBHelper</a:t>
            </a:r>
            <a:r>
              <a:rPr lang="en-US" altLang="zh-CHT" b="1" dirty="0"/>
              <a:t>(Context </a:t>
            </a:r>
            <a:r>
              <a:rPr lang="en-US" altLang="zh-CHT" b="1" dirty="0" smtClean="0"/>
              <a:t>context) {</a:t>
            </a:r>
          </a:p>
          <a:p>
            <a:r>
              <a:rPr lang="zh-CHT" altLang="en-US" b="1" dirty="0" smtClean="0"/>
              <a:t>       </a:t>
            </a:r>
            <a:r>
              <a:rPr lang="en-US" altLang="zh-CHT" b="1" dirty="0" smtClean="0"/>
              <a:t>super(context</a:t>
            </a:r>
            <a:r>
              <a:rPr lang="en-US" altLang="zh-CHT" b="1" dirty="0"/>
              <a:t>, name, </a:t>
            </a:r>
            <a:r>
              <a:rPr lang="en-US" altLang="zh-CHT" b="1" dirty="0" smtClean="0"/>
              <a:t>factory, </a:t>
            </a:r>
            <a:r>
              <a:rPr lang="en-US" altLang="zh-CHT" b="1" dirty="0"/>
              <a:t>version);</a:t>
            </a:r>
          </a:p>
          <a:p>
            <a:r>
              <a:rPr lang="en-US" altLang="zh-CHT" dirty="0"/>
              <a:t>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396565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在</a:t>
            </a:r>
            <a:r>
              <a:rPr lang="en-US" altLang="zh-CHT" dirty="0" err="1" smtClean="0"/>
              <a:t>onCreate</a:t>
            </a:r>
            <a:r>
              <a:rPr lang="zh-CHT" altLang="en-US" dirty="0" smtClean="0"/>
              <a:t>中加入以下程式碼：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pPr lvl="1"/>
            <a:r>
              <a:rPr lang="en-US" altLang="zh-CHT" dirty="0" err="1" smtClean="0"/>
              <a:t>execSQL</a:t>
            </a:r>
            <a:r>
              <a:rPr lang="zh-CHT" altLang="en-US" dirty="0" smtClean="0"/>
              <a:t>負責執行</a:t>
            </a:r>
            <a:r>
              <a:rPr lang="en-US" altLang="zh-CHT" dirty="0" smtClean="0"/>
              <a:t>SQL</a:t>
            </a:r>
            <a:r>
              <a:rPr lang="zh-CHT" altLang="en-US" dirty="0" smtClean="0"/>
              <a:t>指令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步驟三：建立資料表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3068960"/>
            <a:ext cx="842493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HT" b="1" dirty="0"/>
              <a:t>@</a:t>
            </a:r>
            <a:r>
              <a:rPr lang="en-US" altLang="zh-CHT" b="1" dirty="0" smtClean="0"/>
              <a:t>Override</a:t>
            </a:r>
            <a:endParaRPr lang="en-US" altLang="zh-CHT" b="1" dirty="0"/>
          </a:p>
          <a:p>
            <a:r>
              <a:rPr lang="en-US" altLang="zh-CHT" b="1" dirty="0"/>
              <a:t>public void </a:t>
            </a:r>
            <a:r>
              <a:rPr lang="en-US" altLang="zh-CHT" b="1" dirty="0" err="1"/>
              <a:t>onCreate</a:t>
            </a:r>
            <a:r>
              <a:rPr lang="en-US" altLang="zh-CHT" b="1" dirty="0"/>
              <a:t>(</a:t>
            </a:r>
            <a:r>
              <a:rPr lang="en-US" altLang="zh-CHT" b="1" dirty="0" err="1"/>
              <a:t>SQLiteDatabase</a:t>
            </a:r>
            <a:r>
              <a:rPr lang="en-US" altLang="zh-CHT" b="1" dirty="0"/>
              <a:t> </a:t>
            </a:r>
            <a:r>
              <a:rPr lang="en-US" altLang="zh-CHT" b="1" dirty="0" err="1"/>
              <a:t>db</a:t>
            </a:r>
            <a:r>
              <a:rPr lang="en-US" altLang="zh-CHT" b="1" dirty="0"/>
              <a:t>) </a:t>
            </a:r>
            <a:r>
              <a:rPr lang="en-US" altLang="zh-CHT" b="1" dirty="0" smtClean="0"/>
              <a:t>{</a:t>
            </a:r>
            <a:endParaRPr lang="en-US" altLang="zh-CHT" b="1" dirty="0"/>
          </a:p>
          <a:p>
            <a:r>
              <a:rPr lang="en-US" altLang="zh-CHT" b="1" dirty="0" smtClean="0"/>
              <a:t>       String </a:t>
            </a:r>
            <a:r>
              <a:rPr lang="en-US" altLang="zh-CHT" b="1" dirty="0"/>
              <a:t>SQL = "CREATE TABLE IF NOT EXISTS </a:t>
            </a:r>
            <a:r>
              <a:rPr lang="en-US" altLang="zh-CHT" b="1" dirty="0" smtClean="0"/>
              <a:t> </a:t>
            </a:r>
            <a:r>
              <a:rPr lang="en-US" altLang="zh-CHT" b="1" dirty="0" err="1" smtClean="0"/>
              <a:t>SystemUser</a:t>
            </a:r>
            <a:r>
              <a:rPr lang="en-US" altLang="zh-CHT" b="1" dirty="0" smtClean="0"/>
              <a:t> (ID </a:t>
            </a:r>
            <a:r>
              <a:rPr lang="en-US" altLang="zh-CHT" b="1" dirty="0"/>
              <a:t>INTEGER </a:t>
            </a:r>
            <a:r>
              <a:rPr lang="en-US" altLang="zh-CHT" b="1" dirty="0" smtClean="0"/>
              <a:t>PRIMARY KEY </a:t>
            </a:r>
            <a:r>
              <a:rPr lang="en-US" altLang="zh-CHT" b="1" dirty="0"/>
              <a:t>AUTOINCREMENT, </a:t>
            </a:r>
            <a:r>
              <a:rPr lang="en-US" altLang="zh-CHT" b="1" dirty="0" smtClean="0"/>
              <a:t>Name Text, Email </a:t>
            </a:r>
            <a:r>
              <a:rPr lang="en-US" altLang="zh-CHT" b="1" dirty="0"/>
              <a:t>TEXT</a:t>
            </a:r>
            <a:r>
              <a:rPr lang="en-US" altLang="zh-CHT" b="1" dirty="0" smtClean="0"/>
              <a:t>, Password Text) ";</a:t>
            </a:r>
            <a:endParaRPr lang="en-US" altLang="zh-CHT" b="1" dirty="0"/>
          </a:p>
          <a:p>
            <a:r>
              <a:rPr lang="en-US" altLang="zh-CHT" b="1" dirty="0" smtClean="0"/>
              <a:t>       </a:t>
            </a:r>
            <a:r>
              <a:rPr lang="en-US" altLang="zh-CHT" b="1" dirty="0" err="1" smtClean="0"/>
              <a:t>db.execSQL</a:t>
            </a:r>
            <a:r>
              <a:rPr lang="en-US" altLang="zh-CHT" b="1" dirty="0" smtClean="0"/>
              <a:t>(SQL);</a:t>
            </a:r>
            <a:endParaRPr lang="en-US" altLang="zh-CHT" b="1" dirty="0"/>
          </a:p>
          <a:p>
            <a:r>
              <a:rPr lang="en-US" altLang="zh-CHT" b="1" dirty="0"/>
              <a:t>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170346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346596"/>
            <a:ext cx="8424935" cy="4178748"/>
          </a:xfrm>
        </p:spPr>
        <p:txBody>
          <a:bodyPr/>
          <a:lstStyle/>
          <a:p>
            <a:r>
              <a:rPr lang="zh-CHT" altLang="en-US" dirty="0" smtClean="0"/>
              <a:t>在</a:t>
            </a:r>
            <a:r>
              <a:rPr lang="en-US" altLang="zh-CHT" dirty="0" err="1" smtClean="0"/>
              <a:t>onUpgrade</a:t>
            </a:r>
            <a:r>
              <a:rPr lang="zh-CHT" altLang="en-US" dirty="0" smtClean="0"/>
              <a:t>中加入以下程式碼：</a:t>
            </a:r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pPr lvl="1"/>
            <a:r>
              <a:rPr lang="zh-CHT" altLang="en-US" dirty="0" smtClean="0"/>
              <a:t>如資料庫架構被更動前，會自動呼叫</a:t>
            </a:r>
            <a:r>
              <a:rPr lang="en-US" altLang="zh-CHT" dirty="0" err="1" smtClean="0"/>
              <a:t>onUpgrade</a:t>
            </a:r>
            <a:r>
              <a:rPr lang="zh-CHT" altLang="en-US" dirty="0" smtClean="0"/>
              <a:t>，並在其中將舊版的資料庫刪除。</a:t>
            </a:r>
            <a:endParaRPr lang="en-US" altLang="zh-CHT" dirty="0" smtClean="0"/>
          </a:p>
          <a:p>
            <a:pPr lvl="1"/>
            <a:r>
              <a:rPr lang="zh-CHT" altLang="en-US" dirty="0"/>
              <a:t>例如</a:t>
            </a:r>
            <a:r>
              <a:rPr lang="zh-CHT" altLang="en-US" dirty="0" smtClean="0"/>
              <a:t>：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建構子中版本</a:t>
            </a:r>
            <a:r>
              <a:rPr lang="en-US" altLang="zh-CHT" dirty="0" smtClean="0"/>
              <a:t>(version)</a:t>
            </a:r>
            <a:r>
              <a:rPr lang="zh-CHT" altLang="en-US" dirty="0" smtClean="0"/>
              <a:t>變更</a:t>
            </a:r>
            <a:endParaRPr lang="en-US" altLang="zh-CHT" dirty="0" smtClean="0"/>
          </a:p>
          <a:p>
            <a:pPr lvl="2"/>
            <a:r>
              <a:rPr lang="en-US" altLang="zh-CHT" dirty="0" err="1" smtClean="0"/>
              <a:t>onCreate</a:t>
            </a:r>
            <a:r>
              <a:rPr lang="zh-CHT" altLang="en-US" dirty="0" smtClean="0"/>
              <a:t>中有增加其他的資料表</a:t>
            </a:r>
            <a:endParaRPr lang="en-US" altLang="zh-CHT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步驟四：重建資料庫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3068960"/>
            <a:ext cx="842493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HT" b="1" dirty="0"/>
              <a:t>@Override</a:t>
            </a:r>
          </a:p>
          <a:p>
            <a:r>
              <a:rPr lang="en-US" altLang="zh-CHT" b="1" dirty="0" smtClean="0"/>
              <a:t>public </a:t>
            </a:r>
            <a:r>
              <a:rPr lang="en-US" altLang="zh-CHT" b="1" dirty="0"/>
              <a:t>void </a:t>
            </a:r>
            <a:r>
              <a:rPr lang="en-US" altLang="zh-CHT" b="1" dirty="0" err="1"/>
              <a:t>onUpgrade</a:t>
            </a:r>
            <a:r>
              <a:rPr lang="en-US" altLang="zh-CHT" b="1" dirty="0"/>
              <a:t>(</a:t>
            </a:r>
            <a:r>
              <a:rPr lang="en-US" altLang="zh-CHT" b="1" dirty="0" err="1"/>
              <a:t>SQLiteDatabase</a:t>
            </a:r>
            <a:r>
              <a:rPr lang="en-US" altLang="zh-CHT" b="1" dirty="0"/>
              <a:t> </a:t>
            </a:r>
            <a:r>
              <a:rPr lang="en-US" altLang="zh-CHT" b="1" dirty="0" err="1"/>
              <a:t>db</a:t>
            </a:r>
            <a:r>
              <a:rPr lang="en-US" altLang="zh-CHT" b="1" dirty="0"/>
              <a:t>, </a:t>
            </a:r>
            <a:r>
              <a:rPr lang="en-US" altLang="zh-CHT" b="1" dirty="0" err="1"/>
              <a:t>int</a:t>
            </a:r>
            <a:r>
              <a:rPr lang="en-US" altLang="zh-CHT" b="1" dirty="0"/>
              <a:t> </a:t>
            </a:r>
            <a:r>
              <a:rPr lang="en-US" altLang="zh-CHT" b="1" dirty="0" err="1"/>
              <a:t>oldVersion</a:t>
            </a:r>
            <a:r>
              <a:rPr lang="en-US" altLang="zh-CHT" b="1" dirty="0"/>
              <a:t>, </a:t>
            </a:r>
            <a:r>
              <a:rPr lang="en-US" altLang="zh-CHT" b="1" dirty="0" err="1"/>
              <a:t>int</a:t>
            </a:r>
            <a:r>
              <a:rPr lang="en-US" altLang="zh-CHT" b="1" dirty="0"/>
              <a:t> </a:t>
            </a:r>
            <a:r>
              <a:rPr lang="en-US" altLang="zh-CHT" b="1" dirty="0" err="1"/>
              <a:t>newVersion</a:t>
            </a:r>
            <a:r>
              <a:rPr lang="en-US" altLang="zh-CHT" b="1" dirty="0"/>
              <a:t>) {</a:t>
            </a:r>
          </a:p>
          <a:p>
            <a:r>
              <a:rPr lang="en-US" altLang="zh-CHT" b="1" dirty="0" smtClean="0"/>
              <a:t>       String </a:t>
            </a:r>
            <a:r>
              <a:rPr lang="en-US" altLang="zh-CHT" b="1" dirty="0"/>
              <a:t>SQL = "DROP </a:t>
            </a:r>
            <a:r>
              <a:rPr lang="en-US" altLang="zh-CHT" b="1" dirty="0" smtClean="0"/>
              <a:t>TABLE </a:t>
            </a:r>
            <a:r>
              <a:rPr lang="en-US" altLang="zh-CHT" b="1" dirty="0" err="1" smtClean="0"/>
              <a:t>SystemUser</a:t>
            </a:r>
            <a:r>
              <a:rPr lang="en-US" altLang="zh-CHT" b="1" dirty="0" smtClean="0"/>
              <a:t> ";</a:t>
            </a:r>
            <a:endParaRPr lang="en-US" altLang="zh-CHT" b="1" dirty="0"/>
          </a:p>
          <a:p>
            <a:r>
              <a:rPr lang="en-US" altLang="zh-CHT" b="1" dirty="0" smtClean="0"/>
              <a:t>       </a:t>
            </a:r>
            <a:r>
              <a:rPr lang="en-US" altLang="zh-CHT" b="1" dirty="0" err="1" smtClean="0"/>
              <a:t>db.execSQL</a:t>
            </a:r>
            <a:r>
              <a:rPr lang="en-US" altLang="zh-CHT" b="1" dirty="0" smtClean="0"/>
              <a:t>(SQL</a:t>
            </a:r>
            <a:r>
              <a:rPr lang="en-US" altLang="zh-CHT" b="1" dirty="0"/>
              <a:t>);       </a:t>
            </a:r>
          </a:p>
          <a:p>
            <a:r>
              <a:rPr lang="en-US" altLang="zh-CHT" b="1" dirty="0" smtClean="0"/>
              <a:t>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421125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HT" altLang="en-US" dirty="0" smtClean="0"/>
              <a:t>資料庫儲存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HT" dirty="0" smtClean="0"/>
              <a:t>Part II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9365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使用資料庫</a:t>
            </a:r>
            <a:endParaRPr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38204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492895"/>
            <a:ext cx="8424935" cy="3633267"/>
          </a:xfrm>
        </p:spPr>
        <p:txBody>
          <a:bodyPr/>
          <a:lstStyle/>
          <a:p>
            <a:r>
              <a:rPr lang="zh-CHT" altLang="en-US" dirty="0" smtClean="0"/>
              <a:t>請</a:t>
            </a:r>
            <a:r>
              <a:rPr lang="zh-CHT" altLang="en-US" dirty="0" smtClean="0"/>
              <a:t>開啟</a:t>
            </a:r>
            <a:r>
              <a:rPr lang="en-US" altLang="zh-CHT" dirty="0" err="1" smtClean="0"/>
              <a:t>AndroidBlackjack</a:t>
            </a:r>
            <a:r>
              <a:rPr lang="zh-CHT" altLang="en-US" dirty="0" smtClean="0"/>
              <a:t>專案，試圖完成以下功能：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在輸入姓名時，檢查輸入的姓名是否有資料庫之中，如果沒有便將此姓名存入資料表中，於下次開啟程式時事先加入</a:t>
            </a:r>
            <a:r>
              <a:rPr lang="en-US" altLang="zh-CHT" dirty="0" err="1" smtClean="0"/>
              <a:t>EditText</a:t>
            </a:r>
            <a:r>
              <a:rPr lang="zh-CHT" altLang="en-US" dirty="0" smtClean="0"/>
              <a:t>中。</a:t>
            </a:r>
            <a:endParaRPr lang="en-US" altLang="zh-CHT" dirty="0" smtClean="0"/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測試</a:t>
            </a:r>
            <a:r>
              <a:rPr lang="zh-CHT" altLang="en-US" dirty="0" smtClean="0"/>
              <a:t>資料庫功能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00590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5013176"/>
            <a:ext cx="8424935" cy="1350058"/>
          </a:xfrm>
        </p:spPr>
        <p:txBody>
          <a:bodyPr>
            <a:normAutofit/>
          </a:bodyPr>
          <a:lstStyle/>
          <a:p>
            <a:endParaRPr lang="en-US" altLang="zh-CHT" sz="2000" dirty="0" smtClean="0"/>
          </a:p>
          <a:p>
            <a:r>
              <a:rPr lang="zh-CHT" altLang="en-US" sz="2000" dirty="0" smtClean="0"/>
              <a:t>讀取資料庫時，呼叫</a:t>
            </a:r>
            <a:r>
              <a:rPr lang="en-US" altLang="zh-CHT" sz="2000" dirty="0" err="1" smtClean="0"/>
              <a:t>getReadableDatabase</a:t>
            </a:r>
            <a:r>
              <a:rPr lang="zh-CHT" altLang="en-US" sz="2000" dirty="0" smtClean="0"/>
              <a:t>取得</a:t>
            </a:r>
            <a:r>
              <a:rPr lang="en-US" altLang="zh-CHT" sz="2000" dirty="0" err="1" smtClean="0"/>
              <a:t>SQLiteBatabase</a:t>
            </a:r>
            <a:r>
              <a:rPr lang="zh-CHT" altLang="en-US" sz="2000" dirty="0" smtClean="0"/>
              <a:t>物件</a:t>
            </a:r>
            <a:endParaRPr lang="en-US" altLang="zh-CHT" sz="2000" dirty="0" smtClean="0"/>
          </a:p>
          <a:p>
            <a:r>
              <a:rPr lang="zh-CHT" altLang="en-US" sz="2000" dirty="0"/>
              <a:t>寫入資料庫</a:t>
            </a:r>
            <a:r>
              <a:rPr lang="zh-CHT" altLang="en-US" sz="2000" dirty="0" smtClean="0"/>
              <a:t>時，</a:t>
            </a:r>
            <a:r>
              <a:rPr lang="zh-CHT" altLang="en-US" sz="2000" dirty="0"/>
              <a:t>呼叫</a:t>
            </a:r>
            <a:r>
              <a:rPr lang="en-US" altLang="zh-CHT" sz="2000" dirty="0" err="1" smtClean="0"/>
              <a:t>getWritableDatabase</a:t>
            </a:r>
            <a:r>
              <a:rPr lang="zh-CHT" altLang="en-US" sz="2000" dirty="0"/>
              <a:t>取得</a:t>
            </a:r>
            <a:r>
              <a:rPr lang="en-US" altLang="zh-CHT" sz="2000" dirty="0" err="1"/>
              <a:t>SQLiteBatabase</a:t>
            </a:r>
            <a:r>
              <a:rPr lang="zh-CHT" altLang="en-US" sz="2000" dirty="0"/>
              <a:t>物件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使用資料庫 </a:t>
            </a:r>
            <a:r>
              <a:rPr lang="en-US" altLang="zh-CHT" dirty="0" smtClean="0"/>
              <a:t>– </a:t>
            </a:r>
            <a:r>
              <a:rPr lang="zh-CHT" altLang="en-US" dirty="0" smtClean="0"/>
              <a:t>程式架構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582999"/>
            <a:ext cx="6480720" cy="25922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dirty="0" err="1">
                <a:solidFill>
                  <a:schemeClr val="tx1"/>
                </a:solidFill>
              </a:rPr>
              <a:t>MyDBHelper</a:t>
            </a:r>
            <a:r>
              <a:rPr lang="en-US" altLang="zh-CHT" dirty="0">
                <a:solidFill>
                  <a:schemeClr val="tx1"/>
                </a:solidFill>
              </a:rPr>
              <a:t> </a:t>
            </a:r>
            <a:r>
              <a:rPr lang="en-US" altLang="zh-CHT" dirty="0" err="1">
                <a:solidFill>
                  <a:schemeClr val="tx1"/>
                </a:solidFill>
              </a:rPr>
              <a:t>dbHelper</a:t>
            </a:r>
            <a:r>
              <a:rPr lang="en-US" altLang="zh-CHT" dirty="0">
                <a:solidFill>
                  <a:schemeClr val="tx1"/>
                </a:solidFill>
              </a:rPr>
              <a:t> = </a:t>
            </a:r>
            <a:r>
              <a:rPr lang="en-US" altLang="zh-CHT" b="1" dirty="0">
                <a:solidFill>
                  <a:schemeClr val="tx1"/>
                </a:solidFill>
              </a:rPr>
              <a:t>new </a:t>
            </a:r>
            <a:r>
              <a:rPr lang="en-US" altLang="zh-CHT" b="1" dirty="0" err="1">
                <a:solidFill>
                  <a:schemeClr val="tx1"/>
                </a:solidFill>
              </a:rPr>
              <a:t>MyDBHelper</a:t>
            </a:r>
            <a:r>
              <a:rPr lang="en-US" altLang="zh-CHT" b="1" dirty="0">
                <a:solidFill>
                  <a:schemeClr val="tx1"/>
                </a:solidFill>
              </a:rPr>
              <a:t>(</a:t>
            </a:r>
            <a:r>
              <a:rPr lang="en-US" altLang="zh-CHT" b="1" dirty="0" err="1">
                <a:solidFill>
                  <a:schemeClr val="tx1"/>
                </a:solidFill>
              </a:rPr>
              <a:t>this.getActivity</a:t>
            </a:r>
            <a:r>
              <a:rPr lang="en-US" altLang="zh-CHT" b="1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SQLiteDatabase</a:t>
            </a:r>
            <a:r>
              <a:rPr lang="en-US" altLang="zh-CHT" dirty="0" smtClean="0">
                <a:solidFill>
                  <a:schemeClr val="tx1"/>
                </a:solidFill>
              </a:rPr>
              <a:t> </a:t>
            </a:r>
            <a:r>
              <a:rPr lang="en-US" altLang="zh-CHT" dirty="0" err="1">
                <a:solidFill>
                  <a:schemeClr val="tx1"/>
                </a:solidFill>
              </a:rPr>
              <a:t>db</a:t>
            </a:r>
            <a:r>
              <a:rPr lang="en-US" altLang="zh-CHT" dirty="0">
                <a:solidFill>
                  <a:schemeClr val="tx1"/>
                </a:solidFill>
              </a:rPr>
              <a:t> = </a:t>
            </a:r>
            <a:r>
              <a:rPr lang="en-US" altLang="zh-CHT" dirty="0" err="1">
                <a:solidFill>
                  <a:schemeClr val="tx1"/>
                </a:solidFill>
              </a:rPr>
              <a:t>dbHelper.</a:t>
            </a:r>
            <a:r>
              <a:rPr lang="en-US" altLang="zh-CHT" b="1" dirty="0" err="1">
                <a:solidFill>
                  <a:srgbClr val="FF0000"/>
                </a:solidFill>
              </a:rPr>
              <a:t>getReadableDatabase</a:t>
            </a:r>
            <a:r>
              <a:rPr lang="en-US" altLang="zh-CHT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zh-CHT" dirty="0">
              <a:solidFill>
                <a:schemeClr val="tx1"/>
              </a:solidFill>
            </a:endParaRPr>
          </a:p>
          <a:p>
            <a:endParaRPr lang="en-US" altLang="zh-CHT" dirty="0" smtClean="0">
              <a:solidFill>
                <a:schemeClr val="tx1"/>
              </a:solidFill>
            </a:endParaRPr>
          </a:p>
          <a:p>
            <a:r>
              <a:rPr lang="en-US" altLang="zh-CHT" dirty="0" smtClean="0">
                <a:solidFill>
                  <a:schemeClr val="tx1"/>
                </a:solidFill>
              </a:rPr>
              <a:t>//….</a:t>
            </a:r>
            <a:endParaRPr lang="en-US" altLang="zh-CHT" dirty="0">
              <a:solidFill>
                <a:schemeClr val="tx1"/>
              </a:solidFill>
            </a:endParaRPr>
          </a:p>
          <a:p>
            <a:endParaRPr lang="en-US" altLang="zh-CHT" dirty="0" smtClean="0">
              <a:solidFill>
                <a:schemeClr val="tx1"/>
              </a:solidFill>
            </a:endParaRP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db.close</a:t>
            </a:r>
            <a:r>
              <a:rPr lang="en-US" altLang="zh-CHT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dbHelper.close</a:t>
            </a:r>
            <a:r>
              <a:rPr lang="en-US" altLang="zh-CHT" dirty="0" smtClean="0">
                <a:solidFill>
                  <a:schemeClr val="tx1"/>
                </a:solidFill>
              </a:rPr>
              <a:t>();</a:t>
            </a:r>
            <a:endParaRPr lang="en-US" altLang="zh-CH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48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5733256"/>
            <a:ext cx="1224136" cy="288032"/>
          </a:xfrm>
          <a:prstGeom prst="rect">
            <a:avLst/>
          </a:prstGeom>
          <a:solidFill>
            <a:srgbClr val="FFFF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使用</a:t>
            </a:r>
            <a:r>
              <a:rPr lang="en-US" altLang="zh-CHT" dirty="0" smtClean="0"/>
              <a:t>query</a:t>
            </a:r>
            <a:r>
              <a:rPr lang="zh-CHT" altLang="en-US" dirty="0" smtClean="0"/>
              <a:t>查詢資料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582999"/>
            <a:ext cx="6480720" cy="25922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dirty="0">
                <a:solidFill>
                  <a:schemeClr val="tx1"/>
                </a:solidFill>
              </a:rPr>
              <a:t>Cursor </a:t>
            </a:r>
            <a:r>
              <a:rPr lang="en-US" altLang="zh-CHT" dirty="0" err="1">
                <a:solidFill>
                  <a:schemeClr val="tx1"/>
                </a:solidFill>
              </a:rPr>
              <a:t>cursor</a:t>
            </a:r>
            <a:r>
              <a:rPr lang="en-US" altLang="zh-CHT" dirty="0">
                <a:solidFill>
                  <a:schemeClr val="tx1"/>
                </a:solidFill>
              </a:rPr>
              <a:t> = </a:t>
            </a:r>
            <a:r>
              <a:rPr lang="en-US" altLang="zh-CHT" dirty="0" err="1" smtClean="0">
                <a:solidFill>
                  <a:schemeClr val="tx1"/>
                </a:solidFill>
              </a:rPr>
              <a:t>db.query</a:t>
            </a:r>
            <a:r>
              <a:rPr lang="en-US" altLang="zh-CHT" dirty="0">
                <a:solidFill>
                  <a:schemeClr val="tx1"/>
                </a:solidFill>
              </a:rPr>
              <a:t>(</a:t>
            </a:r>
            <a:r>
              <a:rPr lang="en-US" altLang="zh-CHT" b="1" dirty="0">
                <a:solidFill>
                  <a:srgbClr val="FF0000"/>
                </a:solidFill>
              </a:rPr>
              <a:t>"</a:t>
            </a:r>
            <a:r>
              <a:rPr lang="en-US" altLang="zh-CHT" b="1" dirty="0" err="1">
                <a:solidFill>
                  <a:srgbClr val="FF0000"/>
                </a:solidFill>
              </a:rPr>
              <a:t>SystemUser</a:t>
            </a:r>
            <a:r>
              <a:rPr lang="en-US" altLang="zh-CHT" b="1" dirty="0">
                <a:solidFill>
                  <a:srgbClr val="FF0000"/>
                </a:solidFill>
              </a:rPr>
              <a:t>"</a:t>
            </a:r>
            <a:r>
              <a:rPr lang="en-US" altLang="zh-CHT" dirty="0">
                <a:solidFill>
                  <a:schemeClr val="tx1"/>
                </a:solidFill>
              </a:rPr>
              <a:t>, // a. table</a:t>
            </a:r>
          </a:p>
          <a:p>
            <a:r>
              <a:rPr lang="en-US" altLang="zh-CHT" dirty="0">
                <a:solidFill>
                  <a:schemeClr val="tx1"/>
                </a:solidFill>
              </a:rPr>
              <a:t>             </a:t>
            </a:r>
            <a:r>
              <a:rPr lang="en-US" altLang="zh-CHT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HT" b="1" dirty="0" smtClean="0">
                <a:solidFill>
                  <a:srgbClr val="FF0000"/>
                </a:solidFill>
              </a:rPr>
              <a:t>new </a:t>
            </a:r>
            <a:r>
              <a:rPr lang="en-US" altLang="zh-CHT" b="1" dirty="0">
                <a:solidFill>
                  <a:srgbClr val="FF0000"/>
                </a:solidFill>
              </a:rPr>
              <a:t>String[] {"ID", "Name"}</a:t>
            </a:r>
            <a:r>
              <a:rPr lang="en-US" altLang="zh-CHT" b="1" dirty="0">
                <a:solidFill>
                  <a:schemeClr val="tx1"/>
                </a:solidFill>
              </a:rPr>
              <a:t>, // b. column names</a:t>
            </a:r>
          </a:p>
          <a:p>
            <a:r>
              <a:rPr lang="en-US" altLang="zh-CHT" dirty="0">
                <a:solidFill>
                  <a:schemeClr val="tx1"/>
                </a:solidFill>
              </a:rPr>
              <a:t>             </a:t>
            </a:r>
            <a:r>
              <a:rPr lang="en-US" altLang="zh-CHT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HT" b="1" dirty="0" smtClean="0">
                <a:solidFill>
                  <a:srgbClr val="FF0000"/>
                </a:solidFill>
              </a:rPr>
              <a:t>"ID &gt; ? and Name &lt;&gt; ?"</a:t>
            </a:r>
            <a:r>
              <a:rPr lang="en-US" altLang="zh-CHT" b="1" dirty="0" smtClean="0">
                <a:solidFill>
                  <a:schemeClr val="tx1"/>
                </a:solidFill>
              </a:rPr>
              <a:t>,             // selections </a:t>
            </a:r>
            <a:endParaRPr lang="en-US" altLang="zh-CHT" b="1" dirty="0">
              <a:solidFill>
                <a:schemeClr val="tx1"/>
              </a:solidFill>
            </a:endParaRPr>
          </a:p>
          <a:p>
            <a:r>
              <a:rPr lang="en-US" altLang="zh-CHT" dirty="0">
                <a:solidFill>
                  <a:schemeClr val="tx1"/>
                </a:solidFill>
              </a:rPr>
              <a:t>             </a:t>
            </a:r>
            <a:r>
              <a:rPr lang="en-US" altLang="zh-CHT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HT" b="1" dirty="0">
                <a:solidFill>
                  <a:srgbClr val="FF0000"/>
                </a:solidFill>
              </a:rPr>
              <a:t>new String[] </a:t>
            </a:r>
            <a:r>
              <a:rPr lang="en-US" altLang="zh-CHT" b="1" dirty="0" smtClean="0">
                <a:solidFill>
                  <a:srgbClr val="FF0000"/>
                </a:solidFill>
              </a:rPr>
              <a:t>{"1", ""}</a:t>
            </a:r>
            <a:r>
              <a:rPr lang="en-US" altLang="zh-CHT" b="1" dirty="0" smtClean="0">
                <a:solidFill>
                  <a:schemeClr val="tx1"/>
                </a:solidFill>
              </a:rPr>
              <a:t>,                // selections </a:t>
            </a:r>
            <a:r>
              <a:rPr lang="en-US" altLang="zh-CHT" b="1" u="sng" dirty="0" err="1">
                <a:solidFill>
                  <a:schemeClr val="tx1"/>
                </a:solidFill>
              </a:rPr>
              <a:t>args</a:t>
            </a:r>
            <a:endParaRPr lang="en-US" altLang="zh-CHT" b="1" u="sng" dirty="0">
              <a:solidFill>
                <a:schemeClr val="tx1"/>
              </a:solidFill>
            </a:endParaRPr>
          </a:p>
          <a:p>
            <a:r>
              <a:rPr lang="en-US" altLang="zh-CHT" dirty="0">
                <a:solidFill>
                  <a:schemeClr val="tx1"/>
                </a:solidFill>
              </a:rPr>
              <a:t>             </a:t>
            </a:r>
            <a:r>
              <a:rPr lang="en-US" altLang="zh-CHT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HT" b="1" dirty="0" smtClean="0">
                <a:solidFill>
                  <a:schemeClr val="tx1"/>
                </a:solidFill>
              </a:rPr>
              <a:t>null</a:t>
            </a:r>
            <a:r>
              <a:rPr lang="en-US" altLang="zh-CHT" b="1" dirty="0">
                <a:solidFill>
                  <a:schemeClr val="tx1"/>
                </a:solidFill>
              </a:rPr>
              <a:t>, </a:t>
            </a:r>
            <a:r>
              <a:rPr lang="en-US" altLang="zh-CHT" b="1" dirty="0" smtClean="0">
                <a:solidFill>
                  <a:schemeClr val="tx1"/>
                </a:solidFill>
              </a:rPr>
              <a:t>                                                 // group </a:t>
            </a:r>
            <a:r>
              <a:rPr lang="en-US" altLang="zh-CHT" b="1" dirty="0">
                <a:solidFill>
                  <a:schemeClr val="tx1"/>
                </a:solidFill>
              </a:rPr>
              <a:t>by</a:t>
            </a:r>
          </a:p>
          <a:p>
            <a:r>
              <a:rPr lang="en-US" altLang="zh-CHT" dirty="0">
                <a:solidFill>
                  <a:schemeClr val="tx1"/>
                </a:solidFill>
              </a:rPr>
              <a:t>             </a:t>
            </a:r>
            <a:r>
              <a:rPr lang="en-US" altLang="zh-CHT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HT" b="1" dirty="0" smtClean="0">
                <a:solidFill>
                  <a:schemeClr val="tx1"/>
                </a:solidFill>
              </a:rPr>
              <a:t>null</a:t>
            </a:r>
            <a:r>
              <a:rPr lang="en-US" altLang="zh-CHT" b="1" dirty="0">
                <a:solidFill>
                  <a:schemeClr val="tx1"/>
                </a:solidFill>
              </a:rPr>
              <a:t>, </a:t>
            </a:r>
            <a:r>
              <a:rPr lang="en-US" altLang="zh-CHT" b="1" dirty="0" smtClean="0">
                <a:solidFill>
                  <a:schemeClr val="tx1"/>
                </a:solidFill>
              </a:rPr>
              <a:t>                                                 // having</a:t>
            </a:r>
            <a:endParaRPr lang="en-US" altLang="zh-CHT" b="1" dirty="0">
              <a:solidFill>
                <a:schemeClr val="tx1"/>
              </a:solidFill>
            </a:endParaRPr>
          </a:p>
          <a:p>
            <a:r>
              <a:rPr lang="en-US" altLang="zh-CHT" dirty="0">
                <a:solidFill>
                  <a:schemeClr val="tx1"/>
                </a:solidFill>
              </a:rPr>
              <a:t>             </a:t>
            </a:r>
            <a:r>
              <a:rPr lang="en-US" altLang="zh-CHT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HT" b="1" dirty="0" smtClean="0">
                <a:solidFill>
                  <a:srgbClr val="FF0000"/>
                </a:solidFill>
              </a:rPr>
              <a:t>"</a:t>
            </a:r>
            <a:r>
              <a:rPr lang="en-US" altLang="zh-CHT" b="1" dirty="0">
                <a:solidFill>
                  <a:srgbClr val="FF0000"/>
                </a:solidFill>
              </a:rPr>
              <a:t>ID </a:t>
            </a:r>
            <a:r>
              <a:rPr lang="en-US" altLang="zh-CHT" b="1" dirty="0" err="1">
                <a:solidFill>
                  <a:srgbClr val="FF0000"/>
                </a:solidFill>
              </a:rPr>
              <a:t>desc</a:t>
            </a:r>
            <a:r>
              <a:rPr lang="en-US" altLang="zh-CHT" b="1" dirty="0">
                <a:solidFill>
                  <a:srgbClr val="FF0000"/>
                </a:solidFill>
              </a:rPr>
              <a:t>"</a:t>
            </a:r>
            <a:r>
              <a:rPr lang="en-US" altLang="zh-CHT" dirty="0">
                <a:solidFill>
                  <a:schemeClr val="tx1"/>
                </a:solidFill>
              </a:rPr>
              <a:t>, </a:t>
            </a:r>
            <a:r>
              <a:rPr lang="en-US" altLang="zh-CHT" dirty="0" smtClean="0">
                <a:solidFill>
                  <a:schemeClr val="tx1"/>
                </a:solidFill>
              </a:rPr>
              <a:t>                                      // order </a:t>
            </a:r>
            <a:r>
              <a:rPr lang="en-US" altLang="zh-CHT" dirty="0">
                <a:solidFill>
                  <a:schemeClr val="tx1"/>
                </a:solidFill>
              </a:rPr>
              <a:t>by</a:t>
            </a:r>
          </a:p>
          <a:p>
            <a:r>
              <a:rPr lang="en-US" altLang="zh-CHT" dirty="0">
                <a:solidFill>
                  <a:schemeClr val="tx1"/>
                </a:solidFill>
              </a:rPr>
              <a:t>             </a:t>
            </a:r>
            <a:r>
              <a:rPr lang="en-US" altLang="zh-CHT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HT" b="1" dirty="0" smtClean="0">
                <a:solidFill>
                  <a:schemeClr val="tx1"/>
                </a:solidFill>
              </a:rPr>
              <a:t>null</a:t>
            </a:r>
            <a:r>
              <a:rPr lang="en-US" altLang="zh-CHT" b="1" dirty="0">
                <a:solidFill>
                  <a:schemeClr val="tx1"/>
                </a:solidFill>
              </a:rPr>
              <a:t>); </a:t>
            </a:r>
            <a:r>
              <a:rPr lang="en-US" altLang="zh-CHT" b="1" dirty="0" smtClean="0">
                <a:solidFill>
                  <a:schemeClr val="tx1"/>
                </a:solidFill>
              </a:rPr>
              <a:t>                                                // limit</a:t>
            </a:r>
            <a:endParaRPr lang="en-US" altLang="zh-CHT" b="1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23528" y="5445224"/>
            <a:ext cx="8496944" cy="864096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HT" dirty="0" smtClean="0"/>
              <a:t>Select ID, Name from </a:t>
            </a:r>
            <a:r>
              <a:rPr lang="en-US" altLang="zh-CHT" dirty="0" err="1" smtClean="0"/>
              <a:t>SystemUser</a:t>
            </a:r>
            <a:r>
              <a:rPr lang="en-US" altLang="zh-CHT" dirty="0" smtClean="0"/>
              <a:t> where ID &gt; 1 and Name &lt;&gt; ‘’ order by ID </a:t>
            </a:r>
            <a:r>
              <a:rPr lang="en-US" altLang="zh-CHT" dirty="0" err="1" smtClean="0"/>
              <a:t>desc</a:t>
            </a:r>
            <a:endParaRPr lang="zh-CHT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27884" y="2780928"/>
            <a:ext cx="1376536" cy="288032"/>
          </a:xfrm>
          <a:prstGeom prst="rect">
            <a:avLst/>
          </a:prstGeom>
          <a:solidFill>
            <a:srgbClr val="FFFF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8" name="矩形 7"/>
          <p:cNvSpPr/>
          <p:nvPr/>
        </p:nvSpPr>
        <p:spPr>
          <a:xfrm>
            <a:off x="1403648" y="5733256"/>
            <a:ext cx="936104" cy="288032"/>
          </a:xfrm>
          <a:prstGeom prst="rect">
            <a:avLst/>
          </a:prstGeom>
          <a:solidFill>
            <a:schemeClr val="accent4"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3068960"/>
            <a:ext cx="2808312" cy="288032"/>
          </a:xfrm>
          <a:prstGeom prst="rect">
            <a:avLst/>
          </a:prstGeom>
          <a:solidFill>
            <a:schemeClr val="accent4"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5733256"/>
            <a:ext cx="1944216" cy="288032"/>
          </a:xfrm>
          <a:prstGeom prst="rect">
            <a:avLst/>
          </a:prstGeom>
          <a:solidFill>
            <a:schemeClr val="accent5">
              <a:lumMod val="75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11" name="矩形 10"/>
          <p:cNvSpPr/>
          <p:nvPr/>
        </p:nvSpPr>
        <p:spPr>
          <a:xfrm>
            <a:off x="2636358" y="3356992"/>
            <a:ext cx="2151666" cy="288032"/>
          </a:xfrm>
          <a:prstGeom prst="rect">
            <a:avLst/>
          </a:prstGeom>
          <a:solidFill>
            <a:schemeClr val="accent5">
              <a:lumMod val="75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14" name="矩形 13"/>
          <p:cNvSpPr/>
          <p:nvPr/>
        </p:nvSpPr>
        <p:spPr>
          <a:xfrm>
            <a:off x="2627784" y="3645024"/>
            <a:ext cx="2016224" cy="234119"/>
          </a:xfrm>
          <a:prstGeom prst="rect">
            <a:avLst/>
          </a:prstGeom>
          <a:solidFill>
            <a:schemeClr val="accent5">
              <a:lumMod val="75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15" name="矩形 14"/>
          <p:cNvSpPr/>
          <p:nvPr/>
        </p:nvSpPr>
        <p:spPr>
          <a:xfrm>
            <a:off x="6804248" y="5746890"/>
            <a:ext cx="1656184" cy="274398"/>
          </a:xfrm>
          <a:prstGeom prst="rect">
            <a:avLst/>
          </a:prstGeom>
          <a:solidFill>
            <a:schemeClr val="tx2">
              <a:lumMod val="60000"/>
              <a:lumOff val="40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16" name="矩形 15"/>
          <p:cNvSpPr/>
          <p:nvPr/>
        </p:nvSpPr>
        <p:spPr>
          <a:xfrm>
            <a:off x="2627784" y="4437112"/>
            <a:ext cx="1008112" cy="274398"/>
          </a:xfrm>
          <a:prstGeom prst="rect">
            <a:avLst/>
          </a:prstGeom>
          <a:solidFill>
            <a:schemeClr val="tx2">
              <a:lumMod val="60000"/>
              <a:lumOff val="40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2825165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使用</a:t>
            </a:r>
            <a:r>
              <a:rPr lang="en-US" altLang="zh-CHT" dirty="0" smtClean="0"/>
              <a:t>Cursor</a:t>
            </a:r>
            <a:r>
              <a:rPr lang="zh-CHT" altLang="en-US" dirty="0" smtClean="0"/>
              <a:t>來決定回傳紀錄的位置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如果查詢失敗，</a:t>
            </a:r>
            <a:r>
              <a:rPr lang="en-US" altLang="zh-CHT" dirty="0" smtClean="0"/>
              <a:t>query</a:t>
            </a:r>
            <a:r>
              <a:rPr lang="zh-CHT" altLang="en-US" dirty="0" smtClean="0"/>
              <a:t>會回傳</a:t>
            </a:r>
            <a:r>
              <a:rPr lang="en-US" altLang="zh-CHT" dirty="0" smtClean="0"/>
              <a:t>null</a:t>
            </a:r>
          </a:p>
          <a:p>
            <a:pPr lvl="1"/>
            <a:r>
              <a:rPr lang="zh-CHT" altLang="en-US" dirty="0"/>
              <a:t>如果查詢成功，則可</a:t>
            </a:r>
            <a:r>
              <a:rPr lang="zh-CHT" altLang="en-US" dirty="0" smtClean="0"/>
              <a:t>呼叫</a:t>
            </a:r>
            <a:r>
              <a:rPr lang="en-US" altLang="zh-CHT" dirty="0" err="1" smtClean="0"/>
              <a:t>Cursor.getCount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取得傳回的紀錄個數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呼叫</a:t>
            </a:r>
            <a:r>
              <a:rPr lang="en-US" altLang="zh-CHT" dirty="0" err="1"/>
              <a:t>moveToFirst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可將紀錄的指標移到最開頭的一筆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呼叫</a:t>
            </a:r>
            <a:r>
              <a:rPr lang="en-US" altLang="zh-CHT" dirty="0" err="1" smtClean="0"/>
              <a:t>getString</a:t>
            </a:r>
            <a:r>
              <a:rPr lang="en-US" altLang="zh-CHT" dirty="0" smtClean="0"/>
              <a:t>(</a:t>
            </a:r>
            <a:r>
              <a:rPr lang="en-US" altLang="zh-CHT" dirty="0" err="1" smtClean="0"/>
              <a:t>i</a:t>
            </a:r>
            <a:r>
              <a:rPr lang="en-US" altLang="zh-CHT" dirty="0" smtClean="0"/>
              <a:t>)</a:t>
            </a:r>
            <a:r>
              <a:rPr lang="zh-CHT" altLang="en-US" dirty="0" smtClean="0"/>
              <a:t>可傳回紀錄中編號</a:t>
            </a:r>
            <a:r>
              <a:rPr lang="en-US" altLang="zh-CHT" dirty="0" err="1" smtClean="0"/>
              <a:t>i</a:t>
            </a:r>
            <a:r>
              <a:rPr lang="zh-CHT" altLang="en-US" dirty="0" smtClean="0"/>
              <a:t>的欄位數值</a:t>
            </a:r>
            <a:r>
              <a:rPr lang="en-US" altLang="zh-CHT" dirty="0" smtClean="0"/>
              <a:t>(</a:t>
            </a:r>
            <a:r>
              <a:rPr lang="zh-CHT" altLang="en-US" dirty="0" smtClean="0"/>
              <a:t>字串型態</a:t>
            </a:r>
            <a:r>
              <a:rPr lang="en-US" altLang="zh-CHT" dirty="0" smtClean="0"/>
              <a:t>)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Cursor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65835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使用</a:t>
            </a:r>
            <a:r>
              <a:rPr lang="en-US" altLang="zh-CHT" dirty="0" err="1" smtClean="0"/>
              <a:t>FragmentManager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透過呼叫</a:t>
            </a:r>
            <a:r>
              <a:rPr lang="en-US" altLang="zh-CHT" dirty="0" smtClean="0"/>
              <a:t>Activity</a:t>
            </a:r>
            <a:r>
              <a:rPr lang="zh-CHT" altLang="en-US" dirty="0" smtClean="0"/>
              <a:t>中的</a:t>
            </a:r>
            <a:r>
              <a:rPr lang="en-US" altLang="zh-CHT" dirty="0" err="1"/>
              <a:t>getSupportFragmentManager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取得目前正使用的</a:t>
            </a:r>
            <a:r>
              <a:rPr lang="en-US" altLang="zh-CHT" dirty="0" err="1" smtClean="0"/>
              <a:t>FragmentManager</a:t>
            </a:r>
            <a:r>
              <a:rPr lang="zh-CHT" altLang="en-US" dirty="0" smtClean="0"/>
              <a:t>實體。</a:t>
            </a:r>
            <a:endParaRPr lang="en-US" altLang="zh-CHT" dirty="0" smtClean="0"/>
          </a:p>
          <a:p>
            <a:pPr lvl="1"/>
            <a:r>
              <a:rPr lang="en-US" altLang="zh-CHT" dirty="0" err="1" smtClean="0"/>
              <a:t>FragmentManager</a:t>
            </a:r>
            <a:r>
              <a:rPr lang="zh-CHT" altLang="en-US" dirty="0" smtClean="0"/>
              <a:t>採用</a:t>
            </a:r>
            <a:r>
              <a:rPr lang="en-US" altLang="zh-CHT" dirty="0" smtClean="0"/>
              <a:t>Stack</a:t>
            </a:r>
            <a:r>
              <a:rPr lang="zh-CHT" altLang="en-US" dirty="0" smtClean="0"/>
              <a:t>的方式管理</a:t>
            </a:r>
            <a:r>
              <a:rPr lang="en-US" altLang="zh-CHT" dirty="0" smtClean="0"/>
              <a:t>Fragment</a:t>
            </a:r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Fragment</a:t>
            </a:r>
            <a:r>
              <a:rPr lang="zh-CHT" altLang="en-US" dirty="0"/>
              <a:t>管理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491880" y="4653136"/>
            <a:ext cx="4536504" cy="1440160"/>
            <a:chOff x="3275856" y="4581128"/>
            <a:chExt cx="4536504" cy="1440160"/>
          </a:xfrm>
        </p:grpSpPr>
        <p:sp>
          <p:nvSpPr>
            <p:cNvPr id="4" name="矩形 3"/>
            <p:cNvSpPr/>
            <p:nvPr/>
          </p:nvSpPr>
          <p:spPr>
            <a:xfrm>
              <a:off x="3275856" y="5589240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/>
                <a:t>Fragment 1</a:t>
              </a:r>
              <a:endParaRPr lang="zh-CHT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275856" y="5157192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/>
                <a:t>Fragment 2</a:t>
              </a:r>
              <a:endParaRPr lang="zh-CHT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275856" y="4725144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/>
                <a:t>Fragment 3</a:t>
              </a:r>
              <a:endParaRPr lang="zh-CHT" altLang="en-US" dirty="0"/>
            </a:p>
          </p:txBody>
        </p:sp>
        <p:sp>
          <p:nvSpPr>
            <p:cNvPr id="7" name="向左箭號 6"/>
            <p:cNvSpPr/>
            <p:nvPr/>
          </p:nvSpPr>
          <p:spPr>
            <a:xfrm>
              <a:off x="5004048" y="4833156"/>
              <a:ext cx="432048" cy="216024"/>
            </a:xfrm>
            <a:prstGeom prst="leftArrow">
              <a:avLst/>
            </a:prstGeom>
            <a:solidFill>
              <a:schemeClr val="accent4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T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36096" y="4581128"/>
              <a:ext cx="237626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HT" altLang="en-US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目前可見的</a:t>
              </a:r>
              <a:r>
                <a:rPr lang="en-US" altLang="zh-CHT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Fragment</a:t>
              </a:r>
              <a:r>
                <a:rPr lang="zh-CHT" altLang="en-US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位在最上層</a:t>
              </a:r>
              <a:endParaRPr lang="zh-CHT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337323" y="1233338"/>
            <a:ext cx="8511725" cy="3779838"/>
          </a:xfrm>
        </p:spPr>
        <p:txBody>
          <a:bodyPr/>
          <a:lstStyle/>
          <a:p>
            <a:r>
              <a:rPr lang="zh-CHT" altLang="en-US" dirty="0" smtClean="0"/>
              <a:t>請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類別的</a:t>
            </a:r>
            <a:r>
              <a:rPr lang="en-US" altLang="zh-CHT" dirty="0" err="1" smtClean="0"/>
              <a:t>onCreateView</a:t>
            </a:r>
            <a:r>
              <a:rPr lang="zh-CHT" altLang="en-US" dirty="0" smtClean="0"/>
              <a:t>中加入：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772816"/>
            <a:ext cx="7590476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sz="1600" dirty="0" err="1">
                <a:solidFill>
                  <a:schemeClr val="tx1"/>
                </a:solidFill>
              </a:rPr>
              <a:t>loginInput</a:t>
            </a:r>
            <a:r>
              <a:rPr lang="en-US" altLang="zh-CHT" sz="1600" dirty="0">
                <a:solidFill>
                  <a:schemeClr val="tx1"/>
                </a:solidFill>
              </a:rPr>
              <a:t> = (</a:t>
            </a:r>
            <a:r>
              <a:rPr lang="en-US" altLang="zh-CHT" sz="1600" dirty="0" err="1">
                <a:solidFill>
                  <a:schemeClr val="tx1"/>
                </a:solidFill>
              </a:rPr>
              <a:t>EditText</a:t>
            </a:r>
            <a:r>
              <a:rPr lang="en-US" altLang="zh-CHT" sz="1600" dirty="0">
                <a:solidFill>
                  <a:schemeClr val="tx1"/>
                </a:solidFill>
              </a:rPr>
              <a:t>) </a:t>
            </a:r>
            <a:r>
              <a:rPr lang="en-US" altLang="zh-CHT" sz="1600" dirty="0" err="1">
                <a:solidFill>
                  <a:schemeClr val="tx1"/>
                </a:solidFill>
              </a:rPr>
              <a:t>rootView.findViewById</a:t>
            </a:r>
            <a:r>
              <a:rPr lang="en-US" altLang="zh-CHT" sz="1600" dirty="0">
                <a:solidFill>
                  <a:schemeClr val="tx1"/>
                </a:solidFill>
              </a:rPr>
              <a:t>(R.id.</a:t>
            </a:r>
            <a:r>
              <a:rPr lang="en-US" altLang="zh-CHT" sz="1600" i="1" dirty="0">
                <a:solidFill>
                  <a:schemeClr val="tx1"/>
                </a:solidFill>
              </a:rPr>
              <a:t>editText1);</a:t>
            </a:r>
          </a:p>
          <a:p>
            <a:r>
              <a:rPr lang="en-US" altLang="zh-CHT" sz="1600" dirty="0" err="1">
                <a:solidFill>
                  <a:schemeClr val="tx1"/>
                </a:solidFill>
              </a:rPr>
              <a:t>MyDBHelper</a:t>
            </a:r>
            <a:r>
              <a:rPr lang="en-US" altLang="zh-CHT" sz="1600" dirty="0">
                <a:solidFill>
                  <a:schemeClr val="tx1"/>
                </a:solidFill>
              </a:rPr>
              <a:t> </a:t>
            </a:r>
            <a:r>
              <a:rPr lang="en-US" altLang="zh-CHT" sz="1600" dirty="0" err="1">
                <a:solidFill>
                  <a:schemeClr val="tx1"/>
                </a:solidFill>
              </a:rPr>
              <a:t>dbHelper</a:t>
            </a:r>
            <a:r>
              <a:rPr lang="en-US" altLang="zh-CHT" sz="1600" dirty="0">
                <a:solidFill>
                  <a:schemeClr val="tx1"/>
                </a:solidFill>
              </a:rPr>
              <a:t> = </a:t>
            </a:r>
            <a:r>
              <a:rPr lang="en-US" altLang="zh-CHT" sz="1600" b="1" dirty="0">
                <a:solidFill>
                  <a:schemeClr val="tx1"/>
                </a:solidFill>
              </a:rPr>
              <a:t>new </a:t>
            </a:r>
            <a:r>
              <a:rPr lang="en-US" altLang="zh-CHT" sz="1600" b="1" dirty="0" err="1">
                <a:solidFill>
                  <a:schemeClr val="tx1"/>
                </a:solidFill>
              </a:rPr>
              <a:t>MyDBHelper</a:t>
            </a:r>
            <a:r>
              <a:rPr lang="en-US" altLang="zh-CHT" sz="1600" b="1" dirty="0">
                <a:solidFill>
                  <a:schemeClr val="tx1"/>
                </a:solidFill>
              </a:rPr>
              <a:t>(</a:t>
            </a:r>
            <a:r>
              <a:rPr lang="en-US" altLang="zh-CHT" sz="1600" b="1" dirty="0" err="1">
                <a:solidFill>
                  <a:schemeClr val="tx1"/>
                </a:solidFill>
              </a:rPr>
              <a:t>this.getActivity</a:t>
            </a:r>
            <a:r>
              <a:rPr lang="en-US" altLang="zh-CHT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</a:t>
            </a:r>
            <a:r>
              <a:rPr lang="en-US" altLang="zh-CHT" sz="1600" dirty="0" err="1">
                <a:solidFill>
                  <a:schemeClr val="tx1"/>
                </a:solidFill>
              </a:rPr>
              <a:t>SQLiteDatabase</a:t>
            </a:r>
            <a:r>
              <a:rPr lang="en-US" altLang="zh-CHT" sz="1600" dirty="0">
                <a:solidFill>
                  <a:schemeClr val="tx1"/>
                </a:solidFill>
              </a:rPr>
              <a:t> </a:t>
            </a:r>
            <a:r>
              <a:rPr lang="en-US" altLang="zh-CHT" sz="1600" dirty="0" err="1">
                <a:solidFill>
                  <a:schemeClr val="tx1"/>
                </a:solidFill>
              </a:rPr>
              <a:t>db</a:t>
            </a:r>
            <a:r>
              <a:rPr lang="en-US" altLang="zh-CHT" sz="1600" dirty="0">
                <a:solidFill>
                  <a:schemeClr val="tx1"/>
                </a:solidFill>
              </a:rPr>
              <a:t> = </a:t>
            </a:r>
            <a:r>
              <a:rPr lang="en-US" altLang="zh-CHT" sz="1600" dirty="0" err="1">
                <a:solidFill>
                  <a:schemeClr val="tx1"/>
                </a:solidFill>
              </a:rPr>
              <a:t>dbHelper.getReadableDatabase</a:t>
            </a:r>
            <a:r>
              <a:rPr lang="en-US" altLang="zh-CHT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Cursor </a:t>
            </a:r>
            <a:r>
              <a:rPr lang="en-US" altLang="zh-CHT" sz="1600" dirty="0" err="1">
                <a:solidFill>
                  <a:schemeClr val="tx1"/>
                </a:solidFill>
              </a:rPr>
              <a:t>cursor</a:t>
            </a:r>
            <a:r>
              <a:rPr lang="en-US" altLang="zh-CHT" sz="1600" dirty="0">
                <a:solidFill>
                  <a:schemeClr val="tx1"/>
                </a:solidFill>
              </a:rPr>
              <a:t> = 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</a:t>
            </a:r>
            <a:r>
              <a:rPr lang="en-US" altLang="zh-CHT" sz="1600" dirty="0" err="1">
                <a:solidFill>
                  <a:schemeClr val="tx1"/>
                </a:solidFill>
              </a:rPr>
              <a:t>db.query</a:t>
            </a:r>
            <a:r>
              <a:rPr lang="en-US" altLang="zh-CHT" sz="1600" dirty="0">
                <a:solidFill>
                  <a:schemeClr val="tx1"/>
                </a:solidFill>
              </a:rPr>
              <a:t>("</a:t>
            </a:r>
            <a:r>
              <a:rPr lang="en-US" altLang="zh-CHT" sz="1600" dirty="0" err="1">
                <a:solidFill>
                  <a:schemeClr val="tx1"/>
                </a:solidFill>
              </a:rPr>
              <a:t>SystemUser</a:t>
            </a:r>
            <a:r>
              <a:rPr lang="en-US" altLang="zh-CHT" sz="1600" dirty="0">
                <a:solidFill>
                  <a:schemeClr val="tx1"/>
                </a:solidFill>
              </a:rPr>
              <a:t>", // a. table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new String[] {"ID", "Name"}, // b. column names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null, // c. selections 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null, // d. selections </a:t>
            </a:r>
            <a:r>
              <a:rPr lang="en-US" altLang="zh-CHT" sz="1600" b="1" u="sng" dirty="0" err="1">
                <a:solidFill>
                  <a:schemeClr val="tx1"/>
                </a:solidFill>
              </a:rPr>
              <a:t>args</a:t>
            </a:r>
            <a:endParaRPr lang="en-US" altLang="zh-CHT" sz="1600" b="1" u="sng" dirty="0">
              <a:solidFill>
                <a:schemeClr val="tx1"/>
              </a:solidFill>
            </a:endParaRP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null, // e. group by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null, // f. having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"ID </a:t>
            </a:r>
            <a:r>
              <a:rPr lang="en-US" altLang="zh-CHT" sz="1600" dirty="0" err="1">
                <a:solidFill>
                  <a:schemeClr val="tx1"/>
                </a:solidFill>
              </a:rPr>
              <a:t>desc</a:t>
            </a:r>
            <a:r>
              <a:rPr lang="en-US" altLang="zh-CHT" sz="1600" dirty="0">
                <a:solidFill>
                  <a:schemeClr val="tx1"/>
                </a:solidFill>
              </a:rPr>
              <a:t>", // g. order by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null); // h. limit</a:t>
            </a:r>
          </a:p>
          <a:p>
            <a:r>
              <a:rPr lang="zh-CHT" altLang="en-US" sz="16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</a:t>
            </a:r>
            <a:r>
              <a:rPr lang="en-US" altLang="zh-CHT" sz="1600" b="1" dirty="0">
                <a:solidFill>
                  <a:schemeClr val="tx1"/>
                </a:solidFill>
              </a:rPr>
              <a:t>if (cursor != null &amp;&amp; </a:t>
            </a:r>
            <a:r>
              <a:rPr lang="en-US" altLang="zh-CHT" sz="1600" b="1" dirty="0" err="1">
                <a:solidFill>
                  <a:schemeClr val="tx1"/>
                </a:solidFill>
              </a:rPr>
              <a:t>cursor.getCount</a:t>
            </a:r>
            <a:r>
              <a:rPr lang="en-US" altLang="zh-CHT" sz="1600" b="1" dirty="0">
                <a:solidFill>
                  <a:schemeClr val="tx1"/>
                </a:solidFill>
              </a:rPr>
              <a:t>() &gt; 0) {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</a:t>
            </a:r>
            <a:r>
              <a:rPr lang="en-US" altLang="zh-CHT" sz="1600" dirty="0" err="1">
                <a:solidFill>
                  <a:schemeClr val="tx1"/>
                </a:solidFill>
              </a:rPr>
              <a:t>cursor.moveToFirst</a:t>
            </a:r>
            <a:r>
              <a:rPr lang="en-US" altLang="zh-CHT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</a:t>
            </a:r>
            <a:r>
              <a:rPr lang="en-US" altLang="zh-CHT" sz="1600" dirty="0" err="1">
                <a:solidFill>
                  <a:schemeClr val="tx1"/>
                </a:solidFill>
              </a:rPr>
              <a:t>loginInput.setText</a:t>
            </a:r>
            <a:r>
              <a:rPr lang="en-US" altLang="zh-CHT" sz="1600" dirty="0">
                <a:solidFill>
                  <a:schemeClr val="tx1"/>
                </a:solidFill>
              </a:rPr>
              <a:t>(</a:t>
            </a:r>
            <a:r>
              <a:rPr lang="en-US" altLang="zh-CHT" sz="1600" dirty="0" err="1">
                <a:solidFill>
                  <a:schemeClr val="tx1"/>
                </a:solidFill>
              </a:rPr>
              <a:t>cursor.getString</a:t>
            </a:r>
            <a:r>
              <a:rPr lang="en-US" altLang="zh-CHT" sz="1600" dirty="0">
                <a:solidFill>
                  <a:schemeClr val="tx1"/>
                </a:solidFill>
              </a:rPr>
              <a:t>(1));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HT" sz="1600" dirty="0" err="1" smtClean="0">
                <a:solidFill>
                  <a:schemeClr val="tx1"/>
                </a:solidFill>
              </a:rPr>
              <a:t>db.close</a:t>
            </a:r>
            <a:r>
              <a:rPr lang="en-US" altLang="zh-CHT" sz="1600" dirty="0" smtClean="0">
                <a:solidFill>
                  <a:schemeClr val="tx1"/>
                </a:solidFill>
              </a:rPr>
              <a:t>();</a:t>
            </a:r>
            <a:endParaRPr lang="en-US" altLang="zh-CHT" sz="1600" dirty="0">
              <a:solidFill>
                <a:schemeClr val="tx1"/>
              </a:solidFill>
            </a:endParaRPr>
          </a:p>
          <a:p>
            <a:r>
              <a:rPr lang="en-US" altLang="zh-CHT" sz="1600" dirty="0" err="1">
                <a:solidFill>
                  <a:schemeClr val="tx1"/>
                </a:solidFill>
              </a:rPr>
              <a:t>dbHelper.close</a:t>
            </a:r>
            <a:r>
              <a:rPr lang="en-US" altLang="zh-CHT" sz="1600" dirty="0">
                <a:solidFill>
                  <a:schemeClr val="tx1"/>
                </a:solidFill>
              </a:rPr>
              <a:t>();</a:t>
            </a:r>
            <a:endParaRPr lang="en-US" altLang="zh-CHT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2044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新增紀錄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新增與修改紀錄</a:t>
            </a:r>
            <a:endParaRPr lang="zh-CHT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852936"/>
            <a:ext cx="6480720" cy="25922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dirty="0" err="1">
                <a:solidFill>
                  <a:schemeClr val="tx1"/>
                </a:solidFill>
              </a:rPr>
              <a:t>MyDBHelper</a:t>
            </a:r>
            <a:r>
              <a:rPr lang="en-US" altLang="zh-CHT" dirty="0">
                <a:solidFill>
                  <a:schemeClr val="tx1"/>
                </a:solidFill>
              </a:rPr>
              <a:t> </a:t>
            </a:r>
            <a:r>
              <a:rPr lang="en-US" altLang="zh-CHT" dirty="0" err="1">
                <a:solidFill>
                  <a:schemeClr val="tx1"/>
                </a:solidFill>
              </a:rPr>
              <a:t>dbHelper</a:t>
            </a:r>
            <a:r>
              <a:rPr lang="en-US" altLang="zh-CHT" dirty="0">
                <a:solidFill>
                  <a:schemeClr val="tx1"/>
                </a:solidFill>
              </a:rPr>
              <a:t> = </a:t>
            </a:r>
            <a:r>
              <a:rPr lang="en-US" altLang="zh-CHT" b="1" dirty="0">
                <a:solidFill>
                  <a:schemeClr val="tx1"/>
                </a:solidFill>
              </a:rPr>
              <a:t>new </a:t>
            </a:r>
            <a:r>
              <a:rPr lang="en-US" altLang="zh-CHT" b="1" dirty="0" err="1">
                <a:solidFill>
                  <a:schemeClr val="tx1"/>
                </a:solidFill>
              </a:rPr>
              <a:t>MyDBHelper</a:t>
            </a:r>
            <a:r>
              <a:rPr lang="en-US" altLang="zh-CHT" b="1" dirty="0">
                <a:solidFill>
                  <a:schemeClr val="tx1"/>
                </a:solidFill>
              </a:rPr>
              <a:t>(</a:t>
            </a:r>
            <a:r>
              <a:rPr lang="en-US" altLang="zh-CHT" b="1" dirty="0" err="1">
                <a:solidFill>
                  <a:schemeClr val="tx1"/>
                </a:solidFill>
              </a:rPr>
              <a:t>this.getActivity</a:t>
            </a:r>
            <a:r>
              <a:rPr lang="en-US" altLang="zh-CHT" b="1" dirty="0" smtClean="0">
                <a:solidFill>
                  <a:schemeClr val="tx1"/>
                </a:solidFill>
              </a:rPr>
              <a:t>());</a:t>
            </a:r>
            <a:endParaRPr lang="en-US" altLang="zh-CHT" dirty="0" smtClean="0">
              <a:solidFill>
                <a:schemeClr val="tx1"/>
              </a:solidFill>
            </a:endParaRPr>
          </a:p>
          <a:p>
            <a:r>
              <a:rPr lang="en-US" altLang="zh-CHT" dirty="0" err="1">
                <a:solidFill>
                  <a:schemeClr val="tx1"/>
                </a:solidFill>
              </a:rPr>
              <a:t>SQLiteDatabase</a:t>
            </a:r>
            <a:r>
              <a:rPr lang="en-US" altLang="zh-CHT" dirty="0">
                <a:solidFill>
                  <a:schemeClr val="tx1"/>
                </a:solidFill>
              </a:rPr>
              <a:t> </a:t>
            </a:r>
            <a:r>
              <a:rPr lang="en-US" altLang="zh-CHT" dirty="0" err="1">
                <a:solidFill>
                  <a:schemeClr val="tx1"/>
                </a:solidFill>
              </a:rPr>
              <a:t>db</a:t>
            </a:r>
            <a:r>
              <a:rPr lang="en-US" altLang="zh-CHT" dirty="0">
                <a:solidFill>
                  <a:schemeClr val="tx1"/>
                </a:solidFill>
              </a:rPr>
              <a:t> = </a:t>
            </a:r>
            <a:r>
              <a:rPr lang="en-US" altLang="zh-CHT" dirty="0" err="1">
                <a:solidFill>
                  <a:schemeClr val="tx1"/>
                </a:solidFill>
              </a:rPr>
              <a:t>dbHelper.</a:t>
            </a:r>
            <a:r>
              <a:rPr lang="en-US" altLang="zh-CHT" b="1" dirty="0" err="1">
                <a:solidFill>
                  <a:srgbClr val="FF0000"/>
                </a:solidFill>
              </a:rPr>
              <a:t>getWritableDatabase</a:t>
            </a:r>
            <a:r>
              <a:rPr lang="en-US" altLang="zh-CHT" dirty="0" smtClean="0">
                <a:solidFill>
                  <a:schemeClr val="tx1"/>
                </a:solidFill>
              </a:rPr>
              <a:t>();</a:t>
            </a:r>
            <a:r>
              <a:rPr lang="en-US" altLang="zh-CHT" dirty="0">
                <a:solidFill>
                  <a:schemeClr val="tx1"/>
                </a:solidFill>
              </a:rPr>
              <a:t>			</a:t>
            </a: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ContentValues</a:t>
            </a:r>
            <a:r>
              <a:rPr lang="en-US" altLang="zh-CHT" dirty="0" smtClean="0">
                <a:solidFill>
                  <a:schemeClr val="tx1"/>
                </a:solidFill>
              </a:rPr>
              <a:t> </a:t>
            </a:r>
            <a:r>
              <a:rPr lang="en-US" altLang="zh-CHT" dirty="0">
                <a:solidFill>
                  <a:schemeClr val="tx1"/>
                </a:solidFill>
              </a:rPr>
              <a:t>values = new </a:t>
            </a:r>
            <a:r>
              <a:rPr lang="en-US" altLang="zh-CHT" dirty="0" err="1">
                <a:solidFill>
                  <a:schemeClr val="tx1"/>
                </a:solidFill>
              </a:rPr>
              <a:t>ContentValues</a:t>
            </a:r>
            <a:r>
              <a:rPr lang="en-US" altLang="zh-CHT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values.put</a:t>
            </a:r>
            <a:r>
              <a:rPr lang="en-US" altLang="zh-CHT" dirty="0">
                <a:solidFill>
                  <a:schemeClr val="tx1"/>
                </a:solidFill>
              </a:rPr>
              <a:t>("Name", </a:t>
            </a:r>
            <a:r>
              <a:rPr lang="en-US" altLang="zh-CHT" dirty="0" smtClean="0">
                <a:solidFill>
                  <a:schemeClr val="tx1"/>
                </a:solidFill>
              </a:rPr>
              <a:t>"Joe"); </a:t>
            </a:r>
            <a:endParaRPr lang="en-US" altLang="zh-CHT" dirty="0">
              <a:solidFill>
                <a:schemeClr val="tx1"/>
              </a:solidFill>
            </a:endParaRPr>
          </a:p>
          <a:p>
            <a:r>
              <a:rPr lang="en-US" altLang="zh-CHT" dirty="0">
                <a:solidFill>
                  <a:schemeClr val="tx1"/>
                </a:solidFill>
              </a:rPr>
              <a:t>				        </a:t>
            </a:r>
            <a:r>
              <a:rPr lang="en-US" altLang="zh-CHT" dirty="0" err="1">
                <a:solidFill>
                  <a:schemeClr val="tx1"/>
                </a:solidFill>
              </a:rPr>
              <a:t>db.insert</a:t>
            </a:r>
            <a:r>
              <a:rPr lang="en-US" altLang="zh-CHT" dirty="0">
                <a:solidFill>
                  <a:schemeClr val="tx1"/>
                </a:solidFill>
              </a:rPr>
              <a:t>("</a:t>
            </a:r>
            <a:r>
              <a:rPr lang="en-US" altLang="zh-CHT" dirty="0" err="1">
                <a:solidFill>
                  <a:schemeClr val="tx1"/>
                </a:solidFill>
              </a:rPr>
              <a:t>SystemUser</a:t>
            </a:r>
            <a:r>
              <a:rPr lang="en-US" altLang="zh-CHT" dirty="0">
                <a:solidFill>
                  <a:schemeClr val="tx1"/>
                </a:solidFill>
              </a:rPr>
              <a:t>", </a:t>
            </a:r>
            <a:r>
              <a:rPr lang="en-US" altLang="zh-CHT" dirty="0" smtClean="0">
                <a:solidFill>
                  <a:schemeClr val="tx1"/>
                </a:solidFill>
              </a:rPr>
              <a:t> null</a:t>
            </a:r>
            <a:r>
              <a:rPr lang="en-US" altLang="zh-CHT" dirty="0">
                <a:solidFill>
                  <a:schemeClr val="tx1"/>
                </a:solidFill>
              </a:rPr>
              <a:t>, </a:t>
            </a:r>
            <a:r>
              <a:rPr lang="en-US" altLang="zh-CHT" dirty="0" smtClean="0">
                <a:solidFill>
                  <a:schemeClr val="tx1"/>
                </a:solidFill>
              </a:rPr>
              <a:t>values</a:t>
            </a:r>
            <a:r>
              <a:rPr lang="en-US" altLang="zh-CHT" dirty="0">
                <a:solidFill>
                  <a:schemeClr val="tx1"/>
                </a:solidFill>
              </a:rPr>
              <a:t>); </a:t>
            </a:r>
            <a:endParaRPr lang="en-US" altLang="zh-CHT" dirty="0" smtClean="0">
              <a:solidFill>
                <a:schemeClr val="tx1"/>
              </a:solidFill>
            </a:endParaRP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db.close</a:t>
            </a:r>
            <a:r>
              <a:rPr lang="en-US" altLang="zh-CHT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dbHelper.close</a:t>
            </a:r>
            <a:r>
              <a:rPr lang="en-US" altLang="zh-CHT" dirty="0" smtClean="0">
                <a:solidFill>
                  <a:schemeClr val="tx1"/>
                </a:solidFill>
              </a:rPr>
              <a:t>();</a:t>
            </a:r>
            <a:endParaRPr lang="en-US" altLang="zh-CH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597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修改</a:t>
            </a:r>
            <a:r>
              <a:rPr lang="zh-CHT" altLang="en-US" dirty="0" smtClean="0"/>
              <a:t>紀錄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新增與修改紀錄</a:t>
            </a:r>
            <a:endParaRPr lang="zh-CHT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852936"/>
            <a:ext cx="6480720" cy="25922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HT" dirty="0" err="1">
                <a:solidFill>
                  <a:schemeClr val="tx1"/>
                </a:solidFill>
              </a:rPr>
              <a:t>MyDBHelper</a:t>
            </a:r>
            <a:r>
              <a:rPr lang="en-US" altLang="zh-CHT" dirty="0">
                <a:solidFill>
                  <a:schemeClr val="tx1"/>
                </a:solidFill>
              </a:rPr>
              <a:t> </a:t>
            </a:r>
            <a:r>
              <a:rPr lang="en-US" altLang="zh-CHT" dirty="0" err="1">
                <a:solidFill>
                  <a:schemeClr val="tx1"/>
                </a:solidFill>
              </a:rPr>
              <a:t>dbHelper</a:t>
            </a:r>
            <a:r>
              <a:rPr lang="en-US" altLang="zh-CHT" dirty="0">
                <a:solidFill>
                  <a:schemeClr val="tx1"/>
                </a:solidFill>
              </a:rPr>
              <a:t> = </a:t>
            </a:r>
            <a:r>
              <a:rPr lang="en-US" altLang="zh-CHT" b="1" dirty="0">
                <a:solidFill>
                  <a:schemeClr val="tx1"/>
                </a:solidFill>
              </a:rPr>
              <a:t>new </a:t>
            </a:r>
            <a:r>
              <a:rPr lang="en-US" altLang="zh-CHT" b="1" dirty="0" err="1">
                <a:solidFill>
                  <a:schemeClr val="tx1"/>
                </a:solidFill>
              </a:rPr>
              <a:t>MyDBHelper</a:t>
            </a:r>
            <a:r>
              <a:rPr lang="en-US" altLang="zh-CHT" b="1" dirty="0">
                <a:solidFill>
                  <a:schemeClr val="tx1"/>
                </a:solidFill>
              </a:rPr>
              <a:t>(</a:t>
            </a:r>
            <a:r>
              <a:rPr lang="en-US" altLang="zh-CHT" b="1" dirty="0" err="1">
                <a:solidFill>
                  <a:schemeClr val="tx1"/>
                </a:solidFill>
              </a:rPr>
              <a:t>this.getActivity</a:t>
            </a:r>
            <a:r>
              <a:rPr lang="en-US" altLang="zh-CHT" b="1" dirty="0" smtClean="0">
                <a:solidFill>
                  <a:schemeClr val="tx1"/>
                </a:solidFill>
              </a:rPr>
              <a:t>());</a:t>
            </a:r>
            <a:endParaRPr lang="en-US" altLang="zh-CHT" dirty="0" smtClean="0">
              <a:solidFill>
                <a:schemeClr val="tx1"/>
              </a:solidFill>
            </a:endParaRPr>
          </a:p>
          <a:p>
            <a:r>
              <a:rPr lang="en-US" altLang="zh-CHT" dirty="0" err="1">
                <a:solidFill>
                  <a:schemeClr val="tx1"/>
                </a:solidFill>
              </a:rPr>
              <a:t>SQLiteDatabase</a:t>
            </a:r>
            <a:r>
              <a:rPr lang="en-US" altLang="zh-CHT" dirty="0">
                <a:solidFill>
                  <a:schemeClr val="tx1"/>
                </a:solidFill>
              </a:rPr>
              <a:t> </a:t>
            </a:r>
            <a:r>
              <a:rPr lang="en-US" altLang="zh-CHT" dirty="0" err="1">
                <a:solidFill>
                  <a:schemeClr val="tx1"/>
                </a:solidFill>
              </a:rPr>
              <a:t>db</a:t>
            </a:r>
            <a:r>
              <a:rPr lang="en-US" altLang="zh-CHT" dirty="0">
                <a:solidFill>
                  <a:schemeClr val="tx1"/>
                </a:solidFill>
              </a:rPr>
              <a:t> = </a:t>
            </a:r>
            <a:r>
              <a:rPr lang="en-US" altLang="zh-CHT" dirty="0" err="1">
                <a:solidFill>
                  <a:schemeClr val="tx1"/>
                </a:solidFill>
              </a:rPr>
              <a:t>dbHelper.</a:t>
            </a:r>
            <a:r>
              <a:rPr lang="en-US" altLang="zh-CHT" b="1" dirty="0" err="1">
                <a:solidFill>
                  <a:srgbClr val="FF0000"/>
                </a:solidFill>
              </a:rPr>
              <a:t>getWritableDatabase</a:t>
            </a:r>
            <a:r>
              <a:rPr lang="en-US" altLang="zh-CHT" dirty="0" smtClean="0">
                <a:solidFill>
                  <a:schemeClr val="tx1"/>
                </a:solidFill>
              </a:rPr>
              <a:t>();</a:t>
            </a:r>
            <a:r>
              <a:rPr lang="en-US" altLang="zh-CHT" dirty="0">
                <a:solidFill>
                  <a:schemeClr val="tx1"/>
                </a:solidFill>
              </a:rPr>
              <a:t>			</a:t>
            </a: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ContentValues</a:t>
            </a:r>
            <a:r>
              <a:rPr lang="en-US" altLang="zh-CHT" dirty="0" smtClean="0">
                <a:solidFill>
                  <a:schemeClr val="tx1"/>
                </a:solidFill>
              </a:rPr>
              <a:t> </a:t>
            </a:r>
            <a:r>
              <a:rPr lang="en-US" altLang="zh-CHT" dirty="0">
                <a:solidFill>
                  <a:schemeClr val="tx1"/>
                </a:solidFill>
              </a:rPr>
              <a:t>values = new </a:t>
            </a:r>
            <a:r>
              <a:rPr lang="en-US" altLang="zh-CHT" dirty="0" err="1">
                <a:solidFill>
                  <a:schemeClr val="tx1"/>
                </a:solidFill>
              </a:rPr>
              <a:t>ContentValues</a:t>
            </a:r>
            <a:r>
              <a:rPr lang="en-US" altLang="zh-CHT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values.put</a:t>
            </a:r>
            <a:r>
              <a:rPr lang="en-US" altLang="zh-CHT" dirty="0">
                <a:solidFill>
                  <a:schemeClr val="tx1"/>
                </a:solidFill>
              </a:rPr>
              <a:t>("Name", </a:t>
            </a:r>
            <a:r>
              <a:rPr lang="en-US" altLang="zh-CHT" dirty="0" smtClean="0">
                <a:solidFill>
                  <a:schemeClr val="tx1"/>
                </a:solidFill>
              </a:rPr>
              <a:t>"Joe"); </a:t>
            </a:r>
            <a:endParaRPr lang="en-US" altLang="zh-CHT" dirty="0">
              <a:solidFill>
                <a:schemeClr val="tx1"/>
              </a:solidFill>
            </a:endParaRPr>
          </a:p>
          <a:p>
            <a:r>
              <a:rPr lang="en-US" altLang="zh-CHT" dirty="0">
                <a:solidFill>
                  <a:schemeClr val="tx1"/>
                </a:solidFill>
              </a:rPr>
              <a:t>				        </a:t>
            </a:r>
            <a:r>
              <a:rPr lang="en-US" altLang="zh-CHT" dirty="0" err="1" smtClean="0">
                <a:solidFill>
                  <a:schemeClr val="tx1"/>
                </a:solidFill>
              </a:rPr>
              <a:t>db.update</a:t>
            </a:r>
            <a:r>
              <a:rPr lang="en-US" altLang="zh-CHT" dirty="0" smtClean="0">
                <a:solidFill>
                  <a:schemeClr val="tx1"/>
                </a:solidFill>
              </a:rPr>
              <a:t>("</a:t>
            </a:r>
            <a:r>
              <a:rPr lang="en-US" altLang="zh-CHT" dirty="0" err="1">
                <a:solidFill>
                  <a:schemeClr val="tx1"/>
                </a:solidFill>
              </a:rPr>
              <a:t>SystemUser</a:t>
            </a:r>
            <a:r>
              <a:rPr lang="en-US" altLang="zh-CHT" dirty="0">
                <a:solidFill>
                  <a:schemeClr val="tx1"/>
                </a:solidFill>
              </a:rPr>
              <a:t>", </a:t>
            </a:r>
            <a:r>
              <a:rPr lang="en-US" altLang="zh-CHT" dirty="0" smtClean="0">
                <a:solidFill>
                  <a:schemeClr val="tx1"/>
                </a:solidFill>
              </a:rPr>
              <a:t>values, "ID = ?“, new String[] {</a:t>
            </a:r>
            <a:r>
              <a:rPr lang="en-US" altLang="zh-CHT" dirty="0">
                <a:solidFill>
                  <a:schemeClr val="tx1"/>
                </a:solidFill>
              </a:rPr>
              <a:t> </a:t>
            </a:r>
            <a:r>
              <a:rPr lang="en-US" altLang="zh-CHT" dirty="0" smtClean="0">
                <a:solidFill>
                  <a:schemeClr val="tx1"/>
                </a:solidFill>
              </a:rPr>
              <a:t>"1" }); </a:t>
            </a: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db.close</a:t>
            </a:r>
            <a:r>
              <a:rPr lang="en-US" altLang="zh-CHT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dirty="0" err="1" smtClean="0">
                <a:solidFill>
                  <a:schemeClr val="tx1"/>
                </a:solidFill>
              </a:rPr>
              <a:t>dbHelper.close</a:t>
            </a:r>
            <a:r>
              <a:rPr lang="en-US" altLang="zh-CHT" dirty="0" smtClean="0">
                <a:solidFill>
                  <a:schemeClr val="tx1"/>
                </a:solidFill>
              </a:rPr>
              <a:t>();</a:t>
            </a:r>
            <a:endParaRPr lang="en-US" altLang="zh-CH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83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實作練習</a:t>
            </a:r>
            <a:endParaRPr kumimoji="1"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HT" altLang="en-US"/>
          </a:p>
        </p:txBody>
      </p:sp>
    </p:spTree>
    <p:extLst>
      <p:ext uri="{BB962C8B-B14F-4D97-AF65-F5344CB8AC3E}">
        <p14:creationId xmlns:p14="http://schemas.microsoft.com/office/powerpoint/2010/main" val="159729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透過</a:t>
            </a:r>
            <a:r>
              <a:rPr lang="en-US" altLang="zh-CHT" dirty="0" err="1" smtClean="0"/>
              <a:t>FragmentManager</a:t>
            </a:r>
            <a:r>
              <a:rPr lang="zh-CHT" altLang="en-US" dirty="0" smtClean="0"/>
              <a:t>可完成以下事務：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取得</a:t>
            </a:r>
            <a:r>
              <a:rPr lang="en-US" altLang="zh-CHT" dirty="0" smtClean="0"/>
              <a:t>layout</a:t>
            </a:r>
            <a:r>
              <a:rPr lang="zh-CHT" altLang="en-US" dirty="0" smtClean="0"/>
              <a:t>中某一個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的</a:t>
            </a:r>
            <a:r>
              <a:rPr lang="en-US" altLang="zh-CHT" dirty="0" smtClean="0"/>
              <a:t>ID</a:t>
            </a:r>
          </a:p>
          <a:p>
            <a:pPr lvl="2"/>
            <a:r>
              <a:rPr lang="zh-CHT" altLang="en-US" dirty="0" smtClean="0"/>
              <a:t>使用</a:t>
            </a:r>
            <a:r>
              <a:rPr lang="en-US" altLang="zh-CHT" dirty="0" err="1"/>
              <a:t>findFragmentById</a:t>
            </a:r>
            <a:r>
              <a:rPr lang="en-US" altLang="zh-CHT" dirty="0" smtClean="0"/>
              <a:t>()</a:t>
            </a:r>
          </a:p>
          <a:p>
            <a:pPr lvl="1"/>
            <a:r>
              <a:rPr lang="zh-CHT" altLang="en-US" dirty="0"/>
              <a:t>新增</a:t>
            </a:r>
            <a:r>
              <a:rPr lang="zh-CHT" altLang="en-US" dirty="0" smtClean="0"/>
              <a:t>或更換新的</a:t>
            </a:r>
            <a:r>
              <a:rPr lang="en-US" altLang="zh-CHT" dirty="0" smtClean="0"/>
              <a:t>Fragment</a:t>
            </a:r>
          </a:p>
          <a:p>
            <a:pPr lvl="1"/>
            <a:r>
              <a:rPr lang="zh-CHT" altLang="en-US" dirty="0"/>
              <a:t>使用</a:t>
            </a:r>
            <a:r>
              <a:rPr lang="en-US" altLang="zh-CHT" dirty="0" err="1"/>
              <a:t>addOnBackStackChangeListener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以監聽</a:t>
            </a:r>
            <a:r>
              <a:rPr lang="en-US" altLang="zh-CHT" dirty="0" smtClean="0"/>
              <a:t>Stack</a:t>
            </a:r>
            <a:r>
              <a:rPr lang="zh-CHT" altLang="en-US" dirty="0" smtClean="0"/>
              <a:t>中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變化的事件。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err="1"/>
              <a:t>FragmentManager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8122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實作練習</a:t>
            </a:r>
            <a:endParaRPr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10417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sz="2000" dirty="0" smtClean="0"/>
              <a:t>請建立一個</a:t>
            </a:r>
            <a:r>
              <a:rPr lang="zh-CHT" altLang="en-US" sz="2000" dirty="0" smtClean="0"/>
              <a:t>名為</a:t>
            </a:r>
            <a:r>
              <a:rPr lang="zh-CHT" altLang="en-US" sz="2000" dirty="0" smtClean="0"/>
              <a:t>「</a:t>
            </a:r>
            <a:r>
              <a:rPr lang="en-US" altLang="zh-CHT" sz="2000" dirty="0" err="1" smtClean="0"/>
              <a:t>AndroidBlackjack</a:t>
            </a:r>
            <a:r>
              <a:rPr lang="zh-CHT" altLang="en-US" sz="2000" dirty="0" smtClean="0"/>
              <a:t>」的專案</a:t>
            </a:r>
          </a:p>
          <a:p>
            <a:r>
              <a:rPr lang="zh-CHT" altLang="en-US" sz="2000" dirty="0" smtClean="0"/>
              <a:t>專案類型請選擇「</a:t>
            </a:r>
            <a:r>
              <a:rPr lang="en-US" altLang="zh-CHT" sz="2000" dirty="0" smtClean="0"/>
              <a:t>Blank Activity with fragment</a:t>
            </a:r>
            <a:r>
              <a:rPr lang="zh-CHT" altLang="en-US" sz="2000" dirty="0" smtClean="0"/>
              <a:t>」</a:t>
            </a:r>
            <a:endParaRPr lang="zh-CHT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新建專案</a:t>
            </a:r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672" y="3284984"/>
            <a:ext cx="549842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32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277</TotalTime>
  <Words>2296</Words>
  <Application>Microsoft Macintosh PowerPoint</Application>
  <PresentationFormat>如螢幕大小 (4:3)</PresentationFormat>
  <Paragraphs>496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8" baseType="lpstr">
      <vt:lpstr>微軟正黑體</vt:lpstr>
      <vt:lpstr>標楷體</vt:lpstr>
      <vt:lpstr>Candara</vt:lpstr>
      <vt:lpstr>Symbol</vt:lpstr>
      <vt:lpstr>波形</vt:lpstr>
      <vt:lpstr>Android Studio程式設計</vt:lpstr>
      <vt:lpstr>教學目標</vt:lpstr>
      <vt:lpstr>學習目標</vt:lpstr>
      <vt:lpstr>Fragment切換</vt:lpstr>
      <vt:lpstr>簡介</vt:lpstr>
      <vt:lpstr>Fragment管理</vt:lpstr>
      <vt:lpstr>FragmentManager</vt:lpstr>
      <vt:lpstr>實作練習</vt:lpstr>
      <vt:lpstr>新建專案</vt:lpstr>
      <vt:lpstr>Fragment生命週期</vt:lpstr>
      <vt:lpstr>PowerPoint 簡報</vt:lpstr>
      <vt:lpstr>PowerPoint 簡報</vt:lpstr>
      <vt:lpstr>檢視程式碼</vt:lpstr>
      <vt:lpstr>檢視程式碼</vt:lpstr>
      <vt:lpstr>PowerPoint 簡報</vt:lpstr>
      <vt:lpstr>加入新的Fragment</vt:lpstr>
      <vt:lpstr>加入新的Fragment</vt:lpstr>
      <vt:lpstr>注意事項</vt:lpstr>
      <vt:lpstr>程式架構</vt:lpstr>
      <vt:lpstr>切換Fragment</vt:lpstr>
      <vt:lpstr>程式說明</vt:lpstr>
      <vt:lpstr>練習</vt:lpstr>
      <vt:lpstr>注意事項</vt:lpstr>
      <vt:lpstr>Android資料庫管理</vt:lpstr>
      <vt:lpstr>資料庫基礎</vt:lpstr>
      <vt:lpstr>資料庫管理系統</vt:lpstr>
      <vt:lpstr>關聯式資料庫模型</vt:lpstr>
      <vt:lpstr>名詞定義</vt:lpstr>
      <vt:lpstr>關聯式資料庫模型</vt:lpstr>
      <vt:lpstr>範例</vt:lpstr>
      <vt:lpstr>範例</vt:lpstr>
      <vt:lpstr>SQL語言</vt:lpstr>
      <vt:lpstr>SQL語言基礎</vt:lpstr>
      <vt:lpstr>SQL語言基礎</vt:lpstr>
      <vt:lpstr>SQL語言基礎</vt:lpstr>
      <vt:lpstr>範例</vt:lpstr>
      <vt:lpstr>範例</vt:lpstr>
      <vt:lpstr>關聯式資料表範例</vt:lpstr>
      <vt:lpstr>範例</vt:lpstr>
      <vt:lpstr>新增紀錄</vt:lpstr>
      <vt:lpstr>修改紀錄</vt:lpstr>
      <vt:lpstr>刪除紀錄</vt:lpstr>
      <vt:lpstr>SQLite資料庫介紹</vt:lpstr>
      <vt:lpstr>什麼是SQLite</vt:lpstr>
      <vt:lpstr>SQLite支援類型</vt:lpstr>
      <vt:lpstr>在Android中使用SQLite</vt:lpstr>
      <vt:lpstr>建立SQLite資料庫</vt:lpstr>
      <vt:lpstr>範例</vt:lpstr>
      <vt:lpstr>步驟一：建立類別</vt:lpstr>
      <vt:lpstr>SQLiteOpenHelper必要的函式</vt:lpstr>
      <vt:lpstr>步驟二：創建資料庫</vt:lpstr>
      <vt:lpstr>步驟三：建立資料表</vt:lpstr>
      <vt:lpstr>步驟四：重建資料庫</vt:lpstr>
      <vt:lpstr>資料庫儲存</vt:lpstr>
      <vt:lpstr>使用資料庫</vt:lpstr>
      <vt:lpstr>測試資料庫功能</vt:lpstr>
      <vt:lpstr>使用資料庫 – 程式架構</vt:lpstr>
      <vt:lpstr>使用query查詢資料</vt:lpstr>
      <vt:lpstr>Cursor</vt:lpstr>
      <vt:lpstr>PowerPoint 簡報</vt:lpstr>
      <vt:lpstr>新增與修改紀錄</vt:lpstr>
      <vt:lpstr>新增與修改紀錄</vt:lpstr>
      <vt:lpstr>實作練習</vt:lpstr>
    </vt:vector>
  </TitlesOfParts>
  <Company>慈濟大學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Fragment切換</dc:title>
  <dc:creator>tcu-user</dc:creator>
  <cp:lastModifiedBy>Sheng-Fang Huang</cp:lastModifiedBy>
  <cp:revision>25</cp:revision>
  <dcterms:created xsi:type="dcterms:W3CDTF">2014-05-04T22:00:25Z</dcterms:created>
  <dcterms:modified xsi:type="dcterms:W3CDTF">2015-05-07T06:25:26Z</dcterms:modified>
</cp:coreProperties>
</file>