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2" r:id="rId5"/>
    <p:sldId id="257" r:id="rId6"/>
    <p:sldId id="323" r:id="rId7"/>
    <p:sldId id="258" r:id="rId8"/>
    <p:sldId id="259" r:id="rId9"/>
    <p:sldId id="324" r:id="rId10"/>
    <p:sldId id="325" r:id="rId11"/>
    <p:sldId id="276" r:id="rId12"/>
    <p:sldId id="261" r:id="rId13"/>
    <p:sldId id="267" r:id="rId14"/>
    <p:sldId id="268" r:id="rId15"/>
    <p:sldId id="265" r:id="rId16"/>
    <p:sldId id="331" r:id="rId17"/>
    <p:sldId id="326" r:id="rId18"/>
    <p:sldId id="327" r:id="rId19"/>
    <p:sldId id="328" r:id="rId20"/>
    <p:sldId id="332" r:id="rId21"/>
    <p:sldId id="329" r:id="rId22"/>
    <p:sldId id="277" r:id="rId23"/>
    <p:sldId id="330" r:id="rId24"/>
    <p:sldId id="269" r:id="rId25"/>
    <p:sldId id="271" r:id="rId26"/>
    <p:sldId id="279" r:id="rId27"/>
    <p:sldId id="280" r:id="rId28"/>
    <p:sldId id="278" r:id="rId29"/>
    <p:sldId id="281" r:id="rId30"/>
  </p:sldIdLst>
  <p:sldSz cx="9144000" cy="6858000" type="screen4x3"/>
  <p:notesSz cx="6858000" cy="9144000"/>
  <p:defaultTextStyle>
    <a:defPPr>
      <a:defRPr lang="zh-CH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90"/>
  </p:normalViewPr>
  <p:slideViewPr>
    <p:cSldViewPr>
      <p:cViewPr varScale="1">
        <p:scale>
          <a:sx n="91" d="100"/>
          <a:sy n="91" d="100"/>
        </p:scale>
        <p:origin x="170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HT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CHT" altLang="en-US" smtClean="0"/>
              <a:t>2015/5/14</a:t>
            </a:fld>
            <a:endParaRPr lang="zh-CH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CHT" altLang="en-US" smtClean="0"/>
              <a:t>2015/5/14</a:t>
            </a:fld>
            <a:endParaRPr lang="zh-CH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CHT" altLang="en-US" smtClean="0"/>
              <a:t>2015/5/14</a:t>
            </a:fld>
            <a:endParaRPr lang="zh-CH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CHT" altLang="en-US" smtClean="0"/>
              <a:t>2015/5/14</a:t>
            </a:fld>
            <a:endParaRPr lang="zh-CH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CHT" altLang="en-US" smtClean="0"/>
              <a:t>2015/5/14</a:t>
            </a:fld>
            <a:endParaRPr lang="zh-CH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CHT" altLang="en-US" smtClean="0"/>
              <a:t>2015/5/14</a:t>
            </a:fld>
            <a:endParaRPr lang="zh-CH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HT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CHT" altLang="en-US" smtClean="0"/>
              <a:t>2015/5/14</a:t>
            </a:fld>
            <a:endParaRPr lang="zh-CHT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CHT" altLang="en-US" smtClean="0"/>
              <a:t>2015/5/14</a:t>
            </a:fld>
            <a:endParaRPr lang="zh-CHT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CHT" altLang="en-US" smtClean="0"/>
              <a:t>2015/5/14</a:t>
            </a:fld>
            <a:endParaRPr lang="zh-CHT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CHT" altLang="en-US" smtClean="0"/>
              <a:t>2015/5/14</a:t>
            </a:fld>
            <a:endParaRPr lang="zh-CH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CHT" altLang="en-US" smtClean="0"/>
              <a:t>2015/5/14</a:t>
            </a:fld>
            <a:endParaRPr lang="zh-CH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HT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3672FE6-4E97-4D70-977F-1F52113BABB3}" type="datetimeFigureOut">
              <a:rPr lang="zh-CHT" altLang="en-US" smtClean="0"/>
              <a:t>2015/5/14</a:t>
            </a:fld>
            <a:endParaRPr lang="zh-CH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H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7B56017-7BA4-4636-A49C-93130F5F8594}" type="slidenum">
              <a:rPr lang="zh-CHT" altLang="en-US" smtClean="0"/>
              <a:t>‹#›</a:t>
            </a:fld>
            <a:endParaRPr lang="zh-CHT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7" y="2482708"/>
            <a:ext cx="8521952" cy="364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HT" altLang="en-US" dirty="0" smtClean="0"/>
              <a:t>按一下以編輯母片文字樣式</a:t>
            </a:r>
          </a:p>
          <a:p>
            <a:pPr lvl="1"/>
            <a:r>
              <a:rPr lang="zh-CHT" altLang="en-US" dirty="0" smtClean="0"/>
              <a:t>第二層</a:t>
            </a:r>
          </a:p>
          <a:p>
            <a:pPr lvl="2"/>
            <a:r>
              <a:rPr lang="zh-CHT" altLang="en-US" dirty="0" smtClean="0"/>
              <a:t>第三層</a:t>
            </a:r>
          </a:p>
          <a:p>
            <a:pPr lvl="3"/>
            <a:r>
              <a:rPr lang="zh-CHT" altLang="en-US" dirty="0" smtClean="0"/>
              <a:t>第四層</a:t>
            </a:r>
          </a:p>
          <a:p>
            <a:pPr lvl="4"/>
            <a:r>
              <a:rPr lang="zh-CHT" altLang="en-US" dirty="0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HT" dirty="0" smtClean="0"/>
              <a:t>Android Studio</a:t>
            </a:r>
            <a:r>
              <a:rPr lang="zh-CHT" altLang="en-US" dirty="0" smtClean="0"/>
              <a:t>程式設計</a:t>
            </a:r>
            <a:endParaRPr lang="zh-CHT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HT" altLang="en-US" dirty="0" smtClean="0"/>
              <a:t>單元</a:t>
            </a:r>
            <a:r>
              <a:rPr lang="en-US" altLang="zh-CHT" dirty="0" smtClean="0"/>
              <a:t>06 </a:t>
            </a:r>
            <a:r>
              <a:rPr lang="zh-CHT" altLang="en-US" dirty="0" smtClean="0"/>
              <a:t>使用資料庫</a:t>
            </a:r>
            <a:r>
              <a:rPr lang="en-US" altLang="zh-CHT" dirty="0" smtClean="0"/>
              <a:t> – Part II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64400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程式架構</a:t>
            </a:r>
            <a:endParaRPr kumimoji="1" lang="zh-CHT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71900" y="2923812"/>
            <a:ext cx="19442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HT" dirty="0" err="1" smtClean="0"/>
              <a:t>MainActivity</a:t>
            </a:r>
            <a:endParaRPr kumimoji="1" lang="zh-CHT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9476" y="4364538"/>
            <a:ext cx="1944216" cy="792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HT" sz="1200" dirty="0" err="1" smtClean="0">
                <a:latin typeface="微軟正黑體" charset="0"/>
                <a:ea typeface="微軟正黑體" charset="0"/>
                <a:cs typeface="微軟正黑體" charset="0"/>
              </a:rPr>
              <a:t>PlaceholderFragment</a:t>
            </a:r>
            <a:endParaRPr kumimoji="1" lang="en-US" altLang="zh-CHT" sz="120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algn="ctr"/>
            <a:r>
              <a:rPr kumimoji="1" lang="zh-CHT" altLang="en-US" sz="1200" dirty="0" smtClean="0">
                <a:latin typeface="微軟正黑體" charset="0"/>
                <a:ea typeface="微軟正黑體" charset="0"/>
                <a:cs typeface="微軟正黑體" charset="0"/>
              </a:rPr>
              <a:t>登入介面</a:t>
            </a:r>
            <a:endParaRPr kumimoji="1" lang="zh-CHT" altLang="en-US" sz="1200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cxnSp>
        <p:nvCxnSpPr>
          <p:cNvPr id="7" name="直線箭頭接點 6"/>
          <p:cNvCxnSpPr>
            <a:stCxn id="4" idx="2"/>
            <a:endCxn id="5" idx="0"/>
          </p:cNvCxnSpPr>
          <p:nvPr/>
        </p:nvCxnSpPr>
        <p:spPr>
          <a:xfrm flipH="1">
            <a:off x="2241584" y="3715900"/>
            <a:ext cx="2402424" cy="64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671900" y="4364538"/>
            <a:ext cx="1944216" cy="792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HT" sz="1200" dirty="0" err="1" smtClean="0">
                <a:latin typeface="微軟正黑體" charset="0"/>
                <a:ea typeface="微軟正黑體" charset="0"/>
                <a:cs typeface="微軟正黑體" charset="0"/>
              </a:rPr>
              <a:t>RegisterFragment</a:t>
            </a:r>
            <a:endParaRPr kumimoji="1" lang="en-US" altLang="zh-CHT" sz="120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algn="ctr"/>
            <a:r>
              <a:rPr kumimoji="1" lang="zh-CHT" altLang="en-US" sz="1200" dirty="0" smtClean="0">
                <a:latin typeface="微軟正黑體" charset="0"/>
                <a:ea typeface="微軟正黑體" charset="0"/>
                <a:cs typeface="微軟正黑體" charset="0"/>
              </a:rPr>
              <a:t>註冊介面</a:t>
            </a:r>
            <a:endParaRPr kumimoji="1" lang="zh-CHT" altLang="en-US" sz="1200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cxnSp>
        <p:nvCxnSpPr>
          <p:cNvPr id="10" name="直線箭頭接點 9"/>
          <p:cNvCxnSpPr>
            <a:stCxn id="4" idx="2"/>
            <a:endCxn id="8" idx="0"/>
          </p:cNvCxnSpPr>
          <p:nvPr/>
        </p:nvCxnSpPr>
        <p:spPr>
          <a:xfrm>
            <a:off x="4644008" y="3715900"/>
            <a:ext cx="0" cy="64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001166" y="4365104"/>
            <a:ext cx="1944216" cy="792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HT" sz="1200" dirty="0" err="1" smtClean="0">
                <a:latin typeface="微軟正黑體" charset="0"/>
                <a:ea typeface="微軟正黑體" charset="0"/>
                <a:cs typeface="微軟正黑體" charset="0"/>
              </a:rPr>
              <a:t>SettingFragment</a:t>
            </a:r>
            <a:endParaRPr kumimoji="1" lang="en-US" altLang="zh-CHT" sz="120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algn="ctr"/>
            <a:r>
              <a:rPr kumimoji="1" lang="zh-CHT" altLang="en-US" sz="1200" dirty="0" smtClean="0">
                <a:latin typeface="微軟正黑體" charset="0"/>
                <a:ea typeface="微軟正黑體" charset="0"/>
                <a:cs typeface="微軟正黑體" charset="0"/>
              </a:rPr>
              <a:t>遊戲選擇介面</a:t>
            </a:r>
            <a:endParaRPr kumimoji="1" lang="zh-CHT" altLang="en-US" sz="1200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cxnSp>
        <p:nvCxnSpPr>
          <p:cNvPr id="17" name="直線箭頭接點 16"/>
          <p:cNvCxnSpPr>
            <a:stCxn id="4" idx="2"/>
            <a:endCxn id="15" idx="0"/>
          </p:cNvCxnSpPr>
          <p:nvPr/>
        </p:nvCxnSpPr>
        <p:spPr>
          <a:xfrm>
            <a:off x="4644008" y="3715900"/>
            <a:ext cx="2329266" cy="649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001166" y="5781003"/>
            <a:ext cx="19442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HT" dirty="0" err="1" smtClean="0"/>
              <a:t>GameActivity</a:t>
            </a:r>
            <a:endParaRPr kumimoji="1" lang="zh-CHT" altLang="en-US" dirty="0"/>
          </a:p>
        </p:txBody>
      </p:sp>
      <p:cxnSp>
        <p:nvCxnSpPr>
          <p:cNvPr id="20" name="直線箭頭接點 19"/>
          <p:cNvCxnSpPr>
            <a:endCxn id="18" idx="0"/>
          </p:cNvCxnSpPr>
          <p:nvPr/>
        </p:nvCxnSpPr>
        <p:spPr>
          <a:xfrm>
            <a:off x="6973274" y="5156626"/>
            <a:ext cx="0" cy="62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940152" y="3715900"/>
            <a:ext cx="1008112" cy="43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HT" altLang="en-US" sz="1400" dirty="0" smtClean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登入成功</a:t>
            </a:r>
            <a:endParaRPr kumimoji="1" lang="zh-CHT" altLang="en-US" sz="1400" dirty="0">
              <a:solidFill>
                <a:schemeClr val="tx1"/>
              </a:solidFill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5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HT" altLang="en-US" sz="2000" dirty="0" smtClean="0"/>
              <a:t>請建立一個名為「</a:t>
            </a:r>
            <a:r>
              <a:rPr lang="en-US" altLang="zh-CHT" sz="2000" dirty="0" err="1" smtClean="0"/>
              <a:t>AndroidBlackjack</a:t>
            </a:r>
            <a:r>
              <a:rPr lang="zh-CHT" altLang="en-US" sz="2000" dirty="0" smtClean="0"/>
              <a:t>」的專案（延續單元</a:t>
            </a:r>
            <a:r>
              <a:rPr lang="en-US" altLang="zh-CHT" sz="2000" dirty="0" smtClean="0"/>
              <a:t>05</a:t>
            </a:r>
            <a:r>
              <a:rPr lang="zh-CHT" altLang="en-US" sz="2000" dirty="0" smtClean="0"/>
              <a:t>）</a:t>
            </a:r>
          </a:p>
          <a:p>
            <a:r>
              <a:rPr lang="zh-CHT" altLang="en-US" sz="2000" dirty="0" smtClean="0"/>
              <a:t>專案類型請選擇「</a:t>
            </a:r>
            <a:r>
              <a:rPr lang="en-US" altLang="zh-CHT" sz="2000" dirty="0" smtClean="0"/>
              <a:t>Blank Activity with fragment</a:t>
            </a:r>
            <a:r>
              <a:rPr lang="zh-CHT" altLang="en-US" sz="2000" dirty="0" smtClean="0"/>
              <a:t>」</a:t>
            </a:r>
            <a:endParaRPr lang="zh-CHT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建立專案</a:t>
            </a:r>
            <a:endParaRPr lang="zh-CHT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9672" y="3284984"/>
            <a:ext cx="5498429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3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加入</a:t>
            </a:r>
            <a:r>
              <a:rPr lang="en-US" altLang="zh-CHT" dirty="0" smtClean="0"/>
              <a:t>Fragment</a:t>
            </a:r>
          </a:p>
          <a:p>
            <a:pPr lvl="1"/>
            <a:r>
              <a:rPr lang="zh-CHT" altLang="en-US" dirty="0" smtClean="0"/>
              <a:t>在</a:t>
            </a:r>
            <a:r>
              <a:rPr lang="en-US" altLang="zh-CHT" dirty="0" smtClean="0"/>
              <a:t>app</a:t>
            </a:r>
            <a:r>
              <a:rPr lang="zh-CHT" altLang="en-US" dirty="0" smtClean="0"/>
              <a:t>目錄夾中右按滑鼠，選擇「</a:t>
            </a:r>
            <a:r>
              <a:rPr lang="en-US" altLang="zh-CHT" dirty="0" smtClean="0"/>
              <a:t>New…</a:t>
            </a:r>
            <a:r>
              <a:rPr lang="zh-CHT" altLang="en-US" dirty="0" smtClean="0"/>
              <a:t>」</a:t>
            </a:r>
            <a:r>
              <a:rPr lang="en-US" altLang="zh-CHT" dirty="0" smtClean="0"/>
              <a:t>&gt;</a:t>
            </a:r>
            <a:r>
              <a:rPr lang="zh-CHT" altLang="en-US" dirty="0" smtClean="0"/>
              <a:t>「</a:t>
            </a:r>
            <a:r>
              <a:rPr lang="en-US" altLang="zh-CHT" dirty="0" smtClean="0"/>
              <a:t>Fragment</a:t>
            </a:r>
            <a:r>
              <a:rPr lang="zh-CHT" altLang="en-US" dirty="0" smtClean="0"/>
              <a:t>」</a:t>
            </a:r>
            <a:r>
              <a:rPr lang="en-US" altLang="zh-CHT" dirty="0" smtClean="0"/>
              <a:t>&gt;</a:t>
            </a:r>
            <a:r>
              <a:rPr lang="zh-CHT" altLang="en-US" dirty="0" smtClean="0"/>
              <a:t>「</a:t>
            </a:r>
            <a:r>
              <a:rPr lang="en-US" altLang="zh-CHT" dirty="0" smtClean="0"/>
              <a:t>Fragment (Blank)</a:t>
            </a:r>
            <a:r>
              <a:rPr lang="zh-CHT" altLang="en-US" dirty="0" smtClean="0"/>
              <a:t>」</a:t>
            </a:r>
            <a:endParaRPr lang="en-US" altLang="zh-CHT" dirty="0" smtClean="0"/>
          </a:p>
          <a:p>
            <a:pPr lvl="1"/>
            <a:r>
              <a:rPr lang="en-US" altLang="zh-CHT" dirty="0" smtClean="0"/>
              <a:t>Fragment</a:t>
            </a:r>
            <a:r>
              <a:rPr lang="zh-CHT" altLang="en-US" dirty="0" smtClean="0"/>
              <a:t>名稱「</a:t>
            </a:r>
            <a:r>
              <a:rPr lang="en-US" altLang="zh-CHT" dirty="0" err="1" smtClean="0"/>
              <a:t>RegisterFragment</a:t>
            </a:r>
            <a:r>
              <a:rPr lang="zh-CHT" altLang="en-US" dirty="0" smtClean="0"/>
              <a:t>」。</a:t>
            </a:r>
            <a:endParaRPr lang="en-US" altLang="zh-CHT" dirty="0" smtClean="0"/>
          </a:p>
          <a:p>
            <a:r>
              <a:rPr lang="zh-CHT" altLang="en-US" dirty="0" smtClean="0"/>
              <a:t>循上述步驟在建立一個</a:t>
            </a:r>
            <a:r>
              <a:rPr lang="en-US" altLang="zh-CHT" dirty="0" smtClean="0"/>
              <a:t>Fragment</a:t>
            </a:r>
            <a:r>
              <a:rPr lang="zh-CHT" altLang="en-US" dirty="0" smtClean="0"/>
              <a:t>，稱為「</a:t>
            </a:r>
            <a:r>
              <a:rPr lang="en-US" altLang="zh-CHT" dirty="0" err="1" smtClean="0"/>
              <a:t>SettingFragment</a:t>
            </a:r>
            <a:r>
              <a:rPr lang="zh-CHT" altLang="en-US" dirty="0" smtClean="0"/>
              <a:t>」</a:t>
            </a:r>
            <a:endParaRPr lang="en-US" altLang="zh-CHT" dirty="0" smtClean="0"/>
          </a:p>
          <a:p>
            <a:pPr lvl="1"/>
            <a:r>
              <a:rPr lang="zh-CHT" altLang="en-US" dirty="0"/>
              <a:t>在</a:t>
            </a:r>
            <a:r>
              <a:rPr lang="en-US" altLang="zh-CHT" dirty="0"/>
              <a:t>app</a:t>
            </a:r>
            <a:r>
              <a:rPr lang="zh-CHT" altLang="en-US" dirty="0"/>
              <a:t>目錄夾中右按滑鼠，選擇「</a:t>
            </a:r>
            <a:r>
              <a:rPr lang="en-US" altLang="zh-CHT" dirty="0"/>
              <a:t>New…</a:t>
            </a:r>
            <a:r>
              <a:rPr lang="zh-CHT" altLang="en-US" dirty="0"/>
              <a:t>」</a:t>
            </a:r>
            <a:r>
              <a:rPr lang="en-US" altLang="zh-CHT" dirty="0"/>
              <a:t>&gt;</a:t>
            </a:r>
            <a:r>
              <a:rPr lang="zh-CHT" altLang="en-US" dirty="0"/>
              <a:t>「</a:t>
            </a:r>
            <a:r>
              <a:rPr lang="en-US" altLang="zh-CHT" dirty="0"/>
              <a:t>Fragment</a:t>
            </a:r>
            <a:r>
              <a:rPr lang="zh-CHT" altLang="en-US" dirty="0"/>
              <a:t>」</a:t>
            </a:r>
            <a:r>
              <a:rPr lang="en-US" altLang="zh-CHT" dirty="0"/>
              <a:t>&gt;</a:t>
            </a:r>
            <a:r>
              <a:rPr lang="zh-CHT" altLang="en-US" dirty="0"/>
              <a:t>「</a:t>
            </a:r>
            <a:r>
              <a:rPr lang="en-US" altLang="zh-CHT" dirty="0"/>
              <a:t>Fragment </a:t>
            </a:r>
            <a:r>
              <a:rPr lang="en-US" altLang="zh-CHT" dirty="0" smtClean="0"/>
              <a:t>(List)</a:t>
            </a:r>
            <a:r>
              <a:rPr lang="zh-CHT" altLang="en-US" dirty="0"/>
              <a:t>」</a:t>
            </a:r>
            <a:endParaRPr lang="en-US" altLang="zh-CHT" dirty="0"/>
          </a:p>
          <a:p>
            <a:pPr lvl="1"/>
            <a:r>
              <a:rPr lang="zh-CHT" altLang="en-US" dirty="0" smtClean="0"/>
              <a:t>將</a:t>
            </a:r>
            <a:r>
              <a:rPr lang="en-US" altLang="zh-CHT" dirty="0" smtClean="0"/>
              <a:t>Fragment</a:t>
            </a:r>
            <a:r>
              <a:rPr lang="zh-CHT" altLang="en-US" dirty="0"/>
              <a:t>名稱</a:t>
            </a:r>
            <a:r>
              <a:rPr lang="zh-CHT" altLang="en-US" dirty="0" smtClean="0"/>
              <a:t>「</a:t>
            </a:r>
            <a:r>
              <a:rPr lang="en-US" altLang="zh-CHT" dirty="0" err="1" smtClean="0"/>
              <a:t>SettingFragment</a:t>
            </a:r>
            <a:r>
              <a:rPr lang="zh-CHT" altLang="en-US" dirty="0"/>
              <a:t>」。</a:t>
            </a:r>
            <a:endParaRPr lang="en-US" altLang="zh-CHT" dirty="0"/>
          </a:p>
          <a:p>
            <a:pPr lvl="1"/>
            <a:endParaRPr lang="en-US" altLang="zh-CHT" dirty="0" smtClean="0"/>
          </a:p>
          <a:p>
            <a:endParaRPr lang="en-US" altLang="zh-CHT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加入新的</a:t>
            </a:r>
            <a:r>
              <a:rPr kumimoji="1" lang="en-US" altLang="zh-CHT" dirty="0" smtClean="0"/>
              <a:t>Fragment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40376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7" y="2780928"/>
            <a:ext cx="8521952" cy="3345235"/>
          </a:xfrm>
        </p:spPr>
        <p:txBody>
          <a:bodyPr/>
          <a:lstStyle/>
          <a:p>
            <a:r>
              <a:rPr lang="en-US" altLang="zh-CHT" dirty="0"/>
              <a:t>Fragment</a:t>
            </a:r>
            <a:r>
              <a:rPr lang="zh-CHT" altLang="en-US" dirty="0"/>
              <a:t>的型態為</a:t>
            </a:r>
            <a:r>
              <a:rPr lang="en-US" altLang="zh-CHT" dirty="0"/>
              <a:t>android.support.v4.app.Fragment</a:t>
            </a:r>
            <a:r>
              <a:rPr lang="zh-CHT" altLang="en-US" dirty="0"/>
              <a:t>，請使用正確的命名</a:t>
            </a:r>
            <a:r>
              <a:rPr lang="zh-CHT" altLang="en-US" dirty="0" smtClean="0"/>
              <a:t>空間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注意事項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3630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7" y="2636912"/>
            <a:ext cx="8521952" cy="4032448"/>
          </a:xfrm>
        </p:spPr>
        <p:txBody>
          <a:bodyPr/>
          <a:lstStyle/>
          <a:p>
            <a:r>
              <a:rPr lang="zh-CHT" altLang="en-US" dirty="0" smtClean="0"/>
              <a:t>請逐步在三個</a:t>
            </a:r>
            <a:r>
              <a:rPr lang="en-US" altLang="zh-CHT" dirty="0" smtClean="0"/>
              <a:t>Fragment</a:t>
            </a:r>
            <a:r>
              <a:rPr lang="zh-CHT" altLang="en-US" dirty="0" smtClean="0"/>
              <a:t>之中加入控制項。</a:t>
            </a:r>
          </a:p>
          <a:p>
            <a:r>
              <a:rPr lang="zh-CHT" altLang="en-US" dirty="0" smtClean="0"/>
              <a:t>根據前述的介面設計完成介面的製作。</a:t>
            </a:r>
            <a:endParaRPr lang="en-US" altLang="zh-CHT" dirty="0" smtClean="0"/>
          </a:p>
          <a:p>
            <a:pPr lvl="1"/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介面製作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7978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在</a:t>
            </a:r>
            <a:r>
              <a:rPr lang="en-US" altLang="zh-CHT" dirty="0" err="1" smtClean="0"/>
              <a:t>MainActivity</a:t>
            </a:r>
            <a:r>
              <a:rPr lang="zh-CHT" altLang="en-US" dirty="0" smtClean="0"/>
              <a:t>類別中撰寫</a:t>
            </a:r>
            <a:r>
              <a:rPr lang="en-US" altLang="zh-CHT" sz="1600" dirty="0" err="1" smtClean="0"/>
              <a:t>switchFragment</a:t>
            </a:r>
            <a:r>
              <a:rPr lang="zh-CHT" altLang="en-US" dirty="0" smtClean="0"/>
              <a:t>，以控制頁面的切換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切換</a:t>
            </a:r>
            <a:r>
              <a:rPr lang="en-US" altLang="zh-CHT" dirty="0" smtClean="0"/>
              <a:t>Fragment</a:t>
            </a:r>
            <a:endParaRPr lang="zh-CHT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8490" y="2996952"/>
            <a:ext cx="8208912" cy="36724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HT" sz="1600" dirty="0">
                <a:solidFill>
                  <a:schemeClr val="tx1"/>
                </a:solidFill>
              </a:rPr>
              <a:t>public void </a:t>
            </a:r>
            <a:r>
              <a:rPr lang="en-US" altLang="zh-CHT" sz="1600" dirty="0" err="1">
                <a:solidFill>
                  <a:schemeClr val="tx1"/>
                </a:solidFill>
              </a:rPr>
              <a:t>switchFragment</a:t>
            </a:r>
            <a:r>
              <a:rPr lang="en-US" altLang="zh-CHT" sz="1600" dirty="0">
                <a:solidFill>
                  <a:schemeClr val="tx1"/>
                </a:solidFill>
              </a:rPr>
              <a:t>(</a:t>
            </a:r>
            <a:r>
              <a:rPr lang="en-US" altLang="zh-CHT" sz="1600" dirty="0" err="1">
                <a:solidFill>
                  <a:schemeClr val="tx1"/>
                </a:solidFill>
              </a:rPr>
              <a:t>int</a:t>
            </a:r>
            <a:r>
              <a:rPr lang="en-US" altLang="zh-CHT" sz="1600" dirty="0">
                <a:solidFill>
                  <a:schemeClr val="tx1"/>
                </a:solidFill>
              </a:rPr>
              <a:t> </a:t>
            </a:r>
            <a:r>
              <a:rPr lang="en-US" altLang="zh-CHT" sz="1600" dirty="0" err="1">
                <a:solidFill>
                  <a:schemeClr val="tx1"/>
                </a:solidFill>
              </a:rPr>
              <a:t>pageNo</a:t>
            </a:r>
            <a:r>
              <a:rPr lang="en-US" altLang="zh-CHT" sz="1600" dirty="0">
                <a:solidFill>
                  <a:schemeClr val="tx1"/>
                </a:solidFill>
              </a:rPr>
              <a:t>) </a:t>
            </a:r>
            <a:r>
              <a:rPr lang="en-US" altLang="zh-CHT" sz="1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HT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CHT" sz="1600" dirty="0">
                <a:solidFill>
                  <a:schemeClr val="tx1"/>
                </a:solidFill>
              </a:rPr>
              <a:t>Fragment </a:t>
            </a:r>
            <a:r>
              <a:rPr lang="en-US" altLang="zh-CHT" sz="1600" dirty="0" err="1">
                <a:solidFill>
                  <a:schemeClr val="tx1"/>
                </a:solidFill>
              </a:rPr>
              <a:t>newFragment</a:t>
            </a:r>
            <a:r>
              <a:rPr lang="en-US" altLang="zh-CHT" sz="1600" dirty="0">
                <a:solidFill>
                  <a:schemeClr val="tx1"/>
                </a:solidFill>
              </a:rPr>
              <a:t> = null</a:t>
            </a:r>
            <a:r>
              <a:rPr lang="en-US" altLang="zh-CHT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zh-CHT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CHT" sz="1600" dirty="0">
                <a:solidFill>
                  <a:schemeClr val="tx1"/>
                </a:solidFill>
              </a:rPr>
              <a:t>if (</a:t>
            </a:r>
            <a:r>
              <a:rPr lang="en-US" altLang="zh-CHT" sz="1600" dirty="0" err="1">
                <a:solidFill>
                  <a:schemeClr val="tx1"/>
                </a:solidFill>
              </a:rPr>
              <a:t>pageNo</a:t>
            </a:r>
            <a:r>
              <a:rPr lang="en-US" altLang="zh-CHT" sz="1600" dirty="0">
                <a:solidFill>
                  <a:schemeClr val="tx1"/>
                </a:solidFill>
              </a:rPr>
              <a:t> == 0</a:t>
            </a:r>
            <a:r>
              <a:rPr lang="en-US" altLang="zh-CHT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HT" sz="1600" dirty="0" smtClean="0">
                <a:solidFill>
                  <a:schemeClr val="tx1"/>
                </a:solidFill>
              </a:rPr>
              <a:t>            </a:t>
            </a:r>
            <a:r>
              <a:rPr lang="en-US" altLang="zh-CHT" sz="1600" dirty="0" err="1">
                <a:solidFill>
                  <a:schemeClr val="tx1"/>
                </a:solidFill>
              </a:rPr>
              <a:t>newFragment</a:t>
            </a:r>
            <a:r>
              <a:rPr lang="en-US" altLang="zh-CHT" sz="1600" dirty="0">
                <a:solidFill>
                  <a:schemeClr val="tx1"/>
                </a:solidFill>
              </a:rPr>
              <a:t> = new </a:t>
            </a:r>
            <a:r>
              <a:rPr lang="en-US" altLang="zh-CHT" sz="1600" dirty="0" err="1">
                <a:solidFill>
                  <a:schemeClr val="tx1"/>
                </a:solidFill>
              </a:rPr>
              <a:t>PlaceholderFragment</a:t>
            </a:r>
            <a:r>
              <a:rPr lang="en-US" altLang="zh-CHT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zh-CHT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CHT" sz="1600" dirty="0">
                <a:solidFill>
                  <a:schemeClr val="tx1"/>
                </a:solidFill>
              </a:rPr>
              <a:t>else if (</a:t>
            </a:r>
            <a:r>
              <a:rPr lang="en-US" altLang="zh-CHT" sz="1600" dirty="0" err="1">
                <a:solidFill>
                  <a:schemeClr val="tx1"/>
                </a:solidFill>
              </a:rPr>
              <a:t>pageNo</a:t>
            </a:r>
            <a:r>
              <a:rPr lang="en-US" altLang="zh-CHT" sz="1600" dirty="0">
                <a:solidFill>
                  <a:schemeClr val="tx1"/>
                </a:solidFill>
              </a:rPr>
              <a:t> == 1</a:t>
            </a:r>
            <a:r>
              <a:rPr lang="en-US" altLang="zh-CHT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HT" sz="1600" dirty="0" smtClean="0">
                <a:solidFill>
                  <a:schemeClr val="tx1"/>
                </a:solidFill>
              </a:rPr>
              <a:t>            </a:t>
            </a:r>
            <a:r>
              <a:rPr lang="en-US" altLang="zh-CHT" sz="1600" dirty="0" err="1">
                <a:solidFill>
                  <a:schemeClr val="tx1"/>
                </a:solidFill>
              </a:rPr>
              <a:t>newFragment</a:t>
            </a:r>
            <a:r>
              <a:rPr lang="en-US" altLang="zh-CHT" sz="1600" dirty="0">
                <a:solidFill>
                  <a:schemeClr val="tx1"/>
                </a:solidFill>
              </a:rPr>
              <a:t> = new </a:t>
            </a:r>
            <a:r>
              <a:rPr lang="en-US" altLang="zh-CHT" sz="1600" dirty="0" err="1">
                <a:solidFill>
                  <a:schemeClr val="tx1"/>
                </a:solidFill>
              </a:rPr>
              <a:t>RegisterFragment</a:t>
            </a:r>
            <a:r>
              <a:rPr lang="en-US" altLang="zh-CHT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zh-CHT" sz="1600" dirty="0" smtClean="0">
                <a:solidFill>
                  <a:schemeClr val="tx1"/>
                </a:solidFill>
              </a:rPr>
              <a:t>        else if </a:t>
            </a:r>
            <a:r>
              <a:rPr lang="en-US" altLang="zh-CHT" sz="1600" dirty="0">
                <a:solidFill>
                  <a:schemeClr val="tx1"/>
                </a:solidFill>
              </a:rPr>
              <a:t>(</a:t>
            </a:r>
            <a:r>
              <a:rPr lang="en-US" altLang="zh-CHT" sz="1600" dirty="0" err="1">
                <a:solidFill>
                  <a:schemeClr val="tx1"/>
                </a:solidFill>
              </a:rPr>
              <a:t>pageNo</a:t>
            </a:r>
            <a:r>
              <a:rPr lang="en-US" altLang="zh-CHT" sz="1600" dirty="0">
                <a:solidFill>
                  <a:schemeClr val="tx1"/>
                </a:solidFill>
              </a:rPr>
              <a:t> == 2</a:t>
            </a:r>
            <a:r>
              <a:rPr lang="en-US" altLang="zh-CHT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HT" sz="1600" dirty="0" smtClean="0">
                <a:solidFill>
                  <a:schemeClr val="tx1"/>
                </a:solidFill>
              </a:rPr>
              <a:t>            </a:t>
            </a:r>
            <a:r>
              <a:rPr lang="en-US" altLang="zh-CHT" sz="1600" dirty="0" err="1">
                <a:solidFill>
                  <a:schemeClr val="tx1"/>
                </a:solidFill>
              </a:rPr>
              <a:t>newFragment</a:t>
            </a:r>
            <a:r>
              <a:rPr lang="en-US" altLang="zh-CHT" sz="1600" dirty="0">
                <a:solidFill>
                  <a:schemeClr val="tx1"/>
                </a:solidFill>
              </a:rPr>
              <a:t> = new </a:t>
            </a:r>
            <a:r>
              <a:rPr lang="en-US" altLang="zh-CHT" sz="1600" dirty="0" err="1">
                <a:solidFill>
                  <a:schemeClr val="tx1"/>
                </a:solidFill>
              </a:rPr>
              <a:t>SettingFragment</a:t>
            </a:r>
            <a:r>
              <a:rPr lang="en-US" altLang="zh-CHT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zh-CHT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CHT" sz="1600" dirty="0">
                <a:solidFill>
                  <a:schemeClr val="tx1"/>
                </a:solidFill>
              </a:rPr>
              <a:t>if (</a:t>
            </a:r>
            <a:r>
              <a:rPr lang="en-US" altLang="zh-CHT" sz="1600" dirty="0" err="1">
                <a:solidFill>
                  <a:schemeClr val="tx1"/>
                </a:solidFill>
              </a:rPr>
              <a:t>newFragment</a:t>
            </a:r>
            <a:r>
              <a:rPr lang="en-US" altLang="zh-CHT" sz="1600" dirty="0">
                <a:solidFill>
                  <a:schemeClr val="tx1"/>
                </a:solidFill>
              </a:rPr>
              <a:t> == null</a:t>
            </a:r>
            <a:r>
              <a:rPr lang="en-US" altLang="zh-CHT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HT" sz="1600" dirty="0" smtClean="0">
                <a:solidFill>
                  <a:schemeClr val="tx1"/>
                </a:solidFill>
              </a:rPr>
              <a:t>            </a:t>
            </a:r>
            <a:r>
              <a:rPr lang="en-US" altLang="zh-CHT" sz="1600" dirty="0">
                <a:solidFill>
                  <a:schemeClr val="tx1"/>
                </a:solidFill>
              </a:rPr>
              <a:t>return</a:t>
            </a:r>
            <a:r>
              <a:rPr lang="en-US" altLang="zh-CHT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zh-CHT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CHT" sz="1600" dirty="0" err="1">
                <a:solidFill>
                  <a:schemeClr val="tx1"/>
                </a:solidFill>
              </a:rPr>
              <a:t>FragmentTransaction</a:t>
            </a:r>
            <a:r>
              <a:rPr lang="en-US" altLang="zh-CHT" sz="1600" dirty="0">
                <a:solidFill>
                  <a:schemeClr val="tx1"/>
                </a:solidFill>
              </a:rPr>
              <a:t> transaction = </a:t>
            </a:r>
            <a:r>
              <a:rPr lang="en-US" altLang="zh-CHT" sz="1600" dirty="0" err="1">
                <a:solidFill>
                  <a:schemeClr val="tx1"/>
                </a:solidFill>
              </a:rPr>
              <a:t>getSupportFragmentManager</a:t>
            </a:r>
            <a:r>
              <a:rPr lang="en-US" altLang="zh-CHT" sz="1600" dirty="0">
                <a:solidFill>
                  <a:schemeClr val="tx1"/>
                </a:solidFill>
              </a:rPr>
              <a:t>().</a:t>
            </a:r>
            <a:r>
              <a:rPr lang="en-US" altLang="zh-CHT" sz="1600" dirty="0" err="1">
                <a:solidFill>
                  <a:schemeClr val="tx1"/>
                </a:solidFill>
              </a:rPr>
              <a:t>beginTransaction</a:t>
            </a:r>
            <a:r>
              <a:rPr lang="en-US" altLang="zh-CHT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zh-CHT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CHT" sz="1600" dirty="0" err="1">
                <a:solidFill>
                  <a:schemeClr val="tx1"/>
                </a:solidFill>
              </a:rPr>
              <a:t>transaction.replace</a:t>
            </a:r>
            <a:r>
              <a:rPr lang="en-US" altLang="zh-CHT" sz="1600" dirty="0">
                <a:solidFill>
                  <a:schemeClr val="tx1"/>
                </a:solidFill>
              </a:rPr>
              <a:t>(</a:t>
            </a:r>
            <a:r>
              <a:rPr lang="en-US" altLang="zh-CHT" sz="1600" dirty="0" err="1">
                <a:solidFill>
                  <a:schemeClr val="tx1"/>
                </a:solidFill>
              </a:rPr>
              <a:t>R.id.container</a:t>
            </a:r>
            <a:r>
              <a:rPr lang="en-US" altLang="zh-CHT" sz="1600" dirty="0">
                <a:solidFill>
                  <a:schemeClr val="tx1"/>
                </a:solidFill>
              </a:rPr>
              <a:t>, </a:t>
            </a:r>
            <a:r>
              <a:rPr lang="en-US" altLang="zh-CHT" sz="1600" dirty="0" err="1">
                <a:solidFill>
                  <a:schemeClr val="tx1"/>
                </a:solidFill>
              </a:rPr>
              <a:t>newFragment</a:t>
            </a:r>
            <a:r>
              <a:rPr lang="en-US" altLang="zh-CHT" sz="16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zh-CHT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CHT" sz="1600" dirty="0" err="1">
                <a:solidFill>
                  <a:schemeClr val="tx1"/>
                </a:solidFill>
              </a:rPr>
              <a:t>transaction.addToBackStack</a:t>
            </a:r>
            <a:r>
              <a:rPr lang="en-US" altLang="zh-CHT" sz="1600" dirty="0">
                <a:solidFill>
                  <a:schemeClr val="tx1"/>
                </a:solidFill>
              </a:rPr>
              <a:t>(null</a:t>
            </a:r>
            <a:r>
              <a:rPr lang="en-US" altLang="zh-CHT" sz="16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zh-CHT" sz="1600" dirty="0" smtClean="0">
                <a:solidFill>
                  <a:schemeClr val="tx1"/>
                </a:solidFill>
              </a:rPr>
              <a:t>        </a:t>
            </a:r>
            <a:r>
              <a:rPr lang="en-US" altLang="zh-CHT" sz="1600" dirty="0" err="1">
                <a:solidFill>
                  <a:schemeClr val="tx1"/>
                </a:solidFill>
              </a:rPr>
              <a:t>transaction.commit</a:t>
            </a:r>
            <a:r>
              <a:rPr lang="en-US" altLang="zh-CHT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zh-CHT" sz="1600" dirty="0" smtClean="0">
                <a:solidFill>
                  <a:schemeClr val="tx1"/>
                </a:solidFill>
              </a:rPr>
              <a:t>    </a:t>
            </a:r>
            <a:r>
              <a:rPr lang="en-US" altLang="zh-CHT" sz="1600" dirty="0">
                <a:solidFill>
                  <a:schemeClr val="tx1"/>
                </a:solidFill>
              </a:rPr>
              <a:t>}</a:t>
            </a:r>
            <a:endParaRPr lang="zh-CHT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200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仿照單元</a:t>
            </a:r>
            <a:r>
              <a:rPr kumimoji="1" lang="en-US" altLang="zh-CHT" dirty="0" smtClean="0"/>
              <a:t>05</a:t>
            </a:r>
            <a:r>
              <a:rPr kumimoji="1" lang="zh-CHT" altLang="en-US" dirty="0" smtClean="0"/>
              <a:t>建立資料庫並建立其中的資料表</a:t>
            </a:r>
          </a:p>
          <a:p>
            <a:pPr marL="759143" lvl="1" indent="-457200">
              <a:buFont typeface="+mj-lt"/>
              <a:buAutoNum type="arabicPeriod"/>
            </a:pPr>
            <a:r>
              <a:rPr kumimoji="1" lang="zh-CHT" altLang="en-US" dirty="0" smtClean="0"/>
              <a:t>新增一個繼承於</a:t>
            </a:r>
            <a:r>
              <a:rPr kumimoji="1" lang="en-US" altLang="zh-CHT" dirty="0" err="1" smtClean="0"/>
              <a:t>SQLiteOpenHelper</a:t>
            </a:r>
            <a:r>
              <a:rPr kumimoji="1" lang="zh-CHT" altLang="en-US" dirty="0" smtClean="0"/>
              <a:t>的類別</a:t>
            </a:r>
          </a:p>
          <a:p>
            <a:pPr marL="1038543" lvl="2" indent="-457200"/>
            <a:r>
              <a:rPr kumimoji="1" lang="zh-CHT" altLang="en-US" dirty="0" smtClean="0"/>
              <a:t>命名為</a:t>
            </a:r>
            <a:r>
              <a:rPr kumimoji="1" lang="en-US" altLang="zh-CHT" dirty="0" err="1"/>
              <a:t>MyDBHelper</a:t>
            </a:r>
            <a:endParaRPr kumimoji="1" lang="zh-CHT" altLang="en-US" dirty="0" smtClean="0"/>
          </a:p>
          <a:p>
            <a:pPr marL="759143" lvl="1" indent="-457200">
              <a:buFont typeface="+mj-lt"/>
              <a:buAutoNum type="arabicPeriod"/>
            </a:pPr>
            <a:r>
              <a:rPr kumimoji="1" lang="zh-CHT" altLang="en-US" dirty="0" smtClean="0"/>
              <a:t>實作其必要的函式，在其中建立資料庫與資料表</a:t>
            </a:r>
            <a:endParaRPr kumimoji="1"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/>
              <a:t>撰寫資料庫相關類別與函式</a:t>
            </a:r>
          </a:p>
        </p:txBody>
      </p:sp>
    </p:spTree>
    <p:extLst>
      <p:ext uri="{BB962C8B-B14F-4D97-AF65-F5344CB8AC3E}">
        <p14:creationId xmlns:p14="http://schemas.microsoft.com/office/powerpoint/2010/main" val="533556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請在</a:t>
            </a:r>
            <a:r>
              <a:rPr lang="en-US" altLang="zh-CHT" dirty="0" err="1" smtClean="0"/>
              <a:t>PlaceholderFragment</a:t>
            </a:r>
            <a:r>
              <a:rPr lang="zh-CHT" altLang="en-US" dirty="0" smtClean="0"/>
              <a:t>的</a:t>
            </a:r>
            <a:r>
              <a:rPr lang="en-US" altLang="zh-CHT" dirty="0" err="1" smtClean="0"/>
              <a:t>OnCreateView</a:t>
            </a:r>
            <a:r>
              <a:rPr lang="zh-CHT" altLang="en-US" dirty="0" smtClean="0"/>
              <a:t>函式中加入以下敘述：</a:t>
            </a:r>
            <a:endParaRPr lang="en-US" altLang="zh-CHT" dirty="0" smtClean="0"/>
          </a:p>
          <a:p>
            <a:pPr marL="301943" lvl="1" indent="0">
              <a:buNone/>
            </a:pPr>
            <a:r>
              <a:rPr lang="en-US" altLang="zh-CHT" sz="1800" dirty="0" err="1"/>
              <a:t>MyDBHelper</a:t>
            </a:r>
            <a:r>
              <a:rPr lang="en-US" altLang="zh-CHT" sz="1800" dirty="0"/>
              <a:t> </a:t>
            </a:r>
            <a:r>
              <a:rPr lang="en-US" altLang="zh-CHT" sz="1800" dirty="0" err="1"/>
              <a:t>dbHelper</a:t>
            </a:r>
            <a:r>
              <a:rPr lang="en-US" altLang="zh-CHT" sz="1800" dirty="0"/>
              <a:t> = new </a:t>
            </a:r>
            <a:r>
              <a:rPr lang="en-US" altLang="zh-CHT" sz="1800" dirty="0" err="1"/>
              <a:t>MyDBHelper</a:t>
            </a:r>
            <a:r>
              <a:rPr lang="en-US" altLang="zh-CHT" sz="1800" dirty="0"/>
              <a:t>(</a:t>
            </a:r>
            <a:r>
              <a:rPr lang="en-US" altLang="zh-CHT" sz="1800" dirty="0" err="1"/>
              <a:t>this.getActivity</a:t>
            </a:r>
            <a:r>
              <a:rPr lang="en-US" altLang="zh-CHT" sz="1800" dirty="0" smtClean="0"/>
              <a:t>());</a:t>
            </a:r>
          </a:p>
          <a:p>
            <a:pPr marL="301943" lvl="1" indent="0">
              <a:buNone/>
            </a:pPr>
            <a:r>
              <a:rPr lang="en-US" altLang="zh-CHT" sz="1800" dirty="0" err="1"/>
              <a:t>dbHelper.getWritableDatabase</a:t>
            </a:r>
            <a:r>
              <a:rPr lang="en-US" altLang="zh-CHT" sz="1800" dirty="0"/>
              <a:t>();</a:t>
            </a:r>
            <a:endParaRPr lang="en-US" altLang="zh-CHT" sz="1800" dirty="0" smtClean="0"/>
          </a:p>
          <a:p>
            <a:r>
              <a:rPr lang="zh-CHT" altLang="en-US" sz="2000" dirty="0" smtClean="0"/>
              <a:t>編譯並執行程式，以測試介面流程，並檢查資料庫是否已建立。</a:t>
            </a:r>
            <a:endParaRPr lang="en-US" altLang="zh-CHT" sz="2000" dirty="0"/>
          </a:p>
          <a:p>
            <a:pPr lvl="1"/>
            <a:endParaRPr lang="zh-CHT" altLang="en-US" dirty="0" smtClean="0"/>
          </a:p>
          <a:p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測試程式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15630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HT" dirty="0" smtClean="0"/>
          </a:p>
          <a:p>
            <a:r>
              <a:rPr lang="zh-CHT" altLang="en-US" dirty="0" smtClean="0"/>
              <a:t>開啟</a:t>
            </a:r>
            <a:r>
              <a:rPr lang="en-US" altLang="zh-CHT" dirty="0" smtClean="0"/>
              <a:t>Android Device Monitor</a:t>
            </a:r>
          </a:p>
          <a:p>
            <a:pPr lvl="1"/>
            <a:r>
              <a:rPr lang="zh-CHT" altLang="en-US" dirty="0" smtClean="0"/>
              <a:t>可檢視模擬器中執行時所需的資料或資源</a:t>
            </a:r>
            <a:endParaRPr lang="en-US" altLang="zh-CHT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/>
              <a:t>檢視資料庫內容</a:t>
            </a:r>
            <a:endParaRPr lang="zh-CHT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331049" y="3990504"/>
            <a:ext cx="8586440" cy="627862"/>
            <a:chOff x="278780" y="3429000"/>
            <a:chExt cx="8586440" cy="62786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8780" y="3429000"/>
              <a:ext cx="8586440" cy="62786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652120" y="3573016"/>
              <a:ext cx="288032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HT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513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2492895"/>
            <a:ext cx="8424935" cy="3633267"/>
          </a:xfrm>
        </p:spPr>
        <p:txBody>
          <a:bodyPr/>
          <a:lstStyle/>
          <a:p>
            <a:pPr lvl="1"/>
            <a:endParaRPr lang="en-US" altLang="zh-CHT" dirty="0" smtClean="0"/>
          </a:p>
          <a:p>
            <a:pPr lvl="1"/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HT" altLang="en-US" dirty="0" smtClean="0"/>
              <a:t>檢視資料庫內容</a:t>
            </a:r>
            <a:endParaRPr lang="zh-CHT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6381328"/>
            <a:ext cx="842493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HT" altLang="en-US" b="1" dirty="0" smtClean="0">
                <a:latin typeface="微軟正黑體" charset="0"/>
                <a:ea typeface="微軟正黑體" charset="0"/>
                <a:cs typeface="微軟正黑體" charset="0"/>
              </a:rPr>
              <a:t>展開</a:t>
            </a:r>
            <a:r>
              <a:rPr lang="en-US" altLang="zh-CHT" b="1" dirty="0" smtClean="0">
                <a:latin typeface="微軟正黑體" charset="0"/>
                <a:ea typeface="微軟正黑體" charset="0"/>
                <a:cs typeface="微軟正黑體" charset="0"/>
              </a:rPr>
              <a:t>data/data/</a:t>
            </a:r>
            <a:r>
              <a:rPr lang="zh-CHT" altLang="en-US" b="1" dirty="0" smtClean="0">
                <a:latin typeface="微軟正黑體" charset="0"/>
                <a:ea typeface="微軟正黑體" charset="0"/>
                <a:cs typeface="微軟正黑體" charset="0"/>
              </a:rPr>
              <a:t>專案名稱</a:t>
            </a:r>
            <a:r>
              <a:rPr lang="en-US" altLang="zh-CHT" b="1" dirty="0" smtClean="0">
                <a:latin typeface="微軟正黑體" charset="0"/>
                <a:ea typeface="微軟正黑體" charset="0"/>
                <a:cs typeface="微軟正黑體" charset="0"/>
              </a:rPr>
              <a:t>/databases</a:t>
            </a:r>
            <a:endParaRPr lang="en-US" altLang="zh-CHT" b="1" i="1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3377" y="2530903"/>
            <a:ext cx="5612581" cy="38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7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實際演練資料庫程式</a:t>
            </a:r>
            <a:endParaRPr lang="en-US" altLang="zh-CHT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教學目標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905637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2492895"/>
            <a:ext cx="8424935" cy="3633267"/>
          </a:xfrm>
        </p:spPr>
        <p:txBody>
          <a:bodyPr/>
          <a:lstStyle/>
          <a:p>
            <a:pPr lvl="1"/>
            <a:endParaRPr lang="en-US" altLang="zh-CHT" dirty="0" smtClean="0"/>
          </a:p>
          <a:p>
            <a:pPr lvl="1"/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HT" altLang="en-US" dirty="0" smtClean="0"/>
              <a:t>檢視資料庫內容</a:t>
            </a:r>
            <a:endParaRPr lang="zh-CHT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65792" y="2817802"/>
            <a:ext cx="200588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HT" altLang="en-US" b="1" dirty="0" smtClean="0">
                <a:latin typeface="微軟正黑體" charset="0"/>
                <a:ea typeface="微軟正黑體" charset="0"/>
                <a:cs typeface="微軟正黑體" charset="0"/>
              </a:rPr>
              <a:t>將資料下載到電腦端檢視</a:t>
            </a:r>
            <a:endParaRPr lang="en-US" altLang="zh-CHT" b="1" i="1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2708920"/>
            <a:ext cx="5612581" cy="38504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24128" y="3140968"/>
            <a:ext cx="216024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T" altLang="en-US"/>
          </a:p>
        </p:txBody>
      </p:sp>
    </p:spTree>
    <p:extLst>
      <p:ext uri="{BB962C8B-B14F-4D97-AF65-F5344CB8AC3E}">
        <p14:creationId xmlns:p14="http://schemas.microsoft.com/office/powerpoint/2010/main" val="260781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7" y="2348880"/>
            <a:ext cx="8521952" cy="3777283"/>
          </a:xfrm>
        </p:spPr>
        <p:txBody>
          <a:bodyPr/>
          <a:lstStyle/>
          <a:p>
            <a:endParaRPr lang="en-US" altLang="zh-CHT" dirty="0"/>
          </a:p>
          <a:p>
            <a:endParaRPr lang="en-US" altLang="zh-CHT" dirty="0" smtClean="0"/>
          </a:p>
          <a:p>
            <a:endParaRPr lang="en-US" altLang="zh-CHT" dirty="0"/>
          </a:p>
          <a:p>
            <a:endParaRPr lang="en-US" altLang="zh-CHT" dirty="0" smtClean="0"/>
          </a:p>
          <a:p>
            <a:endParaRPr lang="en-US" altLang="zh-CHT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使用</a:t>
            </a:r>
            <a:r>
              <a:rPr lang="en-US" altLang="zh-CHT" dirty="0" smtClean="0"/>
              <a:t>SQLite Database Browser</a:t>
            </a:r>
            <a:endParaRPr lang="zh-CHT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110" y="2636912"/>
            <a:ext cx="4824090" cy="393887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28418" y="2780928"/>
            <a:ext cx="28803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T" altLang="en-US"/>
          </a:p>
        </p:txBody>
      </p:sp>
      <p:sp>
        <p:nvSpPr>
          <p:cNvPr id="7" name="矩形 6"/>
          <p:cNvSpPr/>
          <p:nvPr/>
        </p:nvSpPr>
        <p:spPr>
          <a:xfrm>
            <a:off x="755576" y="2649132"/>
            <a:ext cx="200588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HT" altLang="en-US" b="1" smtClean="0">
                <a:latin typeface="微軟正黑體" charset="0"/>
                <a:ea typeface="微軟正黑體" charset="0"/>
                <a:cs typeface="微軟正黑體" charset="0"/>
              </a:rPr>
              <a:t>開啟資料庫檔案</a:t>
            </a:r>
            <a:endParaRPr lang="en-US" altLang="zh-CHT" b="1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03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HT" altLang="en-US" dirty="0" smtClean="0"/>
              <a:t>更新資料表</a:t>
            </a:r>
            <a:endParaRPr lang="zh-CHT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41494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2346596"/>
            <a:ext cx="8424935" cy="4178748"/>
          </a:xfrm>
        </p:spPr>
        <p:txBody>
          <a:bodyPr/>
          <a:lstStyle/>
          <a:p>
            <a:r>
              <a:rPr lang="zh-CHT" altLang="en-US" dirty="0" smtClean="0"/>
              <a:t>完成</a:t>
            </a:r>
            <a:r>
              <a:rPr lang="en-US" altLang="zh-CHT" dirty="0" err="1" smtClean="0"/>
              <a:t>RegisterFragment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註冊個人資料</a:t>
            </a:r>
          </a:p>
          <a:p>
            <a:pPr lvl="1"/>
            <a:r>
              <a:rPr lang="zh-CHT" altLang="en-US" dirty="0" smtClean="0"/>
              <a:t>將使用者資料加入資料表</a:t>
            </a:r>
            <a:r>
              <a:rPr lang="en-US" altLang="zh-CHT" dirty="0" err="1" smtClean="0"/>
              <a:t>SystemUser</a:t>
            </a:r>
            <a:r>
              <a:rPr lang="zh-CHT" altLang="en-US" dirty="0" smtClean="0"/>
              <a:t>中</a:t>
            </a:r>
            <a:endParaRPr lang="en-US" altLang="zh-CHT" dirty="0"/>
          </a:p>
          <a:p>
            <a:endParaRPr lang="en-US" altLang="zh-CHT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建立會員資料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642076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7" y="2564904"/>
            <a:ext cx="8521952" cy="3427431"/>
          </a:xfrm>
        </p:spPr>
        <p:txBody>
          <a:bodyPr>
            <a:normAutofit/>
          </a:bodyPr>
          <a:lstStyle/>
          <a:p>
            <a:r>
              <a:rPr lang="zh-CHT" altLang="en-US" dirty="0"/>
              <a:t>在其執行新增資料的按鈕上</a:t>
            </a:r>
            <a:r>
              <a:rPr lang="zh-CHT" altLang="en-US" dirty="0" smtClean="0"/>
              <a:t>，加入如下的程式碼：</a:t>
            </a:r>
            <a:endParaRPr lang="en-US" altLang="zh-CHT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執行資料表紀錄新增</a:t>
            </a:r>
            <a:endParaRPr lang="zh-CHT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3140968"/>
            <a:ext cx="7704856" cy="33123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HT" b="1" dirty="0" err="1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MyDBHelper</a:t>
            </a:r>
            <a:r>
              <a:rPr lang="en-US" altLang="zh-CHT" b="1" dirty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 </a:t>
            </a:r>
            <a:r>
              <a:rPr lang="en-US" altLang="zh-CHT" b="1" dirty="0" err="1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dbHelper</a:t>
            </a:r>
            <a:r>
              <a:rPr lang="en-US" altLang="zh-CHT" b="1" dirty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 = new </a:t>
            </a:r>
            <a:r>
              <a:rPr lang="en-US" altLang="zh-CHT" b="1" dirty="0" err="1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MyDBHelper</a:t>
            </a:r>
            <a:r>
              <a:rPr lang="en-US" altLang="zh-CHT" b="1" dirty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(</a:t>
            </a:r>
            <a:r>
              <a:rPr lang="en-US" altLang="zh-CHT" b="1" dirty="0" err="1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this.getActivity</a:t>
            </a:r>
            <a:r>
              <a:rPr lang="en-US" altLang="zh-CHT" b="1" dirty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());</a:t>
            </a:r>
          </a:p>
          <a:p>
            <a:r>
              <a:rPr lang="en-US" altLang="zh-CHT" b="1" dirty="0" err="1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SQLiteDatabase</a:t>
            </a:r>
            <a:r>
              <a:rPr lang="en-US" altLang="zh-CHT" b="1" dirty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 </a:t>
            </a:r>
            <a:r>
              <a:rPr lang="en-US" altLang="zh-CHT" b="1" dirty="0" err="1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db</a:t>
            </a:r>
            <a:r>
              <a:rPr lang="en-US" altLang="zh-CHT" b="1" dirty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 = </a:t>
            </a:r>
            <a:r>
              <a:rPr lang="en-US" altLang="zh-CHT" b="1" dirty="0" err="1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dbHelper.getWritableDatabase</a:t>
            </a:r>
            <a:r>
              <a:rPr lang="en-US" altLang="zh-CHT" b="1" dirty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();			</a:t>
            </a:r>
          </a:p>
          <a:p>
            <a:r>
              <a:rPr lang="en-US" altLang="zh-CHT" b="1" dirty="0" err="1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ContentValues</a:t>
            </a:r>
            <a:r>
              <a:rPr lang="en-US" altLang="zh-CHT" b="1" dirty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 values = new </a:t>
            </a:r>
            <a:r>
              <a:rPr lang="en-US" altLang="zh-CHT" b="1" dirty="0" err="1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ContentValues</a:t>
            </a:r>
            <a:r>
              <a:rPr lang="en-US" altLang="zh-CHT" b="1" dirty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();</a:t>
            </a:r>
          </a:p>
          <a:p>
            <a:r>
              <a:rPr lang="en-US" altLang="zh-CHT" b="1" dirty="0" err="1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values.put</a:t>
            </a:r>
            <a:r>
              <a:rPr lang="en-US" altLang="zh-CHT" b="1" dirty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("Name", 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"Tom");  //</a:t>
            </a:r>
            <a:r>
              <a:rPr lang="zh-CHT" altLang="en-US" b="1" dirty="0" smtClean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第一個參數為欄位名稱，第二個表示值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    </a:t>
            </a:r>
          </a:p>
          <a:p>
            <a:r>
              <a:rPr lang="en-US" altLang="zh-CHT" b="1" dirty="0" smtClean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//</a:t>
            </a:r>
            <a:r>
              <a:rPr lang="zh-CHT" altLang="en-US" b="1" dirty="0" smtClean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加入其他欄位的值</a:t>
            </a:r>
            <a:r>
              <a:rPr lang="en-US" altLang="zh-CHT" b="1" dirty="0" smtClean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…</a:t>
            </a:r>
          </a:p>
          <a:p>
            <a:endParaRPr lang="en-US" altLang="zh-CHT" b="1" dirty="0">
              <a:solidFill>
                <a:schemeClr val="tx1"/>
              </a:solidFill>
              <a:latin typeface="微軟正黑體" charset="0"/>
              <a:ea typeface="微軟正黑體" charset="0"/>
              <a:cs typeface="微軟正黑體" charset="0"/>
            </a:endParaRPr>
          </a:p>
          <a:p>
            <a:r>
              <a:rPr lang="en-US" altLang="zh-CHT" b="1" dirty="0" err="1" smtClean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db.insert</a:t>
            </a:r>
            <a:r>
              <a:rPr lang="en-US" altLang="zh-CHT" b="1" dirty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("</a:t>
            </a:r>
            <a:r>
              <a:rPr lang="en-US" altLang="zh-CHT" b="1" dirty="0" err="1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SystemUser</a:t>
            </a:r>
            <a:r>
              <a:rPr lang="en-US" altLang="zh-CHT" b="1" dirty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",  null, values); </a:t>
            </a:r>
          </a:p>
          <a:p>
            <a:r>
              <a:rPr lang="en-US" altLang="zh-CHT" b="1" dirty="0" err="1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db.close</a:t>
            </a:r>
            <a:r>
              <a:rPr lang="en-US" altLang="zh-CHT" b="1" dirty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();</a:t>
            </a:r>
          </a:p>
          <a:p>
            <a:r>
              <a:rPr lang="en-US" altLang="zh-CHT" b="1" dirty="0" err="1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dbHelper.close</a:t>
            </a:r>
            <a:r>
              <a:rPr lang="en-US" altLang="zh-CHT" b="1" dirty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();</a:t>
            </a:r>
          </a:p>
          <a:p>
            <a:r>
              <a:rPr lang="en-US" altLang="zh-CHT" dirty="0" smtClean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	</a:t>
            </a:r>
            <a:endParaRPr lang="en-US" altLang="zh-CHT" b="1" dirty="0" smtClean="0">
              <a:solidFill>
                <a:schemeClr val="tx1"/>
              </a:solidFill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1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未避免會員帳號重複，故在新增前應判斷輸入的會員帳號是否已經存在於資料表之中。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解決方法：</a:t>
            </a:r>
          </a:p>
          <a:p>
            <a:pPr lvl="2"/>
            <a:r>
              <a:rPr lang="zh-CHT" altLang="en-US" dirty="0" smtClean="0"/>
              <a:t>撰寫一個函式</a:t>
            </a:r>
            <a:r>
              <a:rPr lang="en-US" altLang="zh-CHT" dirty="0" err="1" smtClean="0"/>
              <a:t>ifExist</a:t>
            </a:r>
            <a:r>
              <a:rPr lang="zh-CHT" altLang="en-US" dirty="0" smtClean="0"/>
              <a:t>，於其中檢查是否有符合會員帳號（</a:t>
            </a:r>
            <a:r>
              <a:rPr lang="en-US" altLang="zh-CHT" dirty="0" smtClean="0"/>
              <a:t>Email</a:t>
            </a:r>
            <a:r>
              <a:rPr lang="zh-CHT" altLang="en-US" dirty="0" smtClean="0"/>
              <a:t>）的資料列。如果有找到資料，便回傳</a:t>
            </a:r>
            <a:r>
              <a:rPr lang="en-US" altLang="zh-CHT" dirty="0" smtClean="0"/>
              <a:t>true</a:t>
            </a:r>
            <a:r>
              <a:rPr lang="zh-CHT" altLang="en-US" dirty="0" smtClean="0"/>
              <a:t>，否則回傳</a:t>
            </a:r>
            <a:r>
              <a:rPr lang="en-US" altLang="zh-CHT" dirty="0" smtClean="0"/>
              <a:t>false</a:t>
            </a:r>
            <a:r>
              <a:rPr lang="zh-CHT" altLang="en-US" dirty="0" smtClean="0"/>
              <a:t>。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改善程式架構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6309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5576" y="1591056"/>
            <a:ext cx="7704856" cy="51503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HT" sz="1600" dirty="0" smtClean="0">
                <a:solidFill>
                  <a:schemeClr val="tx1"/>
                </a:solidFill>
              </a:rPr>
              <a:t>public </a:t>
            </a:r>
            <a:r>
              <a:rPr lang="en-US" altLang="zh-CHT" sz="1600" dirty="0" err="1" smtClean="0">
                <a:solidFill>
                  <a:schemeClr val="tx1"/>
                </a:solidFill>
              </a:rPr>
              <a:t>boolean</a:t>
            </a:r>
            <a:r>
              <a:rPr lang="en-US" altLang="zh-CHT" sz="1600" dirty="0" smtClean="0">
                <a:solidFill>
                  <a:schemeClr val="tx1"/>
                </a:solidFill>
              </a:rPr>
              <a:t> </a:t>
            </a:r>
            <a:r>
              <a:rPr lang="en-US" altLang="zh-CHT" sz="1600" dirty="0" err="1" smtClean="0">
                <a:solidFill>
                  <a:schemeClr val="tx1"/>
                </a:solidFill>
              </a:rPr>
              <a:t>ifExist</a:t>
            </a:r>
            <a:r>
              <a:rPr lang="en-US" altLang="zh-CHT" sz="1600" dirty="0" smtClean="0">
                <a:solidFill>
                  <a:schemeClr val="tx1"/>
                </a:solidFill>
              </a:rPr>
              <a:t>(String account) {</a:t>
            </a:r>
          </a:p>
          <a:p>
            <a:r>
              <a:rPr lang="en-US" altLang="zh-CHT" sz="1600" dirty="0" smtClean="0">
                <a:solidFill>
                  <a:schemeClr val="tx1"/>
                </a:solidFill>
              </a:rPr>
              <a:t>     </a:t>
            </a:r>
            <a:r>
              <a:rPr lang="en-US" altLang="zh-CHT" sz="1600" dirty="0" err="1" smtClean="0">
                <a:solidFill>
                  <a:schemeClr val="tx1"/>
                </a:solidFill>
              </a:rPr>
              <a:t>MyDBHelper</a:t>
            </a:r>
            <a:r>
              <a:rPr lang="en-US" altLang="zh-CHT" sz="1600" dirty="0" smtClean="0">
                <a:solidFill>
                  <a:schemeClr val="tx1"/>
                </a:solidFill>
              </a:rPr>
              <a:t> </a:t>
            </a:r>
            <a:r>
              <a:rPr lang="en-US" altLang="zh-CHT" sz="1600" dirty="0" err="1">
                <a:solidFill>
                  <a:schemeClr val="tx1"/>
                </a:solidFill>
              </a:rPr>
              <a:t>dbHelper</a:t>
            </a:r>
            <a:r>
              <a:rPr lang="en-US" altLang="zh-CHT" sz="1600" dirty="0">
                <a:solidFill>
                  <a:schemeClr val="tx1"/>
                </a:solidFill>
              </a:rPr>
              <a:t> = </a:t>
            </a:r>
            <a:r>
              <a:rPr lang="en-US" altLang="zh-CHT" sz="1600" b="1" dirty="0">
                <a:solidFill>
                  <a:schemeClr val="tx1"/>
                </a:solidFill>
              </a:rPr>
              <a:t>new </a:t>
            </a:r>
            <a:r>
              <a:rPr lang="en-US" altLang="zh-CHT" sz="1600" b="1" dirty="0" err="1">
                <a:solidFill>
                  <a:schemeClr val="tx1"/>
                </a:solidFill>
              </a:rPr>
              <a:t>MyDBHelper</a:t>
            </a:r>
            <a:r>
              <a:rPr lang="en-US" altLang="zh-CHT" sz="1600" b="1" dirty="0">
                <a:solidFill>
                  <a:schemeClr val="tx1"/>
                </a:solidFill>
              </a:rPr>
              <a:t>(</a:t>
            </a:r>
            <a:r>
              <a:rPr lang="en-US" altLang="zh-CHT" sz="1600" b="1" dirty="0" err="1">
                <a:solidFill>
                  <a:schemeClr val="tx1"/>
                </a:solidFill>
              </a:rPr>
              <a:t>this.getActivity</a:t>
            </a:r>
            <a:r>
              <a:rPr lang="en-US" altLang="zh-CHT" sz="1600" b="1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zh-CHT" sz="1600" dirty="0" smtClean="0">
                <a:solidFill>
                  <a:schemeClr val="tx1"/>
                </a:solidFill>
              </a:rPr>
              <a:t>     </a:t>
            </a:r>
            <a:r>
              <a:rPr lang="en-US" altLang="zh-CHT" sz="1600" dirty="0" err="1" smtClean="0">
                <a:solidFill>
                  <a:schemeClr val="tx1"/>
                </a:solidFill>
              </a:rPr>
              <a:t>SQLiteDatabase</a:t>
            </a:r>
            <a:r>
              <a:rPr lang="en-US" altLang="zh-CHT" sz="1600" dirty="0" smtClean="0">
                <a:solidFill>
                  <a:schemeClr val="tx1"/>
                </a:solidFill>
              </a:rPr>
              <a:t> </a:t>
            </a:r>
            <a:r>
              <a:rPr lang="en-US" altLang="zh-CHT" sz="1600" dirty="0" err="1">
                <a:solidFill>
                  <a:schemeClr val="tx1"/>
                </a:solidFill>
              </a:rPr>
              <a:t>db</a:t>
            </a:r>
            <a:r>
              <a:rPr lang="en-US" altLang="zh-CHT" sz="1600" dirty="0">
                <a:solidFill>
                  <a:schemeClr val="tx1"/>
                </a:solidFill>
              </a:rPr>
              <a:t> = </a:t>
            </a:r>
            <a:r>
              <a:rPr lang="en-US" altLang="zh-CHT" sz="1600" dirty="0" err="1">
                <a:solidFill>
                  <a:schemeClr val="tx1"/>
                </a:solidFill>
              </a:rPr>
              <a:t>dbHelper.getReadableDatabase</a:t>
            </a:r>
            <a:r>
              <a:rPr lang="en-US" altLang="zh-CHT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HT" sz="1600" dirty="0" smtClean="0">
                <a:solidFill>
                  <a:schemeClr val="tx1"/>
                </a:solidFill>
              </a:rPr>
              <a:t>     Cursor </a:t>
            </a:r>
            <a:r>
              <a:rPr lang="en-US" altLang="zh-CHT" sz="1600" dirty="0">
                <a:solidFill>
                  <a:schemeClr val="tx1"/>
                </a:solidFill>
              </a:rPr>
              <a:t>cursor = </a:t>
            </a:r>
          </a:p>
          <a:p>
            <a:r>
              <a:rPr lang="en-US" altLang="zh-CHT" sz="1600" dirty="0">
                <a:solidFill>
                  <a:schemeClr val="tx1"/>
                </a:solidFill>
              </a:rPr>
              <a:t>            </a:t>
            </a:r>
            <a:r>
              <a:rPr lang="en-US" altLang="zh-CHT" sz="1600" dirty="0" err="1">
                <a:solidFill>
                  <a:schemeClr val="tx1"/>
                </a:solidFill>
              </a:rPr>
              <a:t>db.query</a:t>
            </a:r>
            <a:r>
              <a:rPr lang="en-US" altLang="zh-CHT" sz="1600" dirty="0">
                <a:solidFill>
                  <a:schemeClr val="tx1"/>
                </a:solidFill>
              </a:rPr>
              <a:t>("</a:t>
            </a:r>
            <a:r>
              <a:rPr lang="en-US" altLang="zh-CHT" sz="1600" dirty="0" err="1">
                <a:solidFill>
                  <a:schemeClr val="tx1"/>
                </a:solidFill>
              </a:rPr>
              <a:t>SystemUser</a:t>
            </a:r>
            <a:r>
              <a:rPr lang="en-US" altLang="zh-CHT" sz="1600" dirty="0">
                <a:solidFill>
                  <a:schemeClr val="tx1"/>
                </a:solidFill>
              </a:rPr>
              <a:t>", // a. table</a:t>
            </a:r>
          </a:p>
          <a:p>
            <a:r>
              <a:rPr lang="en-US" altLang="zh-CHT" sz="1600" dirty="0">
                <a:solidFill>
                  <a:schemeClr val="tx1"/>
                </a:solidFill>
              </a:rPr>
              <a:t>             </a:t>
            </a:r>
            <a:r>
              <a:rPr lang="en-US" altLang="zh-CHT" sz="1600" b="1" dirty="0">
                <a:solidFill>
                  <a:schemeClr val="tx1"/>
                </a:solidFill>
              </a:rPr>
              <a:t>new String[] {"ID", </a:t>
            </a:r>
            <a:r>
              <a:rPr lang="en-US" altLang="zh-CHT" sz="1600" b="1" dirty="0" smtClean="0">
                <a:solidFill>
                  <a:schemeClr val="tx1"/>
                </a:solidFill>
              </a:rPr>
              <a:t>"Email"}, </a:t>
            </a:r>
            <a:r>
              <a:rPr lang="en-US" altLang="zh-CHT" sz="1600" b="1" dirty="0">
                <a:solidFill>
                  <a:schemeClr val="tx1"/>
                </a:solidFill>
              </a:rPr>
              <a:t>// b. column names</a:t>
            </a:r>
          </a:p>
          <a:p>
            <a:r>
              <a:rPr lang="en-US" altLang="zh-CHT" sz="1600" b="1" dirty="0" smtClean="0">
                <a:solidFill>
                  <a:schemeClr val="tx1"/>
                </a:solidFill>
              </a:rPr>
              <a:t>             "Email = ?",                          </a:t>
            </a:r>
            <a:r>
              <a:rPr lang="en-US" altLang="zh-CHT" sz="1600" b="1" dirty="0">
                <a:solidFill>
                  <a:schemeClr val="tx1"/>
                </a:solidFill>
              </a:rPr>
              <a:t>// selections </a:t>
            </a:r>
          </a:p>
          <a:p>
            <a:r>
              <a:rPr lang="en-US" altLang="zh-CHT" sz="1600" b="1" dirty="0">
                <a:solidFill>
                  <a:schemeClr val="tx1"/>
                </a:solidFill>
              </a:rPr>
              <a:t>             </a:t>
            </a:r>
            <a:r>
              <a:rPr lang="en-US" altLang="zh-CHT" sz="1600" b="1" dirty="0" smtClean="0">
                <a:solidFill>
                  <a:schemeClr val="tx1"/>
                </a:solidFill>
              </a:rPr>
              <a:t>new </a:t>
            </a:r>
            <a:r>
              <a:rPr lang="en-US" altLang="zh-CHT" sz="1600" b="1" dirty="0">
                <a:solidFill>
                  <a:schemeClr val="tx1"/>
                </a:solidFill>
              </a:rPr>
              <a:t>String[] </a:t>
            </a:r>
            <a:r>
              <a:rPr lang="en-US" altLang="zh-CHT" sz="1600" b="1" dirty="0" smtClean="0">
                <a:solidFill>
                  <a:schemeClr val="tx1"/>
                </a:solidFill>
              </a:rPr>
              <a:t>{</a:t>
            </a:r>
            <a:r>
              <a:rPr lang="en-US" altLang="zh-CHT" sz="1600" dirty="0">
                <a:solidFill>
                  <a:schemeClr val="tx1"/>
                </a:solidFill>
              </a:rPr>
              <a:t>account</a:t>
            </a:r>
            <a:r>
              <a:rPr lang="en-US" altLang="zh-CHT" sz="1600" b="1" dirty="0" smtClean="0">
                <a:solidFill>
                  <a:schemeClr val="tx1"/>
                </a:solidFill>
              </a:rPr>
              <a:t>},  </a:t>
            </a:r>
            <a:r>
              <a:rPr lang="en-US" altLang="zh-CHT" sz="1600" b="1" dirty="0">
                <a:solidFill>
                  <a:schemeClr val="tx1"/>
                </a:solidFill>
              </a:rPr>
              <a:t>// selections </a:t>
            </a:r>
            <a:r>
              <a:rPr lang="en-US" altLang="zh-CHT" sz="1600" b="1" dirty="0" err="1">
                <a:solidFill>
                  <a:schemeClr val="tx1"/>
                </a:solidFill>
              </a:rPr>
              <a:t>args</a:t>
            </a:r>
            <a:r>
              <a:rPr lang="en-US" altLang="zh-CHT" sz="1600" dirty="0" smtClean="0">
                <a:solidFill>
                  <a:schemeClr val="tx1"/>
                </a:solidFill>
              </a:rPr>
              <a:t>             </a:t>
            </a:r>
          </a:p>
          <a:p>
            <a:r>
              <a:rPr lang="en-US" altLang="zh-CHT" sz="1600" b="1" dirty="0">
                <a:solidFill>
                  <a:schemeClr val="tx1"/>
                </a:solidFill>
              </a:rPr>
              <a:t> </a:t>
            </a:r>
            <a:r>
              <a:rPr lang="en-US" altLang="zh-CHT" sz="1600" b="1" dirty="0" smtClean="0">
                <a:solidFill>
                  <a:schemeClr val="tx1"/>
                </a:solidFill>
              </a:rPr>
              <a:t>            null</a:t>
            </a:r>
            <a:r>
              <a:rPr lang="en-US" altLang="zh-CHT" sz="1600" b="1" dirty="0">
                <a:solidFill>
                  <a:schemeClr val="tx1"/>
                </a:solidFill>
              </a:rPr>
              <a:t>, // e. group by</a:t>
            </a:r>
          </a:p>
          <a:p>
            <a:r>
              <a:rPr lang="en-US" altLang="zh-CHT" sz="1600" dirty="0">
                <a:solidFill>
                  <a:schemeClr val="tx1"/>
                </a:solidFill>
              </a:rPr>
              <a:t>             </a:t>
            </a:r>
            <a:r>
              <a:rPr lang="en-US" altLang="zh-CHT" sz="1600" b="1" dirty="0">
                <a:solidFill>
                  <a:schemeClr val="tx1"/>
                </a:solidFill>
              </a:rPr>
              <a:t>null, // f. having</a:t>
            </a:r>
          </a:p>
          <a:p>
            <a:r>
              <a:rPr lang="en-US" altLang="zh-CHT" sz="1600" dirty="0">
                <a:solidFill>
                  <a:schemeClr val="tx1"/>
                </a:solidFill>
              </a:rPr>
              <a:t>             "ID </a:t>
            </a:r>
            <a:r>
              <a:rPr lang="en-US" altLang="zh-CHT" sz="1600" dirty="0" err="1">
                <a:solidFill>
                  <a:schemeClr val="tx1"/>
                </a:solidFill>
              </a:rPr>
              <a:t>desc</a:t>
            </a:r>
            <a:r>
              <a:rPr lang="en-US" altLang="zh-CHT" sz="1600" dirty="0">
                <a:solidFill>
                  <a:schemeClr val="tx1"/>
                </a:solidFill>
              </a:rPr>
              <a:t>", // g. order by</a:t>
            </a:r>
          </a:p>
          <a:p>
            <a:r>
              <a:rPr lang="en-US" altLang="zh-CHT" sz="1600" dirty="0">
                <a:solidFill>
                  <a:schemeClr val="tx1"/>
                </a:solidFill>
              </a:rPr>
              <a:t>             </a:t>
            </a:r>
            <a:r>
              <a:rPr lang="en-US" altLang="zh-CHT" sz="1600" b="1" dirty="0">
                <a:solidFill>
                  <a:schemeClr val="tx1"/>
                </a:solidFill>
              </a:rPr>
              <a:t>null); // h. limit</a:t>
            </a:r>
          </a:p>
          <a:p>
            <a:r>
              <a:rPr lang="zh-CHT" altLang="en-US" sz="1600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zh-CHT" sz="1600" dirty="0">
                <a:solidFill>
                  <a:schemeClr val="tx1"/>
                </a:solidFill>
              </a:rPr>
              <a:t>    </a:t>
            </a:r>
            <a:r>
              <a:rPr lang="en-US" altLang="zh-CHT" sz="1600" dirty="0" smtClean="0">
                <a:solidFill>
                  <a:schemeClr val="tx1"/>
                </a:solidFill>
              </a:rPr>
              <a:t> </a:t>
            </a:r>
            <a:r>
              <a:rPr lang="en-US" altLang="zh-CHT" sz="1600" b="1" dirty="0" smtClean="0">
                <a:solidFill>
                  <a:schemeClr val="tx1"/>
                </a:solidFill>
              </a:rPr>
              <a:t>if </a:t>
            </a:r>
            <a:r>
              <a:rPr lang="en-US" altLang="zh-CHT" sz="1600" b="1" dirty="0">
                <a:solidFill>
                  <a:schemeClr val="tx1"/>
                </a:solidFill>
              </a:rPr>
              <a:t>(cursor != null &amp;&amp; </a:t>
            </a:r>
            <a:r>
              <a:rPr lang="en-US" altLang="zh-CHT" sz="1600" b="1" dirty="0" err="1">
                <a:solidFill>
                  <a:schemeClr val="tx1"/>
                </a:solidFill>
              </a:rPr>
              <a:t>cursor.getCount</a:t>
            </a:r>
            <a:r>
              <a:rPr lang="en-US" altLang="zh-CHT" sz="1600" b="1" dirty="0">
                <a:solidFill>
                  <a:schemeClr val="tx1"/>
                </a:solidFill>
              </a:rPr>
              <a:t>() &gt; 0) {</a:t>
            </a:r>
          </a:p>
          <a:p>
            <a:r>
              <a:rPr lang="en-US" altLang="zh-CHT" sz="1600" dirty="0">
                <a:solidFill>
                  <a:schemeClr val="tx1"/>
                </a:solidFill>
              </a:rPr>
              <a:t>     </a:t>
            </a:r>
            <a:r>
              <a:rPr lang="en-US" altLang="zh-CHT" sz="1600" dirty="0" smtClean="0">
                <a:solidFill>
                  <a:schemeClr val="tx1"/>
                </a:solidFill>
              </a:rPr>
              <a:t>     return true;</a:t>
            </a:r>
            <a:endParaRPr lang="en-US" altLang="zh-CHT" sz="1600" dirty="0">
              <a:solidFill>
                <a:schemeClr val="tx1"/>
              </a:solidFill>
            </a:endParaRPr>
          </a:p>
          <a:p>
            <a:r>
              <a:rPr lang="en-US" altLang="zh-CHT" sz="1600" dirty="0" smtClean="0">
                <a:solidFill>
                  <a:schemeClr val="tx1"/>
                </a:solidFill>
              </a:rPr>
              <a:t>     }</a:t>
            </a:r>
            <a:endParaRPr lang="en-US" altLang="zh-CHT" sz="1600" dirty="0">
              <a:solidFill>
                <a:schemeClr val="tx1"/>
              </a:solidFill>
            </a:endParaRPr>
          </a:p>
          <a:p>
            <a:r>
              <a:rPr lang="en-US" altLang="zh-CHT" sz="1600" dirty="0" smtClean="0">
                <a:solidFill>
                  <a:schemeClr val="tx1"/>
                </a:solidFill>
              </a:rPr>
              <a:t>     </a:t>
            </a:r>
            <a:r>
              <a:rPr lang="en-US" altLang="zh-CHT" sz="1600" dirty="0" err="1" smtClean="0">
                <a:solidFill>
                  <a:schemeClr val="tx1"/>
                </a:solidFill>
              </a:rPr>
              <a:t>db.close</a:t>
            </a:r>
            <a:r>
              <a:rPr lang="en-US" altLang="zh-CHT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HT" sz="1600" dirty="0" smtClean="0">
                <a:solidFill>
                  <a:schemeClr val="tx1"/>
                </a:solidFill>
              </a:rPr>
              <a:t>     </a:t>
            </a:r>
            <a:r>
              <a:rPr lang="en-US" altLang="zh-CHT" sz="1600" dirty="0" err="1" smtClean="0">
                <a:solidFill>
                  <a:schemeClr val="tx1"/>
                </a:solidFill>
              </a:rPr>
              <a:t>dbHelper.close</a:t>
            </a:r>
            <a:r>
              <a:rPr lang="en-US" altLang="zh-CHT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zh-CHT" sz="1600" dirty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}</a:t>
            </a:r>
            <a:r>
              <a:rPr lang="en-US" altLang="zh-CHT" sz="1600" dirty="0" smtClean="0">
                <a:solidFill>
                  <a:schemeClr val="tx1"/>
                </a:solidFill>
                <a:latin typeface="微軟正黑體" charset="0"/>
                <a:ea typeface="微軟正黑體" charset="0"/>
                <a:cs typeface="微軟正黑體" charset="0"/>
              </a:rPr>
              <a:t>	</a:t>
            </a:r>
            <a:endParaRPr lang="en-US" altLang="zh-CHT" sz="1600" b="1" dirty="0" smtClean="0">
              <a:solidFill>
                <a:schemeClr val="tx1"/>
              </a:solidFill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2492895"/>
            <a:ext cx="8424935" cy="3633267"/>
          </a:xfrm>
        </p:spPr>
        <p:txBody>
          <a:bodyPr/>
          <a:lstStyle/>
          <a:p>
            <a:r>
              <a:rPr lang="zh-CHT" altLang="en-US" dirty="0" smtClean="0"/>
              <a:t>增加輸入欄位的內容檢查</a:t>
            </a:r>
          </a:p>
          <a:p>
            <a:pPr lvl="1"/>
            <a:r>
              <a:rPr lang="zh-CHT" altLang="en-US" dirty="0" smtClean="0"/>
              <a:t>檢查欄位是否有空白？</a:t>
            </a:r>
          </a:p>
          <a:p>
            <a:pPr lvl="1"/>
            <a:r>
              <a:rPr lang="zh-CHT" altLang="en-US" dirty="0" smtClean="0"/>
              <a:t>檢查密碼是否有相符？</a:t>
            </a:r>
          </a:p>
          <a:p>
            <a:r>
              <a:rPr lang="zh-CHT" altLang="en-US" dirty="0" smtClean="0"/>
              <a:t>呼叫</a:t>
            </a:r>
            <a:r>
              <a:rPr lang="en-US" altLang="zh-CHT" dirty="0" err="1" smtClean="0"/>
              <a:t>ifExist</a:t>
            </a:r>
            <a:r>
              <a:rPr lang="zh-CHT" altLang="en-US" dirty="0" smtClean="0"/>
              <a:t>函式檢查輸入的會員帳號是否已經存在。</a:t>
            </a:r>
          </a:p>
          <a:p>
            <a:endParaRPr lang="zh-CHT" altLang="en-US" dirty="0"/>
          </a:p>
          <a:p>
            <a:endParaRPr lang="zh-CHT" altLang="en-US" dirty="0" smtClean="0"/>
          </a:p>
          <a:p>
            <a:r>
              <a:rPr lang="zh-CHT" altLang="en-US" dirty="0" smtClean="0"/>
              <a:t>以上如有相關問題，都應顯示錯誤訊息提醒使用者。</a:t>
            </a:r>
            <a:endParaRPr lang="zh-CHT" altLang="en-US" dirty="0"/>
          </a:p>
          <a:p>
            <a:endParaRPr lang="zh-CHT" altLang="en-US" dirty="0"/>
          </a:p>
          <a:p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改善程式碼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39512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作業</a:t>
            </a:r>
            <a:endParaRPr lang="zh-CHT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31737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比照前述，完成登入程序中，帳號密碼的驗證</a:t>
            </a:r>
            <a:endParaRPr lang="en-US" altLang="zh-CHT" dirty="0" smtClean="0"/>
          </a:p>
          <a:p>
            <a:r>
              <a:rPr lang="zh-CHT" altLang="en-US" dirty="0" smtClean="0"/>
              <a:t>比照前述，自行練習遊戲設定的輸入與讀取程式</a:t>
            </a:r>
            <a:endParaRPr lang="en-US" altLang="zh-CHT" dirty="0" smtClean="0"/>
          </a:p>
          <a:p>
            <a:pPr lvl="2"/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完成登入註冊程序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36232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使用</a:t>
            </a:r>
            <a:r>
              <a:rPr lang="en-US" altLang="zh-CHT" dirty="0" smtClean="0"/>
              <a:t>Fragment</a:t>
            </a:r>
            <a:r>
              <a:rPr lang="zh-CHT" altLang="en-US" dirty="0" smtClean="0"/>
              <a:t>來進行頁面的切換</a:t>
            </a:r>
            <a:endParaRPr lang="en-US" altLang="zh-CHT" dirty="0" smtClean="0"/>
          </a:p>
          <a:p>
            <a:r>
              <a:rPr lang="zh-CHT" altLang="en-US" dirty="0" smtClean="0"/>
              <a:t>撰寫一個簡易的</a:t>
            </a:r>
            <a:r>
              <a:rPr lang="en-US" altLang="zh-CHT" dirty="0" smtClean="0"/>
              <a:t>Android</a:t>
            </a:r>
            <a:r>
              <a:rPr lang="zh-CHT" altLang="en-US" dirty="0" smtClean="0"/>
              <a:t>程式並操作</a:t>
            </a:r>
            <a:r>
              <a:rPr lang="en-US" altLang="zh-CHT" dirty="0" smtClean="0"/>
              <a:t>SQLite</a:t>
            </a:r>
            <a:r>
              <a:rPr lang="zh-CHT" altLang="en-US" dirty="0" smtClean="0"/>
              <a:t>資料庫</a:t>
            </a:r>
          </a:p>
          <a:p>
            <a:pPr lvl="1"/>
            <a:r>
              <a:rPr lang="zh-CHT" altLang="en-US" dirty="0" smtClean="0"/>
              <a:t>進行資料的檢閱與修改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學習目標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7010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HT" altLang="en-US" dirty="0" smtClean="0"/>
              <a:t>實作練習題目</a:t>
            </a:r>
            <a:endParaRPr lang="zh-CHT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6499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接續單元</a:t>
            </a:r>
            <a:r>
              <a:rPr lang="en-US" altLang="zh-CHT" dirty="0" smtClean="0"/>
              <a:t>05</a:t>
            </a:r>
            <a:r>
              <a:rPr lang="zh-CHT" altLang="en-US" dirty="0" smtClean="0"/>
              <a:t>完成</a:t>
            </a:r>
            <a:r>
              <a:rPr lang="en-US" altLang="zh-CHT" dirty="0" err="1"/>
              <a:t>AndroidBlackjack</a:t>
            </a:r>
            <a:r>
              <a:rPr lang="zh-CHT" altLang="en-US" dirty="0"/>
              <a:t>專案</a:t>
            </a:r>
            <a:endParaRPr lang="en-US" altLang="zh-CHT" dirty="0" smtClean="0"/>
          </a:p>
          <a:p>
            <a:pPr lvl="1"/>
            <a:r>
              <a:rPr lang="zh-CHT" altLang="en-US" dirty="0" smtClean="0"/>
              <a:t>分為兩個活動</a:t>
            </a:r>
            <a:endParaRPr lang="en-US" altLang="zh-CHT" dirty="0" smtClean="0"/>
          </a:p>
          <a:p>
            <a:pPr lvl="2"/>
            <a:r>
              <a:rPr lang="zh-CHT" altLang="en-US" dirty="0" smtClean="0"/>
              <a:t>登入並遊戲設定</a:t>
            </a:r>
          </a:p>
          <a:p>
            <a:pPr lvl="3"/>
            <a:r>
              <a:rPr lang="zh-CHT" altLang="en-US" dirty="0" smtClean="0"/>
              <a:t>使用者註冊</a:t>
            </a:r>
          </a:p>
          <a:p>
            <a:pPr lvl="3"/>
            <a:r>
              <a:rPr lang="zh-CHT" altLang="en-US" dirty="0" smtClean="0"/>
              <a:t>使用者輸入自己的帳號密碼進行登入</a:t>
            </a:r>
          </a:p>
          <a:p>
            <a:pPr lvl="3"/>
            <a:r>
              <a:rPr lang="zh-CHT" altLang="en-US" dirty="0" smtClean="0"/>
              <a:t>登入後選擇遊戲設定後可以進入遊戲</a:t>
            </a:r>
            <a:endParaRPr lang="en-US" altLang="zh-CHT" dirty="0" smtClean="0"/>
          </a:p>
          <a:p>
            <a:pPr lvl="2"/>
            <a:r>
              <a:rPr lang="zh-CHT" altLang="en-US" dirty="0" smtClean="0"/>
              <a:t>進行</a:t>
            </a:r>
            <a:r>
              <a:rPr lang="en-US" altLang="zh-CHT" dirty="0" smtClean="0"/>
              <a:t>Blackjack</a:t>
            </a:r>
            <a:r>
              <a:rPr lang="zh-CHT" altLang="en-US" dirty="0" smtClean="0"/>
              <a:t>遊戲</a:t>
            </a:r>
          </a:p>
          <a:p>
            <a:pPr lvl="2"/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程式簡介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31208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介面設計</a:t>
            </a:r>
          </a:p>
          <a:p>
            <a:r>
              <a:rPr kumimoji="1" lang="zh-CHT" altLang="en-US" dirty="0" smtClean="0"/>
              <a:t>資料庫設定</a:t>
            </a:r>
            <a:endParaRPr kumimoji="1" lang="en-US" altLang="zh-CHT" dirty="0" smtClean="0"/>
          </a:p>
          <a:p>
            <a:r>
              <a:rPr kumimoji="1" lang="zh-CHT" altLang="en-US" dirty="0" smtClean="0"/>
              <a:t>建立專案</a:t>
            </a:r>
          </a:p>
          <a:p>
            <a:r>
              <a:rPr kumimoji="1" lang="zh-CHT" altLang="en-US" dirty="0" smtClean="0"/>
              <a:t>撰寫資料庫相關類別與函式</a:t>
            </a:r>
          </a:p>
          <a:p>
            <a:r>
              <a:rPr kumimoji="1" lang="zh-CHT" altLang="en-US" dirty="0" smtClean="0"/>
              <a:t>測試程式</a:t>
            </a:r>
          </a:p>
          <a:p>
            <a:r>
              <a:rPr kumimoji="1" lang="zh-CHT" altLang="en-US" dirty="0" smtClean="0"/>
              <a:t>檢視資料庫內容</a:t>
            </a:r>
            <a:endParaRPr kumimoji="1"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實作步驟</a:t>
            </a:r>
            <a:endParaRPr kumimoji="1"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6808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登入並選擇遊戲設定</a:t>
            </a:r>
            <a:endParaRPr lang="en-US" altLang="zh-CHT" dirty="0" smtClean="0"/>
          </a:p>
          <a:p>
            <a:pPr lvl="1"/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介面設計</a:t>
            </a:r>
            <a:endParaRPr lang="zh-CHT" altLang="en-US" dirty="0"/>
          </a:p>
        </p:txBody>
      </p:sp>
      <p:pic>
        <p:nvPicPr>
          <p:cNvPr id="10" name="圖片 9" descr="AndroidStudio06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7704" y="3068960"/>
            <a:ext cx="5417189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資料庫名稱為「</a:t>
            </a:r>
            <a:r>
              <a:rPr lang="en-US" altLang="zh-CHT" dirty="0" smtClean="0"/>
              <a:t>Blackjack</a:t>
            </a:r>
            <a:r>
              <a:rPr lang="zh-CHT" altLang="en-US" dirty="0" smtClean="0"/>
              <a:t>」</a:t>
            </a:r>
          </a:p>
          <a:p>
            <a:r>
              <a:rPr lang="zh-CHT" altLang="en-US" dirty="0" smtClean="0"/>
              <a:t>可分為兩個資料表：</a:t>
            </a:r>
            <a:endParaRPr lang="en-US" altLang="zh-CHT" dirty="0" smtClean="0"/>
          </a:p>
          <a:p>
            <a:pPr lvl="1"/>
            <a:r>
              <a:rPr lang="en-US" altLang="zh-CHT" dirty="0" err="1" smtClean="0"/>
              <a:t>SystemUser</a:t>
            </a:r>
            <a:endParaRPr lang="en-US" altLang="zh-CHT" dirty="0" smtClean="0"/>
          </a:p>
          <a:p>
            <a:pPr lvl="2"/>
            <a:r>
              <a:rPr lang="zh-CHT" altLang="en-US" dirty="0" smtClean="0"/>
              <a:t>儲存使用者資訊</a:t>
            </a:r>
            <a:endParaRPr lang="en-US" altLang="zh-CHT" dirty="0" smtClean="0"/>
          </a:p>
          <a:p>
            <a:pPr lvl="1"/>
            <a:r>
              <a:rPr lang="en-US" altLang="zh-CHT" dirty="0" err="1" smtClean="0"/>
              <a:t>GameSetting</a:t>
            </a:r>
            <a:endParaRPr lang="en-US" altLang="zh-CHT" dirty="0" smtClean="0"/>
          </a:p>
          <a:p>
            <a:pPr lvl="2"/>
            <a:r>
              <a:rPr lang="zh-CHT" altLang="en-US" dirty="0" smtClean="0"/>
              <a:t>遊戲設定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資料庫設計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8122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T" altLang="en-US" dirty="0" smtClean="0"/>
              <a:t>資料庫名稱為</a:t>
            </a:r>
            <a:r>
              <a:rPr kumimoji="1" lang="en-US" altLang="zh-CHT" dirty="0" err="1" smtClean="0"/>
              <a:t>BlackjackDB</a:t>
            </a:r>
            <a:r>
              <a:rPr kumimoji="1" lang="zh-CHT" altLang="en-US" dirty="0" smtClean="0"/>
              <a:t>，包含以下資料表</a:t>
            </a:r>
            <a:endParaRPr kumimoji="1"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T" altLang="en-US" dirty="0" smtClean="0"/>
              <a:t>資料表設計</a:t>
            </a:r>
            <a:endParaRPr kumimoji="1" lang="zh-CHT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87602"/>
              </p:ext>
            </p:extLst>
          </p:nvPr>
        </p:nvGraphicFramePr>
        <p:xfrm>
          <a:off x="251521" y="3068960"/>
          <a:ext cx="3672408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4175"/>
                <a:gridCol w="1008112"/>
                <a:gridCol w="1080121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HT" sz="1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SystemUser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HT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HT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HT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HT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型態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HT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HT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 (Primary Key)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Integer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編號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HT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Text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HT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Text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電子郵件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HT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Password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Text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登入密碼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12664"/>
              </p:ext>
            </p:extLst>
          </p:nvPr>
        </p:nvGraphicFramePr>
        <p:xfrm>
          <a:off x="4222305" y="3070239"/>
          <a:ext cx="4464495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1863"/>
                <a:gridCol w="1224136"/>
                <a:gridCol w="137849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HT" sz="1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GameSetting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HT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HT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HT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HT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型態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HT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HT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 (Primary Key)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Integer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設定編號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HT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Title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Text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設定主題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HT" sz="1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DeckCount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Integer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牌組數量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HT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Amount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Integer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玩家初始金額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HT" sz="1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Gamblable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HT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Integer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是否可投注</a:t>
                      </a:r>
                      <a:endParaRPr lang="zh-CHT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293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1197</TotalTime>
  <Words>896</Words>
  <Application>Microsoft Macintosh PowerPoint</Application>
  <PresentationFormat>如螢幕大小 (4:3)</PresentationFormat>
  <Paragraphs>187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微軟正黑體</vt:lpstr>
      <vt:lpstr>標楷體</vt:lpstr>
      <vt:lpstr>Candara</vt:lpstr>
      <vt:lpstr>Symbol</vt:lpstr>
      <vt:lpstr>波形</vt:lpstr>
      <vt:lpstr>Android Studio程式設計</vt:lpstr>
      <vt:lpstr>教學目標</vt:lpstr>
      <vt:lpstr>學習目標</vt:lpstr>
      <vt:lpstr>實作練習題目</vt:lpstr>
      <vt:lpstr>程式簡介</vt:lpstr>
      <vt:lpstr>實作步驟</vt:lpstr>
      <vt:lpstr>介面設計</vt:lpstr>
      <vt:lpstr>資料庫設計</vt:lpstr>
      <vt:lpstr>資料表設計</vt:lpstr>
      <vt:lpstr>程式架構</vt:lpstr>
      <vt:lpstr>建立專案</vt:lpstr>
      <vt:lpstr>加入新的Fragment</vt:lpstr>
      <vt:lpstr>注意事項</vt:lpstr>
      <vt:lpstr>介面製作</vt:lpstr>
      <vt:lpstr>切換Fragment</vt:lpstr>
      <vt:lpstr>撰寫資料庫相關類別與函式</vt:lpstr>
      <vt:lpstr>測試程式</vt:lpstr>
      <vt:lpstr>檢視資料庫內容</vt:lpstr>
      <vt:lpstr>檢視資料庫內容</vt:lpstr>
      <vt:lpstr>檢視資料庫內容</vt:lpstr>
      <vt:lpstr>使用SQLite Database Browser</vt:lpstr>
      <vt:lpstr>更新資料表</vt:lpstr>
      <vt:lpstr>建立會員資料</vt:lpstr>
      <vt:lpstr>執行資料表紀錄新增</vt:lpstr>
      <vt:lpstr>改善程式架構</vt:lpstr>
      <vt:lpstr>PowerPoint 簡報</vt:lpstr>
      <vt:lpstr>改善程式碼</vt:lpstr>
      <vt:lpstr>作業</vt:lpstr>
      <vt:lpstr>完成登入註冊程序</vt:lpstr>
    </vt:vector>
  </TitlesOfParts>
  <Company>慈濟大學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Fragment切換</dc:title>
  <dc:creator>tcu-user</dc:creator>
  <cp:lastModifiedBy>Sheng-Fang Huang</cp:lastModifiedBy>
  <cp:revision>80</cp:revision>
  <dcterms:created xsi:type="dcterms:W3CDTF">2014-05-04T22:00:25Z</dcterms:created>
  <dcterms:modified xsi:type="dcterms:W3CDTF">2015-05-14T07:15:19Z</dcterms:modified>
</cp:coreProperties>
</file>