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2" r:id="rId5"/>
    <p:sldId id="333" r:id="rId6"/>
    <p:sldId id="257" r:id="rId7"/>
    <p:sldId id="334" r:id="rId8"/>
    <p:sldId id="323" r:id="rId9"/>
    <p:sldId id="258" r:id="rId10"/>
    <p:sldId id="335" r:id="rId11"/>
    <p:sldId id="259" r:id="rId12"/>
    <p:sldId id="337" r:id="rId13"/>
    <p:sldId id="338" r:id="rId14"/>
    <p:sldId id="336" r:id="rId15"/>
    <p:sldId id="339" r:id="rId16"/>
    <p:sldId id="340" r:id="rId17"/>
    <p:sldId id="341" r:id="rId18"/>
    <p:sldId id="342" r:id="rId19"/>
    <p:sldId id="364" r:id="rId20"/>
    <p:sldId id="343" r:id="rId21"/>
    <p:sldId id="344" r:id="rId22"/>
    <p:sldId id="345" r:id="rId23"/>
    <p:sldId id="346" r:id="rId24"/>
    <p:sldId id="350" r:id="rId25"/>
    <p:sldId id="351" r:id="rId26"/>
    <p:sldId id="352" r:id="rId27"/>
    <p:sldId id="353" r:id="rId28"/>
    <p:sldId id="354" r:id="rId29"/>
    <p:sldId id="392" r:id="rId30"/>
    <p:sldId id="367" r:id="rId31"/>
    <p:sldId id="368" r:id="rId32"/>
    <p:sldId id="369" r:id="rId33"/>
    <p:sldId id="370" r:id="rId34"/>
    <p:sldId id="372" r:id="rId35"/>
    <p:sldId id="373" r:id="rId36"/>
    <p:sldId id="374" r:id="rId37"/>
    <p:sldId id="393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6" r:id="rId48"/>
    <p:sldId id="387" r:id="rId49"/>
    <p:sldId id="388" r:id="rId50"/>
    <p:sldId id="389" r:id="rId51"/>
    <p:sldId id="390" r:id="rId52"/>
    <p:sldId id="391" r:id="rId53"/>
    <p:sldId id="366" r:id="rId54"/>
    <p:sldId id="355" r:id="rId55"/>
    <p:sldId id="356" r:id="rId56"/>
    <p:sldId id="357" r:id="rId57"/>
    <p:sldId id="394" r:id="rId58"/>
    <p:sldId id="358" r:id="rId59"/>
    <p:sldId id="359" r:id="rId60"/>
    <p:sldId id="360" r:id="rId61"/>
    <p:sldId id="361" r:id="rId62"/>
    <p:sldId id="362" r:id="rId63"/>
    <p:sldId id="363" r:id="rId64"/>
    <p:sldId id="395" r:id="rId65"/>
    <p:sldId id="396" r:id="rId6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71"/>
  </p:normalViewPr>
  <p:slideViewPr>
    <p:cSldViewPr>
      <p:cViewPr varScale="1">
        <p:scale>
          <a:sx n="91" d="100"/>
          <a:sy n="91" d="100"/>
        </p:scale>
        <p:origin x="4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3672FE6-4E97-4D70-977F-1F52113BABB3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7" y="2482708"/>
            <a:ext cx="8521952" cy="364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intl/zh-cn/reference/android/location/Criteria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Android Studio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07 </a:t>
            </a:r>
            <a:r>
              <a:rPr lang="zh-TW" altLang="en-US" dirty="0" smtClean="0"/>
              <a:t>使用</a:t>
            </a:r>
            <a:r>
              <a:rPr lang="zh-TW" altLang="en-US" dirty="0" smtClean="0"/>
              <a:t>地圖與定位資訊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400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288" y="2604219"/>
            <a:ext cx="8280400" cy="3921125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宣告</a:t>
            </a:r>
            <a:r>
              <a:rPr lang="en-US" altLang="zh-TW" dirty="0" smtClean="0"/>
              <a:t>user-permission</a:t>
            </a:r>
            <a:r>
              <a:rPr lang="zh-TW" altLang="en-US" dirty="0" smtClean="0"/>
              <a:t>目的</a:t>
            </a:r>
            <a:r>
              <a:rPr lang="zh-TW" altLang="en-US" dirty="0" smtClean="0"/>
              <a:t>：讓</a:t>
            </a:r>
            <a:r>
              <a:rPr lang="en-US" altLang="zh-TW" dirty="0" smtClean="0"/>
              <a:t>Activity</a:t>
            </a:r>
            <a:r>
              <a:rPr lang="zh-TW" altLang="en-US" dirty="0" smtClean="0"/>
              <a:t>可以正確取得需要的</a:t>
            </a:r>
            <a:r>
              <a:rPr lang="en-US" altLang="zh-TW" dirty="0" err="1" smtClean="0"/>
              <a:t>SystemService</a:t>
            </a:r>
            <a:endParaRPr lang="en-US" altLang="zh-TW" dirty="0" smtClean="0"/>
          </a:p>
          <a:p>
            <a:pPr lvl="1">
              <a:buFont typeface="Symbol" pitchFamily="18" charset="2"/>
              <a:buChar char=""/>
              <a:defRPr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GPS</a:t>
            </a:r>
            <a:r>
              <a:rPr lang="zh-TW" altLang="en-US" dirty="0" smtClean="0"/>
              <a:t>模式時：</a:t>
            </a:r>
            <a:endParaRPr lang="en-US" altLang="zh-TW" dirty="0" smtClean="0"/>
          </a:p>
          <a:p>
            <a:pPr lvl="1">
              <a:buFont typeface="Symbol" pitchFamily="18" charset="2"/>
              <a:buChar char=""/>
              <a:defRPr/>
            </a:pPr>
            <a:endParaRPr lang="en-US" altLang="zh-TW" dirty="0" smtClean="0"/>
          </a:p>
          <a:p>
            <a:pPr lvl="1">
              <a:buFont typeface="Symbol" pitchFamily="18" charset="2"/>
              <a:buChar char=""/>
              <a:defRPr/>
            </a:pPr>
            <a:endParaRPr lang="en-US" altLang="zh-TW" dirty="0" smtClean="0"/>
          </a:p>
          <a:p>
            <a:pPr marL="303213" lvl="1" indent="0">
              <a:buFont typeface="Symbol" pitchFamily="18" charset="2"/>
              <a:buNone/>
              <a:defRPr/>
            </a:pPr>
            <a:endParaRPr lang="en-US" altLang="zh-TW" dirty="0"/>
          </a:p>
          <a:p>
            <a:pPr lvl="1">
              <a:buFont typeface="Symbol" pitchFamily="18" charset="2"/>
              <a:buChar char=""/>
              <a:defRPr/>
            </a:pPr>
            <a:r>
              <a:rPr lang="zh-TW" altLang="en-US" dirty="0" smtClean="0"/>
              <a:t>使用網路模式時：</a:t>
            </a:r>
            <a:endParaRPr lang="en-US" altLang="zh-TW" dirty="0"/>
          </a:p>
          <a:p>
            <a:pPr lvl="1">
              <a:buFont typeface="Symbol" pitchFamily="18" charset="2"/>
              <a:buChar char=""/>
              <a:defRPr/>
            </a:pPr>
            <a:endParaRPr lang="zh-TW" altLang="en-US" dirty="0"/>
          </a:p>
        </p:txBody>
      </p:sp>
      <p:sp>
        <p:nvSpPr>
          <p:cNvPr id="13315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charset="0"/>
                <a:ea typeface="微軟正黑體" charset="0"/>
              </a:rPr>
              <a:t>設定說明</a:t>
            </a:r>
            <a:endParaRPr lang="zh-TW" altLang="en-US" dirty="0">
              <a:latin typeface="微軟正黑體" charset="0"/>
              <a:ea typeface="微軟正黑體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5672" y="3856348"/>
            <a:ext cx="7921128" cy="9200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令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Application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使用到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GPS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</a:p>
          <a:p>
            <a:pPr>
              <a:defRPr/>
            </a:pP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&lt;uses-permission </a:t>
            </a:r>
            <a:r>
              <a:rPr lang="en-US" altLang="zh-TW" sz="1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android:name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</a:t>
            </a:r>
            <a:r>
              <a:rPr lang="en-US" altLang="zh-TW" sz="1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android.permission.ACCESS_FINE_LOCATION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 </a:t>
            </a:r>
            <a:r>
              <a:rPr lang="en-US" altLang="zh-TW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/&gt;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5673" y="5632402"/>
            <a:ext cx="7921128" cy="7921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&lt;uses-permission </a:t>
            </a:r>
            <a:r>
              <a:rPr lang="en-US" altLang="zh-TW" sz="1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android:name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</a:t>
            </a:r>
            <a:r>
              <a:rPr lang="en-US" altLang="zh-TW" sz="1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android.permission.ACCESS_COARSE_LOCATION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 /&gt; </a:t>
            </a:r>
          </a:p>
        </p:txBody>
      </p:sp>
    </p:spTree>
    <p:extLst>
      <p:ext uri="{BB962C8B-B14F-4D97-AF65-F5344CB8AC3E}">
        <p14:creationId xmlns:p14="http://schemas.microsoft.com/office/powerpoint/2010/main" val="33834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7" y="2482708"/>
            <a:ext cx="8521952" cy="4186652"/>
          </a:xfrm>
        </p:spPr>
        <p:txBody>
          <a:bodyPr/>
          <a:lstStyle/>
          <a:p>
            <a:r>
              <a:rPr lang="zh-TW" altLang="en-US" dirty="0" smtClean="0"/>
              <a:t>申請</a:t>
            </a:r>
            <a:r>
              <a:rPr lang="en-US" altLang="zh-TW" dirty="0"/>
              <a:t>Google Maps API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藉此取用地圖服務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步驟</a:t>
            </a:r>
            <a:r>
              <a:rPr lang="en-US" altLang="zh-TW" dirty="0" smtClean="0"/>
              <a:t>1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開啟</a:t>
            </a:r>
            <a:r>
              <a:rPr lang="zh-TW" altLang="en-US" dirty="0" smtClean="0"/>
              <a:t>「</a:t>
            </a:r>
            <a:r>
              <a:rPr lang="en-US" altLang="zh-TW" dirty="0" err="1" smtClean="0"/>
              <a:t>google_maps_api.xml</a:t>
            </a:r>
            <a:r>
              <a:rPr lang="en-US" altLang="zh-TW" dirty="0" smtClean="0"/>
              <a:t> (debug)</a:t>
            </a:r>
            <a:r>
              <a:rPr lang="zh-TW" altLang="en-US" dirty="0" smtClean="0"/>
              <a:t>」</a:t>
            </a:r>
          </a:p>
          <a:p>
            <a:pPr lvl="2"/>
            <a:endParaRPr lang="zh-TW" altLang="en-US" dirty="0"/>
          </a:p>
          <a:p>
            <a:pPr lvl="2"/>
            <a:endParaRPr lang="zh-TW" altLang="en-US" dirty="0" smtClean="0"/>
          </a:p>
          <a:p>
            <a:pPr lvl="2"/>
            <a:endParaRPr lang="zh-TW" altLang="en-US" dirty="0"/>
          </a:p>
          <a:p>
            <a:pPr lvl="2"/>
            <a:endParaRPr lang="zh-TW" altLang="en-US" dirty="0" smtClean="0"/>
          </a:p>
          <a:p>
            <a:pPr lvl="2"/>
            <a:endParaRPr lang="zh-TW" altLang="en-US" dirty="0"/>
          </a:p>
          <a:p>
            <a:pPr lvl="2"/>
            <a:endParaRPr lang="zh-TW" altLang="en-US" dirty="0" smtClean="0"/>
          </a:p>
          <a:p>
            <a:pPr lvl="2"/>
            <a:endParaRPr lang="zh-TW" altLang="en-US" dirty="0"/>
          </a:p>
          <a:p>
            <a:pPr lvl="3"/>
            <a:r>
              <a:rPr lang="zh-TW" altLang="en-US" dirty="0" smtClean="0"/>
              <a:t>請複製上面的網址至瀏覽器中開啟。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Google Services Location API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187624" y="3828181"/>
            <a:ext cx="7291354" cy="2265115"/>
            <a:chOff x="1187624" y="3861048"/>
            <a:chExt cx="7291354" cy="226511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3861048"/>
              <a:ext cx="7291354" cy="22651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</p:pic>
        <p:sp>
          <p:nvSpPr>
            <p:cNvPr id="5" name="矩形 4"/>
            <p:cNvSpPr/>
            <p:nvPr/>
          </p:nvSpPr>
          <p:spPr>
            <a:xfrm>
              <a:off x="1187624" y="4509120"/>
              <a:ext cx="7291354" cy="288032"/>
            </a:xfrm>
            <a:prstGeom prst="rect">
              <a:avLst/>
            </a:prstGeom>
            <a:solidFill>
              <a:srgbClr val="F9D98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22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選擇「建立新專案」，點擊「繼續」</a:t>
            </a:r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Google Services Location API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5" y="2996952"/>
            <a:ext cx="524775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1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 smtClean="0"/>
              <a:t>檢視專案</a:t>
            </a:r>
          </a:p>
          <a:p>
            <a:r>
              <a:rPr kumimoji="1" lang="zh-TW" altLang="en-US" sz="2800" dirty="0" smtClean="0"/>
              <a:t>請於左邊的列表中選擇「</a:t>
            </a:r>
            <a:r>
              <a:rPr kumimoji="1" lang="en-US" altLang="zh-TW" sz="2800" dirty="0" smtClean="0"/>
              <a:t>API</a:t>
            </a:r>
            <a:r>
              <a:rPr kumimoji="1" lang="zh-TW" altLang="en-US" sz="2800" dirty="0" smtClean="0"/>
              <a:t>和驗證」</a:t>
            </a:r>
            <a:r>
              <a:rPr kumimoji="1" lang="en-US" altLang="zh-TW" sz="2800" dirty="0" smtClean="0"/>
              <a:t>-&gt;</a:t>
            </a:r>
            <a:r>
              <a:rPr kumimoji="1" lang="zh-TW" altLang="en-US" sz="2800" dirty="0" smtClean="0"/>
              <a:t>「憑證」</a:t>
            </a:r>
          </a:p>
          <a:p>
            <a:r>
              <a:rPr kumimoji="1" lang="zh-TW" altLang="en-US" sz="2800" dirty="0" smtClean="0"/>
              <a:t>於「公開</a:t>
            </a:r>
            <a:r>
              <a:rPr kumimoji="1" lang="en-US" altLang="zh-TW" sz="2800" dirty="0" smtClean="0"/>
              <a:t>API</a:t>
            </a:r>
            <a:r>
              <a:rPr kumimoji="1" lang="zh-TW" altLang="en-US" sz="2800" dirty="0" smtClean="0"/>
              <a:t>存取」，選擇「建立新的金鑰」，再將應用程式的金鑰選取複製</a:t>
            </a:r>
          </a:p>
          <a:p>
            <a:pPr lvl="1"/>
            <a:r>
              <a:rPr kumimoji="1" lang="en-US" altLang="zh-TW" sz="2600" dirty="0" err="1" smtClean="0"/>
              <a:t>Alza</a:t>
            </a:r>
            <a:r>
              <a:rPr kumimoji="1" lang="zh-TW" altLang="en-US" sz="2600" dirty="0" smtClean="0"/>
              <a:t>開頭的字串</a:t>
            </a:r>
            <a:endParaRPr kumimoji="1" lang="zh-TW" altLang="en-US" sz="26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複製</a:t>
            </a:r>
            <a:r>
              <a:rPr lang="en-US" altLang="zh-TW" dirty="0" smtClean="0"/>
              <a:t>API</a:t>
            </a:r>
            <a:r>
              <a:rPr lang="zh-TW" altLang="en-US" dirty="0" smtClean="0"/>
              <a:t>金鑰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194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zh-TW" altLang="en-US" dirty="0" smtClean="0">
                <a:latin typeface="微軟正黑體" charset="0"/>
                <a:ea typeface="微軟正黑體" charset="0"/>
              </a:rPr>
              <a:t>將</a:t>
            </a:r>
            <a:r>
              <a:rPr lang="en-US" altLang="zh-TW" dirty="0" smtClean="0">
                <a:latin typeface="微軟正黑體" charset="0"/>
                <a:ea typeface="微軟正黑體" charset="0"/>
              </a:rPr>
              <a:t>API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金鑰複製於</a:t>
            </a:r>
            <a:r>
              <a:rPr lang="en-US" altLang="zh-TW" dirty="0" err="1" smtClean="0">
                <a:latin typeface="微軟正黑體" charset="0"/>
                <a:ea typeface="微軟正黑體" charset="0"/>
              </a:rPr>
              <a:t>google_maps_api.xml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之中</a:t>
            </a:r>
            <a:r>
              <a:rPr lang="en-US" altLang="zh-TW" dirty="0" smtClean="0">
                <a:latin typeface="微軟正黑體" charset="0"/>
                <a:ea typeface="微軟正黑體" charset="0"/>
              </a:rPr>
              <a:t> </a:t>
            </a:r>
            <a:endParaRPr lang="en-US" altLang="zh-TW" dirty="0">
              <a:latin typeface="微軟正黑體" charset="0"/>
              <a:ea typeface="微軟正黑體" charset="0"/>
            </a:endParaRPr>
          </a:p>
          <a:p>
            <a:pPr lvl="1" eaLnBrk="1" hangingPunct="1">
              <a:buFont typeface="Arial" charset="0"/>
              <a:buChar char="–"/>
            </a:pPr>
            <a:r>
              <a:rPr lang="zh-TW" altLang="en-US" dirty="0" smtClean="0">
                <a:latin typeface="微軟正黑體" charset="0"/>
                <a:ea typeface="微軟正黑體" charset="0"/>
              </a:rPr>
              <a:t>見下列選取位置</a:t>
            </a:r>
            <a:endParaRPr lang="en-US" altLang="zh-TW" dirty="0">
              <a:latin typeface="微軟正黑體" charset="0"/>
              <a:ea typeface="微軟正黑體" charset="0"/>
            </a:endParaRPr>
          </a:p>
        </p:txBody>
      </p:sp>
      <p:sp>
        <p:nvSpPr>
          <p:cNvPr id="3584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</a:t>
            </a:r>
            <a:r>
              <a:rPr lang="en-US" altLang="zh-TW" dirty="0"/>
              <a:t>API</a:t>
            </a:r>
            <a:r>
              <a:rPr lang="zh-TW" altLang="en-US" dirty="0"/>
              <a:t>金鑰</a:t>
            </a:r>
            <a:endParaRPr lang="zh-TW" altLang="en-US" dirty="0">
              <a:latin typeface="微軟正黑體" charset="0"/>
              <a:ea typeface="微軟正黑體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77" y="3356992"/>
            <a:ext cx="8087887" cy="330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6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600" dirty="0" smtClean="0"/>
              <a:t>新版的</a:t>
            </a:r>
            <a:r>
              <a:rPr kumimoji="1" lang="en-US" altLang="zh-TW" sz="2600" dirty="0"/>
              <a:t>Google Play </a:t>
            </a:r>
            <a:r>
              <a:rPr kumimoji="1" lang="en-US" altLang="zh-TW" sz="2600" dirty="0" smtClean="0"/>
              <a:t>services</a:t>
            </a:r>
            <a:r>
              <a:rPr kumimoji="1" lang="zh-TW" altLang="en-US" sz="2600" dirty="0" smtClean="0"/>
              <a:t>必須實機進行測試</a:t>
            </a:r>
          </a:p>
          <a:p>
            <a:r>
              <a:rPr kumimoji="1" lang="zh-TW" altLang="en-US" sz="2600" dirty="0" smtClean="0"/>
              <a:t>在手機連接電腦前請先確認下列設定已經開啟：</a:t>
            </a:r>
            <a:endParaRPr kumimoji="1" lang="en-US" altLang="zh-TW" sz="2600" dirty="0" smtClean="0"/>
          </a:p>
          <a:p>
            <a:pPr lvl="1"/>
            <a:r>
              <a:rPr kumimoji="1" lang="zh-TW" altLang="en-US" dirty="0" smtClean="0"/>
              <a:t>以</a:t>
            </a:r>
            <a:r>
              <a:rPr kumimoji="1" lang="en-US" altLang="zh-TW" dirty="0" smtClean="0"/>
              <a:t>Android 4.4.2</a:t>
            </a:r>
            <a:r>
              <a:rPr kumimoji="1" lang="zh-TW" altLang="en-US" dirty="0" smtClean="0"/>
              <a:t>版為例</a:t>
            </a:r>
          </a:p>
          <a:p>
            <a:pPr lvl="2"/>
            <a:r>
              <a:rPr kumimoji="1" lang="zh-TW" altLang="en-US" dirty="0" smtClean="0"/>
              <a:t>開啟「設定</a:t>
            </a:r>
            <a:r>
              <a:rPr kumimoji="1" lang="en-US" altLang="zh-TW" dirty="0" smtClean="0"/>
              <a:t>-&gt;</a:t>
            </a:r>
            <a:r>
              <a:rPr kumimoji="1" lang="zh-TW" altLang="en-US" dirty="0" smtClean="0"/>
              <a:t>開發人員選項」</a:t>
            </a:r>
          </a:p>
          <a:p>
            <a:pPr lvl="3"/>
            <a:r>
              <a:rPr kumimoji="1" lang="zh-TW" altLang="en-US" dirty="0" smtClean="0"/>
              <a:t>保持清醒</a:t>
            </a:r>
          </a:p>
          <a:p>
            <a:pPr lvl="3"/>
            <a:r>
              <a:rPr kumimoji="1" lang="en-US" altLang="zh-TW" dirty="0" smtClean="0"/>
              <a:t>USB</a:t>
            </a:r>
            <a:r>
              <a:rPr kumimoji="1" lang="zh-TW" altLang="en-US" dirty="0" smtClean="0"/>
              <a:t>偵錯</a:t>
            </a:r>
          </a:p>
          <a:p>
            <a:r>
              <a:rPr kumimoji="1" lang="zh-TW" altLang="en-US" dirty="0" smtClean="0"/>
              <a:t>以上設定確認開啟後再接上電腦</a:t>
            </a:r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實機測試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64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Android Studio</a:t>
            </a:r>
            <a:r>
              <a:rPr kumimoji="1" lang="zh-TW" altLang="en-US" dirty="0" smtClean="0"/>
              <a:t>中執行專案進行測試</a:t>
            </a:r>
          </a:p>
          <a:p>
            <a:r>
              <a:rPr kumimoji="1" lang="zh-TW" altLang="en-US" dirty="0" smtClean="0"/>
              <a:t>在選擇裝置時直接點選實機裝置名稱，再點「</a:t>
            </a:r>
            <a:r>
              <a:rPr kumimoji="1" lang="en-US" altLang="zh-TW" dirty="0" smtClean="0"/>
              <a:t>OK</a:t>
            </a:r>
            <a:r>
              <a:rPr kumimoji="1" lang="zh-TW" altLang="en-US" dirty="0" smtClean="0"/>
              <a:t>」即可。</a:t>
            </a:r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實機測試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800" y="3429000"/>
            <a:ext cx="3816209" cy="331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實作練習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3051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Google</a:t>
            </a:r>
            <a:r>
              <a:rPr kumimoji="1" lang="zh-TW" altLang="en-US" dirty="0" smtClean="0"/>
              <a:t>地圖上標示方位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2661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請開啟「</a:t>
            </a:r>
            <a:r>
              <a:rPr kumimoji="1" lang="en-US" altLang="zh-TW" dirty="0" err="1" smtClean="0"/>
              <a:t>MapsActivity.java</a:t>
            </a:r>
            <a:r>
              <a:rPr kumimoji="1" lang="zh-TW" altLang="en-US" dirty="0" smtClean="0"/>
              <a:t>」檢視預設程式碼的結構，包括：</a:t>
            </a:r>
          </a:p>
          <a:p>
            <a:pPr lvl="1"/>
            <a:r>
              <a:rPr kumimoji="1" lang="zh-TW" altLang="en-US" dirty="0" smtClean="0"/>
              <a:t>成員變數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地圖物件</a:t>
            </a:r>
          </a:p>
          <a:p>
            <a:pPr lvl="1"/>
            <a:r>
              <a:rPr kumimoji="1" lang="zh-TW" altLang="en-US" dirty="0" smtClean="0"/>
              <a:t>成員函式</a:t>
            </a:r>
          </a:p>
          <a:p>
            <a:pPr lvl="2"/>
            <a:r>
              <a:rPr kumimoji="1" lang="zh-TW" altLang="en-US" dirty="0" smtClean="0"/>
              <a:t>地圖初始化</a:t>
            </a:r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檢視程式碼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6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系統之地圖功能。</a:t>
            </a:r>
          </a:p>
          <a:p>
            <a:pPr lvl="1"/>
            <a:r>
              <a:rPr lang="zh-TW" altLang="en-US" dirty="0" smtClean="0"/>
              <a:t>準備工作</a:t>
            </a:r>
          </a:p>
          <a:p>
            <a:pPr lvl="1"/>
            <a:r>
              <a:rPr lang="zh-TW" altLang="en-US" dirty="0" smtClean="0"/>
              <a:t>建立地圖活動</a:t>
            </a:r>
          </a:p>
          <a:p>
            <a:pPr lvl="1"/>
            <a:r>
              <a:rPr lang="zh-TW" altLang="en-US" dirty="0" smtClean="0"/>
              <a:t>實機測試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Google</a:t>
            </a:r>
            <a:r>
              <a:rPr lang="zh-TW" altLang="en-US" dirty="0"/>
              <a:t>地圖上標示方位</a:t>
            </a:r>
            <a:endParaRPr lang="zh-TW" altLang="en-US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進行手機定位。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教學目標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5637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GoogleMap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pPr lvl="1"/>
            <a:r>
              <a:rPr lang="zh-TW" altLang="en-US" dirty="0"/>
              <a:t>主要用來存取與</a:t>
            </a:r>
            <a:r>
              <a:rPr lang="zh-TW" altLang="en-US" dirty="0" smtClean="0"/>
              <a:t>操作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地圖的類別</a:t>
            </a:r>
            <a:endParaRPr lang="en-US" altLang="zh-TW" dirty="0" smtClean="0"/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呼</a:t>
            </a:r>
            <a:r>
              <a:rPr lang="zh-TW" altLang="en-US" dirty="0" smtClean="0"/>
              <a:t>叫</a:t>
            </a:r>
            <a:r>
              <a:rPr lang="en-US" altLang="zh-TW" dirty="0" err="1"/>
              <a:t>SupportMapFragment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getMap</a:t>
            </a:r>
            <a:r>
              <a:rPr lang="zh-TW" altLang="en-US" dirty="0" smtClean="0"/>
              <a:t>函式</a:t>
            </a:r>
            <a:r>
              <a:rPr lang="zh-TW" altLang="en-US" dirty="0" smtClean="0"/>
              <a:t>取得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Fragment</a:t>
            </a:r>
            <a:r>
              <a:rPr lang="zh-TW" altLang="en-US" dirty="0" smtClean="0"/>
              <a:t>的</a:t>
            </a:r>
            <a:r>
              <a:rPr lang="zh-TW" altLang="en-US" dirty="0" smtClean="0"/>
              <a:t>類別</a:t>
            </a:r>
            <a:r>
              <a:rPr lang="zh-TW" altLang="en-US" dirty="0" smtClean="0"/>
              <a:t>宣告</a:t>
            </a:r>
            <a:r>
              <a:rPr lang="zh-TW" altLang="en-US" dirty="0" smtClean="0"/>
              <a:t>成員變數</a:t>
            </a:r>
            <a:r>
              <a:rPr lang="zh-TW" altLang="en-US" dirty="0" smtClean="0"/>
              <a:t>用以記錄取得的</a:t>
            </a:r>
            <a:r>
              <a:rPr lang="en-US" altLang="zh-TW" dirty="0" err="1" smtClean="0"/>
              <a:t>GoogleMap</a:t>
            </a:r>
            <a:r>
              <a:rPr lang="zh-TW" altLang="en-US" dirty="0" smtClean="0"/>
              <a:t>物件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操控地圖內容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72137" y="4509120"/>
            <a:ext cx="6768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</a:rPr>
              <a:t>private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GoogleMap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mMap</a:t>
            </a:r>
            <a:r>
              <a:rPr lang="en-US" altLang="zh-TW" sz="1600" dirty="0" smtClean="0">
                <a:solidFill>
                  <a:schemeClr val="tx1"/>
                </a:solidFill>
              </a:rPr>
              <a:t>;</a:t>
            </a:r>
            <a:endParaRPr lang="en-US" altLang="zh-TW" sz="16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932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5" y="2276872"/>
            <a:ext cx="7812856" cy="3450696"/>
          </a:xfrm>
        </p:spPr>
        <p:txBody>
          <a:bodyPr/>
          <a:lstStyle/>
          <a:p>
            <a:r>
              <a:rPr lang="zh-TW" altLang="en-US" dirty="0" smtClean="0"/>
              <a:t>初始化</a:t>
            </a:r>
            <a:r>
              <a:rPr lang="zh-TW" altLang="en-US" dirty="0" smtClean="0"/>
              <a:t>函式</a:t>
            </a:r>
            <a:r>
              <a:rPr lang="zh-TW" altLang="en-US" dirty="0" smtClean="0"/>
              <a:t>（預設）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地圖初始化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2795642"/>
            <a:ext cx="8003232" cy="3528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private void 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setUpMapIfNeeded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endParaRPr lang="zh-TW" altLang="en-US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mMap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== null) {            // Try to obtain the map from the 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SupportMapFragment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           </a:t>
            </a:r>
            <a:endParaRPr lang="zh-TW" altLang="en-US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mMap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((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SupportMapFragment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</a:p>
          <a:p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getSupportFragmentManager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().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findFragmentById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R.id.map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)).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getMap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  <a:endParaRPr lang="zh-TW" altLang="en-US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mMap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!= null)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endParaRPr lang="zh-TW" altLang="en-US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setUpMap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  <a:endParaRPr lang="zh-TW" altLang="en-US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setUpMap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endParaRPr lang="zh-TW" altLang="en-US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mMap.addMarker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(new 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MarkerOptions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().position(new 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LatLng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(0, 0)).title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("Marker"));</a:t>
            </a:r>
            <a:endParaRPr lang="zh-TW" altLang="en-US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608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7" y="2636912"/>
            <a:ext cx="8521952" cy="3489251"/>
          </a:xfrm>
        </p:spPr>
        <p:txBody>
          <a:bodyPr/>
          <a:lstStyle/>
          <a:p>
            <a:r>
              <a:rPr lang="zh-TW" altLang="en-US" dirty="0" smtClean="0"/>
              <a:t>請</a:t>
            </a:r>
            <a:r>
              <a:rPr lang="zh-TW" altLang="en-US" dirty="0" smtClean="0"/>
              <a:t>在</a:t>
            </a:r>
            <a:r>
              <a:rPr lang="en-US" altLang="zh-TW" dirty="0" smtClean="0"/>
              <a:t>Activity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onCreate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onResume</a:t>
            </a:r>
            <a:r>
              <a:rPr lang="zh-TW" altLang="en-US" dirty="0" smtClean="0"/>
              <a:t>之中呼叫</a:t>
            </a:r>
            <a:r>
              <a:rPr lang="en-US" altLang="zh-TW" dirty="0" err="1" smtClean="0"/>
              <a:t>setUpMapIfNeeded</a:t>
            </a:r>
            <a:r>
              <a:rPr lang="zh-TW" altLang="en-US" dirty="0" smtClean="0"/>
              <a:t>，如</a:t>
            </a:r>
            <a:r>
              <a:rPr lang="zh-TW" altLang="en-US" dirty="0" smtClean="0"/>
              <a:t>下所</a:t>
            </a:r>
            <a:r>
              <a:rPr lang="zh-TW" altLang="en-US" dirty="0" smtClean="0"/>
              <a:t>標示：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地圖初始化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1115615" y="3573015"/>
            <a:ext cx="6984778" cy="2759418"/>
            <a:chOff x="1115615" y="3573015"/>
            <a:chExt cx="6984778" cy="275941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5" y="3573015"/>
              <a:ext cx="6984777" cy="275941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7" name="矩形 6"/>
            <p:cNvSpPr/>
            <p:nvPr/>
          </p:nvSpPr>
          <p:spPr>
            <a:xfrm>
              <a:off x="1619673" y="4509120"/>
              <a:ext cx="6480720" cy="288032"/>
            </a:xfrm>
            <a:prstGeom prst="rect">
              <a:avLst/>
            </a:prstGeom>
            <a:solidFill>
              <a:srgbClr val="F9D98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619672" y="5805264"/>
              <a:ext cx="6480720" cy="288032"/>
            </a:xfrm>
            <a:prstGeom prst="rect">
              <a:avLst/>
            </a:prstGeom>
            <a:solidFill>
              <a:srgbClr val="F9D98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97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zh-TW" altLang="en-US" dirty="0" smtClean="0"/>
              <a:t>地圖</a:t>
            </a:r>
            <a:r>
              <a:rPr lang="zh-TW" altLang="en-US" dirty="0" smtClean="0"/>
              <a:t>有初始成功，則呼叫</a:t>
            </a:r>
            <a:r>
              <a:rPr lang="en-US" altLang="zh-TW" dirty="0" err="1" smtClean="0"/>
              <a:t>getMap</a:t>
            </a:r>
            <a:r>
              <a:rPr lang="zh-TW" altLang="en-US" dirty="0" smtClean="0"/>
              <a:t>才會回傳一個</a:t>
            </a:r>
            <a:r>
              <a:rPr lang="en-US" altLang="zh-TW" dirty="0" err="1" smtClean="0"/>
              <a:t>GoogleMap</a:t>
            </a:r>
            <a:r>
              <a:rPr lang="zh-TW" altLang="en-US" dirty="0" smtClean="0"/>
              <a:t>的物件，否則將回傳</a:t>
            </a:r>
            <a:r>
              <a:rPr lang="en-US" altLang="zh-TW" dirty="0" smtClean="0"/>
              <a:t>null</a:t>
            </a:r>
          </a:p>
          <a:p>
            <a:r>
              <a:rPr lang="en-US" altLang="zh-TW" dirty="0" err="1" smtClean="0"/>
              <a:t>setUpMapIfNeeded</a:t>
            </a:r>
            <a:r>
              <a:rPr lang="en-US" altLang="zh-TW" dirty="0" smtClean="0"/>
              <a:t>()</a:t>
            </a:r>
            <a:r>
              <a:rPr lang="zh-TW" altLang="en-US" dirty="0" smtClean="0"/>
              <a:t>分別在</a:t>
            </a:r>
            <a:r>
              <a:rPr lang="en-US" altLang="zh-TW" dirty="0" err="1" smtClean="0"/>
              <a:t>onCreate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onResume</a:t>
            </a:r>
            <a:r>
              <a:rPr lang="zh-TW" altLang="en-US" dirty="0" smtClean="0"/>
              <a:t>中呼叫，以確保能從</a:t>
            </a:r>
            <a:r>
              <a:rPr lang="en-US" altLang="zh-TW" dirty="0" err="1" smtClean="0"/>
              <a:t>getMap</a:t>
            </a:r>
            <a:r>
              <a:rPr lang="zh-TW" altLang="en-US" dirty="0" smtClean="0"/>
              <a:t>取得</a:t>
            </a:r>
            <a:r>
              <a:rPr lang="en-US" altLang="zh-TW" dirty="0" err="1" smtClean="0"/>
              <a:t>GoogleMap</a:t>
            </a:r>
            <a:r>
              <a:rPr lang="zh-TW" altLang="en-US" dirty="0" smtClean="0"/>
              <a:t>物件。</a:t>
            </a:r>
            <a:endParaRPr lang="en-US" altLang="zh-TW" dirty="0" smtClean="0"/>
          </a:p>
          <a:p>
            <a:pPr lvl="1"/>
            <a:r>
              <a:rPr lang="zh-TW" altLang="en-US" dirty="0"/>
              <a:t>如果</a:t>
            </a:r>
            <a:r>
              <a:rPr lang="zh-TW" altLang="en-US" dirty="0" smtClean="0"/>
              <a:t>取得</a:t>
            </a:r>
            <a:r>
              <a:rPr lang="en-US" altLang="zh-TW" dirty="0" err="1" smtClean="0"/>
              <a:t>GoogleMap</a:t>
            </a:r>
            <a:r>
              <a:rPr lang="zh-TW" altLang="en-US" dirty="0" smtClean="0"/>
              <a:t>不為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，即可對其進行</a:t>
            </a:r>
            <a:r>
              <a:rPr lang="zh-TW" altLang="en-US" dirty="0" smtClean="0"/>
              <a:t>初始化，</a:t>
            </a:r>
            <a:r>
              <a:rPr lang="zh-TW" altLang="en-US" dirty="0" smtClean="0"/>
              <a:t>並在隨後使用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地圖的功能。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地圖初始化</a:t>
            </a:r>
          </a:p>
        </p:txBody>
      </p:sp>
    </p:spTree>
    <p:extLst>
      <p:ext uri="{BB962C8B-B14F-4D97-AF65-F5344CB8AC3E}">
        <p14:creationId xmlns:p14="http://schemas.microsoft.com/office/powerpoint/2010/main" val="11555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請見成員函式</a:t>
            </a:r>
            <a:r>
              <a:rPr lang="en-US" altLang="zh-TW" dirty="0" err="1"/>
              <a:t>setUpMap</a:t>
            </a:r>
            <a:r>
              <a:rPr lang="zh-TW" altLang="en-US" dirty="0" smtClean="0"/>
              <a:t>：</a:t>
            </a:r>
            <a:endParaRPr lang="zh-TW" altLang="en-US" dirty="0" smtClean="0"/>
          </a:p>
          <a:p>
            <a:pPr lvl="1"/>
            <a:r>
              <a:rPr lang="en-US" altLang="zh-TW" dirty="0" err="1" smtClean="0"/>
              <a:t>LatLng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pPr lvl="2"/>
            <a:r>
              <a:rPr lang="zh-TW" altLang="en-US" dirty="0"/>
              <a:t>地圖元件用來</a:t>
            </a:r>
            <a:r>
              <a:rPr lang="zh-TW" altLang="en-US" dirty="0" smtClean="0"/>
              <a:t>設定位置的類別</a:t>
            </a:r>
            <a:endParaRPr lang="en-US" altLang="zh-TW" dirty="0" smtClean="0"/>
          </a:p>
          <a:p>
            <a:pPr lvl="2"/>
            <a:r>
              <a:rPr lang="zh-TW" altLang="en-US" dirty="0"/>
              <a:t>建構子第</a:t>
            </a:r>
            <a:r>
              <a:rPr lang="zh-TW" altLang="en-US" dirty="0" smtClean="0"/>
              <a:t>一個參數代表緯度，第二個參數代表經度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GoogleMap.addMarker</a:t>
            </a:r>
            <a:endParaRPr lang="en-US" altLang="zh-TW" dirty="0" smtClean="0"/>
          </a:p>
          <a:p>
            <a:pPr lvl="2"/>
            <a:r>
              <a:rPr lang="zh-TW" altLang="en-US" dirty="0"/>
              <a:t>標記</a:t>
            </a:r>
            <a:r>
              <a:rPr lang="en-US" altLang="zh-TW" dirty="0"/>
              <a:t>(Marker</a:t>
            </a:r>
            <a:r>
              <a:rPr lang="en-US" altLang="zh-TW" dirty="0" smtClean="0"/>
              <a:t>)</a:t>
            </a:r>
            <a:r>
              <a:rPr lang="zh-TW" altLang="en-US" dirty="0" smtClean="0"/>
              <a:t> 用來</a:t>
            </a:r>
            <a:r>
              <a:rPr lang="zh-TW" altLang="en-US" dirty="0"/>
              <a:t>指出地圖上的某一個地點</a:t>
            </a:r>
            <a:r>
              <a:rPr lang="zh-TW" altLang="en-US" dirty="0" smtClean="0"/>
              <a:t>，可自訂</a:t>
            </a:r>
            <a:r>
              <a:rPr lang="zh-TW" altLang="en-US" dirty="0"/>
              <a:t>標記的顏色或使用其他圖示來呈現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標記樣式可透過</a:t>
            </a:r>
            <a:r>
              <a:rPr lang="en-US" altLang="zh-TW" dirty="0" err="1" smtClean="0"/>
              <a:t>MarkerOptions</a:t>
            </a:r>
            <a:r>
              <a:rPr lang="zh-TW" altLang="en-US" dirty="0" smtClean="0"/>
              <a:t>類別來設定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標示方位與移動視角</a:t>
            </a:r>
          </a:p>
        </p:txBody>
      </p:sp>
    </p:spTree>
    <p:extLst>
      <p:ext uri="{BB962C8B-B14F-4D97-AF65-F5344CB8AC3E}">
        <p14:creationId xmlns:p14="http://schemas.microsoft.com/office/powerpoint/2010/main" val="13816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zh-TW" altLang="en-US" dirty="0"/>
              <a:t>範例：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MarkerOptions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7624" y="3284984"/>
            <a:ext cx="7056784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MarkerOptions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MarkerOptions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</a:p>
          <a:p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markerOpt.position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(new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LatLng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(25.033611, 121.565000));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此為必要設定的屬性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markerOpt.title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("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台北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101");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標示名稱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markerOpt.draggable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(true);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標記是否可以拖曳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map.addMarker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47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其他可自訂的標記屬性如下：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Snippet</a:t>
            </a:r>
            <a:r>
              <a:rPr lang="zh-TW" altLang="en-US" dirty="0" smtClean="0"/>
              <a:t>：描述文字</a:t>
            </a:r>
            <a:r>
              <a:rPr lang="zh-TW" altLang="en-US" dirty="0"/>
              <a:t>，顯示在</a:t>
            </a:r>
            <a:r>
              <a:rPr lang="zh-TW" altLang="en-US" dirty="0" smtClean="0"/>
              <a:t>標示名稱下方。</a:t>
            </a:r>
            <a:endParaRPr lang="zh-TW" altLang="en-US" dirty="0"/>
          </a:p>
          <a:p>
            <a:pPr lvl="1"/>
            <a:r>
              <a:rPr lang="en-US" altLang="zh-TW" dirty="0"/>
              <a:t>Visible</a:t>
            </a:r>
            <a:r>
              <a:rPr lang="zh-TW" altLang="en-US" dirty="0"/>
              <a:t>：是否顯示</a:t>
            </a:r>
            <a:r>
              <a:rPr lang="zh-TW" altLang="en-US" dirty="0" smtClean="0"/>
              <a:t>標記；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代表顯示，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為隱藏</a:t>
            </a:r>
            <a:r>
              <a:rPr lang="zh-TW" altLang="en-US" dirty="0"/>
              <a:t>。</a:t>
            </a:r>
          </a:p>
          <a:p>
            <a:pPr lvl="1"/>
            <a:r>
              <a:rPr lang="en-US" altLang="zh-TW" dirty="0"/>
              <a:t>Anchor</a:t>
            </a:r>
            <a:r>
              <a:rPr lang="zh-TW" altLang="en-US" dirty="0"/>
              <a:t>：圖片</a:t>
            </a:r>
            <a:r>
              <a:rPr lang="zh-TW" altLang="en-US" dirty="0" smtClean="0"/>
              <a:t>上用來標示座標的點，</a:t>
            </a:r>
            <a:r>
              <a:rPr lang="zh-TW" altLang="en-US" dirty="0"/>
              <a:t>預設為圖片的中間下緣。值為左上角</a:t>
            </a:r>
            <a:r>
              <a:rPr lang="en-US" altLang="zh-TW" dirty="0"/>
              <a:t>(0.0, 0.0)</a:t>
            </a:r>
            <a:r>
              <a:rPr lang="zh-TW" altLang="en-US" dirty="0"/>
              <a:t>到右下角</a:t>
            </a:r>
            <a:r>
              <a:rPr lang="en-US" altLang="zh-TW" dirty="0"/>
              <a:t>(1.0, 1.0)</a:t>
            </a:r>
            <a:r>
              <a:rPr lang="zh-TW" altLang="en-US" dirty="0"/>
              <a:t>。</a:t>
            </a:r>
          </a:p>
          <a:p>
            <a:pPr lvl="1"/>
            <a:r>
              <a:rPr lang="en-US" altLang="zh-TW" dirty="0"/>
              <a:t>Icon</a:t>
            </a:r>
            <a:r>
              <a:rPr lang="zh-TW" altLang="en-US" dirty="0"/>
              <a:t>：圖示，被放置在原標記的相同位置，只有第一次建立標記時可以使用圖示，之後就不能任意更換圖示。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MarkerOptions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23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標示屬性設定範例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2564904"/>
            <a:ext cx="7992888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MarkerOptions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</a:t>
            </a:r>
            <a:r>
              <a:rPr lang="en-US" altLang="zh-TW" sz="12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MarkerOptions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</a:p>
          <a:p>
            <a:r>
              <a:rPr lang="en-US" altLang="zh-TW" sz="12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markerOpt.position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(new </a:t>
            </a:r>
            <a:r>
              <a:rPr lang="en-US" altLang="zh-TW" sz="12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LatLng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(25.033611, 121.565000));</a:t>
            </a:r>
          </a:p>
          <a:p>
            <a:r>
              <a:rPr lang="en-US" altLang="zh-TW" sz="12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markerOpt.title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("</a:t>
            </a:r>
            <a:r>
              <a:rPr lang="zh-TW" altLang="en-US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台北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101");</a:t>
            </a:r>
          </a:p>
          <a:p>
            <a:r>
              <a:rPr lang="en-US" altLang="zh-TW" sz="12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markerOpt.snippet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("</a:t>
            </a:r>
            <a:r>
              <a:rPr lang="zh-TW" altLang="en-US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1999</a:t>
            </a:r>
            <a:r>
              <a:rPr lang="zh-TW" altLang="en-US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年動工，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2004</a:t>
            </a:r>
            <a:r>
              <a:rPr lang="zh-TW" altLang="en-US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31</a:t>
            </a:r>
            <a:r>
              <a:rPr lang="zh-TW" altLang="en-US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日完工啟用，樓高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509.2</a:t>
            </a:r>
            <a:r>
              <a:rPr lang="zh-TW" altLang="en-US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公尺。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");</a:t>
            </a:r>
          </a:p>
          <a:p>
            <a:r>
              <a:rPr lang="en-US" altLang="zh-TW" sz="12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markerOpt.draggable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(false);</a:t>
            </a:r>
          </a:p>
          <a:p>
            <a:r>
              <a:rPr lang="en-US" altLang="zh-TW" sz="12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markerOpt.visible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(true);</a:t>
            </a:r>
          </a:p>
          <a:p>
            <a:r>
              <a:rPr lang="en-US" altLang="zh-TW" sz="12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markerOpt.anchor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(0.5f, 0.5f);//</a:t>
            </a:r>
            <a:r>
              <a:rPr lang="zh-TW" altLang="en-US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設為圖片中心</a:t>
            </a:r>
          </a:p>
          <a:p>
            <a:r>
              <a:rPr lang="en-US" altLang="zh-TW" sz="12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markerOpt.icon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BitmapDescriptorFactory.fromResource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android.R.drawable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en-US" altLang="zh-TW" sz="12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mylocation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));</a:t>
            </a:r>
          </a:p>
          <a:p>
            <a:endParaRPr lang="en-US" altLang="zh-TW" sz="12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map.addMarker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endParaRPr lang="en-US" altLang="zh-TW" sz="12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//Marker2</a:t>
            </a:r>
          </a:p>
          <a:p>
            <a:r>
              <a:rPr lang="en-US" altLang="zh-TW" sz="12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MarkerOptions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markerOpt2 = new </a:t>
            </a:r>
            <a:r>
              <a:rPr lang="en-US" altLang="zh-TW" sz="12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MarkerOptions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</a:p>
          <a:p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markerOpt2.position(new </a:t>
            </a:r>
            <a:r>
              <a:rPr lang="en-US" altLang="zh-TW" sz="12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LatLng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(25.047924, 121.517081));</a:t>
            </a:r>
          </a:p>
          <a:p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markerOpt2.title("</a:t>
            </a:r>
            <a:r>
              <a:rPr lang="zh-TW" altLang="en-US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台北火車站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");</a:t>
            </a:r>
          </a:p>
          <a:p>
            <a:endParaRPr lang="en-US" altLang="zh-TW" sz="12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map.addMarker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(markerOpt2);</a:t>
            </a:r>
          </a:p>
        </p:txBody>
      </p:sp>
    </p:spTree>
    <p:extLst>
      <p:ext uri="{BB962C8B-B14F-4D97-AF65-F5344CB8AC3E}">
        <p14:creationId xmlns:p14="http://schemas.microsoft.com/office/powerpoint/2010/main" val="763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Marker </a:t>
            </a:r>
            <a:r>
              <a:rPr lang="en-US" altLang="zh-TW" dirty="0" err="1" smtClean="0"/>
              <a:t>GoogleMap.addMarker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MarkerOptions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此函式會</a:t>
            </a:r>
            <a:r>
              <a:rPr lang="zh-TW" altLang="en-US" dirty="0" smtClean="0"/>
              <a:t>在地圖上新增一個標示</a:t>
            </a:r>
            <a:endParaRPr lang="en-US" altLang="zh-TW" dirty="0" smtClean="0"/>
          </a:p>
          <a:p>
            <a:pPr lvl="1"/>
            <a:r>
              <a:rPr lang="zh-TW" altLang="en-US" dirty="0"/>
              <a:t>每呼叫一次即新增</a:t>
            </a:r>
            <a:r>
              <a:rPr lang="zh-TW" altLang="en-US" dirty="0" smtClean="0"/>
              <a:t>一次，並回傳</a:t>
            </a:r>
            <a:r>
              <a:rPr lang="en-US" altLang="zh-TW" dirty="0" smtClean="0"/>
              <a:t>Marker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zh-TW" altLang="en-US" dirty="0"/>
              <a:t>如何移除</a:t>
            </a:r>
            <a:r>
              <a:rPr lang="zh-TW" altLang="en-US" dirty="0" smtClean="0"/>
              <a:t>標示？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呼叫</a:t>
            </a:r>
            <a:r>
              <a:rPr lang="en-US" altLang="zh-TW" dirty="0" err="1" smtClean="0"/>
              <a:t>GoogleMap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clear()</a:t>
            </a:r>
            <a:r>
              <a:rPr lang="zh-TW" altLang="en-US" dirty="0" smtClean="0"/>
              <a:t>函式，可清除全部標示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可呼叫</a:t>
            </a:r>
            <a:r>
              <a:rPr lang="en-US" altLang="zh-TW" dirty="0" smtClean="0"/>
              <a:t>Marker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remove()</a:t>
            </a:r>
            <a:r>
              <a:rPr lang="zh-TW" altLang="en-US" dirty="0" smtClean="0"/>
              <a:t>函式，即可將標示移除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在地圖上加入標示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5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實作練習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394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學習實作地圖相關程式。</a:t>
            </a:r>
            <a:endParaRPr lang="en-US" altLang="zh-TW" dirty="0" smtClean="0"/>
          </a:p>
          <a:p>
            <a:r>
              <a:rPr lang="zh-TW" altLang="en-US" dirty="0" smtClean="0"/>
              <a:t>操作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地圖技巧</a:t>
            </a:r>
            <a:endParaRPr lang="en-US" altLang="zh-TW" dirty="0" smtClean="0"/>
          </a:p>
          <a:p>
            <a:r>
              <a:rPr lang="zh-TW" altLang="en-US" dirty="0" smtClean="0"/>
              <a:t>學習透過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手機抓取定位資訊。</a:t>
            </a:r>
          </a:p>
          <a:p>
            <a:r>
              <a:rPr lang="zh-TW" altLang="en-US" dirty="0" smtClean="0"/>
              <a:t>練習使用實機測試程式。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05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Android</a:t>
            </a:r>
            <a:r>
              <a:rPr kumimoji="1" lang="zh-TW" altLang="en-US" dirty="0"/>
              <a:t>進行手機定位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3193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</a:rPr>
              <a:t>掌握使用者的地理位置將可讓手機程式為使用者傳達更好的訊息</a:t>
            </a:r>
            <a:endParaRPr lang="en-US" altLang="zh-TW">
              <a:latin typeface="微軟正黑體" charset="0"/>
              <a:ea typeface="微軟正黑體" charset="0"/>
            </a:endParaRPr>
          </a:p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</a:rPr>
              <a:t>如何透過</a:t>
            </a:r>
            <a:r>
              <a:rPr lang="en-US" altLang="zh-TW">
                <a:latin typeface="微軟正黑體" charset="0"/>
                <a:ea typeface="微軟正黑體" charset="0"/>
              </a:rPr>
              <a:t>Android</a:t>
            </a:r>
            <a:r>
              <a:rPr lang="zh-TW" altLang="en-US">
                <a:latin typeface="微軟正黑體" charset="0"/>
                <a:ea typeface="微軟正黑體" charset="0"/>
              </a:rPr>
              <a:t>裝置偵測到裝置目前的位置？</a:t>
            </a:r>
            <a:endParaRPr lang="en-US" altLang="zh-TW">
              <a:latin typeface="微軟正黑體" charset="0"/>
              <a:ea typeface="微軟正黑體" charset="0"/>
            </a:endParaRPr>
          </a:p>
          <a:p>
            <a:pPr lvl="1" eaLnBrk="1" hangingPunct="1"/>
            <a:r>
              <a:rPr lang="en-US" altLang="zh-TW" b="1">
                <a:solidFill>
                  <a:schemeClr val="tx1"/>
                </a:solidFill>
                <a:latin typeface="微軟正黑體" charset="0"/>
                <a:ea typeface="微軟正黑體" charset="0"/>
              </a:rPr>
              <a:t>GPS</a:t>
            </a:r>
            <a:r>
              <a:rPr lang="zh-TW" altLang="en-US" b="1">
                <a:solidFill>
                  <a:schemeClr val="tx1"/>
                </a:solidFill>
                <a:latin typeface="微軟正黑體" charset="0"/>
                <a:ea typeface="微軟正黑體" charset="0"/>
              </a:rPr>
              <a:t>：精確；但不會立即回覆定位、僅限於戶外，且耗電</a:t>
            </a:r>
            <a:endParaRPr lang="en-US" altLang="zh-TW" b="1">
              <a:solidFill>
                <a:schemeClr val="tx1"/>
              </a:solidFill>
              <a:latin typeface="微軟正黑體" charset="0"/>
              <a:ea typeface="微軟正黑體" charset="0"/>
            </a:endParaRPr>
          </a:p>
          <a:p>
            <a:pPr lvl="1" eaLnBrk="1" hangingPunct="1"/>
            <a:r>
              <a:rPr lang="zh-TW" altLang="en-US" b="1">
                <a:solidFill>
                  <a:schemeClr val="tx1"/>
                </a:solidFill>
                <a:latin typeface="微軟正黑體" charset="0"/>
                <a:ea typeface="微軟正黑體" charset="0"/>
              </a:rPr>
              <a:t>網路：根據</a:t>
            </a:r>
            <a:r>
              <a:rPr lang="en-US" altLang="zh-TW" b="1">
                <a:solidFill>
                  <a:schemeClr val="tx1"/>
                </a:solidFill>
                <a:latin typeface="微軟正黑體" charset="0"/>
                <a:ea typeface="微軟正黑體" charset="0"/>
              </a:rPr>
              <a:t>Wi-Fi</a:t>
            </a:r>
            <a:r>
              <a:rPr lang="zh-TW" altLang="en-US" b="1">
                <a:solidFill>
                  <a:schemeClr val="tx1"/>
                </a:solidFill>
                <a:latin typeface="微軟正黑體" charset="0"/>
                <a:ea typeface="微軟正黑體" charset="0"/>
              </a:rPr>
              <a:t>訊號與基地台的連線得知，可涵蓋室內戶外，較不耗電。</a:t>
            </a:r>
            <a:endParaRPr lang="en-US" altLang="zh-TW" b="1">
              <a:solidFill>
                <a:schemeClr val="tx1"/>
              </a:solidFill>
              <a:latin typeface="微軟正黑體" charset="0"/>
              <a:ea typeface="微軟正黑體" charset="0"/>
            </a:endParaRPr>
          </a:p>
          <a:p>
            <a:pPr lvl="1" eaLnBrk="1" hangingPunct="1"/>
            <a:r>
              <a:rPr lang="zh-TW" altLang="en-US">
                <a:latin typeface="微軟正黑體" charset="0"/>
                <a:ea typeface="微軟正黑體" charset="0"/>
              </a:rPr>
              <a:t>可選用其一，或兩者併用</a:t>
            </a:r>
          </a:p>
        </p:txBody>
      </p:sp>
      <p:sp>
        <p:nvSpPr>
          <p:cNvPr id="1024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</a:rPr>
              <a:t>簡介</a:t>
            </a:r>
          </a:p>
        </p:txBody>
      </p:sp>
    </p:spTree>
    <p:extLst>
      <p:ext uri="{BB962C8B-B14F-4D97-AF65-F5344CB8AC3E}">
        <p14:creationId xmlns:p14="http://schemas.microsoft.com/office/powerpoint/2010/main" val="20306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395288" y="2482850"/>
            <a:ext cx="7885112" cy="4186238"/>
          </a:xfrm>
        </p:spPr>
        <p:txBody>
          <a:bodyPr/>
          <a:lstStyle/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</a:rPr>
              <a:t>手機定位可能因為許多因素導致錯誤發生或精確度不佳</a:t>
            </a:r>
            <a:endParaRPr lang="en-US" altLang="zh-TW">
              <a:latin typeface="微軟正黑體" charset="0"/>
              <a:ea typeface="微軟正黑體" charset="0"/>
            </a:endParaRPr>
          </a:p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</a:rPr>
              <a:t>以下幾種來源可能造成定位錯誤發生：</a:t>
            </a:r>
            <a:endParaRPr lang="en-US" altLang="zh-TW">
              <a:latin typeface="微軟正黑體" charset="0"/>
              <a:ea typeface="微軟正黑體" charset="0"/>
            </a:endParaRPr>
          </a:p>
          <a:p>
            <a:pPr lvl="1" eaLnBrk="1" hangingPunct="1"/>
            <a:r>
              <a:rPr lang="zh-TW" altLang="en-US" b="1">
                <a:solidFill>
                  <a:schemeClr val="tx1"/>
                </a:solidFill>
                <a:latin typeface="微軟正黑體" charset="0"/>
                <a:ea typeface="微軟正黑體" charset="0"/>
              </a:rPr>
              <a:t>多重定位來源</a:t>
            </a:r>
            <a:endParaRPr lang="en-US" altLang="zh-TW" b="1">
              <a:solidFill>
                <a:schemeClr val="tx1"/>
              </a:solidFill>
              <a:latin typeface="微軟正黑體" charset="0"/>
              <a:ea typeface="微軟正黑體" charset="0"/>
            </a:endParaRPr>
          </a:p>
          <a:p>
            <a:pPr lvl="2" eaLnBrk="1" hangingPunct="1"/>
            <a:r>
              <a:rPr lang="zh-TW" altLang="en-US">
                <a:latin typeface="微軟正黑體" charset="0"/>
                <a:ea typeface="微軟正黑體" charset="0"/>
              </a:rPr>
              <a:t>如何從各種定位方法中找出精確可信任的來源？</a:t>
            </a:r>
            <a:endParaRPr lang="en-US" altLang="zh-TW">
              <a:latin typeface="微軟正黑體" charset="0"/>
              <a:ea typeface="微軟正黑體" charset="0"/>
            </a:endParaRPr>
          </a:p>
          <a:p>
            <a:pPr lvl="1" eaLnBrk="1" hangingPunct="1"/>
            <a:r>
              <a:rPr lang="zh-TW" altLang="en-US" b="1">
                <a:solidFill>
                  <a:schemeClr val="tx1"/>
                </a:solidFill>
                <a:latin typeface="微軟正黑體" charset="0"/>
                <a:ea typeface="微軟正黑體" charset="0"/>
              </a:rPr>
              <a:t>使用者移動</a:t>
            </a:r>
            <a:endParaRPr lang="en-US" altLang="zh-TW" b="1">
              <a:solidFill>
                <a:schemeClr val="tx1"/>
              </a:solidFill>
              <a:latin typeface="微軟正黑體" charset="0"/>
              <a:ea typeface="微軟正黑體" charset="0"/>
            </a:endParaRPr>
          </a:p>
          <a:p>
            <a:pPr lvl="2" eaLnBrk="1" hangingPunct="1"/>
            <a:r>
              <a:rPr lang="zh-TW" altLang="en-US">
                <a:latin typeface="微軟正黑體" charset="0"/>
                <a:ea typeface="微軟正黑體" charset="0"/>
              </a:rPr>
              <a:t>此情況下必須定時驗證使用者位置，以掌握方向資訊。</a:t>
            </a:r>
            <a:endParaRPr lang="en-US" altLang="zh-TW">
              <a:latin typeface="微軟正黑體" charset="0"/>
              <a:ea typeface="微軟正黑體" charset="0"/>
            </a:endParaRPr>
          </a:p>
          <a:p>
            <a:pPr lvl="1" eaLnBrk="1" hangingPunct="1"/>
            <a:r>
              <a:rPr lang="zh-TW" altLang="en-US" b="1">
                <a:solidFill>
                  <a:schemeClr val="tx1"/>
                </a:solidFill>
                <a:latin typeface="微軟正黑體" charset="0"/>
                <a:ea typeface="微軟正黑體" charset="0"/>
              </a:rPr>
              <a:t>精確度不一致</a:t>
            </a:r>
            <a:endParaRPr lang="en-US" altLang="zh-TW" b="1">
              <a:solidFill>
                <a:schemeClr val="tx1"/>
              </a:solidFill>
              <a:latin typeface="微軟正黑體" charset="0"/>
              <a:ea typeface="微軟正黑體" charset="0"/>
            </a:endParaRPr>
          </a:p>
          <a:p>
            <a:pPr lvl="2" eaLnBrk="1" hangingPunct="1"/>
            <a:r>
              <a:rPr lang="zh-TW" altLang="en-US">
                <a:latin typeface="微軟正黑體" charset="0"/>
                <a:ea typeface="微軟正黑體" charset="0"/>
              </a:rPr>
              <a:t>即使是同一個來源，在不同位置所測得的定位資訊精確度可能都不一致。</a:t>
            </a:r>
            <a:endParaRPr lang="en-US" altLang="zh-TW">
              <a:latin typeface="微軟正黑體" charset="0"/>
              <a:ea typeface="微軟正黑體" charset="0"/>
            </a:endParaRPr>
          </a:p>
          <a:p>
            <a:pPr eaLnBrk="1" hangingPunct="1"/>
            <a:r>
              <a:rPr lang="zh-TW" altLang="en-US" b="1">
                <a:solidFill>
                  <a:srgbClr val="FF0000"/>
                </a:solidFill>
                <a:latin typeface="微軟正黑體" charset="0"/>
                <a:ea typeface="微軟正黑體" charset="0"/>
              </a:rPr>
              <a:t>監看使用者定位資訊時要特別小心消耗電力的問題。</a:t>
            </a:r>
          </a:p>
        </p:txBody>
      </p:sp>
      <p:sp>
        <p:nvSpPr>
          <p:cNvPr id="1126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</a:rPr>
              <a:t>手機定位的挑戰</a:t>
            </a:r>
          </a:p>
        </p:txBody>
      </p:sp>
    </p:spTree>
    <p:extLst>
      <p:ext uri="{BB962C8B-B14F-4D97-AF65-F5344CB8AC3E}">
        <p14:creationId xmlns:p14="http://schemas.microsoft.com/office/powerpoint/2010/main" val="28940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latin typeface="微軟正黑體" charset="0"/>
                <a:ea typeface="微軟正黑體" charset="0"/>
              </a:rPr>
              <a:t>定位資訊</a:t>
            </a:r>
            <a:endParaRPr lang="en-US" altLang="zh-TW" dirty="0">
              <a:latin typeface="微軟正黑體" charset="0"/>
              <a:ea typeface="微軟正黑體" charset="0"/>
            </a:endParaRPr>
          </a:p>
          <a:p>
            <a:pPr lvl="1" eaLnBrk="1" hangingPunct="1"/>
            <a:r>
              <a:rPr lang="en-US" altLang="zh-TW" b="1" dirty="0" err="1">
                <a:solidFill>
                  <a:srgbClr val="0070C0"/>
                </a:solidFill>
                <a:latin typeface="Courier New" charset="0"/>
                <a:ea typeface="微軟正黑體" charset="0"/>
              </a:rPr>
              <a:t>android.location</a:t>
            </a:r>
            <a:r>
              <a:rPr lang="en-US" altLang="zh-TW" dirty="0">
                <a:latin typeface="微軟正黑體" charset="0"/>
                <a:ea typeface="微軟正黑體" charset="0"/>
              </a:rPr>
              <a:t> </a:t>
            </a:r>
            <a:r>
              <a:rPr lang="en-US" altLang="zh-TW" dirty="0" smtClean="0">
                <a:latin typeface="微軟正黑體" charset="0"/>
                <a:ea typeface="微軟正黑體" charset="0"/>
              </a:rPr>
              <a:t>package</a:t>
            </a:r>
          </a:p>
          <a:p>
            <a:pPr lvl="2"/>
            <a:r>
              <a:rPr lang="en-US" altLang="zh-TW" dirty="0" err="1" smtClean="0">
                <a:latin typeface="微軟正黑體" charset="0"/>
                <a:ea typeface="微軟正黑體" charset="0"/>
              </a:rPr>
              <a:t>android.location.LocationManager</a:t>
            </a:r>
            <a:endParaRPr lang="en-US" altLang="zh-TW" dirty="0" smtClean="0">
              <a:latin typeface="微軟正黑體" charset="0"/>
              <a:ea typeface="微軟正黑體" charset="0"/>
            </a:endParaRPr>
          </a:p>
          <a:p>
            <a:pPr lvl="2"/>
            <a:r>
              <a:rPr lang="en-US" altLang="zh-TW" dirty="0" err="1" smtClean="0">
                <a:latin typeface="微軟正黑體" charset="0"/>
                <a:ea typeface="微軟正黑體" charset="0"/>
              </a:rPr>
              <a:t>android.location.Location</a:t>
            </a:r>
            <a:endParaRPr lang="en-US" altLang="zh-TW" dirty="0">
              <a:latin typeface="微軟正黑體" charset="0"/>
              <a:ea typeface="微軟正黑體" charset="0"/>
            </a:endParaRPr>
          </a:p>
          <a:p>
            <a:pPr lvl="1" eaLnBrk="1" hangingPunct="1"/>
            <a:r>
              <a:rPr lang="en-US" altLang="zh-TW" b="1" dirty="0" err="1">
                <a:solidFill>
                  <a:srgbClr val="0070C0"/>
                </a:solidFill>
                <a:latin typeface="Courier New" charset="0"/>
                <a:ea typeface="微軟正黑體" charset="0"/>
              </a:rPr>
              <a:t>LocationManager</a:t>
            </a:r>
            <a:r>
              <a:rPr lang="en-US" altLang="zh-TW" dirty="0">
                <a:latin typeface="微軟正黑體" charset="0"/>
                <a:ea typeface="微軟正黑體" charset="0"/>
              </a:rPr>
              <a:t> system service</a:t>
            </a:r>
          </a:p>
          <a:p>
            <a:pPr eaLnBrk="1" hangingPunct="1"/>
            <a:endParaRPr lang="en-US" altLang="zh-TW" dirty="0">
              <a:latin typeface="微軟正黑體" charset="0"/>
              <a:ea typeface="微軟正黑體" charset="0"/>
            </a:endParaRPr>
          </a:p>
        </p:txBody>
      </p:sp>
      <p:sp>
        <p:nvSpPr>
          <p:cNvPr id="1229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</a:rPr>
              <a:t>簡介</a:t>
            </a:r>
          </a:p>
        </p:txBody>
      </p:sp>
    </p:spTree>
    <p:extLst>
      <p:ext uri="{BB962C8B-B14F-4D97-AF65-F5344CB8AC3E}">
        <p14:creationId xmlns:p14="http://schemas.microsoft.com/office/powerpoint/2010/main" val="2110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內容版面配置區 2"/>
          <p:cNvSpPr>
            <a:spLocks noGrp="1"/>
          </p:cNvSpPr>
          <p:nvPr>
            <p:ph idx="1"/>
          </p:nvPr>
        </p:nvSpPr>
        <p:spPr>
          <a:xfrm>
            <a:off x="395288" y="2482850"/>
            <a:ext cx="8497887" cy="3643313"/>
          </a:xfrm>
        </p:spPr>
        <p:txBody>
          <a:bodyPr/>
          <a:lstStyle/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</a:rPr>
              <a:t>不須做初始化，呼叫</a:t>
            </a:r>
            <a:r>
              <a:rPr lang="en-US" altLang="zh-TW">
                <a:latin typeface="微軟正黑體" charset="0"/>
                <a:ea typeface="微軟正黑體" charset="0"/>
              </a:rPr>
              <a:t>Activity</a:t>
            </a:r>
            <a:r>
              <a:rPr lang="zh-TW" altLang="en-US">
                <a:latin typeface="微軟正黑體" charset="0"/>
                <a:ea typeface="微軟正黑體" charset="0"/>
              </a:rPr>
              <a:t>的系統函式</a:t>
            </a:r>
            <a:r>
              <a:rPr lang="en-US" altLang="zh-TW">
                <a:latin typeface="微軟正黑體" charset="0"/>
                <a:ea typeface="微軟正黑體" charset="0"/>
              </a:rPr>
              <a:t>getSystemService</a:t>
            </a:r>
            <a:r>
              <a:rPr lang="zh-TW" altLang="en-US">
                <a:latin typeface="微軟正黑體" charset="0"/>
                <a:ea typeface="微軟正黑體" charset="0"/>
              </a:rPr>
              <a:t>即可：</a:t>
            </a:r>
            <a:endParaRPr lang="en-US" altLang="zh-TW">
              <a:latin typeface="微軟正黑體" charset="0"/>
              <a:ea typeface="微軟正黑體" charset="0"/>
            </a:endParaRPr>
          </a:p>
          <a:p>
            <a:pPr lvl="1" eaLnBrk="1" hangingPunct="1"/>
            <a:r>
              <a:rPr lang="en-US" altLang="zh-TW" sz="2400" b="1">
                <a:solidFill>
                  <a:srgbClr val="0070C0"/>
                </a:solidFill>
                <a:latin typeface="Courier New" charset="0"/>
                <a:ea typeface="微軟正黑體" charset="0"/>
              </a:rPr>
              <a:t>getSystemService(Context.LOCATION_SERVICE)</a:t>
            </a:r>
          </a:p>
          <a:p>
            <a:pPr lvl="1" eaLnBrk="1" hangingPunct="1"/>
            <a:r>
              <a:rPr lang="zh-TW" altLang="en-US" sz="2400">
                <a:latin typeface="微軟正黑體" charset="0"/>
                <a:ea typeface="微軟正黑體" charset="0"/>
              </a:rPr>
              <a:t>如在</a:t>
            </a:r>
            <a:r>
              <a:rPr lang="en-US" altLang="zh-TW" sz="2400">
                <a:latin typeface="微軟正黑體" charset="0"/>
                <a:ea typeface="微軟正黑體" charset="0"/>
              </a:rPr>
              <a:t>Fragment</a:t>
            </a:r>
            <a:r>
              <a:rPr lang="zh-TW" altLang="en-US" sz="2400">
                <a:latin typeface="微軟正黑體" charset="0"/>
                <a:ea typeface="微軟正黑體" charset="0"/>
              </a:rPr>
              <a:t>之中，請用：</a:t>
            </a:r>
            <a:endParaRPr lang="en-US" altLang="zh-TW" sz="2400">
              <a:latin typeface="微軟正黑體" charset="0"/>
              <a:ea typeface="微軟正黑體" charset="0"/>
            </a:endParaRPr>
          </a:p>
          <a:p>
            <a:pPr lvl="2" eaLnBrk="1" hangingPunct="1"/>
            <a:r>
              <a:rPr lang="en-US" altLang="zh-TW" b="1">
                <a:solidFill>
                  <a:srgbClr val="0070C0"/>
                </a:solidFill>
                <a:latin typeface="Courier New" charset="0"/>
                <a:ea typeface="微軟正黑體" charset="0"/>
              </a:rPr>
              <a:t>getActivity().getSystemService(Context.LOCATION_SERVICE)</a:t>
            </a:r>
          </a:p>
          <a:p>
            <a:pPr lvl="1" eaLnBrk="1" hangingPunct="1"/>
            <a:endParaRPr lang="en-US" altLang="zh-TW" sz="2400" b="1">
              <a:solidFill>
                <a:srgbClr val="0070C0"/>
              </a:solidFill>
              <a:latin typeface="Courier New" charset="0"/>
              <a:ea typeface="微軟正黑體" charset="0"/>
            </a:endParaRPr>
          </a:p>
          <a:p>
            <a:pPr lvl="1" eaLnBrk="1" hangingPunct="1"/>
            <a:r>
              <a:rPr lang="zh-TW" altLang="en-US">
                <a:latin typeface="微軟正黑體" charset="0"/>
                <a:ea typeface="微軟正黑體" charset="0"/>
              </a:rPr>
              <a:t>此函式將自動建立一個</a:t>
            </a:r>
            <a:r>
              <a:rPr lang="en-US" altLang="zh-TW">
                <a:latin typeface="微軟正黑體" charset="0"/>
                <a:ea typeface="微軟正黑體" charset="0"/>
              </a:rPr>
              <a:t> </a:t>
            </a:r>
            <a:r>
              <a:rPr lang="en-US" altLang="zh-TW" b="1">
                <a:solidFill>
                  <a:srgbClr val="0070C0"/>
                </a:solidFill>
                <a:latin typeface="Courier New" charset="0"/>
                <a:ea typeface="微軟正黑體" charset="0"/>
              </a:rPr>
              <a:t>LocationManager</a:t>
            </a:r>
            <a:r>
              <a:rPr lang="en-US" altLang="zh-TW">
                <a:latin typeface="微軟正黑體" charset="0"/>
                <a:ea typeface="微軟正黑體" charset="0"/>
              </a:rPr>
              <a:t> </a:t>
            </a:r>
            <a:r>
              <a:rPr lang="zh-TW" altLang="en-US">
                <a:latin typeface="微軟正黑體" charset="0"/>
                <a:ea typeface="微軟正黑體" charset="0"/>
              </a:rPr>
              <a:t>的物件</a:t>
            </a:r>
          </a:p>
        </p:txBody>
      </p:sp>
      <p:sp>
        <p:nvSpPr>
          <p:cNvPr id="1433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</a:rPr>
              <a:t>使用</a:t>
            </a:r>
            <a:r>
              <a:rPr lang="en-US" altLang="zh-TW">
                <a:latin typeface="微軟正黑體" charset="0"/>
                <a:ea typeface="微軟正黑體" charset="0"/>
              </a:rPr>
              <a:t>LocationManager</a:t>
            </a:r>
            <a:endParaRPr lang="zh-TW" altLang="en-US">
              <a:latin typeface="微軟正黑體" charset="0"/>
              <a:ea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altLang="zh-TW" b="1">
                <a:solidFill>
                  <a:srgbClr val="0070C0"/>
                </a:solidFill>
                <a:latin typeface="Courier New" charset="0"/>
                <a:ea typeface="微軟正黑體" charset="0"/>
              </a:rPr>
              <a:t>LocationManager</a:t>
            </a:r>
            <a:r>
              <a:rPr lang="zh-TW" altLang="en-US">
                <a:latin typeface="微軟正黑體" charset="0"/>
                <a:ea typeface="微軟正黑體" charset="0"/>
              </a:rPr>
              <a:t>主要功能</a:t>
            </a:r>
            <a:r>
              <a:rPr lang="en-US" altLang="zh-TW">
                <a:latin typeface="微軟正黑體" charset="0"/>
                <a:ea typeface="微軟正黑體" charset="0"/>
              </a:rPr>
              <a:t>:</a:t>
            </a:r>
          </a:p>
          <a:p>
            <a:pPr lvl="1" eaLnBrk="1" hangingPunct="1">
              <a:buFont typeface="Arial" charset="0"/>
              <a:buChar char="–"/>
            </a:pPr>
            <a:r>
              <a:rPr lang="zh-TW" altLang="en-US">
                <a:latin typeface="微軟正黑體" charset="0"/>
                <a:ea typeface="微軟正黑體" charset="0"/>
              </a:rPr>
              <a:t>從</a:t>
            </a:r>
            <a:r>
              <a:rPr lang="en-US" altLang="zh-TW" b="1">
                <a:solidFill>
                  <a:srgbClr val="0070C0"/>
                </a:solidFill>
                <a:latin typeface="Courier New" charset="0"/>
                <a:ea typeface="微軟正黑體" charset="0"/>
              </a:rPr>
              <a:t>LocationProviders</a:t>
            </a:r>
            <a:r>
              <a:rPr lang="zh-TW" altLang="en-US">
                <a:latin typeface="微軟正黑體" charset="0"/>
                <a:ea typeface="微軟正黑體" charset="0"/>
              </a:rPr>
              <a:t>中得知最後一次使用者的位置</a:t>
            </a:r>
            <a:endParaRPr lang="en-US" altLang="zh-TW">
              <a:latin typeface="微軟正黑體" charset="0"/>
              <a:ea typeface="微軟正黑體" charset="0"/>
            </a:endParaRPr>
          </a:p>
          <a:p>
            <a:pPr lvl="1" eaLnBrk="1" hangingPunct="1">
              <a:buFont typeface="Arial" charset="0"/>
              <a:buChar char="–"/>
            </a:pPr>
            <a:r>
              <a:rPr lang="zh-TW" altLang="en-US">
                <a:latin typeface="微軟正黑體" charset="0"/>
                <a:ea typeface="微軟正黑體" charset="0"/>
              </a:rPr>
              <a:t>定期註冊或註銷裝置的位置 </a:t>
            </a:r>
            <a:r>
              <a:rPr lang="en-US" altLang="zh-TW">
                <a:latin typeface="微軟正黑體" charset="0"/>
                <a:ea typeface="微軟正黑體" charset="0"/>
              </a:rPr>
              <a:t>(</a:t>
            </a:r>
            <a:r>
              <a:rPr lang="zh-TW" altLang="en-US">
                <a:latin typeface="微軟正黑體" charset="0"/>
                <a:ea typeface="微軟正黑體" charset="0"/>
              </a:rPr>
              <a:t>根據條件或名稱</a:t>
            </a:r>
            <a:r>
              <a:rPr lang="en-US" altLang="zh-TW">
                <a:latin typeface="微軟正黑體" charset="0"/>
                <a:ea typeface="微軟正黑體" charset="0"/>
              </a:rPr>
              <a:t>)</a:t>
            </a:r>
          </a:p>
          <a:p>
            <a:pPr lvl="1" eaLnBrk="1" hangingPunct="1">
              <a:buFont typeface="Arial" charset="0"/>
              <a:buChar char="–"/>
            </a:pPr>
            <a:r>
              <a:rPr lang="zh-TW" altLang="en-US">
                <a:latin typeface="微軟正黑體" charset="0"/>
                <a:ea typeface="微軟正黑體" charset="0"/>
              </a:rPr>
              <a:t>註冊或註銷一個</a:t>
            </a:r>
            <a:r>
              <a:rPr lang="en-US" altLang="zh-TW" b="1">
                <a:solidFill>
                  <a:srgbClr val="0070C0"/>
                </a:solidFill>
                <a:latin typeface="Courier New" charset="0"/>
                <a:ea typeface="微軟正黑體" charset="0"/>
              </a:rPr>
              <a:t>Intent</a:t>
            </a:r>
            <a:r>
              <a:rPr lang="zh-TW" altLang="en-US">
                <a:latin typeface="微軟正黑體" charset="0"/>
                <a:ea typeface="微軟正黑體" charset="0"/>
              </a:rPr>
              <a:t>，以便在裝置進入某個特定範圍時啟動</a:t>
            </a:r>
          </a:p>
        </p:txBody>
      </p:sp>
      <p:sp>
        <p:nvSpPr>
          <p:cNvPr id="1536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</a:rPr>
              <a:t>使用</a:t>
            </a:r>
            <a:r>
              <a:rPr lang="en-US" altLang="zh-TW">
                <a:latin typeface="微軟正黑體" charset="0"/>
                <a:ea typeface="微軟正黑體" charset="0"/>
              </a:rPr>
              <a:t>LocationManager</a:t>
            </a:r>
            <a:endParaRPr lang="zh-TW" altLang="en-US">
              <a:latin typeface="微軟正黑體" charset="0"/>
              <a:ea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2482850"/>
            <a:ext cx="8642350" cy="364331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2200" dirty="0">
                <a:latin typeface="微軟正黑體" charset="0"/>
                <a:ea typeface="微軟正黑體" charset="0"/>
              </a:rPr>
              <a:t>為</a:t>
            </a:r>
            <a:r>
              <a:rPr lang="en-US" altLang="zh-TW" sz="2200" b="1" dirty="0" err="1">
                <a:solidFill>
                  <a:srgbClr val="7030A0"/>
                </a:solidFill>
                <a:latin typeface="Courier New" charset="0"/>
                <a:ea typeface="微軟正黑體" charset="0"/>
              </a:rPr>
              <a:t>LocationManager</a:t>
            </a:r>
            <a:r>
              <a:rPr lang="zh-TW" altLang="en-US" sz="2200" dirty="0">
                <a:latin typeface="微軟正黑體" charset="0"/>
                <a:ea typeface="微軟正黑體" charset="0"/>
              </a:rPr>
              <a:t>建立</a:t>
            </a:r>
            <a:r>
              <a:rPr lang="en-US" altLang="zh-TW" sz="2200" b="1" dirty="0" err="1">
                <a:solidFill>
                  <a:srgbClr val="7030A0"/>
                </a:solidFill>
                <a:latin typeface="Courier New" charset="0"/>
                <a:ea typeface="微軟正黑體" charset="0"/>
              </a:rPr>
              <a:t>LocationListener</a:t>
            </a:r>
            <a:r>
              <a:rPr lang="zh-TW" altLang="en-US" sz="2200" dirty="0">
                <a:latin typeface="微軟正黑體" charset="0"/>
                <a:ea typeface="微軟正黑體" charset="0"/>
              </a:rPr>
              <a:t>定位監看式</a:t>
            </a:r>
            <a:endParaRPr lang="en-US" altLang="zh-TW" sz="2200" dirty="0">
              <a:latin typeface="微軟正黑體" charset="0"/>
              <a:ea typeface="微軟正黑體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>
                <a:latin typeface="微軟正黑體" charset="0"/>
                <a:ea typeface="微軟正黑體" charset="0"/>
              </a:rPr>
              <a:t>最簡單的方式是讓類別實作</a:t>
            </a:r>
            <a:r>
              <a:rPr lang="en-US" altLang="zh-TW" b="1" dirty="0" err="1">
                <a:solidFill>
                  <a:srgbClr val="7030A0"/>
                </a:solidFill>
                <a:latin typeface="Courier New" charset="0"/>
                <a:ea typeface="微軟正黑體" charset="0"/>
              </a:rPr>
              <a:t>LocationListener</a:t>
            </a:r>
            <a:r>
              <a:rPr lang="zh-TW" altLang="en-US" dirty="0">
                <a:latin typeface="微軟正黑體" charset="0"/>
                <a:ea typeface="微軟正黑體" charset="0"/>
              </a:rPr>
              <a:t>介面，並實作必要的成員函式</a:t>
            </a:r>
            <a:endParaRPr lang="en-US" altLang="zh-TW" dirty="0">
              <a:latin typeface="微軟正黑體" charset="0"/>
              <a:ea typeface="微軟正黑體" charset="0"/>
            </a:endParaRPr>
          </a:p>
          <a:p>
            <a:pPr lvl="2" indent="-273050" eaLnBrk="1" hangingPunct="1">
              <a:lnSpc>
                <a:spcPct val="90000"/>
              </a:lnSpc>
            </a:pPr>
            <a:r>
              <a:rPr lang="en-US" altLang="zh-TW" b="1" dirty="0" err="1">
                <a:solidFill>
                  <a:schemeClr val="tx1"/>
                </a:solidFill>
                <a:latin typeface="微軟正黑體" charset="0"/>
                <a:ea typeface="微軟正黑體" charset="0"/>
              </a:rPr>
              <a:t>onLocationChanged</a:t>
            </a:r>
            <a:endParaRPr lang="en-US" altLang="zh-TW" b="1" dirty="0">
              <a:solidFill>
                <a:schemeClr val="tx1"/>
              </a:solidFill>
              <a:latin typeface="微軟正黑體" charset="0"/>
              <a:ea typeface="微軟正黑體" charset="0"/>
            </a:endParaRPr>
          </a:p>
          <a:p>
            <a:pPr lvl="2" indent="-273050" eaLnBrk="1" hangingPunct="1">
              <a:lnSpc>
                <a:spcPct val="90000"/>
              </a:lnSpc>
            </a:pPr>
            <a:r>
              <a:rPr lang="en-US" altLang="zh-TW" b="1" dirty="0" err="1">
                <a:solidFill>
                  <a:schemeClr val="tx1"/>
                </a:solidFill>
                <a:latin typeface="微軟正黑體" charset="0"/>
                <a:ea typeface="微軟正黑體" charset="0"/>
              </a:rPr>
              <a:t>onStatusChanged</a:t>
            </a:r>
            <a:endParaRPr lang="en-US" altLang="zh-TW" b="1" dirty="0">
              <a:solidFill>
                <a:schemeClr val="tx1"/>
              </a:solidFill>
              <a:latin typeface="微軟正黑體" charset="0"/>
              <a:ea typeface="微軟正黑體" charset="0"/>
            </a:endParaRPr>
          </a:p>
          <a:p>
            <a:pPr lvl="2" indent="-273050" eaLnBrk="1" hangingPunct="1">
              <a:lnSpc>
                <a:spcPct val="90000"/>
              </a:lnSpc>
            </a:pPr>
            <a:r>
              <a:rPr lang="en-US" altLang="zh-TW" b="1" dirty="0" err="1">
                <a:solidFill>
                  <a:schemeClr val="tx1"/>
                </a:solidFill>
                <a:latin typeface="微軟正黑體" charset="0"/>
                <a:ea typeface="微軟正黑體" charset="0"/>
              </a:rPr>
              <a:t>onProviderEnabled</a:t>
            </a:r>
            <a:endParaRPr lang="en-US" altLang="zh-TW" b="1" dirty="0">
              <a:solidFill>
                <a:schemeClr val="tx1"/>
              </a:solidFill>
              <a:latin typeface="微軟正黑體" charset="0"/>
              <a:ea typeface="微軟正黑體" charset="0"/>
            </a:endParaRPr>
          </a:p>
          <a:p>
            <a:pPr lvl="2" indent="-273050" eaLnBrk="1" hangingPunct="1">
              <a:lnSpc>
                <a:spcPct val="90000"/>
              </a:lnSpc>
            </a:pPr>
            <a:r>
              <a:rPr lang="en-US" altLang="zh-TW" b="1" dirty="0" err="1" smtClean="0">
                <a:solidFill>
                  <a:schemeClr val="tx1"/>
                </a:solidFill>
                <a:latin typeface="微軟正黑體" charset="0"/>
                <a:ea typeface="微軟正黑體" charset="0"/>
              </a:rPr>
              <a:t>onProviderDisabled</a:t>
            </a:r>
            <a:endParaRPr lang="en-US" altLang="zh-TW" b="1" dirty="0">
              <a:solidFill>
                <a:schemeClr val="tx1"/>
              </a:solidFill>
              <a:latin typeface="微軟正黑體" charset="0"/>
              <a:ea typeface="微軟正黑體" charset="0"/>
            </a:endParaRPr>
          </a:p>
        </p:txBody>
      </p:sp>
      <p:sp>
        <p:nvSpPr>
          <p:cNvPr id="1638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微軟正黑體" charset="0"/>
                <a:ea typeface="微軟正黑體" charset="0"/>
              </a:rPr>
              <a:t>實作必要成員函式</a:t>
            </a:r>
            <a:endParaRPr lang="zh-TW" altLang="en-US" dirty="0">
              <a:latin typeface="微軟正黑體" charset="0"/>
              <a:ea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2482850"/>
            <a:ext cx="8642350" cy="364331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2200" dirty="0" smtClean="0">
                <a:latin typeface="微軟正黑體" charset="0"/>
                <a:ea typeface="微軟正黑體" charset="0"/>
              </a:rPr>
              <a:t>取得定位資訊方法</a:t>
            </a:r>
            <a:endParaRPr lang="zh-TW" altLang="en-US" sz="2200" dirty="0" smtClean="0">
              <a:latin typeface="微軟正黑體" charset="0"/>
              <a:ea typeface="微軟正黑體" charset="0"/>
            </a:endParaRPr>
          </a:p>
          <a:p>
            <a:pPr lvl="1">
              <a:lnSpc>
                <a:spcPct val="90000"/>
              </a:lnSpc>
            </a:pPr>
            <a:r>
              <a:rPr lang="zh-TW" altLang="en-US" sz="2000" dirty="0" smtClean="0">
                <a:latin typeface="微軟正黑體" charset="0"/>
                <a:ea typeface="微軟正黑體" charset="0"/>
              </a:rPr>
              <a:t>呼叫</a:t>
            </a:r>
            <a:r>
              <a:rPr lang="en-US" altLang="zh-TW" sz="2000" b="1" dirty="0" err="1">
                <a:solidFill>
                  <a:srgbClr val="7030A0"/>
                </a:solidFill>
                <a:latin typeface="Courier New" charset="0"/>
                <a:ea typeface="微軟正黑體" charset="0"/>
              </a:rPr>
              <a:t>LocationManager</a:t>
            </a:r>
            <a:r>
              <a:rPr lang="zh-TW" altLang="en-US" sz="2000" dirty="0">
                <a:latin typeface="微軟正黑體" charset="0"/>
                <a:ea typeface="微軟正黑體" charset="0"/>
              </a:rPr>
              <a:t>成員函式</a:t>
            </a:r>
            <a:r>
              <a:rPr lang="en-US" altLang="zh-TW" sz="2000" dirty="0">
                <a:latin typeface="微軟正黑體" charset="0"/>
                <a:ea typeface="微軟正黑體" charset="0"/>
              </a:rPr>
              <a:t> 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charset="0"/>
                <a:ea typeface="微軟正黑體" charset="0"/>
              </a:rPr>
              <a:t>requestLocationUpdates</a:t>
            </a:r>
            <a:r>
              <a:rPr lang="en-US" altLang="zh-TW" sz="2000" b="1" dirty="0">
                <a:solidFill>
                  <a:srgbClr val="0070C0"/>
                </a:solidFill>
                <a:latin typeface="Courier New" charset="0"/>
                <a:ea typeface="微軟正黑體" charset="0"/>
              </a:rPr>
              <a:t>()</a:t>
            </a:r>
            <a:r>
              <a:rPr lang="zh-TW" altLang="en-US" sz="2000" b="1" dirty="0">
                <a:solidFill>
                  <a:srgbClr val="0070C0"/>
                </a:solidFill>
                <a:latin typeface="Courier New" charset="0"/>
                <a:ea typeface="微軟正黑體" charset="0"/>
              </a:rPr>
              <a:t>，</a:t>
            </a:r>
            <a:r>
              <a:rPr lang="zh-TW" altLang="en-US" sz="2000" dirty="0">
                <a:latin typeface="微軟正黑體" charset="0"/>
                <a:ea typeface="微軟正黑體" charset="0"/>
              </a:rPr>
              <a:t>並傳入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charset="0"/>
                <a:ea typeface="微軟正黑體" charset="0"/>
              </a:rPr>
              <a:t>LocationListener</a:t>
            </a:r>
            <a:r>
              <a:rPr lang="zh-TW" altLang="en-US" sz="2000" dirty="0">
                <a:latin typeface="微軟正黑體" charset="0"/>
                <a:ea typeface="微軟正黑體" charset="0"/>
              </a:rPr>
              <a:t>即可開始監看定位資訊。</a:t>
            </a:r>
          </a:p>
        </p:txBody>
      </p:sp>
      <p:sp>
        <p:nvSpPr>
          <p:cNvPr id="1638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</a:rPr>
              <a:t>如何更新定位資訊</a:t>
            </a:r>
          </a:p>
        </p:txBody>
      </p:sp>
    </p:spTree>
    <p:extLst>
      <p:ext uri="{BB962C8B-B14F-4D97-AF65-F5344CB8AC3E}">
        <p14:creationId xmlns:p14="http://schemas.microsoft.com/office/powerpoint/2010/main" val="17782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內容版面配置區 1"/>
          <p:cNvSpPr>
            <a:spLocks noGrp="1"/>
          </p:cNvSpPr>
          <p:nvPr>
            <p:ph idx="1"/>
          </p:nvPr>
        </p:nvSpPr>
        <p:spPr>
          <a:xfrm>
            <a:off x="395288" y="2276475"/>
            <a:ext cx="7885112" cy="4392613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微軟正黑體" charset="0"/>
                <a:ea typeface="微軟正黑體" charset="0"/>
              </a:rPr>
              <a:t>函式原型：</a:t>
            </a:r>
            <a:endParaRPr lang="en-US" altLang="zh-TW" dirty="0">
              <a:latin typeface="微軟正黑體" charset="0"/>
              <a:ea typeface="微軟正黑體" charset="0"/>
            </a:endParaRPr>
          </a:p>
          <a:p>
            <a:endParaRPr lang="en-US" altLang="zh-TW" dirty="0">
              <a:latin typeface="微軟正黑體" charset="0"/>
              <a:ea typeface="微軟正黑體" charset="0"/>
            </a:endParaRPr>
          </a:p>
          <a:p>
            <a:endParaRPr lang="en-US" altLang="zh-TW" dirty="0">
              <a:latin typeface="微軟正黑體" charset="0"/>
              <a:ea typeface="微軟正黑體" charset="0"/>
            </a:endParaRPr>
          </a:p>
          <a:p>
            <a:endParaRPr lang="en-US" altLang="zh-TW" dirty="0">
              <a:latin typeface="微軟正黑體" charset="0"/>
              <a:ea typeface="微軟正黑體" charset="0"/>
            </a:endParaRPr>
          </a:p>
          <a:p>
            <a:pPr lvl="1"/>
            <a:r>
              <a:rPr lang="en-US" altLang="zh-TW" dirty="0">
                <a:latin typeface="微軟正黑體" charset="0"/>
                <a:ea typeface="微軟正黑體" charset="0"/>
              </a:rPr>
              <a:t>provider</a:t>
            </a:r>
            <a:r>
              <a:rPr lang="zh-TW" altLang="en-US" dirty="0">
                <a:latin typeface="微軟正黑體" charset="0"/>
                <a:ea typeface="微軟正黑體" charset="0"/>
              </a:rPr>
              <a:t>：</a:t>
            </a:r>
            <a:endParaRPr lang="en-US" altLang="zh-TW" dirty="0">
              <a:latin typeface="微軟正黑體" charset="0"/>
              <a:ea typeface="微軟正黑體" charset="0"/>
            </a:endParaRPr>
          </a:p>
          <a:p>
            <a:pPr lvl="2"/>
            <a:r>
              <a:rPr lang="en-US" altLang="zh-TW" dirty="0" err="1">
                <a:latin typeface="微軟正黑體" charset="0"/>
                <a:ea typeface="微軟正黑體" charset="0"/>
              </a:rPr>
              <a:t>LocationManager.GPS_PROVIDER</a:t>
            </a:r>
            <a:r>
              <a:rPr lang="zh-TW" altLang="en-US" dirty="0">
                <a:latin typeface="微軟正黑體" charset="0"/>
                <a:ea typeface="微軟正黑體" charset="0"/>
              </a:rPr>
              <a:t>：用</a:t>
            </a:r>
            <a:r>
              <a:rPr lang="en-US" altLang="zh-TW" dirty="0">
                <a:latin typeface="微軟正黑體" charset="0"/>
                <a:ea typeface="微軟正黑體" charset="0"/>
              </a:rPr>
              <a:t>GPS</a:t>
            </a:r>
            <a:r>
              <a:rPr lang="zh-TW" altLang="en-US" dirty="0">
                <a:latin typeface="微軟正黑體" charset="0"/>
                <a:ea typeface="微軟正黑體" charset="0"/>
              </a:rPr>
              <a:t>偵測</a:t>
            </a:r>
            <a:endParaRPr lang="en-US" altLang="zh-TW" dirty="0">
              <a:latin typeface="微軟正黑體" charset="0"/>
              <a:ea typeface="微軟正黑體" charset="0"/>
            </a:endParaRPr>
          </a:p>
          <a:p>
            <a:pPr lvl="2"/>
            <a:r>
              <a:rPr lang="en-US" altLang="zh-TW" dirty="0" err="1">
                <a:latin typeface="微軟正黑體" charset="0"/>
                <a:ea typeface="微軟正黑體" charset="0"/>
              </a:rPr>
              <a:t>LocationManager.NETWORK_PROVIDER</a:t>
            </a:r>
            <a:r>
              <a:rPr lang="zh-TW" altLang="en-US" dirty="0">
                <a:latin typeface="微軟正黑體" charset="0"/>
                <a:ea typeface="微軟正黑體" charset="0"/>
              </a:rPr>
              <a:t>：用網路偵測</a:t>
            </a:r>
          </a:p>
          <a:p>
            <a:pPr lvl="1"/>
            <a:r>
              <a:rPr lang="en-US" altLang="zh-TW" dirty="0" err="1">
                <a:latin typeface="微軟正黑體" charset="0"/>
                <a:ea typeface="微軟正黑體" charset="0"/>
              </a:rPr>
              <a:t>minTime</a:t>
            </a:r>
            <a:r>
              <a:rPr lang="zh-TW" altLang="en-US" dirty="0">
                <a:latin typeface="微軟正黑體" charset="0"/>
                <a:ea typeface="微軟正黑體" charset="0"/>
              </a:rPr>
              <a:t>：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最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快多久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要</a:t>
            </a:r>
            <a:r>
              <a:rPr lang="zh-TW" altLang="en-US" dirty="0">
                <a:latin typeface="微軟正黑體" charset="0"/>
                <a:ea typeface="微軟正黑體" charset="0"/>
              </a:rPr>
              <a:t>進行週期性回報</a:t>
            </a:r>
            <a:r>
              <a:rPr lang="en-US" altLang="zh-TW" dirty="0">
                <a:latin typeface="微軟正黑體" charset="0"/>
                <a:ea typeface="微軟正黑體" charset="0"/>
              </a:rPr>
              <a:t>(</a:t>
            </a:r>
            <a:r>
              <a:rPr lang="zh-TW" altLang="en-US" dirty="0">
                <a:latin typeface="微軟正黑體" charset="0"/>
                <a:ea typeface="微軟正黑體" charset="0"/>
              </a:rPr>
              <a:t>毫秒</a:t>
            </a:r>
            <a:r>
              <a:rPr lang="en-US" altLang="zh-TW" dirty="0">
                <a:latin typeface="微軟正黑體" charset="0"/>
                <a:ea typeface="微軟正黑體" charset="0"/>
              </a:rPr>
              <a:t>)</a:t>
            </a:r>
          </a:p>
          <a:p>
            <a:pPr lvl="2"/>
            <a:r>
              <a:rPr lang="zh-TW" altLang="en-US" dirty="0">
                <a:latin typeface="微軟正黑體" charset="0"/>
                <a:ea typeface="微軟正黑體" charset="0"/>
              </a:rPr>
              <a:t>通常設定為</a:t>
            </a:r>
            <a:r>
              <a:rPr lang="en-US" altLang="zh-TW" dirty="0">
                <a:latin typeface="微軟正黑體" charset="0"/>
                <a:ea typeface="微軟正黑體" charset="0"/>
              </a:rPr>
              <a:t>0</a:t>
            </a:r>
            <a:r>
              <a:rPr lang="zh-TW" altLang="en-US" dirty="0">
                <a:latin typeface="微軟正黑體" charset="0"/>
                <a:ea typeface="微軟正黑體" charset="0"/>
              </a:rPr>
              <a:t>，可以加快取得的時間</a:t>
            </a:r>
          </a:p>
          <a:p>
            <a:pPr lvl="1"/>
            <a:r>
              <a:rPr lang="en-US" altLang="zh-TW" dirty="0" err="1">
                <a:latin typeface="微軟正黑體" charset="0"/>
                <a:ea typeface="微軟正黑體" charset="0"/>
              </a:rPr>
              <a:t>minDistance</a:t>
            </a:r>
            <a:r>
              <a:rPr lang="zh-TW" altLang="en-US" dirty="0">
                <a:latin typeface="微軟正黑體" charset="0"/>
                <a:ea typeface="微軟正黑體" charset="0"/>
              </a:rPr>
              <a:t>：最小移動的距離要進行週期性回報</a:t>
            </a:r>
            <a:r>
              <a:rPr lang="en-US" altLang="zh-TW" dirty="0">
                <a:latin typeface="微軟正黑體" charset="0"/>
                <a:ea typeface="微軟正黑體" charset="0"/>
              </a:rPr>
              <a:t>(</a:t>
            </a:r>
            <a:r>
              <a:rPr lang="zh-TW" altLang="en-US" dirty="0">
                <a:latin typeface="微軟正黑體" charset="0"/>
                <a:ea typeface="微軟正黑體" charset="0"/>
              </a:rPr>
              <a:t>公尺</a:t>
            </a:r>
            <a:r>
              <a:rPr lang="en-US" altLang="zh-TW" dirty="0">
                <a:latin typeface="微軟正黑體" charset="0"/>
                <a:ea typeface="微軟正黑體" charset="0"/>
              </a:rPr>
              <a:t>)</a:t>
            </a:r>
          </a:p>
          <a:p>
            <a:pPr lvl="2"/>
            <a:r>
              <a:rPr lang="zh-TW" altLang="en-US" dirty="0">
                <a:latin typeface="微軟正黑體" charset="0"/>
                <a:ea typeface="微軟正黑體" charset="0"/>
              </a:rPr>
              <a:t>通常設定為</a:t>
            </a:r>
            <a:r>
              <a:rPr lang="en-US" altLang="zh-TW" dirty="0">
                <a:latin typeface="微軟正黑體" charset="0"/>
                <a:ea typeface="微軟正黑體" charset="0"/>
              </a:rPr>
              <a:t>0</a:t>
            </a:r>
            <a:r>
              <a:rPr lang="zh-TW" altLang="en-US" dirty="0">
                <a:latin typeface="微軟正黑體" charset="0"/>
                <a:ea typeface="微軟正黑體" charset="0"/>
              </a:rPr>
              <a:t>，可以加快取得的機會</a:t>
            </a:r>
          </a:p>
        </p:txBody>
      </p:sp>
      <p:sp>
        <p:nvSpPr>
          <p:cNvPr id="17411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charset="0"/>
                <a:ea typeface="微軟正黑體" charset="0"/>
              </a:rPr>
              <a:t>requestLocationUpdates</a:t>
            </a:r>
            <a:endParaRPr lang="zh-TW" altLang="en-US">
              <a:latin typeface="微軟正黑體" charset="0"/>
              <a:ea typeface="微軟正黑體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388" y="2924175"/>
            <a:ext cx="8785225" cy="9366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1600" dirty="0" err="1">
                <a:solidFill>
                  <a:schemeClr val="tx1"/>
                </a:solidFill>
              </a:rPr>
              <a:t>requestLocationUpdates</a:t>
            </a:r>
            <a:r>
              <a:rPr lang="en-US" altLang="zh-TW" sz="1600" dirty="0">
                <a:solidFill>
                  <a:schemeClr val="tx1"/>
                </a:solidFill>
              </a:rPr>
              <a:t>(String provider, long </a:t>
            </a:r>
            <a:r>
              <a:rPr lang="en-US" altLang="zh-TW" sz="1600" dirty="0" err="1">
                <a:solidFill>
                  <a:schemeClr val="tx1"/>
                </a:solidFill>
              </a:rPr>
              <a:t>minTime</a:t>
            </a:r>
            <a:r>
              <a:rPr lang="en-US" altLang="zh-TW" sz="1600" dirty="0">
                <a:solidFill>
                  <a:schemeClr val="tx1"/>
                </a:solidFill>
              </a:rPr>
              <a:t>, float </a:t>
            </a:r>
            <a:r>
              <a:rPr lang="en-US" altLang="zh-TW" sz="1600" dirty="0" err="1">
                <a:solidFill>
                  <a:schemeClr val="tx1"/>
                </a:solidFill>
              </a:rPr>
              <a:t>minDistance</a:t>
            </a:r>
            <a:r>
              <a:rPr lang="en-US" altLang="zh-TW" sz="1600" dirty="0">
                <a:solidFill>
                  <a:schemeClr val="tx1"/>
                </a:solidFill>
              </a:rPr>
              <a:t>, </a:t>
            </a:r>
            <a:r>
              <a:rPr lang="en-US" altLang="zh-TW" sz="1600" dirty="0" err="1">
                <a:solidFill>
                  <a:schemeClr val="tx1"/>
                </a:solidFill>
              </a:rPr>
              <a:t>LocationListener</a:t>
            </a:r>
            <a:r>
              <a:rPr lang="en-US" altLang="zh-TW" sz="1600" dirty="0">
                <a:solidFill>
                  <a:schemeClr val="tx1"/>
                </a:solidFill>
              </a:rPr>
              <a:t> listener) </a:t>
            </a:r>
          </a:p>
        </p:txBody>
      </p:sp>
    </p:spTree>
    <p:extLst>
      <p:ext uri="{BB962C8B-B14F-4D97-AF65-F5344CB8AC3E}">
        <p14:creationId xmlns:p14="http://schemas.microsoft.com/office/powerpoint/2010/main" val="1553113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微軟正黑體" charset="0"/>
                <a:ea typeface="微軟正黑體" charset="0"/>
              </a:rPr>
              <a:t>onLocationChanged</a:t>
            </a:r>
          </a:p>
          <a:p>
            <a:pPr lvl="1"/>
            <a:r>
              <a:rPr lang="zh-TW" altLang="en-US">
                <a:latin typeface="微軟正黑體" charset="0"/>
                <a:ea typeface="微軟正黑體" charset="0"/>
              </a:rPr>
              <a:t>當</a:t>
            </a:r>
            <a:r>
              <a:rPr lang="en-US" altLang="zh-TW">
                <a:latin typeface="微軟正黑體" charset="0"/>
                <a:ea typeface="微軟正黑體" charset="0"/>
              </a:rPr>
              <a:t>Location</a:t>
            </a:r>
            <a:r>
              <a:rPr lang="zh-TW" altLang="en-US">
                <a:latin typeface="微軟正黑體" charset="0"/>
                <a:ea typeface="微軟正黑體" charset="0"/>
              </a:rPr>
              <a:t>資訊改變時，將觸發該事件。可</a:t>
            </a:r>
            <a:r>
              <a:rPr lang="en-US" altLang="zh-TW">
                <a:latin typeface="微軟正黑體" charset="0"/>
                <a:ea typeface="微軟正黑體" charset="0"/>
              </a:rPr>
              <a:t>Location</a:t>
            </a:r>
            <a:r>
              <a:rPr lang="zh-TW" altLang="en-US">
                <a:latin typeface="微軟正黑體" charset="0"/>
                <a:ea typeface="微軟正黑體" charset="0"/>
              </a:rPr>
              <a:t>參數取得相關的地理資訊</a:t>
            </a:r>
            <a:endParaRPr lang="en-US" altLang="zh-TW">
              <a:latin typeface="微軟正黑體" charset="0"/>
              <a:ea typeface="微軟正黑體" charset="0"/>
            </a:endParaRPr>
          </a:p>
          <a:p>
            <a:r>
              <a:rPr lang="en-US" altLang="zh-TW">
                <a:latin typeface="微軟正黑體" charset="0"/>
                <a:ea typeface="微軟正黑體" charset="0"/>
              </a:rPr>
              <a:t>onStatusChanged</a:t>
            </a:r>
          </a:p>
          <a:p>
            <a:pPr lvl="1"/>
            <a:r>
              <a:rPr lang="zh-TW" altLang="en-US">
                <a:latin typeface="微軟正黑體" charset="0"/>
                <a:ea typeface="微軟正黑體" charset="0"/>
              </a:rPr>
              <a:t>當</a:t>
            </a:r>
            <a:r>
              <a:rPr lang="en-US" altLang="zh-TW">
                <a:latin typeface="微軟正黑體" charset="0"/>
                <a:ea typeface="微軟正黑體" charset="0"/>
              </a:rPr>
              <a:t>Provider</a:t>
            </a:r>
            <a:r>
              <a:rPr lang="zh-TW" altLang="en-US">
                <a:latin typeface="微軟正黑體" charset="0"/>
                <a:ea typeface="微軟正黑體" charset="0"/>
              </a:rPr>
              <a:t>使用的狀態變動時所觸發</a:t>
            </a:r>
            <a:endParaRPr lang="en-US" altLang="zh-TW">
              <a:latin typeface="微軟正黑體" charset="0"/>
              <a:ea typeface="微軟正黑體" charset="0"/>
            </a:endParaRPr>
          </a:p>
          <a:p>
            <a:pPr lvl="2"/>
            <a:r>
              <a:rPr lang="en-US" altLang="zh-TW">
                <a:latin typeface="微軟正黑體" charset="0"/>
                <a:ea typeface="微軟正黑體" charset="0"/>
              </a:rPr>
              <a:t>LocationProvider.OUT_OF_SERVICE</a:t>
            </a:r>
            <a:r>
              <a:rPr lang="zh-TW" altLang="en-US">
                <a:latin typeface="微軟正黑體" charset="0"/>
                <a:ea typeface="微軟正黑體" charset="0"/>
              </a:rPr>
              <a:t>：</a:t>
            </a:r>
            <a:r>
              <a:rPr lang="en-US" altLang="zh-TW">
                <a:latin typeface="微軟正黑體" charset="0"/>
                <a:ea typeface="微軟正黑體" charset="0"/>
              </a:rPr>
              <a:t>Provider</a:t>
            </a:r>
            <a:r>
              <a:rPr lang="zh-TW" altLang="en-US">
                <a:latin typeface="微軟正黑體" charset="0"/>
                <a:ea typeface="微軟正黑體" charset="0"/>
              </a:rPr>
              <a:t>不能用</a:t>
            </a:r>
            <a:endParaRPr lang="en-US" altLang="zh-TW">
              <a:latin typeface="微軟正黑體" charset="0"/>
              <a:ea typeface="微軟正黑體" charset="0"/>
            </a:endParaRPr>
          </a:p>
          <a:p>
            <a:pPr lvl="2"/>
            <a:r>
              <a:rPr lang="en-US" altLang="zh-TW">
                <a:latin typeface="微軟正黑體" charset="0"/>
                <a:ea typeface="微軟正黑體" charset="0"/>
              </a:rPr>
              <a:t>LocationProvider.TEMPORARILY_UNAVAILABLE</a:t>
            </a:r>
            <a:r>
              <a:rPr lang="zh-TW" altLang="en-US">
                <a:latin typeface="微軟正黑體" charset="0"/>
                <a:ea typeface="微軟正黑體" charset="0"/>
              </a:rPr>
              <a:t>：</a:t>
            </a:r>
            <a:r>
              <a:rPr lang="en-US" altLang="zh-TW">
                <a:latin typeface="微軟正黑體" charset="0"/>
                <a:ea typeface="微軟正黑體" charset="0"/>
              </a:rPr>
              <a:t>Provider</a:t>
            </a:r>
            <a:r>
              <a:rPr lang="zh-TW" altLang="en-US">
                <a:latin typeface="微軟正黑體" charset="0"/>
                <a:ea typeface="微軟正黑體" charset="0"/>
              </a:rPr>
              <a:t>暫時無法使用，但很快就會可用</a:t>
            </a:r>
            <a:endParaRPr lang="en-US" altLang="zh-TW">
              <a:latin typeface="微軟正黑體" charset="0"/>
              <a:ea typeface="微軟正黑體" charset="0"/>
            </a:endParaRPr>
          </a:p>
          <a:p>
            <a:pPr lvl="2"/>
            <a:r>
              <a:rPr lang="en-US" altLang="zh-TW">
                <a:latin typeface="微軟正黑體" charset="0"/>
                <a:ea typeface="微軟正黑體" charset="0"/>
              </a:rPr>
              <a:t>LocationProvider.AVAILABLE</a:t>
            </a:r>
            <a:r>
              <a:rPr lang="zh-TW" altLang="en-US">
                <a:latin typeface="微軟正黑體" charset="0"/>
                <a:ea typeface="微軟正黑體" charset="0"/>
              </a:rPr>
              <a:t>：</a:t>
            </a:r>
            <a:r>
              <a:rPr lang="en-US" altLang="zh-TW">
                <a:latin typeface="微軟正黑體" charset="0"/>
                <a:ea typeface="微軟正黑體" charset="0"/>
              </a:rPr>
              <a:t>Provider</a:t>
            </a:r>
            <a:r>
              <a:rPr lang="zh-TW" altLang="en-US">
                <a:latin typeface="微軟正黑體" charset="0"/>
                <a:ea typeface="微軟正黑體" charset="0"/>
              </a:rPr>
              <a:t>正常運作</a:t>
            </a:r>
            <a:endParaRPr lang="en-US" altLang="zh-TW">
              <a:latin typeface="微軟正黑體" charset="0"/>
              <a:ea typeface="微軟正黑體" charset="0"/>
            </a:endParaRPr>
          </a:p>
        </p:txBody>
      </p:sp>
      <p:sp>
        <p:nvSpPr>
          <p:cNvPr id="18435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charset="0"/>
                <a:ea typeface="微軟正黑體" charset="0"/>
              </a:rPr>
              <a:t>事件處理函式</a:t>
            </a:r>
          </a:p>
        </p:txBody>
      </p:sp>
    </p:spTree>
    <p:extLst>
      <p:ext uri="{BB962C8B-B14F-4D97-AF65-F5344CB8AC3E}">
        <p14:creationId xmlns:p14="http://schemas.microsoft.com/office/powerpoint/2010/main" val="151174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Android</a:t>
            </a:r>
            <a:r>
              <a:rPr lang="zh-TW" altLang="en-US" dirty="0"/>
              <a:t>系統之地圖功能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9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微軟正黑體" charset="0"/>
                <a:ea typeface="微軟正黑體" charset="0"/>
              </a:rPr>
              <a:t>onProviderEnabled</a:t>
            </a:r>
          </a:p>
          <a:p>
            <a:pPr lvl="1"/>
            <a:r>
              <a:rPr lang="zh-TW" altLang="en-US">
                <a:latin typeface="微軟正黑體" charset="0"/>
                <a:ea typeface="微軟正黑體" charset="0"/>
              </a:rPr>
              <a:t>當</a:t>
            </a:r>
            <a:r>
              <a:rPr lang="en-US" altLang="zh-TW">
                <a:latin typeface="微軟正黑體" charset="0"/>
                <a:ea typeface="微軟正黑體" charset="0"/>
              </a:rPr>
              <a:t>Provider</a:t>
            </a:r>
            <a:r>
              <a:rPr lang="zh-TW" altLang="en-US">
                <a:latin typeface="微軟正黑體" charset="0"/>
                <a:ea typeface="微軟正黑體" charset="0"/>
              </a:rPr>
              <a:t>被要求啟動時，即會此事件。</a:t>
            </a:r>
            <a:endParaRPr lang="en-US" altLang="zh-TW">
              <a:latin typeface="微軟正黑體" charset="0"/>
              <a:ea typeface="微軟正黑體" charset="0"/>
            </a:endParaRPr>
          </a:p>
          <a:p>
            <a:r>
              <a:rPr lang="en-US" altLang="zh-TW">
                <a:latin typeface="微軟正黑體" charset="0"/>
                <a:ea typeface="微軟正黑體" charset="0"/>
              </a:rPr>
              <a:t>onProviderDisabled</a:t>
            </a:r>
          </a:p>
          <a:p>
            <a:pPr lvl="1"/>
            <a:r>
              <a:rPr lang="zh-TW" altLang="en-US">
                <a:latin typeface="微軟正黑體" charset="0"/>
                <a:ea typeface="微軟正黑體" charset="0"/>
              </a:rPr>
              <a:t>當</a:t>
            </a:r>
            <a:r>
              <a:rPr lang="en-US" altLang="zh-TW">
                <a:latin typeface="微軟正黑體" charset="0"/>
                <a:ea typeface="微軟正黑體" charset="0"/>
              </a:rPr>
              <a:t>Provider</a:t>
            </a:r>
            <a:r>
              <a:rPr lang="zh-TW" altLang="en-US">
                <a:latin typeface="微軟正黑體" charset="0"/>
                <a:ea typeface="微軟正黑體" charset="0"/>
              </a:rPr>
              <a:t>被要求取消時，即觸發此事件。</a:t>
            </a:r>
          </a:p>
        </p:txBody>
      </p:sp>
      <p:sp>
        <p:nvSpPr>
          <p:cNvPr id="19459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charset="0"/>
                <a:ea typeface="微軟正黑體" charset="0"/>
              </a:rPr>
              <a:t>事件處理函式</a:t>
            </a:r>
          </a:p>
        </p:txBody>
      </p:sp>
    </p:spTree>
    <p:extLst>
      <p:ext uri="{BB962C8B-B14F-4D97-AF65-F5344CB8AC3E}">
        <p14:creationId xmlns:p14="http://schemas.microsoft.com/office/powerpoint/2010/main" val="914666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1"/>
          <p:cNvSpPr>
            <a:spLocks noGrp="1"/>
          </p:cNvSpPr>
          <p:nvPr>
            <p:ph idx="1"/>
          </p:nvPr>
        </p:nvSpPr>
        <p:spPr>
          <a:xfrm>
            <a:off x="395288" y="2482850"/>
            <a:ext cx="8424862" cy="3643313"/>
          </a:xfrm>
        </p:spPr>
        <p:txBody>
          <a:bodyPr/>
          <a:lstStyle/>
          <a:p>
            <a:pPr marL="457200" indent="-457200">
              <a:buFont typeface="Candara" pitchFamily="34" charset="0"/>
              <a:buAutoNum type="arabicPeriod"/>
              <a:defRPr/>
            </a:pPr>
            <a:r>
              <a:rPr lang="zh-TW" altLang="en-US" sz="2000" dirty="0" smtClean="0"/>
              <a:t>根據前述練習中的專案來進行實作</a:t>
            </a:r>
          </a:p>
          <a:p>
            <a:pPr lvl="1">
              <a:defRPr/>
            </a:pPr>
            <a:r>
              <a:rPr lang="zh-TW" altLang="en-US" sz="1800" dirty="0" smtClean="0"/>
              <a:t>請在</a:t>
            </a:r>
            <a:r>
              <a:rPr lang="en-US" altLang="zh-TW" sz="1800" dirty="0" err="1" smtClean="0"/>
              <a:t>MapsActivity</a:t>
            </a:r>
            <a:r>
              <a:rPr lang="zh-TW" altLang="en-US" sz="1800" dirty="0" smtClean="0"/>
              <a:t>類別</a:t>
            </a:r>
            <a:r>
              <a:rPr lang="zh-TW" altLang="en-US" sz="1800" dirty="0" smtClean="0"/>
              <a:t>中加入一個</a:t>
            </a:r>
            <a:r>
              <a:rPr lang="en-US" altLang="zh-TW" sz="18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LocationManager</a:t>
            </a:r>
            <a:r>
              <a:rPr lang="zh-TW" altLang="en-US" sz="1800" dirty="0" smtClean="0"/>
              <a:t>成員，如下：</a:t>
            </a:r>
            <a:endParaRPr lang="en-US" altLang="zh-TW" sz="1800" dirty="0" smtClean="0"/>
          </a:p>
          <a:p>
            <a:pPr marL="457200" indent="-457200">
              <a:buFont typeface="Candara" pitchFamily="34" charset="0"/>
              <a:buAutoNum type="arabicPeriod"/>
              <a:defRPr/>
            </a:pPr>
            <a:endParaRPr lang="en-US" altLang="zh-TW" sz="2000" dirty="0" smtClean="0"/>
          </a:p>
          <a:p>
            <a:pPr marL="0" indent="0">
              <a:buFont typeface="Symbol" pitchFamily="18" charset="2"/>
              <a:buNone/>
              <a:defRPr/>
            </a:pPr>
            <a:endParaRPr lang="en-US" altLang="zh-TW" sz="2000" dirty="0" smtClean="0"/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zh-TW" altLang="en-US" sz="2000" dirty="0" smtClean="0"/>
              <a:t>令</a:t>
            </a:r>
            <a:r>
              <a:rPr lang="en-US" altLang="zh-TW" sz="2000" dirty="0" err="1" smtClean="0"/>
              <a:t>MapsActivity</a:t>
            </a:r>
            <a:r>
              <a:rPr lang="zh-TW" altLang="en-US" sz="2000" dirty="0" smtClean="0"/>
              <a:t>類別</a:t>
            </a:r>
            <a:r>
              <a:rPr lang="zh-TW" altLang="en-US" sz="2000" dirty="0" smtClean="0"/>
              <a:t>實作</a:t>
            </a:r>
            <a:r>
              <a:rPr lang="en-US" altLang="zh-TW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LocationListener</a:t>
            </a:r>
            <a:r>
              <a:rPr lang="zh-TW" altLang="en-US" sz="2000" dirty="0" smtClean="0"/>
              <a:t>介面，並多載必要的成員函式，如有實作其他介面，可用逗號隔開。</a:t>
            </a:r>
            <a:endParaRPr lang="en-US" altLang="zh-TW" sz="2000" dirty="0" smtClean="0"/>
          </a:p>
          <a:p>
            <a:pPr lvl="1">
              <a:buFont typeface="Symbol" pitchFamily="18" charset="2"/>
              <a:buChar char=""/>
              <a:defRPr/>
            </a:pPr>
            <a:r>
              <a:rPr lang="zh-TW" altLang="en-US" sz="1800" dirty="0" smtClean="0"/>
              <a:t>請依照提示加入必要的</a:t>
            </a:r>
            <a:r>
              <a:rPr lang="en-US" altLang="zh-TW" sz="1800" dirty="0" smtClean="0"/>
              <a:t>package</a:t>
            </a:r>
            <a:r>
              <a:rPr lang="zh-TW" altLang="en-US" sz="1800" dirty="0" smtClean="0"/>
              <a:t>與成員函式</a:t>
            </a:r>
          </a:p>
        </p:txBody>
      </p:sp>
      <p:sp>
        <p:nvSpPr>
          <p:cNvPr id="2048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charset="0"/>
                <a:ea typeface="微軟正黑體" charset="0"/>
              </a:rPr>
              <a:t>練習</a:t>
            </a:r>
          </a:p>
        </p:txBody>
      </p:sp>
      <p:sp>
        <p:nvSpPr>
          <p:cNvPr id="5" name="矩形 4"/>
          <p:cNvSpPr/>
          <p:nvPr/>
        </p:nvSpPr>
        <p:spPr>
          <a:xfrm>
            <a:off x="971600" y="3140968"/>
            <a:ext cx="7416824" cy="7207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2400" dirty="0" err="1">
                <a:solidFill>
                  <a:schemeClr val="tx1"/>
                </a:solidFill>
              </a:rPr>
              <a:t>LocationManager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lm;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812006" y="5192481"/>
            <a:ext cx="7591425" cy="9366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public class </a:t>
            </a:r>
            <a:r>
              <a:rPr lang="en-US" altLang="zh-TW" sz="2000" dirty="0" err="1">
                <a:solidFill>
                  <a:schemeClr val="tx1"/>
                </a:solidFill>
              </a:rPr>
              <a:t>MapsActivity</a:t>
            </a:r>
            <a:r>
              <a:rPr lang="en-US" altLang="zh-TW" sz="2000" dirty="0">
                <a:solidFill>
                  <a:schemeClr val="tx1"/>
                </a:solidFill>
              </a:rPr>
              <a:t> extends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FragmentActivity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implements </a:t>
            </a:r>
            <a:r>
              <a:rPr lang="en-US" altLang="zh-TW" sz="2000" b="1" dirty="0" err="1">
                <a:solidFill>
                  <a:srgbClr val="FF0000"/>
                </a:solidFill>
              </a:rPr>
              <a:t>LocationListener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052820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andara" charset="0"/>
              <a:buAutoNum type="arabicPeriod" startAt="4"/>
            </a:pPr>
            <a:r>
              <a:rPr lang="zh-TW" altLang="en-US" dirty="0">
                <a:latin typeface="微軟正黑體" charset="0"/>
                <a:ea typeface="微軟正黑體" charset="0"/>
              </a:rPr>
              <a:t>請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在</a:t>
            </a:r>
            <a:r>
              <a:rPr lang="en-US" altLang="zh-TW" dirty="0" err="1" smtClean="0">
                <a:latin typeface="微軟正黑體" charset="0"/>
                <a:ea typeface="微軟正黑體" charset="0"/>
              </a:rPr>
              <a:t>MapsActivity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的</a:t>
            </a:r>
            <a:r>
              <a:rPr lang="en-US" altLang="zh-TW" dirty="0" err="1" smtClean="0">
                <a:latin typeface="微軟正黑體" charset="0"/>
                <a:ea typeface="微軟正黑體" charset="0"/>
              </a:rPr>
              <a:t>onCreate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中</a:t>
            </a:r>
            <a:r>
              <a:rPr lang="zh-TW" altLang="en-US" dirty="0">
                <a:latin typeface="微軟正黑體" charset="0"/>
                <a:ea typeface="微軟正黑體" charset="0"/>
              </a:rPr>
              <a:t>取得</a:t>
            </a:r>
            <a:r>
              <a:rPr lang="en-US" altLang="zh-TW" dirty="0" err="1">
                <a:latin typeface="微軟正黑體" charset="0"/>
                <a:ea typeface="微軟正黑體" charset="0"/>
              </a:rPr>
              <a:t>LocationManager</a:t>
            </a:r>
            <a:r>
              <a:rPr lang="zh-TW" altLang="en-US" dirty="0">
                <a:latin typeface="微軟正黑體" charset="0"/>
                <a:ea typeface="微軟正黑體" charset="0"/>
              </a:rPr>
              <a:t>物件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：</a:t>
            </a:r>
            <a:endParaRPr lang="en-US" altLang="zh-TW" dirty="0" smtClean="0">
              <a:latin typeface="微軟正黑體" charset="0"/>
              <a:ea typeface="微軟正黑體" charset="0"/>
            </a:endParaRPr>
          </a:p>
          <a:p>
            <a:pPr marL="457200" indent="-457200">
              <a:buFont typeface="Candara" charset="0"/>
              <a:buAutoNum type="arabicPeriod" startAt="4"/>
            </a:pPr>
            <a:endParaRPr lang="en-US" altLang="zh-TW" dirty="0">
              <a:latin typeface="微軟正黑體" charset="0"/>
              <a:ea typeface="微軟正黑體" charset="0"/>
            </a:endParaRPr>
          </a:p>
          <a:p>
            <a:pPr marL="457200" indent="-457200">
              <a:buFont typeface="Candara" charset="0"/>
              <a:buAutoNum type="arabicPeriod" startAt="4"/>
            </a:pPr>
            <a:endParaRPr lang="en-US" altLang="zh-TW" dirty="0" smtClean="0">
              <a:latin typeface="微軟正黑體" charset="0"/>
              <a:ea typeface="微軟正黑體" charset="0"/>
            </a:endParaRPr>
          </a:p>
          <a:p>
            <a:pPr marL="457200" indent="-457200">
              <a:buFont typeface="Candara" charset="0"/>
              <a:buAutoNum type="arabicPeriod" startAt="4"/>
            </a:pPr>
            <a:endParaRPr lang="en-US" altLang="zh-TW" dirty="0">
              <a:latin typeface="微軟正黑體" charset="0"/>
              <a:ea typeface="微軟正黑體" charset="0"/>
            </a:endParaRPr>
          </a:p>
          <a:p>
            <a:pPr lvl="1"/>
            <a:r>
              <a:rPr lang="zh-TW" altLang="en-US" dirty="0" smtClean="0">
                <a:latin typeface="微軟正黑體" charset="0"/>
                <a:ea typeface="微軟正黑體" charset="0"/>
              </a:rPr>
              <a:t>使用</a:t>
            </a:r>
            <a:r>
              <a:rPr lang="en-US" altLang="zh-TW" dirty="0" smtClean="0">
                <a:latin typeface="微軟正黑體" charset="0"/>
                <a:ea typeface="微軟正黑體" charset="0"/>
              </a:rPr>
              <a:t>Context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類別，請載入</a:t>
            </a:r>
            <a:r>
              <a:rPr lang="en-US" altLang="zh-TW" dirty="0" err="1">
                <a:latin typeface="微軟正黑體" charset="0"/>
                <a:ea typeface="微軟正黑體" charset="0"/>
              </a:rPr>
              <a:t>android.content.Context</a:t>
            </a:r>
            <a:endParaRPr lang="en-US" altLang="zh-TW" dirty="0">
              <a:latin typeface="微軟正黑體" charset="0"/>
              <a:ea typeface="微軟正黑體" charset="0"/>
            </a:endParaRPr>
          </a:p>
          <a:p>
            <a:pPr marL="457200" indent="-457200">
              <a:buFont typeface="Candara" charset="0"/>
              <a:buAutoNum type="arabicPeriod" startAt="4"/>
            </a:pPr>
            <a:endParaRPr lang="en-US" altLang="zh-TW" dirty="0">
              <a:latin typeface="微軟正黑體" charset="0"/>
              <a:ea typeface="微軟正黑體" charset="0"/>
            </a:endParaRPr>
          </a:p>
          <a:p>
            <a:pPr marL="457200" indent="-457200">
              <a:buFont typeface="Candara" charset="0"/>
              <a:buAutoNum type="arabicPeriod" startAt="4"/>
            </a:pPr>
            <a:endParaRPr lang="en-US" altLang="zh-TW" dirty="0">
              <a:latin typeface="微軟正黑體" charset="0"/>
              <a:ea typeface="微軟正黑體" charset="0"/>
            </a:endParaRPr>
          </a:p>
          <a:p>
            <a:pPr marL="457200" indent="-457200">
              <a:buFont typeface="Candara" charset="0"/>
              <a:buAutoNum type="arabicPeriod" startAt="4"/>
            </a:pPr>
            <a:endParaRPr lang="en-US" altLang="zh-TW" dirty="0">
              <a:latin typeface="微軟正黑體" charset="0"/>
              <a:ea typeface="微軟正黑體" charset="0"/>
            </a:endParaRPr>
          </a:p>
        </p:txBody>
      </p:sp>
      <p:sp>
        <p:nvSpPr>
          <p:cNvPr id="21507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charset="0"/>
                <a:ea typeface="微軟正黑體" charset="0"/>
              </a:rPr>
              <a:t>練習</a:t>
            </a:r>
          </a:p>
        </p:txBody>
      </p:sp>
      <p:sp>
        <p:nvSpPr>
          <p:cNvPr id="5" name="矩形 4"/>
          <p:cNvSpPr/>
          <p:nvPr/>
        </p:nvSpPr>
        <p:spPr>
          <a:xfrm>
            <a:off x="539750" y="3357563"/>
            <a:ext cx="8353425" cy="9620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lm = (</a:t>
            </a:r>
            <a:r>
              <a:rPr lang="en-US" altLang="zh-TW" sz="2000" dirty="0" err="1">
                <a:solidFill>
                  <a:schemeClr val="tx1"/>
                </a:solidFill>
              </a:rPr>
              <a:t>LocationManager</a:t>
            </a:r>
            <a:r>
              <a:rPr lang="en-US" altLang="zh-TW" sz="2000" dirty="0">
                <a:solidFill>
                  <a:schemeClr val="tx1"/>
                </a:solidFill>
              </a:rPr>
              <a:t>)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getSystemService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(</a:t>
            </a:r>
            <a:r>
              <a:rPr lang="en-US" altLang="zh-TW" sz="2000" dirty="0" err="1">
                <a:solidFill>
                  <a:schemeClr val="tx1"/>
                </a:solidFill>
              </a:rPr>
              <a:t>Context.LOCATION_SERVICE</a:t>
            </a:r>
            <a:r>
              <a:rPr lang="en-US" altLang="zh-TW" sz="20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4979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andara" charset="0"/>
              <a:buAutoNum type="arabicPeriod" startAt="5"/>
            </a:pPr>
            <a:r>
              <a:rPr lang="zh-TW" altLang="en-US" dirty="0">
                <a:latin typeface="微軟正黑體" charset="0"/>
                <a:ea typeface="微軟正黑體" charset="0"/>
              </a:rPr>
              <a:t>請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在</a:t>
            </a:r>
            <a:r>
              <a:rPr lang="en-US" altLang="zh-TW" dirty="0" err="1" smtClean="0">
                <a:latin typeface="微軟正黑體" charset="0"/>
                <a:ea typeface="微軟正黑體" charset="0"/>
              </a:rPr>
              <a:t>MapsActivity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的</a:t>
            </a:r>
            <a:r>
              <a:rPr lang="en-US" altLang="zh-TW" dirty="0" err="1" smtClean="0">
                <a:latin typeface="微軟正黑體" charset="0"/>
                <a:ea typeface="微軟正黑體" charset="0"/>
              </a:rPr>
              <a:t>onCreate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中</a:t>
            </a:r>
            <a:r>
              <a:rPr lang="zh-TW" altLang="en-US" dirty="0">
                <a:latin typeface="微軟正黑體" charset="0"/>
                <a:ea typeface="微軟正黑體" charset="0"/>
              </a:rPr>
              <a:t>註冊監聽</a:t>
            </a:r>
            <a:r>
              <a:rPr lang="en-US" altLang="zh-TW" dirty="0">
                <a:latin typeface="微軟正黑體" charset="0"/>
                <a:ea typeface="微軟正黑體" charset="0"/>
              </a:rPr>
              <a:t>Location</a:t>
            </a:r>
            <a:r>
              <a:rPr lang="zh-TW" altLang="en-US" dirty="0">
                <a:latin typeface="微軟正黑體" charset="0"/>
                <a:ea typeface="微軟正黑體" charset="0"/>
              </a:rPr>
              <a:t>資訊</a:t>
            </a:r>
            <a:r>
              <a:rPr lang="en-US" altLang="zh-TW" dirty="0">
                <a:latin typeface="微軟正黑體" charset="0"/>
                <a:ea typeface="微軟正黑體" charset="0"/>
              </a:rPr>
              <a:t>/</a:t>
            </a:r>
            <a:r>
              <a:rPr lang="zh-TW" altLang="en-US" dirty="0">
                <a:latin typeface="微軟正黑體" charset="0"/>
                <a:ea typeface="微軟正黑體" charset="0"/>
              </a:rPr>
              <a:t>狀態更新事件：</a:t>
            </a:r>
            <a:endParaRPr lang="en-US" altLang="zh-TW" dirty="0">
              <a:latin typeface="微軟正黑體" charset="0"/>
              <a:ea typeface="微軟正黑體" charset="0"/>
            </a:endParaRPr>
          </a:p>
          <a:p>
            <a:pPr marL="457200" indent="-457200">
              <a:buFont typeface="Candara" charset="0"/>
              <a:buAutoNum type="arabicPeriod" startAt="5"/>
            </a:pPr>
            <a:endParaRPr lang="en-US" altLang="zh-TW" dirty="0">
              <a:latin typeface="微軟正黑體" charset="0"/>
              <a:ea typeface="微軟正黑體" charset="0"/>
            </a:endParaRPr>
          </a:p>
          <a:p>
            <a:pPr marL="457200" indent="-457200">
              <a:buFont typeface="Candara" charset="0"/>
              <a:buAutoNum type="arabicPeriod" startAt="5"/>
            </a:pPr>
            <a:endParaRPr lang="en-US" altLang="zh-TW" dirty="0">
              <a:latin typeface="微軟正黑體" charset="0"/>
              <a:ea typeface="微軟正黑體" charset="0"/>
            </a:endParaRPr>
          </a:p>
          <a:p>
            <a:pPr marL="457200" indent="-457200">
              <a:buFont typeface="Candara" charset="0"/>
              <a:buAutoNum type="arabicPeriod" startAt="5"/>
            </a:pPr>
            <a:endParaRPr lang="en-US" altLang="zh-TW" dirty="0">
              <a:latin typeface="微軟正黑體" charset="0"/>
              <a:ea typeface="微軟正黑體" charset="0"/>
            </a:endParaRPr>
          </a:p>
        </p:txBody>
      </p:sp>
      <p:sp>
        <p:nvSpPr>
          <p:cNvPr id="22531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charset="0"/>
                <a:ea typeface="微軟正黑體" charset="0"/>
              </a:rPr>
              <a:t>練習</a:t>
            </a:r>
          </a:p>
        </p:txBody>
      </p:sp>
      <p:sp>
        <p:nvSpPr>
          <p:cNvPr id="5" name="矩形 4"/>
          <p:cNvSpPr/>
          <p:nvPr/>
        </p:nvSpPr>
        <p:spPr>
          <a:xfrm>
            <a:off x="798513" y="3357563"/>
            <a:ext cx="7589837" cy="9620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2400" dirty="0" err="1">
                <a:solidFill>
                  <a:schemeClr val="tx1"/>
                </a:solidFill>
              </a:rPr>
              <a:t>lm.requestLocationUpdates</a:t>
            </a:r>
            <a:r>
              <a:rPr lang="en-US" altLang="zh-TW" sz="2400" dirty="0">
                <a:solidFill>
                  <a:schemeClr val="tx1"/>
                </a:solidFill>
              </a:rPr>
              <a:t>(</a:t>
            </a:r>
            <a:r>
              <a:rPr lang="en-US" altLang="zh-TW" sz="2400" dirty="0" err="1">
                <a:solidFill>
                  <a:schemeClr val="tx1"/>
                </a:solidFill>
              </a:rPr>
              <a:t>LocationManager.GPS_PROVIDER</a:t>
            </a:r>
            <a:r>
              <a:rPr lang="en-US" altLang="zh-TW" sz="2400" dirty="0">
                <a:solidFill>
                  <a:schemeClr val="tx1"/>
                </a:solidFill>
              </a:rPr>
              <a:t>, 100, 0, this);</a:t>
            </a:r>
          </a:p>
        </p:txBody>
      </p:sp>
    </p:spTree>
    <p:extLst>
      <p:ext uri="{BB962C8B-B14F-4D97-AF65-F5344CB8AC3E}">
        <p14:creationId xmlns:p14="http://schemas.microsoft.com/office/powerpoint/2010/main" val="6841106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內容版面配置區 1"/>
          <p:cNvSpPr>
            <a:spLocks noGrp="1"/>
          </p:cNvSpPr>
          <p:nvPr>
            <p:ph idx="1"/>
          </p:nvPr>
        </p:nvSpPr>
        <p:spPr>
          <a:xfrm>
            <a:off x="395288" y="2482850"/>
            <a:ext cx="8353425" cy="3643313"/>
          </a:xfrm>
        </p:spPr>
        <p:txBody>
          <a:bodyPr/>
          <a:lstStyle/>
          <a:p>
            <a:r>
              <a:rPr lang="en-US" altLang="zh-TW">
                <a:latin typeface="微軟正黑體" charset="0"/>
                <a:ea typeface="微軟正黑體" charset="0"/>
              </a:rPr>
              <a:t>LocationManager.GPS_PROVIDER</a:t>
            </a:r>
            <a:r>
              <a:rPr lang="zh-TW" altLang="en-US">
                <a:latin typeface="微軟正黑體" charset="0"/>
                <a:ea typeface="微軟正黑體" charset="0"/>
              </a:rPr>
              <a:t>代表使用</a:t>
            </a:r>
            <a:r>
              <a:rPr lang="en-US" altLang="zh-TW">
                <a:latin typeface="微軟正黑體" charset="0"/>
                <a:ea typeface="微軟正黑體" charset="0"/>
              </a:rPr>
              <a:t>GPS</a:t>
            </a:r>
            <a:r>
              <a:rPr lang="zh-TW" altLang="en-US">
                <a:latin typeface="微軟正黑體" charset="0"/>
                <a:ea typeface="微軟正黑體" charset="0"/>
              </a:rPr>
              <a:t>進行定位偵測。</a:t>
            </a:r>
            <a:endParaRPr lang="en-US" altLang="zh-TW">
              <a:latin typeface="微軟正黑體" charset="0"/>
              <a:ea typeface="微軟正黑體" charset="0"/>
            </a:endParaRPr>
          </a:p>
          <a:p>
            <a:pPr lvl="1"/>
            <a:r>
              <a:rPr lang="zh-TW" altLang="en-US">
                <a:latin typeface="微軟正黑體" charset="0"/>
                <a:ea typeface="微軟正黑體" charset="0"/>
              </a:rPr>
              <a:t>如要使用網路，可改為</a:t>
            </a:r>
            <a:r>
              <a:rPr lang="en-US" altLang="zh-TW">
                <a:latin typeface="微軟正黑體" charset="0"/>
                <a:ea typeface="微軟正黑體" charset="0"/>
              </a:rPr>
              <a:t>LocationManager.NETWORK_PROVIDER</a:t>
            </a:r>
          </a:p>
          <a:p>
            <a:r>
              <a:rPr lang="zh-TW" altLang="en-US">
                <a:latin typeface="微軟正黑體" charset="0"/>
                <a:ea typeface="微軟正黑體" charset="0"/>
              </a:rPr>
              <a:t>假設要同時使用</a:t>
            </a:r>
            <a:r>
              <a:rPr lang="en-US" altLang="zh-TW">
                <a:latin typeface="微軟正黑體" charset="0"/>
                <a:ea typeface="微軟正黑體" charset="0"/>
              </a:rPr>
              <a:t>GPS</a:t>
            </a:r>
            <a:r>
              <a:rPr lang="zh-TW" altLang="en-US">
                <a:latin typeface="微軟正黑體" charset="0"/>
                <a:ea typeface="微軟正黑體" charset="0"/>
              </a:rPr>
              <a:t>與網路，</a:t>
            </a:r>
            <a:r>
              <a:rPr lang="en-US" altLang="zh-TW">
                <a:latin typeface="微軟正黑體" charset="0"/>
                <a:ea typeface="微軟正黑體" charset="0"/>
              </a:rPr>
              <a:t>requestLocationUpdates</a:t>
            </a:r>
            <a:r>
              <a:rPr lang="zh-TW" altLang="en-US">
                <a:latin typeface="微軟正黑體" charset="0"/>
                <a:ea typeface="微軟正黑體" charset="0"/>
              </a:rPr>
              <a:t>可連續呼叫兩次</a:t>
            </a:r>
            <a:endParaRPr lang="en-US" altLang="zh-TW">
              <a:latin typeface="微軟正黑體" charset="0"/>
              <a:ea typeface="微軟正黑體" charset="0"/>
            </a:endParaRPr>
          </a:p>
          <a:p>
            <a:pPr lvl="1"/>
            <a:r>
              <a:rPr lang="zh-TW" altLang="en-US">
                <a:latin typeface="微軟正黑體" charset="0"/>
                <a:ea typeface="微軟正黑體" charset="0"/>
              </a:rPr>
              <a:t>一次用</a:t>
            </a:r>
            <a:r>
              <a:rPr lang="en-US" altLang="zh-TW">
                <a:latin typeface="微軟正黑體" charset="0"/>
                <a:ea typeface="微軟正黑體" charset="0"/>
              </a:rPr>
              <a:t>LocationManager.NETWORK_PROVIDER</a:t>
            </a:r>
            <a:r>
              <a:rPr lang="zh-TW" altLang="en-US">
                <a:latin typeface="微軟正黑體" charset="0"/>
                <a:ea typeface="微軟正黑體" charset="0"/>
              </a:rPr>
              <a:t>；一次用</a:t>
            </a:r>
            <a:r>
              <a:rPr lang="en-US" altLang="zh-TW">
                <a:latin typeface="微軟正黑體" charset="0"/>
                <a:ea typeface="微軟正黑體" charset="0"/>
              </a:rPr>
              <a:t>LocationManager.GPS_PROVIDER</a:t>
            </a:r>
            <a:r>
              <a:rPr lang="zh-TW" altLang="en-US">
                <a:latin typeface="微軟正黑體" charset="0"/>
                <a:ea typeface="微軟正黑體" charset="0"/>
              </a:rPr>
              <a:t>。</a:t>
            </a:r>
          </a:p>
        </p:txBody>
      </p:sp>
      <p:sp>
        <p:nvSpPr>
          <p:cNvPr id="23555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charset="0"/>
                <a:ea typeface="微軟正黑體" charset="0"/>
              </a:rPr>
              <a:t>注意</a:t>
            </a:r>
          </a:p>
        </p:txBody>
      </p:sp>
    </p:spTree>
    <p:extLst>
      <p:ext uri="{BB962C8B-B14F-4D97-AF65-F5344CB8AC3E}">
        <p14:creationId xmlns:p14="http://schemas.microsoft.com/office/powerpoint/2010/main" val="175523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charset="0"/>
                <a:ea typeface="微軟正黑體" charset="0"/>
              </a:rPr>
              <a:t>請在</a:t>
            </a:r>
            <a:r>
              <a:rPr lang="en-US" altLang="zh-TW" dirty="0" err="1">
                <a:latin typeface="微軟正黑體" charset="0"/>
                <a:ea typeface="微軟正黑體" charset="0"/>
              </a:rPr>
              <a:t>onLocationChanged</a:t>
            </a:r>
            <a:r>
              <a:rPr lang="zh-TW" altLang="en-US" dirty="0">
                <a:latin typeface="微軟正黑體" charset="0"/>
                <a:ea typeface="微軟正黑體" charset="0"/>
              </a:rPr>
              <a:t>中加入以下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程式碼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進行測試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：</a:t>
            </a:r>
            <a:endParaRPr lang="zh-TW" altLang="en-US" dirty="0">
              <a:latin typeface="微軟正黑體" charset="0"/>
              <a:ea typeface="微軟正黑體" charset="0"/>
            </a:endParaRPr>
          </a:p>
        </p:txBody>
      </p:sp>
      <p:sp>
        <p:nvSpPr>
          <p:cNvPr id="24579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charset="0"/>
                <a:ea typeface="微軟正黑體" charset="0"/>
              </a:rPr>
              <a:t>取得定位資訊</a:t>
            </a:r>
          </a:p>
        </p:txBody>
      </p:sp>
      <p:sp>
        <p:nvSpPr>
          <p:cNvPr id="5" name="矩形 4"/>
          <p:cNvSpPr/>
          <p:nvPr/>
        </p:nvSpPr>
        <p:spPr>
          <a:xfrm>
            <a:off x="798513" y="3068638"/>
            <a:ext cx="8021637" cy="30241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600" dirty="0">
                <a:latin typeface="微軟正黑體" charset="0"/>
                <a:ea typeface="微軟正黑體" charset="0"/>
              </a:rPr>
              <a:t>@Override</a:t>
            </a:r>
          </a:p>
          <a:p>
            <a:pPr eaLnBrk="1" hangingPunct="1"/>
            <a:r>
              <a:rPr lang="en-US" altLang="zh-TW" sz="1600" dirty="0">
                <a:latin typeface="微軟正黑體" charset="0"/>
                <a:ea typeface="微軟正黑體" charset="0"/>
              </a:rPr>
              <a:t>public void </a:t>
            </a:r>
            <a:r>
              <a:rPr lang="en-US" altLang="zh-TW" sz="1600" dirty="0" err="1">
                <a:latin typeface="微軟正黑體" charset="0"/>
                <a:ea typeface="微軟正黑體" charset="0"/>
              </a:rPr>
              <a:t>onLocationChanged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(Location location) {</a:t>
            </a:r>
          </a:p>
          <a:p>
            <a:pPr eaLnBrk="1" hangingPunct="1"/>
            <a:r>
              <a:rPr lang="zh-TW" altLang="en-US" sz="1600" dirty="0">
                <a:latin typeface="微軟正黑體" charset="0"/>
                <a:ea typeface="微軟正黑體" charset="0"/>
              </a:rPr>
              <a:t>        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String </a:t>
            </a:r>
            <a:r>
              <a:rPr lang="en-US" altLang="zh-TW" sz="1600" dirty="0" err="1">
                <a:latin typeface="微軟正黑體" charset="0"/>
                <a:ea typeface="微軟正黑體" charset="0"/>
              </a:rPr>
              <a:t>locationContent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 = "</a:t>
            </a:r>
            <a:r>
              <a:rPr lang="zh-TW" altLang="en-US" sz="1600" dirty="0">
                <a:latin typeface="微軟正黑體" charset="0"/>
                <a:ea typeface="微軟正黑體" charset="0"/>
              </a:rPr>
              <a:t>緯度：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" + </a:t>
            </a:r>
            <a:r>
              <a:rPr lang="en-US" altLang="zh-TW" sz="1600" dirty="0" err="1">
                <a:latin typeface="微軟正黑體" charset="0"/>
                <a:ea typeface="微軟正黑體" charset="0"/>
              </a:rPr>
              <a:t>location.getLatitude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() + </a:t>
            </a:r>
          </a:p>
          <a:p>
            <a:pPr eaLnBrk="1" hangingPunct="1"/>
            <a:r>
              <a:rPr lang="zh-TW" altLang="en-US" sz="1600" dirty="0">
                <a:latin typeface="微軟正黑體" charset="0"/>
                <a:ea typeface="微軟正黑體" charset="0"/>
              </a:rPr>
              <a:t>                                                        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"\n</a:t>
            </a:r>
            <a:r>
              <a:rPr lang="zh-TW" altLang="en-US" sz="1600" dirty="0">
                <a:latin typeface="微軟正黑體" charset="0"/>
                <a:ea typeface="微軟正黑體" charset="0"/>
              </a:rPr>
              <a:t>經度：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" + </a:t>
            </a:r>
            <a:r>
              <a:rPr lang="en-US" altLang="zh-TW" sz="1600" dirty="0" err="1">
                <a:latin typeface="微軟正黑體" charset="0"/>
                <a:ea typeface="微軟正黑體" charset="0"/>
              </a:rPr>
              <a:t>location.getLongitude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() +</a:t>
            </a:r>
          </a:p>
          <a:p>
            <a:pPr eaLnBrk="1" hangingPunct="1"/>
            <a:r>
              <a:rPr lang="zh-TW" altLang="en-US" sz="1600" dirty="0">
                <a:latin typeface="微軟正黑體" charset="0"/>
                <a:ea typeface="微軟正黑體" charset="0"/>
              </a:rPr>
              <a:t>                                                        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"\n</a:t>
            </a:r>
            <a:r>
              <a:rPr lang="zh-TW" altLang="en-US" sz="1600" dirty="0">
                <a:latin typeface="微軟正黑體" charset="0"/>
                <a:ea typeface="微軟正黑體" charset="0"/>
              </a:rPr>
              <a:t>精度：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" + </a:t>
            </a:r>
            <a:r>
              <a:rPr lang="en-US" altLang="zh-TW" sz="1600" dirty="0" err="1">
                <a:latin typeface="微軟正黑體" charset="0"/>
                <a:ea typeface="微軟正黑體" charset="0"/>
              </a:rPr>
              <a:t>location.getAccuracy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() +</a:t>
            </a:r>
          </a:p>
          <a:p>
            <a:pPr eaLnBrk="1" hangingPunct="1"/>
            <a:r>
              <a:rPr lang="zh-TW" altLang="en-US" sz="1600" dirty="0">
                <a:latin typeface="微軟正黑體" charset="0"/>
                <a:ea typeface="微軟正黑體" charset="0"/>
              </a:rPr>
              <a:t>                                                        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"\n</a:t>
            </a:r>
            <a:r>
              <a:rPr lang="zh-TW" altLang="en-US" sz="1600" dirty="0">
                <a:latin typeface="微軟正黑體" charset="0"/>
                <a:ea typeface="微軟正黑體" charset="0"/>
              </a:rPr>
              <a:t>標高：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" + </a:t>
            </a:r>
            <a:r>
              <a:rPr lang="en-US" altLang="zh-TW" sz="1600" dirty="0" err="1">
                <a:latin typeface="微軟正黑體" charset="0"/>
                <a:ea typeface="微軟正黑體" charset="0"/>
              </a:rPr>
              <a:t>location.getAltitude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() +</a:t>
            </a:r>
          </a:p>
          <a:p>
            <a:pPr eaLnBrk="1" hangingPunct="1"/>
            <a:r>
              <a:rPr lang="zh-TW" altLang="en-US" sz="1600" dirty="0">
                <a:latin typeface="微軟正黑體" charset="0"/>
                <a:ea typeface="微軟正黑體" charset="0"/>
              </a:rPr>
              <a:t>                                                        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"\n</a:t>
            </a:r>
            <a:r>
              <a:rPr lang="zh-TW" altLang="en-US" sz="1600" dirty="0">
                <a:latin typeface="微軟正黑體" charset="0"/>
                <a:ea typeface="微軟正黑體" charset="0"/>
              </a:rPr>
              <a:t>時間：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" + </a:t>
            </a:r>
            <a:r>
              <a:rPr lang="en-US" altLang="zh-TW" sz="1600" dirty="0" err="1">
                <a:latin typeface="微軟正黑體" charset="0"/>
                <a:ea typeface="微軟正黑體" charset="0"/>
              </a:rPr>
              <a:t>location.getTime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() +</a:t>
            </a:r>
          </a:p>
          <a:p>
            <a:pPr eaLnBrk="1" hangingPunct="1"/>
            <a:r>
              <a:rPr lang="zh-TW" altLang="en-US" sz="1600" dirty="0">
                <a:latin typeface="微軟正黑體" charset="0"/>
                <a:ea typeface="微軟正黑體" charset="0"/>
              </a:rPr>
              <a:t>                                                        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"\n</a:t>
            </a:r>
            <a:r>
              <a:rPr lang="zh-TW" altLang="en-US" sz="1600" dirty="0">
                <a:latin typeface="微軟正黑體" charset="0"/>
                <a:ea typeface="微軟正黑體" charset="0"/>
              </a:rPr>
              <a:t>速度：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" + </a:t>
            </a:r>
            <a:r>
              <a:rPr lang="en-US" altLang="zh-TW" sz="1600" dirty="0" err="1">
                <a:latin typeface="微軟正黑體" charset="0"/>
                <a:ea typeface="微軟正黑體" charset="0"/>
              </a:rPr>
              <a:t>location.getSpeed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() + </a:t>
            </a:r>
          </a:p>
          <a:p>
            <a:pPr eaLnBrk="1" hangingPunct="1"/>
            <a:r>
              <a:rPr lang="zh-TW" altLang="en-US" sz="1600" dirty="0">
                <a:latin typeface="微軟正黑體" charset="0"/>
                <a:ea typeface="微軟正黑體" charset="0"/>
              </a:rPr>
              <a:t>                                                       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 "\n</a:t>
            </a:r>
            <a:r>
              <a:rPr lang="zh-TW" altLang="en-US" sz="1600" dirty="0">
                <a:latin typeface="微軟正黑體" charset="0"/>
                <a:ea typeface="微軟正黑體" charset="0"/>
              </a:rPr>
              <a:t>方位：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" + </a:t>
            </a:r>
            <a:r>
              <a:rPr lang="en-US" altLang="zh-TW" sz="1600" dirty="0" err="1">
                <a:latin typeface="微軟正黑體" charset="0"/>
                <a:ea typeface="微軟正黑體" charset="0"/>
              </a:rPr>
              <a:t>location.getBearing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();</a:t>
            </a:r>
          </a:p>
          <a:p>
            <a:pPr eaLnBrk="1" hangingPunct="1"/>
            <a:r>
              <a:rPr lang="zh-TW" altLang="en-US" sz="1600" dirty="0">
                <a:latin typeface="微軟正黑體" charset="0"/>
                <a:ea typeface="微軟正黑體" charset="0"/>
              </a:rPr>
              <a:t>        </a:t>
            </a:r>
            <a:r>
              <a:rPr lang="en-US" altLang="zh-TW" sz="1600" dirty="0" err="1">
                <a:latin typeface="微軟正黑體" charset="0"/>
                <a:ea typeface="微軟正黑體" charset="0"/>
              </a:rPr>
              <a:t>Toast.makeText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(</a:t>
            </a:r>
            <a:r>
              <a:rPr lang="en-US" altLang="zh-TW" sz="1600" dirty="0" err="1">
                <a:latin typeface="微軟正黑體" charset="0"/>
                <a:ea typeface="微軟正黑體" charset="0"/>
              </a:rPr>
              <a:t>getActivity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(), </a:t>
            </a:r>
            <a:r>
              <a:rPr lang="en-US" altLang="zh-TW" sz="1600" dirty="0" err="1">
                <a:latin typeface="微軟正黑體" charset="0"/>
                <a:ea typeface="微軟正黑體" charset="0"/>
              </a:rPr>
              <a:t>locationContent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, </a:t>
            </a:r>
            <a:r>
              <a:rPr lang="en-US" altLang="zh-TW" sz="1600" dirty="0" err="1">
                <a:latin typeface="微軟正黑體" charset="0"/>
                <a:ea typeface="微軟正黑體" charset="0"/>
              </a:rPr>
              <a:t>Toast.LENGTH_SHORT</a:t>
            </a:r>
            <a:r>
              <a:rPr lang="en-US" altLang="zh-TW" sz="1600" dirty="0">
                <a:latin typeface="微軟正黑體" charset="0"/>
                <a:ea typeface="微軟正黑體" charset="0"/>
              </a:rPr>
              <a:t>).show();</a:t>
            </a:r>
          </a:p>
          <a:p>
            <a:pPr eaLnBrk="1" hangingPunct="1"/>
            <a:r>
              <a:rPr lang="en-US" altLang="zh-TW" sz="1600" dirty="0">
                <a:latin typeface="微軟正黑體" charset="0"/>
                <a:ea typeface="微軟正黑體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71962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288" y="2564904"/>
            <a:ext cx="8280400" cy="3561259"/>
          </a:xfrm>
        </p:spPr>
        <p:txBody>
          <a:bodyPr/>
          <a:lstStyle/>
          <a:p>
            <a:pPr>
              <a:buFont typeface="Symbol" pitchFamily="18" charset="2"/>
              <a:buChar char=""/>
              <a:defRPr/>
            </a:pPr>
            <a:r>
              <a:rPr lang="zh-TW" altLang="en-US" dirty="0" smtClean="0"/>
              <a:t>檢查</a:t>
            </a:r>
            <a:r>
              <a:rPr lang="zh-TW" altLang="en-US" dirty="0" smtClean="0"/>
              <a:t>在</a:t>
            </a:r>
            <a:r>
              <a:rPr lang="zh-TW" altLang="en-US" dirty="0" smtClean="0"/>
              <a:t>應用程式</a:t>
            </a:r>
            <a:r>
              <a:rPr lang="en-US" altLang="zh-TW" dirty="0" err="1" smtClean="0"/>
              <a:t>Manifest.xml</a:t>
            </a:r>
            <a:r>
              <a:rPr lang="zh-TW" altLang="en-US" dirty="0" smtClean="0"/>
              <a:t>是否有</a:t>
            </a:r>
            <a:r>
              <a:rPr lang="zh-TW" altLang="en-US" dirty="0" smtClean="0"/>
              <a:t>宣告</a:t>
            </a:r>
            <a:r>
              <a:rPr lang="en-US" altLang="zh-TW" dirty="0" smtClean="0"/>
              <a:t>user-permission</a:t>
            </a:r>
          </a:p>
          <a:p>
            <a:pPr lvl="1">
              <a:buFont typeface="Symbol" pitchFamily="18" charset="2"/>
              <a:buChar char=""/>
              <a:defRPr/>
            </a:pPr>
            <a:endParaRPr lang="en-US" altLang="zh-TW" dirty="0" smtClean="0"/>
          </a:p>
          <a:p>
            <a:pPr lvl="1">
              <a:buFont typeface="Symbol" pitchFamily="18" charset="2"/>
              <a:buChar char=""/>
              <a:defRPr/>
            </a:pPr>
            <a:endParaRPr lang="en-US" altLang="zh-TW" dirty="0" smtClean="0"/>
          </a:p>
          <a:p>
            <a:pPr marL="303213" lvl="1" indent="0">
              <a:buFont typeface="Symbol" pitchFamily="18" charset="2"/>
              <a:buNone/>
              <a:defRPr/>
            </a:pPr>
            <a:endParaRPr lang="en-US" altLang="zh-TW" dirty="0"/>
          </a:p>
          <a:p>
            <a:pPr lvl="1">
              <a:buFont typeface="Symbol" pitchFamily="18" charset="2"/>
              <a:buChar char=""/>
              <a:defRPr/>
            </a:pPr>
            <a:r>
              <a:rPr lang="zh-TW" altLang="en-US" dirty="0" smtClean="0"/>
              <a:t>註：如果同時使用</a:t>
            </a:r>
            <a:r>
              <a:rPr lang="en-US" altLang="zh-TW" dirty="0" smtClean="0"/>
              <a:t>GPS</a:t>
            </a:r>
            <a:r>
              <a:rPr lang="zh-TW" altLang="en-US" dirty="0" smtClean="0"/>
              <a:t>與網路模式，則</a:t>
            </a:r>
            <a:r>
              <a:rPr lang="en-US" altLang="zh-TW" dirty="0" smtClean="0"/>
              <a:t>user-permission</a:t>
            </a:r>
            <a:r>
              <a:rPr lang="zh-TW" altLang="en-US" dirty="0" smtClean="0"/>
              <a:t>僅需要設定</a:t>
            </a:r>
            <a:r>
              <a:rPr lang="en-US" altLang="zh-TW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ACCESS_FINE_LOCATION</a:t>
            </a:r>
            <a:r>
              <a:rPr lang="zh-TW" altLang="en-US" dirty="0" smtClean="0"/>
              <a:t>即可</a:t>
            </a:r>
            <a:r>
              <a:rPr lang="zh-TW" altLang="en-US" sz="2400" dirty="0" smtClean="0"/>
              <a:t>。</a:t>
            </a:r>
            <a:endParaRPr lang="en-US" altLang="zh-TW" dirty="0"/>
          </a:p>
          <a:p>
            <a:pPr lvl="1">
              <a:buFont typeface="Symbol" pitchFamily="18" charset="2"/>
              <a:buChar char=""/>
              <a:defRPr/>
            </a:pPr>
            <a:endParaRPr lang="zh-TW" altLang="en-US" dirty="0"/>
          </a:p>
        </p:txBody>
      </p:sp>
      <p:sp>
        <p:nvSpPr>
          <p:cNvPr id="2560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charset="0"/>
                <a:ea typeface="微軟正黑體" charset="0"/>
              </a:rPr>
              <a:t>要求</a:t>
            </a:r>
            <a:r>
              <a:rPr lang="en-US" altLang="zh-TW">
                <a:latin typeface="微軟正黑體" charset="0"/>
                <a:ea typeface="微軟正黑體" charset="0"/>
              </a:rPr>
              <a:t>user-permission</a:t>
            </a:r>
            <a:endParaRPr lang="zh-TW" altLang="en-US">
              <a:latin typeface="微軟正黑體" charset="0"/>
              <a:ea typeface="微軟正黑體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3429000"/>
            <a:ext cx="8640763" cy="1080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&lt;uses-permission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android:name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</a:t>
            </a: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android.permission.ACCESS_FINE_LOCATION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 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/&gt;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23020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</a:rPr>
              <a:t>考量電力、精確度、速度等問題，選擇適合的定位模式是一件相當重要的事情。</a:t>
            </a:r>
            <a:r>
              <a:rPr lang="en-US" altLang="zh-TW">
                <a:latin typeface="微軟正黑體" charset="0"/>
                <a:ea typeface="微軟正黑體" charset="0"/>
              </a:rPr>
              <a:t> </a:t>
            </a:r>
          </a:p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</a:rPr>
              <a:t>使用</a:t>
            </a:r>
            <a:r>
              <a:rPr lang="en-US" altLang="zh-TW">
                <a:latin typeface="微軟正黑體" charset="0"/>
                <a:ea typeface="微軟正黑體" charset="0"/>
              </a:rPr>
              <a:t>LocationManager</a:t>
            </a:r>
            <a:r>
              <a:rPr lang="zh-TW" altLang="en-US">
                <a:latin typeface="微軟正黑體" charset="0"/>
                <a:ea typeface="微軟正黑體" charset="0"/>
              </a:rPr>
              <a:t>的</a:t>
            </a:r>
            <a:r>
              <a:rPr lang="en-US" altLang="zh-TW">
                <a:latin typeface="微軟正黑體" charset="0"/>
                <a:ea typeface="微軟正黑體" charset="0"/>
              </a:rPr>
              <a:t>getBestProvider</a:t>
            </a:r>
            <a:r>
              <a:rPr lang="zh-TW" altLang="en-US">
                <a:latin typeface="微軟正黑體" charset="0"/>
                <a:ea typeface="微軟正黑體" charset="0"/>
              </a:rPr>
              <a:t>可用來取得最佳提供者。</a:t>
            </a:r>
            <a:endParaRPr lang="en-US" altLang="zh-TW">
              <a:latin typeface="微軟正黑體" charset="0"/>
              <a:ea typeface="微軟正黑體" charset="0"/>
            </a:endParaRPr>
          </a:p>
          <a:p>
            <a:pPr lvl="1" eaLnBrk="1" hangingPunct="1"/>
            <a:r>
              <a:rPr lang="zh-TW" altLang="en-US">
                <a:latin typeface="微軟正黑體" charset="0"/>
                <a:ea typeface="微軟正黑體" charset="0"/>
              </a:rPr>
              <a:t>如果候選人有很多，它就會選擇精準度最高的</a:t>
            </a:r>
            <a:endParaRPr lang="en-US" altLang="zh-TW">
              <a:latin typeface="微軟正黑體" charset="0"/>
              <a:ea typeface="微軟正黑體" charset="0"/>
            </a:endParaRPr>
          </a:p>
          <a:p>
            <a:pPr lvl="1" eaLnBrk="1" hangingPunct="1"/>
            <a:r>
              <a:rPr lang="zh-TW" altLang="en-US">
                <a:latin typeface="微軟正黑體" charset="0"/>
                <a:ea typeface="微軟正黑體" charset="0"/>
              </a:rPr>
              <a:t>如果沒有符合標準的候選人，它就會依序根據電力、精準度、方位、速度或高度來選擇提供者。</a:t>
            </a:r>
            <a:endParaRPr lang="en-US" altLang="zh-TW">
              <a:latin typeface="微軟正黑體" charset="0"/>
              <a:ea typeface="微軟正黑體" charset="0"/>
            </a:endParaRPr>
          </a:p>
          <a:p>
            <a:pPr lvl="1" eaLnBrk="1" hangingPunct="1"/>
            <a:r>
              <a:rPr lang="zh-TW" altLang="en-US">
                <a:latin typeface="微軟正黑體" charset="0"/>
                <a:ea typeface="微軟正黑體" charset="0"/>
              </a:rPr>
              <a:t>第二個參數一般都是「</a:t>
            </a:r>
            <a:r>
              <a:rPr lang="en-US" altLang="zh-TW">
                <a:latin typeface="微軟正黑體" charset="0"/>
                <a:ea typeface="微軟正黑體" charset="0"/>
              </a:rPr>
              <a:t>true</a:t>
            </a:r>
            <a:r>
              <a:rPr lang="zh-TW" altLang="en-US">
                <a:latin typeface="微軟正黑體" charset="0"/>
                <a:ea typeface="微軟正黑體" charset="0"/>
              </a:rPr>
              <a:t>」，代表當系統只有啟用一個提供者時，便直接使用它。</a:t>
            </a:r>
          </a:p>
        </p:txBody>
      </p:sp>
      <p:sp>
        <p:nvSpPr>
          <p:cNvPr id="2867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</a:rPr>
              <a:t>定義最佳的定位模式</a:t>
            </a:r>
          </a:p>
        </p:txBody>
      </p:sp>
    </p:spTree>
    <p:extLst>
      <p:ext uri="{BB962C8B-B14F-4D97-AF65-F5344CB8AC3E}">
        <p14:creationId xmlns:p14="http://schemas.microsoft.com/office/powerpoint/2010/main" val="16925340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charset="0"/>
                <a:ea typeface="微軟正黑體" charset="0"/>
              </a:rPr>
              <a:t>請加入新的</a:t>
            </a:r>
            <a:r>
              <a:rPr lang="en-US" altLang="zh-TW" dirty="0">
                <a:latin typeface="微軟正黑體" charset="0"/>
                <a:ea typeface="微軟正黑體" charset="0"/>
              </a:rPr>
              <a:t>String</a:t>
            </a:r>
            <a:r>
              <a:rPr lang="zh-TW" altLang="en-US" dirty="0">
                <a:latin typeface="微軟正黑體" charset="0"/>
                <a:ea typeface="微軟正黑體" charset="0"/>
              </a:rPr>
              <a:t>成員變數，命名為</a:t>
            </a:r>
            <a:r>
              <a:rPr lang="en-US" altLang="zh-TW" dirty="0">
                <a:latin typeface="微軟正黑體" charset="0"/>
                <a:ea typeface="微軟正黑體" charset="0"/>
              </a:rPr>
              <a:t>best</a:t>
            </a:r>
            <a:r>
              <a:rPr lang="zh-TW" altLang="en-US" dirty="0">
                <a:latin typeface="微軟正黑體" charset="0"/>
                <a:ea typeface="微軟正黑體" charset="0"/>
              </a:rPr>
              <a:t>。</a:t>
            </a:r>
            <a:endParaRPr lang="en-US" altLang="zh-TW" dirty="0">
              <a:latin typeface="微軟正黑體" charset="0"/>
              <a:ea typeface="微軟正黑體" charset="0"/>
            </a:endParaRPr>
          </a:p>
          <a:p>
            <a:endParaRPr lang="en-US" altLang="zh-TW" dirty="0">
              <a:latin typeface="微軟正黑體" charset="0"/>
              <a:ea typeface="微軟正黑體" charset="0"/>
            </a:endParaRPr>
          </a:p>
          <a:p>
            <a:endParaRPr lang="en-US" altLang="zh-TW" dirty="0">
              <a:latin typeface="微軟正黑體" charset="0"/>
              <a:ea typeface="微軟正黑體" charset="0"/>
            </a:endParaRPr>
          </a:p>
          <a:p>
            <a:endParaRPr lang="en-US" altLang="zh-TW" dirty="0">
              <a:latin typeface="微軟正黑體" charset="0"/>
              <a:ea typeface="微軟正黑體" charset="0"/>
            </a:endParaRPr>
          </a:p>
          <a:p>
            <a:r>
              <a:rPr lang="zh-TW" altLang="en-US" dirty="0">
                <a:latin typeface="微軟正黑體" charset="0"/>
                <a:ea typeface="微軟正黑體" charset="0"/>
              </a:rPr>
              <a:t>請修改註冊</a:t>
            </a:r>
            <a:r>
              <a:rPr lang="en-US" altLang="zh-TW" dirty="0" err="1">
                <a:latin typeface="微軟正黑體" charset="0"/>
                <a:ea typeface="微軟正黑體" charset="0"/>
              </a:rPr>
              <a:t>requestLocationUpdates</a:t>
            </a:r>
            <a:r>
              <a:rPr lang="zh-TW" altLang="en-US" dirty="0">
                <a:latin typeface="微軟正黑體" charset="0"/>
                <a:ea typeface="微軟正黑體" charset="0"/>
              </a:rPr>
              <a:t>的方法如下：</a:t>
            </a:r>
          </a:p>
        </p:txBody>
      </p:sp>
      <p:sp>
        <p:nvSpPr>
          <p:cNvPr id="29699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charset="0"/>
                <a:ea typeface="微軟正黑體" charset="0"/>
              </a:rPr>
              <a:t>範例</a:t>
            </a:r>
          </a:p>
        </p:txBody>
      </p:sp>
      <p:sp>
        <p:nvSpPr>
          <p:cNvPr id="5" name="矩形 4"/>
          <p:cNvSpPr/>
          <p:nvPr/>
        </p:nvSpPr>
        <p:spPr>
          <a:xfrm>
            <a:off x="539750" y="3213100"/>
            <a:ext cx="8021638" cy="7207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2000" dirty="0" err="1">
                <a:solidFill>
                  <a:schemeClr val="tx1"/>
                </a:solidFill>
              </a:rPr>
              <a:t>LocationManager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lm;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best;</a:t>
            </a:r>
          </a:p>
        </p:txBody>
      </p:sp>
      <p:sp>
        <p:nvSpPr>
          <p:cNvPr id="6" name="矩形 5"/>
          <p:cNvSpPr/>
          <p:nvPr/>
        </p:nvSpPr>
        <p:spPr>
          <a:xfrm>
            <a:off x="539750" y="4868863"/>
            <a:ext cx="8021638" cy="16557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</a:rPr>
              <a:t>lm = (</a:t>
            </a:r>
            <a:r>
              <a:rPr lang="en-US" altLang="zh-TW" dirty="0" err="1">
                <a:solidFill>
                  <a:schemeClr val="tx1"/>
                </a:solidFill>
              </a:rPr>
              <a:t>LocationManager</a:t>
            </a:r>
            <a:r>
              <a:rPr lang="en-US" altLang="zh-TW" dirty="0">
                <a:solidFill>
                  <a:schemeClr val="tx1"/>
                </a:solidFill>
              </a:rPr>
              <a:t>) </a:t>
            </a:r>
            <a:r>
              <a:rPr lang="en-US" altLang="zh-TW" dirty="0" err="1" smtClean="0">
                <a:solidFill>
                  <a:schemeClr val="tx1"/>
                </a:solidFill>
              </a:rPr>
              <a:t>getSystemService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Context.LOCATION_SERVICE</a:t>
            </a:r>
            <a:r>
              <a:rPr lang="en-US" altLang="zh-TW" dirty="0">
                <a:solidFill>
                  <a:schemeClr val="tx1"/>
                </a:solidFill>
              </a:rPr>
              <a:t>);</a:t>
            </a:r>
          </a:p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</a:rPr>
              <a:t>Criteria </a:t>
            </a:r>
            <a:r>
              <a:rPr lang="en-US" altLang="zh-TW" b="1" dirty="0" err="1">
                <a:solidFill>
                  <a:srgbClr val="FF0000"/>
                </a:solidFill>
              </a:rPr>
              <a:t>crit</a:t>
            </a:r>
            <a:r>
              <a:rPr lang="en-US" altLang="zh-TW" b="1" dirty="0">
                <a:solidFill>
                  <a:srgbClr val="FF0000"/>
                </a:solidFill>
              </a:rPr>
              <a:t> = new Criteria();</a:t>
            </a:r>
          </a:p>
          <a:p>
            <a:pPr>
              <a:defRPr/>
            </a:pPr>
            <a:r>
              <a:rPr lang="en-US" altLang="zh-TW" b="1" dirty="0" err="1">
                <a:solidFill>
                  <a:srgbClr val="FF0000"/>
                </a:solidFill>
              </a:rPr>
              <a:t>crit.setAccuracy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Criteria.ACCURACY_FINE</a:t>
            </a:r>
            <a:r>
              <a:rPr lang="en-US" altLang="zh-TW" b="1" dirty="0">
                <a:solidFill>
                  <a:srgbClr val="FF0000"/>
                </a:solidFill>
              </a:rPr>
              <a:t>);</a:t>
            </a:r>
          </a:p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</a:rPr>
              <a:t>best = </a:t>
            </a:r>
            <a:r>
              <a:rPr lang="en-US" altLang="zh-TW" b="1" dirty="0" err="1">
                <a:solidFill>
                  <a:srgbClr val="FF0000"/>
                </a:solidFill>
              </a:rPr>
              <a:t>lm.getBestProvider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crit</a:t>
            </a:r>
            <a:r>
              <a:rPr lang="en-US" altLang="zh-TW" b="1" dirty="0">
                <a:solidFill>
                  <a:srgbClr val="FF0000"/>
                </a:solidFill>
              </a:rPr>
              <a:t>, true);</a:t>
            </a:r>
          </a:p>
          <a:p>
            <a:pPr>
              <a:defRPr/>
            </a:pPr>
            <a:r>
              <a:rPr lang="en-US" altLang="zh-TW" dirty="0" err="1">
                <a:solidFill>
                  <a:schemeClr val="tx1"/>
                </a:solidFill>
              </a:rPr>
              <a:t>lm.requestLocationUpdates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best</a:t>
            </a:r>
            <a:r>
              <a:rPr lang="en-US" altLang="zh-TW" dirty="0">
                <a:solidFill>
                  <a:schemeClr val="tx1"/>
                </a:solidFill>
              </a:rPr>
              <a:t>, 100, 0, this);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75467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288" y="2482850"/>
            <a:ext cx="8569325" cy="3643313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微軟正黑體" charset="0"/>
                <a:ea typeface="微軟正黑體" charset="0"/>
              </a:rPr>
              <a:t>Criteria</a:t>
            </a:r>
            <a:r>
              <a:rPr lang="zh-TW" altLang="en-US" dirty="0">
                <a:latin typeface="微軟正黑體" charset="0"/>
                <a:ea typeface="微軟正黑體" charset="0"/>
              </a:rPr>
              <a:t>是用來讓我們設定資訊提供者選取的標準。</a:t>
            </a:r>
            <a:endParaRPr lang="en-US" altLang="zh-TW" dirty="0">
              <a:latin typeface="微軟正黑體" charset="0"/>
              <a:ea typeface="微軟正黑體" charset="0"/>
            </a:endParaRPr>
          </a:p>
          <a:p>
            <a:pPr lvl="1"/>
            <a:r>
              <a:rPr lang="zh-TW" altLang="en-US" dirty="0" smtClean="0">
                <a:latin typeface="微軟正黑體" charset="0"/>
                <a:ea typeface="微軟正黑體" charset="0"/>
              </a:rPr>
              <a:t>使用時請載入</a:t>
            </a:r>
            <a:r>
              <a:rPr lang="en-US" altLang="zh-TW" dirty="0" err="1" smtClean="0">
                <a:latin typeface="微軟正黑體" charset="0"/>
                <a:ea typeface="微軟正黑體" charset="0"/>
              </a:rPr>
              <a:t>android.location.Criteria</a:t>
            </a:r>
            <a:endParaRPr lang="en-US" altLang="zh-TW" dirty="0">
              <a:latin typeface="微軟正黑體" charset="0"/>
              <a:ea typeface="微軟正黑體" charset="0"/>
            </a:endParaRPr>
          </a:p>
          <a:p>
            <a:pPr lvl="1"/>
            <a:r>
              <a:rPr lang="zh-TW" altLang="en-US" dirty="0" smtClean="0">
                <a:latin typeface="微軟正黑體" charset="0"/>
                <a:ea typeface="微軟正黑體" charset="0"/>
              </a:rPr>
              <a:t>可</a:t>
            </a:r>
            <a:r>
              <a:rPr lang="zh-TW" altLang="en-US" dirty="0">
                <a:latin typeface="微軟正黑體" charset="0"/>
                <a:ea typeface="微軟正黑體" charset="0"/>
              </a:rPr>
              <a:t>透過它設定精準度、電力、高度、速度、方位和金錢成本等因素作為選擇提供者的考量。</a:t>
            </a:r>
            <a:endParaRPr lang="en-US" altLang="zh-TW" dirty="0">
              <a:latin typeface="微軟正黑體" charset="0"/>
              <a:ea typeface="微軟正黑體" charset="0"/>
            </a:endParaRPr>
          </a:p>
          <a:p>
            <a:pPr lvl="1"/>
            <a:r>
              <a:rPr lang="zh-TW" altLang="en-US" dirty="0">
                <a:latin typeface="微軟正黑體" charset="0"/>
                <a:ea typeface="微軟正黑體" charset="0"/>
              </a:rPr>
              <a:t>例如：</a:t>
            </a:r>
            <a:endParaRPr lang="en-US" altLang="zh-TW" dirty="0">
              <a:latin typeface="微軟正黑體" charset="0"/>
              <a:ea typeface="微軟正黑體" charset="0"/>
            </a:endParaRPr>
          </a:p>
          <a:p>
            <a:pPr marL="627063" lvl="2" indent="0">
              <a:buFont typeface="Symbol" charset="2"/>
              <a:buNone/>
            </a:pPr>
            <a:r>
              <a:rPr lang="it-IT" altLang="zh-TW" dirty="0" err="1">
                <a:latin typeface="微軟正黑體" charset="0"/>
                <a:ea typeface="微軟正黑體" charset="0"/>
              </a:rPr>
              <a:t>Criteria</a:t>
            </a:r>
            <a:r>
              <a:rPr lang="it-IT" altLang="zh-TW" dirty="0">
                <a:latin typeface="微軟正黑體" charset="0"/>
                <a:ea typeface="微軟正黑體" charset="0"/>
              </a:rPr>
              <a:t> </a:t>
            </a:r>
            <a:r>
              <a:rPr lang="it-IT" altLang="zh-TW" dirty="0" err="1">
                <a:latin typeface="微軟正黑體" charset="0"/>
                <a:ea typeface="微軟正黑體" charset="0"/>
              </a:rPr>
              <a:t>crit</a:t>
            </a:r>
            <a:r>
              <a:rPr lang="it-IT" altLang="zh-TW" dirty="0">
                <a:latin typeface="微軟正黑體" charset="0"/>
                <a:ea typeface="微軟正黑體" charset="0"/>
              </a:rPr>
              <a:t> = new </a:t>
            </a:r>
            <a:r>
              <a:rPr lang="it-IT" altLang="zh-TW" dirty="0" err="1">
                <a:latin typeface="微軟正黑體" charset="0"/>
                <a:ea typeface="微軟正黑體" charset="0"/>
              </a:rPr>
              <a:t>Criteria</a:t>
            </a:r>
            <a:r>
              <a:rPr lang="it-IT" altLang="zh-TW" dirty="0">
                <a:latin typeface="微軟正黑體" charset="0"/>
                <a:ea typeface="微軟正黑體" charset="0"/>
              </a:rPr>
              <a:t>();</a:t>
            </a:r>
          </a:p>
          <a:p>
            <a:pPr marL="627063" lvl="2" indent="0">
              <a:buFont typeface="Symbol" charset="2"/>
              <a:buNone/>
            </a:pPr>
            <a:r>
              <a:rPr lang="it-IT" altLang="zh-TW" dirty="0" err="1">
                <a:latin typeface="微軟正黑體" charset="0"/>
                <a:ea typeface="微軟正黑體" charset="0"/>
              </a:rPr>
              <a:t>crit.setAccuracy</a:t>
            </a:r>
            <a:r>
              <a:rPr lang="it-IT" altLang="zh-TW" dirty="0">
                <a:latin typeface="微軟正黑體" charset="0"/>
                <a:ea typeface="微軟正黑體" charset="0"/>
              </a:rPr>
              <a:t>(</a:t>
            </a:r>
            <a:r>
              <a:rPr lang="it-IT" altLang="zh-TW" dirty="0" err="1">
                <a:latin typeface="微軟正黑體" charset="0"/>
                <a:ea typeface="微軟正黑體" charset="0"/>
              </a:rPr>
              <a:t>Criteria.ACCURACY_FINE</a:t>
            </a:r>
            <a:r>
              <a:rPr lang="it-IT" altLang="zh-TW" dirty="0">
                <a:latin typeface="微軟正黑體" charset="0"/>
                <a:ea typeface="微軟正黑體" charset="0"/>
              </a:rPr>
              <a:t>);</a:t>
            </a:r>
          </a:p>
          <a:p>
            <a:pPr marL="627063" lvl="2" indent="0"/>
            <a:r>
              <a:rPr lang="zh-TW" altLang="en-US" dirty="0">
                <a:latin typeface="微軟正黑體" charset="0"/>
                <a:ea typeface="微軟正黑體" charset="0"/>
              </a:rPr>
              <a:t>代表精準度的篩選條件為良好</a:t>
            </a:r>
            <a:endParaRPr lang="en-US" altLang="zh-TW" dirty="0">
              <a:latin typeface="微軟正黑體" charset="0"/>
              <a:ea typeface="微軟正黑體" charset="0"/>
            </a:endParaRPr>
          </a:p>
          <a:p>
            <a:pPr marL="627063" lvl="2" indent="0"/>
            <a:r>
              <a:rPr lang="zh-TW" altLang="en-US" dirty="0">
                <a:latin typeface="微軟正黑體" charset="0"/>
                <a:ea typeface="微軟正黑體" charset="0"/>
              </a:rPr>
              <a:t>其他說明請參考：</a:t>
            </a:r>
            <a:endParaRPr lang="en-US" altLang="zh-TW" dirty="0">
              <a:latin typeface="微軟正黑體" charset="0"/>
              <a:ea typeface="微軟正黑體" charset="0"/>
            </a:endParaRPr>
          </a:p>
          <a:p>
            <a:pPr marL="627063" lvl="2" indent="0"/>
            <a:r>
              <a:rPr lang="en-US" altLang="zh-TW" sz="1400" dirty="0">
                <a:latin typeface="微軟正黑體" charset="0"/>
                <a:ea typeface="微軟正黑體" charset="0"/>
                <a:hlinkClick r:id="rId2"/>
              </a:rPr>
              <a:t>http://developer.android.com/intl/zh-cn/reference/android/location/Criteria.html</a:t>
            </a:r>
            <a:endParaRPr lang="en-US" altLang="zh-TW" sz="1400" dirty="0">
              <a:latin typeface="微軟正黑體" charset="0"/>
              <a:ea typeface="微軟正黑體" charset="0"/>
            </a:endParaRPr>
          </a:p>
          <a:p>
            <a:pPr marL="627063" lvl="2" indent="0"/>
            <a:endParaRPr lang="en-US" altLang="zh-TW" sz="1400" dirty="0">
              <a:latin typeface="微軟正黑體" charset="0"/>
              <a:ea typeface="微軟正黑體" charset="0"/>
            </a:endParaRPr>
          </a:p>
          <a:p>
            <a:pPr marL="627063" lvl="2" indent="0">
              <a:buFont typeface="Symbol" charset="2"/>
              <a:buNone/>
            </a:pPr>
            <a:endParaRPr lang="it-IT" altLang="zh-TW" dirty="0">
              <a:latin typeface="微軟正黑體" charset="0"/>
              <a:ea typeface="微軟正黑體" charset="0"/>
            </a:endParaRPr>
          </a:p>
          <a:p>
            <a:pPr marL="627063" lvl="2" indent="0"/>
            <a:endParaRPr lang="en-US" altLang="zh-TW" dirty="0">
              <a:latin typeface="微軟正黑體" charset="0"/>
              <a:ea typeface="微軟正黑體" charset="0"/>
            </a:endParaRPr>
          </a:p>
          <a:p>
            <a:pPr marL="627063" lvl="2" indent="0"/>
            <a:endParaRPr lang="en-US" altLang="zh-TW" dirty="0">
              <a:latin typeface="微軟正黑體" charset="0"/>
              <a:ea typeface="微軟正黑體" charset="0"/>
            </a:endParaRPr>
          </a:p>
          <a:p>
            <a:pPr marL="627063" lvl="2" indent="0"/>
            <a:endParaRPr lang="en-US" altLang="zh-TW" dirty="0">
              <a:latin typeface="微軟正黑體" charset="0"/>
              <a:ea typeface="微軟正黑體" charset="0"/>
            </a:endParaRPr>
          </a:p>
          <a:p>
            <a:pPr marL="627063" lvl="2" indent="0"/>
            <a:endParaRPr lang="zh-TW" altLang="en-US" dirty="0">
              <a:latin typeface="微軟正黑體" charset="0"/>
              <a:ea typeface="微軟正黑體" charset="0"/>
            </a:endParaRPr>
          </a:p>
        </p:txBody>
      </p:sp>
      <p:sp>
        <p:nvSpPr>
          <p:cNvPr id="3072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charset="0"/>
                <a:ea typeface="微軟正黑體" charset="0"/>
              </a:rPr>
              <a:t>Criteria</a:t>
            </a:r>
            <a:r>
              <a:rPr lang="zh-TW" altLang="en-US">
                <a:latin typeface="微軟正黑體" charset="0"/>
                <a:ea typeface="微軟正黑體" charset="0"/>
              </a:rPr>
              <a:t>類別</a:t>
            </a:r>
          </a:p>
        </p:txBody>
      </p:sp>
    </p:spTree>
    <p:extLst>
      <p:ext uri="{BB962C8B-B14F-4D97-AF65-F5344CB8AC3E}">
        <p14:creationId xmlns:p14="http://schemas.microsoft.com/office/powerpoint/2010/main" val="7652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Android</a:t>
            </a:r>
            <a:r>
              <a:rPr kumimoji="1" lang="zh-TW" altLang="en-US" dirty="0"/>
              <a:t>系統也可以從網路或電信服務，</a:t>
            </a:r>
            <a:r>
              <a:rPr kumimoji="1" lang="zh-TW" altLang="en-US" dirty="0" smtClean="0"/>
              <a:t>讀取位置</a:t>
            </a:r>
            <a:r>
              <a:rPr kumimoji="1" lang="zh-TW" altLang="en-US" dirty="0"/>
              <a:t>資訊。</a:t>
            </a:r>
          </a:p>
          <a:p>
            <a:r>
              <a:rPr kumimoji="1" lang="en-US" altLang="zh-TW" dirty="0" smtClean="0"/>
              <a:t>Google </a:t>
            </a:r>
            <a:r>
              <a:rPr kumimoji="1" lang="en-US" altLang="zh-TW" dirty="0"/>
              <a:t>Services Location </a:t>
            </a:r>
            <a:r>
              <a:rPr kumimoji="1" lang="en-US" altLang="zh-TW" dirty="0" smtClean="0"/>
              <a:t>API</a:t>
            </a:r>
            <a:r>
              <a:rPr kumimoji="1" lang="zh-TW" altLang="en-US" dirty="0" smtClean="0"/>
              <a:t>：</a:t>
            </a:r>
          </a:p>
          <a:p>
            <a:pPr lvl="1"/>
            <a:r>
              <a:rPr kumimoji="1" lang="zh-TW" altLang="en-US" dirty="0" smtClean="0"/>
              <a:t>使</a:t>
            </a:r>
            <a:r>
              <a:rPr kumimoji="1" lang="zh-TW" altLang="en-US" dirty="0" smtClean="0"/>
              <a:t>應用</a:t>
            </a:r>
            <a:r>
              <a:rPr kumimoji="1" lang="zh-TW" altLang="en-US" dirty="0"/>
              <a:t>程式</a:t>
            </a:r>
            <a:r>
              <a:rPr kumimoji="1" lang="zh-TW" altLang="en-US" dirty="0" smtClean="0"/>
              <a:t>可以讀取</a:t>
            </a:r>
            <a:r>
              <a:rPr kumimoji="1" lang="zh-TW" altLang="en-US" dirty="0"/>
              <a:t>需要的位置資訊</a:t>
            </a:r>
            <a:r>
              <a:rPr kumimoji="1" lang="zh-TW" altLang="en-US" dirty="0" smtClean="0"/>
              <a:t>。</a:t>
            </a:r>
          </a:p>
          <a:p>
            <a:pPr lvl="1"/>
            <a:r>
              <a:rPr lang="zh-TW" altLang="en-US" dirty="0"/>
              <a:t>應用程式可以儲存使用這些位置資訊，例如記錄與儲存目前的位置，在地圖元件中查詢與規劃路徑。</a:t>
            </a:r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簡介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5563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內容版面配置區 1"/>
          <p:cNvSpPr>
            <a:spLocks noGrp="1"/>
          </p:cNvSpPr>
          <p:nvPr>
            <p:ph idx="1"/>
          </p:nvPr>
        </p:nvSpPr>
        <p:spPr>
          <a:xfrm>
            <a:off x="395288" y="2420938"/>
            <a:ext cx="7885112" cy="3705225"/>
          </a:xfrm>
        </p:spPr>
        <p:txBody>
          <a:bodyPr/>
          <a:lstStyle/>
          <a:p>
            <a:r>
              <a:rPr lang="zh-TW" altLang="en-US">
                <a:latin typeface="微軟正黑體" charset="0"/>
                <a:ea typeface="微軟正黑體" charset="0"/>
              </a:rPr>
              <a:t>請在</a:t>
            </a:r>
            <a:r>
              <a:rPr lang="en-US" altLang="zh-TW">
                <a:latin typeface="微軟正黑體" charset="0"/>
                <a:ea typeface="微軟正黑體" charset="0"/>
              </a:rPr>
              <a:t>Activity</a:t>
            </a:r>
            <a:r>
              <a:rPr lang="zh-TW" altLang="en-US">
                <a:latin typeface="微軟正黑體" charset="0"/>
                <a:ea typeface="微軟正黑體" charset="0"/>
              </a:rPr>
              <a:t>或</a:t>
            </a:r>
            <a:r>
              <a:rPr lang="en-US" altLang="zh-TW">
                <a:latin typeface="微軟正黑體" charset="0"/>
                <a:ea typeface="微軟正黑體" charset="0"/>
              </a:rPr>
              <a:t>Fragment</a:t>
            </a:r>
            <a:r>
              <a:rPr lang="zh-TW" altLang="en-US">
                <a:latin typeface="微軟正黑體" charset="0"/>
                <a:ea typeface="微軟正黑體" charset="0"/>
              </a:rPr>
              <a:t>的</a:t>
            </a:r>
            <a:r>
              <a:rPr lang="en-US" altLang="zh-TW">
                <a:latin typeface="微軟正黑體" charset="0"/>
                <a:ea typeface="微軟正黑體" charset="0"/>
              </a:rPr>
              <a:t>onResume</a:t>
            </a:r>
            <a:r>
              <a:rPr lang="zh-TW" altLang="en-US">
                <a:latin typeface="微軟正黑體" charset="0"/>
                <a:ea typeface="微軟正黑體" charset="0"/>
              </a:rPr>
              <a:t>與</a:t>
            </a:r>
            <a:r>
              <a:rPr lang="en-US" altLang="zh-TW">
                <a:latin typeface="微軟正黑體" charset="0"/>
                <a:ea typeface="微軟正黑體" charset="0"/>
              </a:rPr>
              <a:t>onPause</a:t>
            </a:r>
            <a:r>
              <a:rPr lang="zh-TW" altLang="en-US">
                <a:latin typeface="微軟正黑體" charset="0"/>
                <a:ea typeface="微軟正黑體" charset="0"/>
              </a:rPr>
              <a:t>成員函式中加入以下程式碼：</a:t>
            </a:r>
          </a:p>
        </p:txBody>
      </p:sp>
      <p:sp>
        <p:nvSpPr>
          <p:cNvPr id="31747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charset="0"/>
                <a:ea typeface="微軟正黑體" charset="0"/>
              </a:rPr>
              <a:t>定位監聽註冊與註銷時機</a:t>
            </a:r>
          </a:p>
        </p:txBody>
      </p:sp>
      <p:sp>
        <p:nvSpPr>
          <p:cNvPr id="5" name="矩形 4"/>
          <p:cNvSpPr/>
          <p:nvPr/>
        </p:nvSpPr>
        <p:spPr>
          <a:xfrm>
            <a:off x="684213" y="3429000"/>
            <a:ext cx="8021637" cy="30241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</a:rPr>
              <a:t>@Override</a:t>
            </a:r>
          </a:p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</a:rPr>
              <a:t>public void </a:t>
            </a:r>
            <a:r>
              <a:rPr lang="en-US" altLang="zh-TW" dirty="0" err="1">
                <a:solidFill>
                  <a:schemeClr val="tx1"/>
                </a:solidFill>
              </a:rPr>
              <a:t>onResume</a:t>
            </a:r>
            <a:r>
              <a:rPr lang="en-US" altLang="zh-TW" dirty="0">
                <a:solidFill>
                  <a:schemeClr val="tx1"/>
                </a:solidFill>
              </a:rPr>
              <a:t>() {</a:t>
            </a:r>
          </a:p>
          <a:p>
            <a:pPr>
              <a:defRPr/>
            </a:pPr>
            <a:r>
              <a:rPr lang="zh-TW" altLang="en-US" dirty="0">
                <a:solidFill>
                  <a:schemeClr val="tx1"/>
                </a:solidFill>
              </a:rPr>
              <a:t>        </a:t>
            </a:r>
            <a:r>
              <a:rPr lang="en-US" altLang="zh-TW" dirty="0" err="1">
                <a:solidFill>
                  <a:schemeClr val="tx1"/>
                </a:solidFill>
              </a:rPr>
              <a:t>super.onResume</a:t>
            </a:r>
            <a:r>
              <a:rPr lang="en-US" altLang="zh-TW" dirty="0">
                <a:solidFill>
                  <a:schemeClr val="tx1"/>
                </a:solidFill>
              </a:rPr>
              <a:t>();</a:t>
            </a:r>
          </a:p>
          <a:p>
            <a:pPr>
              <a:defRPr/>
            </a:pPr>
            <a:r>
              <a:rPr lang="zh-TW" altLang="en-US" dirty="0">
                <a:solidFill>
                  <a:schemeClr val="tx1"/>
                </a:solidFill>
              </a:rPr>
              <a:t>        </a:t>
            </a:r>
            <a:r>
              <a:rPr lang="en-US" altLang="zh-TW" dirty="0" err="1">
                <a:solidFill>
                  <a:schemeClr val="tx1"/>
                </a:solidFill>
              </a:rPr>
              <a:t>lm.requestLocationUpdates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best</a:t>
            </a:r>
            <a:r>
              <a:rPr lang="en-US" altLang="zh-TW" dirty="0">
                <a:solidFill>
                  <a:schemeClr val="tx1"/>
                </a:solidFill>
              </a:rPr>
              <a:t>, 100, 0, this);</a:t>
            </a:r>
          </a:p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</a:rPr>
              <a:t>}</a:t>
            </a:r>
          </a:p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</a:rPr>
              <a:t>@Override</a:t>
            </a:r>
          </a:p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</a:rPr>
              <a:t>public void </a:t>
            </a:r>
            <a:r>
              <a:rPr lang="en-US" altLang="zh-TW" dirty="0" err="1">
                <a:solidFill>
                  <a:schemeClr val="tx1"/>
                </a:solidFill>
              </a:rPr>
              <a:t>onPause</a:t>
            </a:r>
            <a:r>
              <a:rPr lang="en-US" altLang="zh-TW" dirty="0">
                <a:solidFill>
                  <a:schemeClr val="tx1"/>
                </a:solidFill>
              </a:rPr>
              <a:t>() {</a:t>
            </a:r>
          </a:p>
          <a:p>
            <a:pPr>
              <a:defRPr/>
            </a:pPr>
            <a:r>
              <a:rPr lang="zh-TW" altLang="en-US" dirty="0">
                <a:solidFill>
                  <a:schemeClr val="tx1"/>
                </a:solidFill>
              </a:rPr>
              <a:t>        </a:t>
            </a:r>
            <a:r>
              <a:rPr lang="en-US" altLang="zh-TW" dirty="0" err="1">
                <a:solidFill>
                  <a:schemeClr val="tx1"/>
                </a:solidFill>
              </a:rPr>
              <a:t>super.onPause</a:t>
            </a:r>
            <a:r>
              <a:rPr lang="en-US" altLang="zh-TW" dirty="0">
                <a:solidFill>
                  <a:schemeClr val="tx1"/>
                </a:solidFill>
              </a:rPr>
              <a:t>();</a:t>
            </a:r>
          </a:p>
          <a:p>
            <a:pPr>
              <a:defRPr/>
            </a:pPr>
            <a:r>
              <a:rPr lang="zh-TW" altLang="en-US" dirty="0">
                <a:solidFill>
                  <a:schemeClr val="tx1"/>
                </a:solidFill>
              </a:rPr>
              <a:t>        </a:t>
            </a:r>
            <a:r>
              <a:rPr lang="en-US" altLang="zh-TW" dirty="0" err="1">
                <a:solidFill>
                  <a:schemeClr val="tx1"/>
                </a:solidFill>
              </a:rPr>
              <a:t>lm.removeUpdates</a:t>
            </a:r>
            <a:r>
              <a:rPr lang="en-US" altLang="zh-TW" dirty="0">
                <a:solidFill>
                  <a:schemeClr val="tx1"/>
                </a:solidFill>
              </a:rPr>
              <a:t>(this);</a:t>
            </a:r>
          </a:p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</a:rPr>
              <a:t>}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5976" y="4797152"/>
            <a:ext cx="4032448" cy="129614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LocationManager.GPS_PROVIDER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LocationManager.NETWORK_PROVIDER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，或沿用前例，使用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best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肘形接點 7"/>
          <p:cNvCxnSpPr/>
          <p:nvPr/>
        </p:nvCxnSpPr>
        <p:spPr>
          <a:xfrm rot="10800000">
            <a:off x="4067175" y="4797425"/>
            <a:ext cx="288925" cy="647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520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latin typeface="微軟正黑體" charset="0"/>
                <a:ea typeface="微軟正黑體" charset="0"/>
              </a:rPr>
              <a:t>為了節省電力，建議在不需要進行定位偵測時關閉定位監聽功能，例如當應用程式暫停的時候。</a:t>
            </a:r>
            <a:endParaRPr lang="en-US" altLang="zh-TW">
              <a:latin typeface="微軟正黑體" charset="0"/>
              <a:ea typeface="微軟正黑體" charset="0"/>
            </a:endParaRPr>
          </a:p>
          <a:p>
            <a:pPr lvl="1"/>
            <a:r>
              <a:rPr lang="zh-TW" altLang="en-US">
                <a:latin typeface="微軟正黑體" charset="0"/>
                <a:ea typeface="微軟正黑體" charset="0"/>
              </a:rPr>
              <a:t>在</a:t>
            </a:r>
            <a:r>
              <a:rPr lang="en-US" altLang="zh-TW">
                <a:latin typeface="微軟正黑體" charset="0"/>
                <a:ea typeface="微軟正黑體" charset="0"/>
              </a:rPr>
              <a:t>onPause</a:t>
            </a:r>
            <a:r>
              <a:rPr lang="zh-TW" altLang="en-US">
                <a:latin typeface="微軟正黑體" charset="0"/>
                <a:ea typeface="微軟正黑體" charset="0"/>
              </a:rPr>
              <a:t>中實作</a:t>
            </a:r>
            <a:endParaRPr lang="en-US" altLang="zh-TW">
              <a:latin typeface="微軟正黑體" charset="0"/>
              <a:ea typeface="微軟正黑體" charset="0"/>
            </a:endParaRPr>
          </a:p>
          <a:p>
            <a:r>
              <a:rPr lang="zh-TW" altLang="en-US">
                <a:latin typeface="微軟正黑體" charset="0"/>
                <a:ea typeface="微軟正黑體" charset="0"/>
              </a:rPr>
              <a:t>等到應用程式回復時，再重新註冊。</a:t>
            </a:r>
          </a:p>
        </p:txBody>
      </p:sp>
      <p:sp>
        <p:nvSpPr>
          <p:cNvPr id="32771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charset="0"/>
                <a:ea typeface="微軟正黑體" charset="0"/>
              </a:rPr>
              <a:t>removeUpdates</a:t>
            </a:r>
            <a:endParaRPr lang="zh-TW" altLang="en-US">
              <a:latin typeface="微軟正黑體" charset="0"/>
              <a:ea typeface="微軟正黑體" charset="0"/>
            </a:endParaRPr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charset="2"/>
              <a:buChar char=""/>
              <a:defRPr sz="2400">
                <a:solidFill>
                  <a:schemeClr val="tx2"/>
                </a:solidFill>
                <a:latin typeface="微軟正黑體" charset="0"/>
                <a:ea typeface="微軟正黑體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charset="2"/>
              <a:buChar char=""/>
              <a:defRPr sz="2200">
                <a:solidFill>
                  <a:schemeClr val="tx2"/>
                </a:solidFill>
                <a:latin typeface="微軟正黑體" charset="0"/>
                <a:ea typeface="微軟正黑體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charset="2"/>
              <a:buChar char=""/>
              <a:defRPr sz="2000">
                <a:solidFill>
                  <a:schemeClr val="tx2"/>
                </a:solidFill>
                <a:latin typeface="微軟正黑體" charset="0"/>
                <a:ea typeface="微軟正黑體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charset="2"/>
              <a:buChar char=""/>
              <a:defRPr>
                <a:solidFill>
                  <a:schemeClr val="tx2"/>
                </a:solidFill>
                <a:latin typeface="微軟正黑體" charset="0"/>
                <a:ea typeface="微軟正黑體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charset="2"/>
              <a:buChar char=""/>
              <a:defRPr sz="1600">
                <a:solidFill>
                  <a:schemeClr val="tx2"/>
                </a:solidFill>
                <a:latin typeface="微軟正黑體" charset="0"/>
                <a:ea typeface="微軟正黑體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charset="2"/>
              <a:buChar char=""/>
              <a:defRPr sz="1600">
                <a:solidFill>
                  <a:schemeClr val="tx2"/>
                </a:solidFill>
                <a:latin typeface="微軟正黑體" charset="0"/>
                <a:ea typeface="微軟正黑體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charset="2"/>
              <a:buChar char=""/>
              <a:defRPr sz="1600">
                <a:solidFill>
                  <a:schemeClr val="tx2"/>
                </a:solidFill>
                <a:latin typeface="微軟正黑體" charset="0"/>
                <a:ea typeface="微軟正黑體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charset="2"/>
              <a:buChar char=""/>
              <a:defRPr sz="1600">
                <a:solidFill>
                  <a:schemeClr val="tx2"/>
                </a:solidFill>
                <a:latin typeface="微軟正黑體" charset="0"/>
                <a:ea typeface="微軟正黑體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charset="2"/>
              <a:buChar char=""/>
              <a:defRPr sz="1600">
                <a:solidFill>
                  <a:schemeClr val="tx2"/>
                </a:solidFill>
                <a:latin typeface="微軟正黑體" charset="0"/>
                <a:ea typeface="微軟正黑體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0E7D60E-7BA0-0544-854C-3000FBA33A3C}" type="slidenum">
              <a:rPr lang="zh-TW" altLang="en-US" sz="1000">
                <a:latin typeface="Arial" charset="0"/>
                <a:ea typeface="新細明體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zh-TW" altLang="en-US" sz="1000">
              <a:latin typeface="Arial" charset="0"/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096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charset="0"/>
                <a:ea typeface="微軟正黑體" charset="0"/>
              </a:rPr>
              <a:t>取得最近一次所偵測到的位置資訊；通常在為位置進行初始化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時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（例：</a:t>
            </a:r>
            <a:r>
              <a:rPr lang="en-US" altLang="zh-TW" dirty="0" err="1" smtClean="0">
                <a:latin typeface="微軟正黑體" charset="0"/>
                <a:ea typeface="微軟正黑體" charset="0"/>
              </a:rPr>
              <a:t>onCreate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）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使用</a:t>
            </a:r>
            <a:r>
              <a:rPr lang="zh-TW" altLang="en-US" dirty="0">
                <a:latin typeface="微軟正黑體" charset="0"/>
                <a:ea typeface="微軟正黑體" charset="0"/>
              </a:rPr>
              <a:t>。使用範例如下：</a:t>
            </a:r>
          </a:p>
        </p:txBody>
      </p:sp>
      <p:sp>
        <p:nvSpPr>
          <p:cNvPr id="33795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charset="0"/>
                <a:ea typeface="微軟正黑體" charset="0"/>
              </a:rPr>
              <a:t>取得上一次位置資訊</a:t>
            </a:r>
          </a:p>
        </p:txBody>
      </p:sp>
      <p:sp>
        <p:nvSpPr>
          <p:cNvPr id="5" name="矩形 4"/>
          <p:cNvSpPr/>
          <p:nvPr/>
        </p:nvSpPr>
        <p:spPr>
          <a:xfrm>
            <a:off x="684213" y="3429000"/>
            <a:ext cx="8021637" cy="25923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</a:rPr>
              <a:t>String </a:t>
            </a:r>
            <a:r>
              <a:rPr lang="en-US" altLang="zh-TW" dirty="0" err="1">
                <a:solidFill>
                  <a:schemeClr val="tx1"/>
                </a:solidFill>
              </a:rPr>
              <a:t>locationProvider</a:t>
            </a:r>
            <a:r>
              <a:rPr lang="en-US" altLang="zh-TW" dirty="0">
                <a:solidFill>
                  <a:schemeClr val="tx1"/>
                </a:solidFill>
              </a:rPr>
              <a:t> = </a:t>
            </a:r>
            <a:r>
              <a:rPr lang="en-US" altLang="zh-TW" dirty="0" err="1">
                <a:solidFill>
                  <a:schemeClr val="tx1"/>
                </a:solidFill>
              </a:rPr>
              <a:t>LocationManager.NETWORK_PROVIDER</a:t>
            </a:r>
            <a:r>
              <a:rPr lang="en-US" altLang="zh-TW" dirty="0">
                <a:solidFill>
                  <a:schemeClr val="tx1"/>
                </a:solidFill>
              </a:rPr>
              <a:t>;</a:t>
            </a:r>
          </a:p>
          <a:p>
            <a:pPr>
              <a:defRPr/>
            </a:pPr>
            <a:endParaRPr lang="en-US" altLang="zh-TW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</a:rPr>
              <a:t>Location </a:t>
            </a:r>
            <a:r>
              <a:rPr lang="en-US" altLang="zh-TW" dirty="0" err="1">
                <a:solidFill>
                  <a:schemeClr val="tx1"/>
                </a:solidFill>
              </a:rPr>
              <a:t>lastKnownLocation</a:t>
            </a:r>
            <a:r>
              <a:rPr lang="en-US" altLang="zh-TW" dirty="0">
                <a:solidFill>
                  <a:schemeClr val="tx1"/>
                </a:solidFill>
              </a:rPr>
              <a:t> = </a:t>
            </a:r>
            <a:r>
              <a:rPr lang="en-US" altLang="zh-TW" dirty="0" err="1">
                <a:solidFill>
                  <a:schemeClr val="tx1"/>
                </a:solidFill>
              </a:rPr>
              <a:t>lm.getLastKnownLocation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 err="1">
                <a:solidFill>
                  <a:schemeClr val="tx1"/>
                </a:solidFill>
              </a:rPr>
              <a:t>locationProvider</a:t>
            </a:r>
            <a:r>
              <a:rPr lang="en-US" altLang="zh-TW" dirty="0">
                <a:solidFill>
                  <a:schemeClr val="tx1"/>
                </a:solidFill>
              </a:rPr>
              <a:t>);</a:t>
            </a:r>
          </a:p>
          <a:p>
            <a:pPr>
              <a:defRPr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(</a:t>
            </a:r>
            <a:r>
              <a:rPr lang="en-US" altLang="zh-TW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lastKnownLocation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!= null) {</a:t>
            </a:r>
          </a:p>
          <a:p>
            <a:pPr>
              <a:defRPr/>
            </a:pP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//…</a:t>
            </a:r>
          </a:p>
          <a:p>
            <a:pPr>
              <a:defRPr/>
            </a:pP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1333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err="1" smtClean="0"/>
              <a:t>setUpMap</a:t>
            </a:r>
            <a:r>
              <a:rPr lang="zh-TW" altLang="en-US" dirty="0" smtClean="0"/>
              <a:t>的多載函式如下。</a:t>
            </a:r>
          </a:p>
          <a:p>
            <a:pPr lvl="1"/>
            <a:r>
              <a:rPr lang="zh-TW" altLang="en-US" dirty="0" smtClean="0"/>
              <a:t>此版本可以透過參數的設定來決定位置與標示的標題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標示目前位置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84105" y="3356992"/>
            <a:ext cx="7344816" cy="2539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 void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setUpMap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(Location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location, String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titleString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(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mMap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!= null)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LatLng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LatLng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location.getLatitude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(),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location.getLongitude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());</a:t>
            </a:r>
          </a:p>
          <a:p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mMap.addMarker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(new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MarkerOptions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().position(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title(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titleString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));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CameraUpdate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center=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CameraUpdateFactory.newLatLngZoom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15);</a:t>
            </a: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(center != null)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mMap.moveCamera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(center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1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560" y="2675466"/>
            <a:ext cx="8064895" cy="418253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 smtClean="0"/>
              <a:t>CameraUpdate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加入以下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名稱：</a:t>
            </a:r>
          </a:p>
          <a:p>
            <a:pPr lvl="2"/>
            <a:r>
              <a:rPr lang="en-US" altLang="zh-TW" dirty="0" err="1" smtClean="0"/>
              <a:t>com.google.android.gms.maps.CameraUpdate</a:t>
            </a:r>
            <a:endParaRPr lang="zh-TW" altLang="en-US" dirty="0" smtClean="0"/>
          </a:p>
          <a:p>
            <a:pPr lvl="2"/>
            <a:r>
              <a:rPr lang="en-US" altLang="zh-TW" dirty="0" err="1" smtClean="0"/>
              <a:t>com.google.android.gms.maps.CameraUpdateFactory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改變</a:t>
            </a:r>
            <a:r>
              <a:rPr lang="zh-TW" altLang="en-US" dirty="0" smtClean="0"/>
              <a:t>地圖攝影機的位置</a:t>
            </a:r>
            <a:endParaRPr lang="en-US" altLang="zh-TW" dirty="0" smtClean="0"/>
          </a:p>
          <a:p>
            <a:pPr lvl="1"/>
            <a:r>
              <a:rPr lang="zh-TW" altLang="en-US" dirty="0"/>
              <a:t>透過 </a:t>
            </a:r>
            <a:r>
              <a:rPr lang="en-US" altLang="zh-TW" dirty="0" err="1" smtClean="0"/>
              <a:t>CameraUpdateFactory</a:t>
            </a:r>
            <a:r>
              <a:rPr lang="zh-TW" altLang="en-US" dirty="0" smtClean="0"/>
              <a:t>建立不同</a:t>
            </a:r>
            <a:r>
              <a:rPr lang="zh-TW" altLang="en-US" dirty="0"/>
              <a:t>類型</a:t>
            </a:r>
            <a:r>
              <a:rPr lang="zh-TW" altLang="en-US" dirty="0" smtClean="0"/>
              <a:t>的攝影機</a:t>
            </a:r>
            <a:r>
              <a:rPr lang="zh-TW" altLang="en-US" dirty="0" smtClean="0"/>
              <a:t>位置</a:t>
            </a:r>
            <a:endParaRPr lang="zh-TW" altLang="en-US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2"/>
            <a:r>
              <a:rPr lang="zh-TW" altLang="en-US" dirty="0" smtClean="0"/>
              <a:t>第一個參數為位置的座標點</a:t>
            </a:r>
            <a:endParaRPr lang="en-US" altLang="zh-TW" dirty="0" smtClean="0"/>
          </a:p>
          <a:p>
            <a:pPr lvl="2"/>
            <a:r>
              <a:rPr lang="zh-TW" altLang="en-US" dirty="0"/>
              <a:t>第二個參數</a:t>
            </a:r>
            <a:r>
              <a:rPr lang="zh-TW" altLang="en-US" dirty="0" smtClean="0"/>
              <a:t>為縮放層級，數字越大則視點越靠近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/>
              <a:t>CameraUpdate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4869160"/>
            <a:ext cx="734481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CameraUpdate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center=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CameraUpdateFactory.newLatLngZoom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15);</a:t>
            </a: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(center != null)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mMap.moveCamera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(center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4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</a:t>
            </a:r>
            <a:r>
              <a:rPr lang="en-US" altLang="zh-TW" dirty="0" err="1" smtClean="0"/>
              <a:t>mMap</a:t>
            </a:r>
            <a:r>
              <a:rPr lang="zh-TW" altLang="en-US" dirty="0" smtClean="0"/>
              <a:t>為</a:t>
            </a:r>
            <a:r>
              <a:rPr lang="en-US" altLang="zh-TW" dirty="0" err="1" smtClean="0"/>
              <a:t>GoogleMap</a:t>
            </a:r>
            <a:r>
              <a:rPr lang="zh-TW" altLang="en-US" dirty="0" smtClean="0"/>
              <a:t>的物件</a:t>
            </a:r>
            <a:endParaRPr lang="en-US" altLang="zh-TW" dirty="0" smtClean="0"/>
          </a:p>
          <a:p>
            <a:pPr lvl="1"/>
            <a:r>
              <a:rPr lang="zh-TW" altLang="en-US" dirty="0"/>
              <a:t>取得</a:t>
            </a:r>
            <a:r>
              <a:rPr lang="zh-TW" altLang="en-US" dirty="0" smtClean="0"/>
              <a:t>目前攝影機的座標位置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mMap.getCameraPosition</a:t>
            </a:r>
            <a:r>
              <a:rPr lang="en-US" altLang="zh-TW" dirty="0" smtClean="0"/>
              <a:t>().target;</a:t>
            </a:r>
          </a:p>
          <a:p>
            <a:pPr lvl="3"/>
            <a:r>
              <a:rPr lang="zh-TW" altLang="en-US" dirty="0" smtClean="0"/>
              <a:t>回傳</a:t>
            </a:r>
            <a:r>
              <a:rPr lang="en-US" altLang="zh-TW" dirty="0" smtClean="0"/>
              <a:t>float</a:t>
            </a:r>
          </a:p>
          <a:p>
            <a:pPr lvl="1"/>
            <a:r>
              <a:rPr lang="zh-TW" altLang="en-US" dirty="0"/>
              <a:t>取得</a:t>
            </a:r>
            <a:r>
              <a:rPr lang="zh-TW" altLang="en-US" dirty="0" smtClean="0"/>
              <a:t>目前攝影機的縮放層級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mMap.getCameraPosition</a:t>
            </a:r>
            <a:r>
              <a:rPr lang="en-US" altLang="zh-TW" dirty="0"/>
              <a:t>().</a:t>
            </a:r>
            <a:r>
              <a:rPr lang="en-US" altLang="zh-TW" dirty="0" smtClean="0"/>
              <a:t>zoom;</a:t>
            </a:r>
          </a:p>
          <a:p>
            <a:pPr lvl="3"/>
            <a:r>
              <a:rPr lang="zh-TW" altLang="en-US" dirty="0"/>
              <a:t>回</a:t>
            </a:r>
            <a:r>
              <a:rPr lang="zh-TW" altLang="en-US" dirty="0" smtClean="0"/>
              <a:t>傳</a:t>
            </a:r>
            <a:r>
              <a:rPr lang="en-US" altLang="zh-TW" dirty="0" err="1" smtClean="0"/>
              <a:t>LatLng</a:t>
            </a:r>
            <a:r>
              <a:rPr lang="zh-TW" altLang="en-US" dirty="0" smtClean="0"/>
              <a:t>物件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zh-TW" altLang="en-US" dirty="0" smtClean="0"/>
              <a:t>目前</a:t>
            </a:r>
            <a:r>
              <a:rPr lang="zh-TW" altLang="en-US" dirty="0" smtClean="0"/>
              <a:t>地圖</a:t>
            </a:r>
            <a:r>
              <a:rPr lang="zh-TW" altLang="en-US" dirty="0" smtClean="0"/>
              <a:t>攝影機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3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呼叫</a:t>
            </a:r>
            <a:r>
              <a:rPr lang="en-US" altLang="zh-TW" dirty="0" err="1" smtClean="0"/>
              <a:t>LocationManager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getLastKnownLocation</a:t>
            </a:r>
            <a:r>
              <a:rPr lang="zh-TW" altLang="en-US" dirty="0" smtClean="0"/>
              <a:t>擷取裝置的初始位置，並在地圖上標示目前位置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LocationManager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onLocationChanged</a:t>
            </a:r>
            <a:r>
              <a:rPr lang="zh-TW" altLang="en-US" dirty="0" smtClean="0"/>
              <a:t>事件觸發的時候標示地圖的位置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呼叫</a:t>
            </a:r>
            <a:r>
              <a:rPr lang="en-US" altLang="zh-TW" dirty="0" err="1" smtClean="0"/>
              <a:t>setUpMap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整合定位資訊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26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實作練習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05451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GoogleMap</a:t>
            </a:r>
            <a:r>
              <a:rPr lang="zh-TW" altLang="en-US" dirty="0" smtClean="0"/>
              <a:t>可以</a:t>
            </a:r>
            <a:r>
              <a:rPr lang="zh-TW" altLang="en-US" dirty="0"/>
              <a:t>接聽下列使用者事件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OnMapClickListener</a:t>
            </a:r>
            <a:endParaRPr lang="en-US" altLang="zh-TW" dirty="0" smtClean="0"/>
          </a:p>
          <a:p>
            <a:pPr lvl="2"/>
            <a:r>
              <a:rPr lang="zh-TW" altLang="en-US" dirty="0"/>
              <a:t>地圖</a:t>
            </a:r>
            <a:r>
              <a:rPr lang="zh-TW" altLang="en-US" dirty="0" smtClean="0"/>
              <a:t>被點擊的時候觸發</a:t>
            </a:r>
            <a:endParaRPr lang="en-US" altLang="zh-TW" dirty="0"/>
          </a:p>
          <a:p>
            <a:pPr lvl="1"/>
            <a:r>
              <a:rPr lang="en-US" altLang="zh-TW" dirty="0" err="1" smtClean="0"/>
              <a:t>OnInfoWindowClickListener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Marker</a:t>
            </a:r>
            <a:r>
              <a:rPr lang="zh-TW" altLang="en-US" dirty="0" smtClean="0"/>
              <a:t>的訊息視窗被點擊時觸發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GoogleMap</a:t>
            </a:r>
            <a:r>
              <a:rPr lang="zh-TW" altLang="en-US" dirty="0" smtClean="0"/>
              <a:t>的事件處理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68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點選地圖時，在對應的位置上加入標示</a:t>
            </a:r>
            <a:endParaRPr lang="en-US" altLang="zh-TW" dirty="0" smtClean="0"/>
          </a:p>
          <a:p>
            <a:r>
              <a:rPr lang="zh-TW" altLang="en-US" dirty="0"/>
              <a:t>再點一次</a:t>
            </a:r>
            <a:r>
              <a:rPr lang="zh-TW" altLang="en-US" dirty="0" smtClean="0"/>
              <a:t>時便移除標示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3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進行工具更新</a:t>
            </a:r>
            <a:endParaRPr lang="zh-TW" altLang="en-US" dirty="0" smtClean="0"/>
          </a:p>
          <a:p>
            <a:pPr lvl="1"/>
            <a:r>
              <a:rPr lang="zh-TW" altLang="fr-FR" dirty="0" smtClean="0"/>
              <a:t>選擇功能</a:t>
            </a:r>
            <a:r>
              <a:rPr lang="zh-TW" altLang="fr-FR" dirty="0"/>
              <a:t>表「</a:t>
            </a:r>
            <a:r>
              <a:rPr lang="fr-FR" altLang="zh-TW" dirty="0"/>
              <a:t>Tools -&gt; Android -&gt; SDK Manager</a:t>
            </a:r>
            <a:r>
              <a:rPr lang="zh-TW" altLang="fr-FR" dirty="0"/>
              <a:t>」。</a:t>
            </a:r>
            <a:endParaRPr lang="en-US" altLang="zh-TW" dirty="0" smtClean="0"/>
          </a:p>
          <a:p>
            <a:pPr lvl="2"/>
            <a:r>
              <a:rPr lang="zh-TW" altLang="en-US" dirty="0"/>
              <a:t>檢查「</a:t>
            </a:r>
            <a:r>
              <a:rPr lang="en-US" altLang="zh-TW" dirty="0" smtClean="0"/>
              <a:t>Extras</a:t>
            </a:r>
            <a:r>
              <a:rPr lang="zh-TW" altLang="en-US" dirty="0" smtClean="0"/>
              <a:t>」中的「</a:t>
            </a:r>
            <a:r>
              <a:rPr lang="en-US" altLang="zh-TW" dirty="0" smtClean="0"/>
              <a:t> Google </a:t>
            </a:r>
            <a:r>
              <a:rPr lang="en-US" altLang="zh-TW" dirty="0"/>
              <a:t>Play services</a:t>
            </a:r>
            <a:r>
              <a:rPr lang="zh-TW" altLang="en-US" dirty="0" smtClean="0"/>
              <a:t>」</a:t>
            </a:r>
            <a:r>
              <a:rPr lang="zh-TW" altLang="en-US" dirty="0" smtClean="0"/>
              <a:t>與「</a:t>
            </a:r>
            <a:r>
              <a:rPr lang="en-US" altLang="zh-TW" dirty="0" smtClean="0"/>
              <a:t>Google Repository</a:t>
            </a:r>
            <a:r>
              <a:rPr lang="zh-TW" altLang="en-US" dirty="0" smtClean="0"/>
              <a:t>」</a:t>
            </a:r>
            <a:r>
              <a:rPr lang="zh-TW" altLang="en-US" dirty="0" smtClean="0"/>
              <a:t>是否</a:t>
            </a:r>
            <a:r>
              <a:rPr lang="zh-TW" altLang="en-US" dirty="0"/>
              <a:t>已經安裝</a:t>
            </a:r>
            <a:r>
              <a:rPr lang="zh-TW" altLang="en-US" dirty="0" smtClean="0"/>
              <a:t>。</a:t>
            </a:r>
          </a:p>
          <a:p>
            <a:pPr lvl="3"/>
            <a:r>
              <a:rPr lang="zh-TW" altLang="en-US" dirty="0"/>
              <a:t>如果還沒有安裝的話，勾選並執行安裝的工作</a:t>
            </a:r>
            <a:endParaRPr lang="en-US" altLang="zh-TW" dirty="0" smtClean="0"/>
          </a:p>
          <a:p>
            <a:r>
              <a:rPr lang="zh-TW" altLang="en-US" dirty="0" smtClean="0"/>
              <a:t>建立專案</a:t>
            </a:r>
            <a:endParaRPr lang="zh-TW" altLang="en-US" dirty="0" smtClean="0"/>
          </a:p>
          <a:p>
            <a:pPr lvl="1"/>
            <a:r>
              <a:rPr lang="zh-TW" altLang="fr-FR" dirty="0"/>
              <a:t>選擇功能表</a:t>
            </a:r>
            <a:r>
              <a:rPr lang="zh-TW" altLang="fr-FR" dirty="0" smtClean="0"/>
              <a:t>「</a:t>
            </a:r>
            <a:r>
              <a:rPr lang="fr-FR" altLang="zh-TW" dirty="0" smtClean="0"/>
              <a:t>File </a:t>
            </a:r>
            <a:r>
              <a:rPr lang="fr-FR" altLang="zh-TW" dirty="0"/>
              <a:t>-&gt; </a:t>
            </a:r>
            <a:r>
              <a:rPr lang="fr-FR" altLang="zh-TW" dirty="0" smtClean="0"/>
              <a:t>New Project…</a:t>
            </a:r>
            <a:r>
              <a:rPr lang="zh-TW" altLang="fr-FR" dirty="0" smtClean="0"/>
              <a:t>」</a:t>
            </a:r>
            <a:r>
              <a:rPr lang="zh-TW" altLang="fr-FR" dirty="0"/>
              <a:t>。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在選擇專案類型時，請選擇「</a:t>
            </a:r>
            <a:r>
              <a:rPr lang="en-US" altLang="zh-TW" dirty="0" smtClean="0"/>
              <a:t>Google Maps Activity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準備工作（</a:t>
            </a:r>
            <a:r>
              <a:rPr lang="en-US" altLang="zh-TW" dirty="0" smtClean="0"/>
              <a:t>Part I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08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2636912"/>
            <a:ext cx="8928992" cy="3489251"/>
          </a:xfrm>
        </p:spPr>
        <p:txBody>
          <a:bodyPr/>
          <a:lstStyle/>
          <a:p>
            <a:r>
              <a:rPr lang="zh-TW" altLang="en-US" dirty="0" smtClean="0"/>
              <a:t>令</a:t>
            </a:r>
            <a:r>
              <a:rPr lang="zh-TW" altLang="en-US" dirty="0" smtClean="0"/>
              <a:t>地圖物件</a:t>
            </a:r>
            <a:r>
              <a:rPr lang="zh-TW" altLang="en-US" dirty="0" smtClean="0"/>
              <a:t>所屬</a:t>
            </a:r>
            <a:r>
              <a:rPr lang="zh-TW" altLang="en-US" dirty="0" smtClean="0"/>
              <a:t>的類別實作</a:t>
            </a:r>
            <a:r>
              <a:rPr lang="en-US" altLang="zh-TW" dirty="0" err="1" smtClean="0"/>
              <a:t>OnMapClickListener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OnInfoWindowClickListener</a:t>
            </a:r>
            <a:r>
              <a:rPr lang="zh-TW" altLang="en-US" dirty="0" smtClean="0"/>
              <a:t>介面</a:t>
            </a:r>
            <a:endParaRPr lang="en-US" altLang="zh-TW" dirty="0" smtClean="0"/>
          </a:p>
          <a:p>
            <a:pPr lvl="1"/>
            <a:r>
              <a:rPr lang="zh-TW" altLang="en-US" dirty="0"/>
              <a:t>依建議載入必要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名稱與成員</a:t>
            </a:r>
            <a:r>
              <a:rPr lang="zh-TW" altLang="en-US" dirty="0" smtClean="0"/>
              <a:t>函式</a:t>
            </a:r>
            <a:endParaRPr lang="en-US" altLang="zh-TW" dirty="0" smtClean="0"/>
          </a:p>
          <a:p>
            <a:pPr lvl="2"/>
            <a:r>
              <a:rPr lang="en-US" altLang="zh-TW" sz="1800" dirty="0" err="1" smtClean="0"/>
              <a:t>com.google.android.gms.maps.GoogleMap.OnMapClickListener</a:t>
            </a:r>
            <a:endParaRPr lang="en-US" altLang="zh-TW" sz="1800" dirty="0" smtClean="0"/>
          </a:p>
          <a:p>
            <a:pPr lvl="2"/>
            <a:r>
              <a:rPr lang="en-US" altLang="zh-TW" sz="1800" dirty="0" err="1"/>
              <a:t>com.google.android.gms.maps.GoogleMap.OnInfoWindowClickListener</a:t>
            </a: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步驟一：實作介面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5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</a:t>
            </a:r>
            <a:r>
              <a:rPr lang="en-US" altLang="zh-TW" dirty="0" smtClean="0"/>
              <a:t>map</a:t>
            </a:r>
            <a:r>
              <a:rPr lang="zh-TW" altLang="en-US" dirty="0" smtClean="0"/>
              <a:t>為</a:t>
            </a:r>
            <a:r>
              <a:rPr lang="en-US" altLang="zh-TW" dirty="0" err="1" smtClean="0"/>
              <a:t>GoogleMap</a:t>
            </a:r>
            <a:r>
              <a:rPr lang="zh-TW" altLang="en-US" dirty="0" smtClean="0"/>
              <a:t>物件，請在</a:t>
            </a:r>
            <a:r>
              <a:rPr lang="en-US" altLang="zh-TW" dirty="0" smtClean="0"/>
              <a:t>map</a:t>
            </a:r>
            <a:r>
              <a:rPr lang="zh-TW" altLang="en-US" dirty="0" smtClean="0"/>
              <a:t>初始化完成時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onCreate</a:t>
            </a:r>
            <a:r>
              <a:rPr lang="zh-TW" altLang="en-US" dirty="0" smtClean="0"/>
              <a:t>函式</a:t>
            </a:r>
            <a:r>
              <a:rPr lang="zh-TW" altLang="en-US" dirty="0" smtClean="0"/>
              <a:t>中</a:t>
            </a:r>
            <a:r>
              <a:rPr lang="en-US" altLang="zh-TW" dirty="0" smtClean="0"/>
              <a:t>)</a:t>
            </a:r>
            <a:r>
              <a:rPr lang="zh-TW" altLang="en-US" dirty="0" smtClean="0"/>
              <a:t>加入以下程式碼：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步驟二：為地圖加入事件監聽式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7624" y="3573016"/>
            <a:ext cx="734481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mMap.setOnMapClickListener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(this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mMap.setOnInfoWindowClickListener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(this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895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產生新的標示並加入地圖中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步驟三：實作</a:t>
            </a:r>
            <a:r>
              <a:rPr lang="en-US" altLang="zh-TW" dirty="0" err="1" smtClean="0"/>
              <a:t>onMapClickListener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9201" y="3212976"/>
            <a:ext cx="7344816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@Override</a:t>
            </a: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void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onMapClick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LatLng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point) {</a:t>
            </a:r>
          </a:p>
          <a:p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MarkerOptions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markerOptions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MarkerOptions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</a:p>
          <a:p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markerOptions.position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(point);</a:t>
            </a:r>
          </a:p>
          <a:p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markerOptions.snippet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("Tap here to remove this marker");</a:t>
            </a:r>
          </a:p>
          <a:p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markerOptions.title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("Marker Demo");</a:t>
            </a:r>
          </a:p>
          <a:p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map.addMarker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markerOptions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30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移除被點選的</a:t>
            </a:r>
            <a:r>
              <a:rPr lang="en-US" altLang="zh-TW" dirty="0" smtClean="0"/>
              <a:t>marker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步驟四：實作</a:t>
            </a:r>
            <a:r>
              <a:rPr lang="en-US" altLang="zh-TW" dirty="0" err="1"/>
              <a:t>onInfoWindowClick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9201" y="3212976"/>
            <a:ext cx="7344816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@Override</a:t>
            </a: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void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onInfoWindowClick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(Marker marker) {</a:t>
            </a:r>
          </a:p>
          <a:p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marker.remove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99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實作練習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73360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根據上述進行地圖程式的實作，本程式可以：</a:t>
            </a:r>
          </a:p>
          <a:p>
            <a:pPr lvl="1"/>
            <a:r>
              <a:rPr kumimoji="1" lang="zh-TW" altLang="en-US" dirty="0" smtClean="0"/>
              <a:t>在一開始的時候顯示使用者目前的位置</a:t>
            </a:r>
          </a:p>
          <a:p>
            <a:pPr lvl="1"/>
            <a:r>
              <a:rPr kumimoji="1" lang="zh-TW" altLang="en-US" dirty="0" smtClean="0"/>
              <a:t>使用者可以點擊地圖並在位置上進行標註</a:t>
            </a:r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實作內容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409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選擇專案類型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3892" y="2484911"/>
            <a:ext cx="6516216" cy="391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檢查以下設定是否完整</a:t>
            </a:r>
            <a:endParaRPr kumimoji="1" lang="zh-TW" altLang="en-US" dirty="0" smtClean="0"/>
          </a:p>
          <a:p>
            <a:pPr lvl="1"/>
            <a:r>
              <a:rPr kumimoji="1" lang="zh-TW" altLang="en-US" dirty="0" smtClean="0"/>
              <a:t>在左邊的專案檢視圖中開啟「</a:t>
            </a:r>
            <a:r>
              <a:rPr kumimoji="1" lang="en-US" altLang="zh-TW" dirty="0" err="1"/>
              <a:t>Gradle</a:t>
            </a:r>
            <a:r>
              <a:rPr kumimoji="1" lang="en-US" altLang="zh-TW" dirty="0"/>
              <a:t> Scripts -&gt; </a:t>
            </a:r>
            <a:r>
              <a:rPr kumimoji="1" lang="en-US" altLang="zh-TW" dirty="0" err="1"/>
              <a:t>build.gradle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Module:app</a:t>
            </a:r>
            <a:r>
              <a:rPr kumimoji="1" lang="en-US" altLang="zh-TW" dirty="0"/>
              <a:t>)</a:t>
            </a:r>
            <a:r>
              <a:rPr kumimoji="1" lang="zh-TW" altLang="en-US" dirty="0" smtClean="0"/>
              <a:t>」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檢查是否已經加入以下設定（版本在</a:t>
            </a:r>
            <a:r>
              <a:rPr kumimoji="1" lang="en-US" altLang="zh-TW" dirty="0" smtClean="0"/>
              <a:t>7.0.0</a:t>
            </a:r>
            <a:r>
              <a:rPr kumimoji="1" lang="zh-TW" altLang="en-US" dirty="0" smtClean="0"/>
              <a:t>以上即可）</a:t>
            </a:r>
            <a:endParaRPr kumimoji="1" lang="zh-TW" alt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準備工作（</a:t>
            </a:r>
            <a:r>
              <a:rPr lang="en-US" altLang="zh-TW" dirty="0"/>
              <a:t>Part </a:t>
            </a:r>
            <a:r>
              <a:rPr lang="en-US" altLang="zh-TW" dirty="0" smtClean="0"/>
              <a:t>II</a:t>
            </a:r>
            <a:r>
              <a:rPr lang="zh-TW" altLang="en-US" dirty="0" smtClean="0"/>
              <a:t>）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4293096"/>
            <a:ext cx="7056784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altLang="zh-TW" dirty="0"/>
              <a:t>dependencies {</a:t>
            </a:r>
          </a:p>
          <a:p>
            <a:pPr fontAlgn="base"/>
            <a:r>
              <a:rPr lang="en-US" altLang="zh-TW" dirty="0"/>
              <a:t>    ...</a:t>
            </a:r>
          </a:p>
          <a:p>
            <a:pPr fontAlgn="base"/>
            <a:r>
              <a:rPr lang="en-US" altLang="zh-TW" dirty="0"/>
              <a:t>    compile 'com.google.android.gms:play-services:7.0.0'</a:t>
            </a:r>
          </a:p>
          <a:p>
            <a:pPr fontAlgn="base"/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08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開啟</a:t>
            </a:r>
            <a:r>
              <a:rPr lang="zh-TW" altLang="en-US" dirty="0" smtClean="0"/>
              <a:t>「</a:t>
            </a:r>
            <a:r>
              <a:rPr lang="en-US" altLang="zh-TW" dirty="0" smtClean="0"/>
              <a:t>app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-&gt; </a:t>
            </a:r>
            <a:r>
              <a:rPr lang="en-US" altLang="zh-TW" dirty="0" err="1" smtClean="0"/>
              <a:t>ManifestAndroid.xml</a:t>
            </a:r>
            <a:r>
              <a:rPr lang="zh-TW" altLang="en-US" dirty="0"/>
              <a:t>」</a:t>
            </a:r>
            <a:r>
              <a:rPr lang="zh-TW" altLang="en-US" dirty="0" smtClean="0"/>
              <a:t>，檢查</a:t>
            </a:r>
            <a:r>
              <a:rPr lang="zh-TW" altLang="en-US" dirty="0"/>
              <a:t>在標籤下是否已經加入需要的設定：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準備工作（</a:t>
            </a:r>
            <a:r>
              <a:rPr lang="en-US" altLang="zh-TW" dirty="0" smtClean="0"/>
              <a:t>Part II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608" y="3284984"/>
            <a:ext cx="7056784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altLang="zh-TW" dirty="0"/>
              <a:t>&lt;meta-data </a:t>
            </a:r>
            <a:r>
              <a:rPr lang="en-US" altLang="zh-TW" dirty="0" err="1"/>
              <a:t>android:name</a:t>
            </a:r>
            <a:r>
              <a:rPr lang="en-US" altLang="zh-TW" dirty="0"/>
              <a:t>="</a:t>
            </a:r>
            <a:r>
              <a:rPr lang="en-US" altLang="zh-TW" dirty="0" err="1"/>
              <a:t>com.google.android.gms.version</a:t>
            </a:r>
            <a:r>
              <a:rPr lang="en-US" altLang="zh-TW" dirty="0"/>
              <a:t>"           </a:t>
            </a:r>
            <a:r>
              <a:rPr lang="en-US" altLang="zh-TW" dirty="0" err="1"/>
              <a:t>android:value</a:t>
            </a:r>
            <a:r>
              <a:rPr lang="en-US" altLang="zh-TW" dirty="0"/>
              <a:t>="@integer/</a:t>
            </a:r>
            <a:r>
              <a:rPr lang="en-US" altLang="zh-TW" dirty="0" err="1"/>
              <a:t>google_play_services_version</a:t>
            </a:r>
            <a:r>
              <a:rPr lang="en-US" altLang="zh-TW" dirty="0"/>
              <a:t>" /&gt;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043608" y="4365104"/>
            <a:ext cx="7056784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altLang="zh-TW" dirty="0"/>
              <a:t>&lt;uses-permission </a:t>
            </a:r>
            <a:r>
              <a:rPr lang="en-US" altLang="zh-TW" dirty="0" err="1"/>
              <a:t>android:name</a:t>
            </a:r>
            <a:r>
              <a:rPr lang="en-US" altLang="zh-TW" dirty="0"/>
              <a:t>="</a:t>
            </a:r>
            <a:r>
              <a:rPr lang="en-US" altLang="zh-TW" dirty="0" err="1"/>
              <a:t>android.permission.ACCESS_COARSE_LOCATION</a:t>
            </a:r>
            <a:r>
              <a:rPr lang="en-US" altLang="zh-TW" dirty="0"/>
              <a:t>"/&gt;</a:t>
            </a:r>
          </a:p>
          <a:p>
            <a:pPr fontAlgn="base"/>
            <a:r>
              <a:rPr lang="en-US" altLang="zh-TW" dirty="0"/>
              <a:t>&lt;uses-permission </a:t>
            </a:r>
            <a:r>
              <a:rPr lang="en-US" altLang="zh-TW" dirty="0" err="1"/>
              <a:t>android:name</a:t>
            </a:r>
            <a:r>
              <a:rPr lang="en-US" altLang="zh-TW" dirty="0"/>
              <a:t>="</a:t>
            </a:r>
            <a:r>
              <a:rPr lang="en-US" altLang="zh-TW" dirty="0" err="1"/>
              <a:t>android.permission.ACCESS_FINE_LOCATION</a:t>
            </a:r>
            <a:r>
              <a:rPr lang="en-US" altLang="zh-TW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6614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2577</TotalTime>
  <Words>2733</Words>
  <Application>Microsoft Macintosh PowerPoint</Application>
  <PresentationFormat>如螢幕大小 (4:3)</PresentationFormat>
  <Paragraphs>430</Paragraphs>
  <Slides>65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3" baseType="lpstr">
      <vt:lpstr>微軟正黑體</vt:lpstr>
      <vt:lpstr>新細明體</vt:lpstr>
      <vt:lpstr>標楷體</vt:lpstr>
      <vt:lpstr>Arial</vt:lpstr>
      <vt:lpstr>Candara</vt:lpstr>
      <vt:lpstr>Courier New</vt:lpstr>
      <vt:lpstr>Symbol</vt:lpstr>
      <vt:lpstr>波形</vt:lpstr>
      <vt:lpstr>Android Studio程式設計</vt:lpstr>
      <vt:lpstr>教學目標</vt:lpstr>
      <vt:lpstr>學習目標</vt:lpstr>
      <vt:lpstr>使用Android系統之地圖功能</vt:lpstr>
      <vt:lpstr>簡介</vt:lpstr>
      <vt:lpstr>準備工作（Part I）</vt:lpstr>
      <vt:lpstr>選擇專案類型</vt:lpstr>
      <vt:lpstr>準備工作（Part II）</vt:lpstr>
      <vt:lpstr>準備工作（Part II）</vt:lpstr>
      <vt:lpstr>設定說明</vt:lpstr>
      <vt:lpstr>使用Google Services Location API</vt:lpstr>
      <vt:lpstr>使用Google Services Location API</vt:lpstr>
      <vt:lpstr>複製API金鑰</vt:lpstr>
      <vt:lpstr>複製API金鑰</vt:lpstr>
      <vt:lpstr>實機測試</vt:lpstr>
      <vt:lpstr>實機測試</vt:lpstr>
      <vt:lpstr>實作練習</vt:lpstr>
      <vt:lpstr>在Google地圖上標示方位</vt:lpstr>
      <vt:lpstr>檢視程式碼</vt:lpstr>
      <vt:lpstr>操控地圖內容</vt:lpstr>
      <vt:lpstr>地圖初始化</vt:lpstr>
      <vt:lpstr>地圖初始化</vt:lpstr>
      <vt:lpstr>地圖初始化</vt:lpstr>
      <vt:lpstr>標示方位與移動視角</vt:lpstr>
      <vt:lpstr>使用MarkerOptions</vt:lpstr>
      <vt:lpstr>使用MarkerOptions</vt:lpstr>
      <vt:lpstr>標示屬性設定範例</vt:lpstr>
      <vt:lpstr>在地圖上加入標示</vt:lpstr>
      <vt:lpstr>實作練習</vt:lpstr>
      <vt:lpstr>使用Android進行手機定位</vt:lpstr>
      <vt:lpstr>簡介</vt:lpstr>
      <vt:lpstr>手機定位的挑戰</vt:lpstr>
      <vt:lpstr>簡介</vt:lpstr>
      <vt:lpstr>使用LocationManager</vt:lpstr>
      <vt:lpstr>使用LocationManager</vt:lpstr>
      <vt:lpstr>實作必要成員函式</vt:lpstr>
      <vt:lpstr>如何更新定位資訊</vt:lpstr>
      <vt:lpstr>requestLocationUpdates</vt:lpstr>
      <vt:lpstr>事件處理函式</vt:lpstr>
      <vt:lpstr>事件處理函式</vt:lpstr>
      <vt:lpstr>練習</vt:lpstr>
      <vt:lpstr>練習</vt:lpstr>
      <vt:lpstr>練習</vt:lpstr>
      <vt:lpstr>注意</vt:lpstr>
      <vt:lpstr>取得定位資訊</vt:lpstr>
      <vt:lpstr>要求user-permission</vt:lpstr>
      <vt:lpstr>定義最佳的定位模式</vt:lpstr>
      <vt:lpstr>範例</vt:lpstr>
      <vt:lpstr>Criteria類別</vt:lpstr>
      <vt:lpstr>定位監聽註冊與註銷時機</vt:lpstr>
      <vt:lpstr>removeUpdates</vt:lpstr>
      <vt:lpstr>取得上一次位置資訊</vt:lpstr>
      <vt:lpstr>標示目前位置</vt:lpstr>
      <vt:lpstr>使用CameraUpdate</vt:lpstr>
      <vt:lpstr>取得目前地圖攝影機資訊</vt:lpstr>
      <vt:lpstr>整合定位資訊</vt:lpstr>
      <vt:lpstr>實作練習</vt:lpstr>
      <vt:lpstr>GoogleMap的事件處理</vt:lpstr>
      <vt:lpstr>練習</vt:lpstr>
      <vt:lpstr>步驟一：實作介面</vt:lpstr>
      <vt:lpstr>步驟二：為地圖加入事件監聽式</vt:lpstr>
      <vt:lpstr>步驟三：實作onMapClickListener</vt:lpstr>
      <vt:lpstr>步驟四：實作onInfoWindowClick</vt:lpstr>
      <vt:lpstr>實作練習</vt:lpstr>
      <vt:lpstr>實作內容</vt:lpstr>
    </vt:vector>
  </TitlesOfParts>
  <Company>慈濟大學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Fragment切換</dc:title>
  <dc:creator>tcu-user</dc:creator>
  <cp:lastModifiedBy>Sheng-Fang Huang</cp:lastModifiedBy>
  <cp:revision>166</cp:revision>
  <dcterms:created xsi:type="dcterms:W3CDTF">2014-05-04T22:00:25Z</dcterms:created>
  <dcterms:modified xsi:type="dcterms:W3CDTF">2015-05-28T06:27:21Z</dcterms:modified>
</cp:coreProperties>
</file>