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333" r:id="rId6"/>
    <p:sldId id="257" r:id="rId7"/>
    <p:sldId id="334" r:id="rId8"/>
    <p:sldId id="323" r:id="rId9"/>
    <p:sldId id="258" r:id="rId10"/>
    <p:sldId id="335" r:id="rId11"/>
    <p:sldId id="397" r:id="rId12"/>
    <p:sldId id="259" r:id="rId13"/>
    <p:sldId id="337" r:id="rId14"/>
    <p:sldId id="338" r:id="rId15"/>
    <p:sldId id="398" r:id="rId16"/>
    <p:sldId id="339" r:id="rId17"/>
    <p:sldId id="405" r:id="rId18"/>
    <p:sldId id="336" r:id="rId19"/>
    <p:sldId id="399" r:id="rId20"/>
    <p:sldId id="400" r:id="rId21"/>
    <p:sldId id="401" r:id="rId22"/>
    <p:sldId id="340" r:id="rId23"/>
    <p:sldId id="408" r:id="rId24"/>
    <p:sldId id="341" r:id="rId25"/>
    <p:sldId id="364" r:id="rId26"/>
    <p:sldId id="343" r:id="rId27"/>
    <p:sldId id="344" r:id="rId28"/>
    <p:sldId id="345" r:id="rId29"/>
    <p:sldId id="346" r:id="rId30"/>
    <p:sldId id="404" r:id="rId31"/>
    <p:sldId id="403" r:id="rId32"/>
    <p:sldId id="402" r:id="rId33"/>
    <p:sldId id="352" r:id="rId34"/>
    <p:sldId id="395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9D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09"/>
  </p:normalViewPr>
  <p:slideViewPr>
    <p:cSldViewPr>
      <p:cViewPr varScale="1">
        <p:scale>
          <a:sx n="92" d="100"/>
          <a:sy n="92" d="100"/>
        </p:scale>
        <p:origin x="1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3672FE6-4E97-4D70-977F-1F52113BABB3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2482708"/>
            <a:ext cx="8521952" cy="364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Android Studio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08 </a:t>
            </a:r>
            <a:r>
              <a:rPr lang="zh-TW" altLang="en-US" dirty="0" smtClean="0"/>
              <a:t>使用照相機</a:t>
            </a:r>
            <a:r>
              <a:rPr lang="en-US" altLang="zh-TW" dirty="0" smtClean="0"/>
              <a:t> (Part I)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251520" y="6309320"/>
            <a:ext cx="8521952" cy="3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b="1" kern="12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000" dirty="0" smtClean="0">
                <a:solidFill>
                  <a:schemeClr val="tx1"/>
                </a:solidFill>
              </a:rPr>
              <a:t>參考來源：</a:t>
            </a:r>
            <a:r>
              <a:rPr lang="en-US" altLang="zh-TW" sz="1000" dirty="0">
                <a:solidFill>
                  <a:schemeClr val="tx1"/>
                </a:solidFill>
              </a:rPr>
              <a:t>http://</a:t>
            </a:r>
            <a:r>
              <a:rPr lang="en-US" altLang="zh-TW" sz="1000" dirty="0" err="1">
                <a:solidFill>
                  <a:schemeClr val="tx1"/>
                </a:solidFill>
              </a:rPr>
              <a:t>www.codedata.com.tw</a:t>
            </a:r>
            <a:r>
              <a:rPr lang="en-US" altLang="zh-TW" sz="1000" dirty="0">
                <a:solidFill>
                  <a:schemeClr val="tx1"/>
                </a:solidFill>
              </a:rPr>
              <a:t>/mobile/android-tutorial-the-4th-class-1-camera-microphone/</a:t>
            </a:r>
            <a:endParaRPr lang="en-US" altLang="zh-TW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288" y="2604219"/>
            <a:ext cx="8280400" cy="392112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設計一個簡易的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取得影像，取得方式有二：</a:t>
            </a:r>
          </a:p>
          <a:p>
            <a:pPr lvl="1">
              <a:defRPr/>
            </a:pPr>
            <a:r>
              <a:rPr lang="zh-TW" altLang="en-US" dirty="0" smtClean="0"/>
              <a:t>可透過拍照</a:t>
            </a:r>
          </a:p>
          <a:p>
            <a:pPr lvl="1">
              <a:defRPr/>
            </a:pPr>
            <a:r>
              <a:rPr lang="zh-TW" altLang="en-US" dirty="0" smtClean="0"/>
              <a:t>可從手機的圖庫中選取</a:t>
            </a:r>
          </a:p>
          <a:p>
            <a:pPr lvl="1">
              <a:defRPr/>
            </a:pPr>
            <a:endParaRPr lang="en-US" altLang="zh-TW" dirty="0" smtClean="0"/>
          </a:p>
          <a:p>
            <a:pPr lvl="1">
              <a:buFont typeface="Symbol" pitchFamily="18" charset="2"/>
              <a:buChar char=""/>
              <a:defRPr/>
            </a:pPr>
            <a:endParaRPr lang="zh-TW" altLang="en-US" dirty="0"/>
          </a:p>
        </p:txBody>
      </p:sp>
      <p:sp>
        <p:nvSpPr>
          <p:cNvPr id="1331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charset="0"/>
                <a:ea typeface="微軟正黑體" charset="0"/>
              </a:rPr>
              <a:t>專案實作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288" y="2604219"/>
            <a:ext cx="8280400" cy="392112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步驟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</a:p>
          <a:p>
            <a:pPr lvl="1">
              <a:defRPr/>
            </a:pPr>
            <a:r>
              <a:rPr lang="zh-TW" altLang="en-US" dirty="0" smtClean="0"/>
              <a:t>建立專案，專案類型請選擇「</a:t>
            </a:r>
            <a:r>
              <a:rPr lang="en-US" altLang="zh-TW" dirty="0" smtClean="0"/>
              <a:t>Blank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>
              <a:buFont typeface="Symbol" pitchFamily="18" charset="2"/>
              <a:buChar char=""/>
              <a:defRPr/>
            </a:pPr>
            <a:endParaRPr lang="zh-TW" altLang="en-US" dirty="0"/>
          </a:p>
        </p:txBody>
      </p:sp>
      <p:sp>
        <p:nvSpPr>
          <p:cNvPr id="1331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charset="0"/>
                <a:ea typeface="微軟正黑體" charset="0"/>
              </a:rPr>
              <a:t>專案流程設計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452" y="3501008"/>
            <a:ext cx="5220072" cy="31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482708"/>
            <a:ext cx="8521952" cy="4186652"/>
          </a:xfrm>
        </p:spPr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介面設計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依據左圖來設計介面，包括</a:t>
            </a:r>
          </a:p>
          <a:p>
            <a:pPr lvl="3"/>
            <a:r>
              <a:rPr lang="zh-TW" altLang="en-US" dirty="0" smtClean="0"/>
              <a:t>一個</a:t>
            </a:r>
            <a:r>
              <a:rPr lang="en-US" altLang="zh-TW" dirty="0" err="1" smtClean="0"/>
              <a:t>ImageView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兩個</a:t>
            </a:r>
            <a:r>
              <a:rPr lang="en-US" altLang="zh-TW" dirty="0" smtClean="0"/>
              <a:t>Button</a:t>
            </a:r>
            <a:endParaRPr lang="zh-TW" altLang="en-US" dirty="0" smtClean="0"/>
          </a:p>
          <a:p>
            <a:pPr lvl="2"/>
            <a:endParaRPr lang="zh-TW" altLang="en-US" dirty="0"/>
          </a:p>
          <a:p>
            <a:pPr lvl="2"/>
            <a:endParaRPr lang="zh-TW" altLang="en-US" dirty="0" smtClean="0"/>
          </a:p>
          <a:p>
            <a:pPr lvl="2"/>
            <a:endParaRPr lang="zh-TW" altLang="en-US" dirty="0"/>
          </a:p>
          <a:p>
            <a:pPr lvl="2"/>
            <a:endParaRPr lang="zh-TW" altLang="en-US" dirty="0" smtClean="0"/>
          </a:p>
          <a:p>
            <a:pPr lvl="2"/>
            <a:endParaRPr lang="zh-TW" altLang="en-US" dirty="0"/>
          </a:p>
          <a:p>
            <a:pPr lvl="2"/>
            <a:endParaRPr lang="zh-TW" altLang="en-US" dirty="0" smtClean="0"/>
          </a:p>
          <a:p>
            <a:pPr lvl="2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專案流程設計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678091"/>
            <a:ext cx="2033845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：授權設定</a:t>
            </a:r>
          </a:p>
          <a:p>
            <a:pPr lvl="1"/>
            <a:r>
              <a:rPr lang="zh-TW" altLang="en-US" dirty="0" smtClean="0"/>
              <a:t>要</a:t>
            </a:r>
            <a:r>
              <a:rPr lang="zh-TW" altLang="en-US" dirty="0"/>
              <a:t>執行拍照的功能，裝置必須有攝錄</a:t>
            </a:r>
            <a:r>
              <a:rPr lang="zh-TW" altLang="en-US" dirty="0" smtClean="0"/>
              <a:t>鏡頭，同時可能需要儲存</a:t>
            </a:r>
            <a:r>
              <a:rPr lang="zh-TW" altLang="en-US" dirty="0"/>
              <a:t>照片檔案到外部儲存設備</a:t>
            </a:r>
            <a:r>
              <a:rPr lang="zh-TW" altLang="en-US" dirty="0" smtClean="0"/>
              <a:t>，因此需要</a:t>
            </a:r>
            <a:r>
              <a:rPr lang="zh-TW" altLang="en-US" dirty="0"/>
              <a:t>在應用程式設定檔中加入授權</a:t>
            </a:r>
            <a:r>
              <a:rPr lang="zh-TW" altLang="en-US" dirty="0" smtClean="0"/>
              <a:t>設定。</a:t>
            </a:r>
          </a:p>
          <a:p>
            <a:pPr lvl="1"/>
            <a:r>
              <a:rPr lang="zh-TW" altLang="en-US" dirty="0" smtClean="0"/>
              <a:t>請在設定檔中加入以下設定：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專案流程設計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4509120"/>
            <a:ext cx="7776864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&lt;uses-feature </a:t>
            </a:r>
            <a:r>
              <a:rPr lang="en-US" altLang="zh-TW" sz="1600" dirty="0" err="1">
                <a:solidFill>
                  <a:schemeClr val="tx1"/>
                </a:solidFill>
              </a:rPr>
              <a:t>android:name</a:t>
            </a:r>
            <a:r>
              <a:rPr lang="en-US" altLang="zh-TW" sz="1600" dirty="0" smtClean="0">
                <a:solidFill>
                  <a:schemeClr val="tx1"/>
                </a:solidFill>
              </a:rPr>
              <a:t>=“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android.hardware.camera</a:t>
            </a:r>
            <a:r>
              <a:rPr lang="en-US" altLang="zh-TW" sz="1600" dirty="0" smtClean="0">
                <a:solidFill>
                  <a:schemeClr val="tx1"/>
                </a:solidFill>
              </a:rPr>
              <a:t>” </a:t>
            </a:r>
            <a:r>
              <a:rPr lang="en-US" altLang="zh-TW" sz="1600" dirty="0">
                <a:solidFill>
                  <a:schemeClr val="tx1"/>
                </a:solidFill>
              </a:rPr>
              <a:t>/&gt;    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&lt;</a:t>
            </a:r>
            <a:r>
              <a:rPr lang="en-US" altLang="zh-TW" sz="1600" dirty="0">
                <a:solidFill>
                  <a:schemeClr val="tx1"/>
                </a:solidFill>
              </a:rPr>
              <a:t>uses-permission </a:t>
            </a:r>
            <a:r>
              <a:rPr lang="en-US" altLang="zh-TW" sz="1600" dirty="0" err="1">
                <a:solidFill>
                  <a:schemeClr val="tx1"/>
                </a:solidFill>
              </a:rPr>
              <a:t>android:name</a:t>
            </a:r>
            <a:r>
              <a:rPr lang="en-US" altLang="zh-TW" sz="1600" dirty="0">
                <a:solidFill>
                  <a:schemeClr val="tx1"/>
                </a:solidFill>
              </a:rPr>
              <a:t>="</a:t>
            </a:r>
            <a:r>
              <a:rPr lang="en-US" altLang="zh-TW" sz="1600" dirty="0" err="1">
                <a:solidFill>
                  <a:schemeClr val="tx1"/>
                </a:solidFill>
              </a:rPr>
              <a:t>android.permission.WRITE_EXTERNAL_STORAGE</a:t>
            </a:r>
            <a:r>
              <a:rPr lang="en-US" altLang="zh-TW" sz="1600" dirty="0">
                <a:solidFill>
                  <a:schemeClr val="tx1"/>
                </a:solidFill>
              </a:rPr>
              <a:t>" /&gt;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3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276872"/>
            <a:ext cx="8521952" cy="3849291"/>
          </a:xfrm>
        </p:spPr>
        <p:txBody>
          <a:bodyPr>
            <a:normAutofit/>
          </a:bodyPr>
          <a:lstStyle/>
          <a:p>
            <a:r>
              <a:rPr kumimoji="1" lang="zh-TW" altLang="en-US" sz="2800" dirty="0" smtClean="0"/>
              <a:t>開啟「</a:t>
            </a:r>
            <a:r>
              <a:rPr kumimoji="1" lang="en-US" altLang="zh-TW" sz="2800" dirty="0" smtClean="0"/>
              <a:t>app-&gt;manifests</a:t>
            </a:r>
            <a:r>
              <a:rPr kumimoji="1" lang="zh-TW" altLang="en-US" sz="2800" dirty="0" smtClean="0"/>
              <a:t>」</a:t>
            </a:r>
          </a:p>
          <a:p>
            <a:pPr lvl="1"/>
            <a:r>
              <a:rPr kumimoji="1" lang="zh-TW" altLang="en-US" sz="2600" dirty="0" smtClean="0"/>
              <a:t>加入以下色塊中標示的位置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授權設定</a:t>
            </a:r>
            <a:endParaRPr kumimoji="1"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974416" y="3356992"/>
            <a:ext cx="5195168" cy="3251459"/>
            <a:chOff x="1974416" y="3356992"/>
            <a:chExt cx="5195168" cy="325145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416" y="3356992"/>
              <a:ext cx="5195168" cy="325145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1974416" y="3861048"/>
              <a:ext cx="5195168" cy="360040"/>
            </a:xfrm>
            <a:prstGeom prst="rect">
              <a:avLst/>
            </a:prstGeom>
            <a:solidFill>
              <a:srgbClr val="FFFF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9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加入需要的成員變數</a:t>
            </a:r>
          </a:p>
          <a:p>
            <a:r>
              <a:rPr kumimoji="1" lang="zh-TW" altLang="en-US" dirty="0" smtClean="0"/>
              <a:t>開啟相機元件執行拍照功能</a:t>
            </a:r>
          </a:p>
          <a:p>
            <a:r>
              <a:rPr kumimoji="1" lang="zh-TW" altLang="en-US" dirty="0" smtClean="0"/>
              <a:t>檔案儲存與讀取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撰寫程式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4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600" dirty="0" smtClean="0"/>
              <a:t>請於主要的活動（</a:t>
            </a:r>
            <a:r>
              <a:rPr kumimoji="1" lang="en-US" altLang="zh-TW" sz="2600" dirty="0" err="1" smtClean="0"/>
              <a:t>MainActivity</a:t>
            </a:r>
            <a:r>
              <a:rPr kumimoji="1" lang="zh-TW" altLang="en-US" sz="2600" dirty="0" smtClean="0"/>
              <a:t>）類別中加入以下成員變數：</a:t>
            </a:r>
            <a:endParaRPr kumimoji="1" lang="en-US" altLang="zh-TW" sz="2600" dirty="0" smtClean="0"/>
          </a:p>
          <a:p>
            <a:endParaRPr kumimoji="1" lang="en-US" altLang="zh-TW" sz="2600" dirty="0"/>
          </a:p>
          <a:p>
            <a:endParaRPr kumimoji="1" lang="en-US" altLang="zh-TW" sz="2600" dirty="0" smtClean="0"/>
          </a:p>
          <a:p>
            <a:endParaRPr kumimoji="1" lang="en-US" altLang="zh-TW" sz="2600" dirty="0"/>
          </a:p>
          <a:p>
            <a:pPr lvl="1"/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TAKE_PICTURE</a:t>
            </a:r>
            <a:r>
              <a:rPr kumimoji="1" lang="zh-TW" altLang="en-US" dirty="0" smtClean="0"/>
              <a:t>以作為執行相機拍照功能時的回傳代碼。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filename</a:t>
            </a:r>
            <a:r>
              <a:rPr kumimoji="1" lang="zh-TW" altLang="en-US" dirty="0" smtClean="0"/>
              <a:t>用來暫存檔名之用。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加入需要的成員變數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8081" y="3645024"/>
            <a:ext cx="7776864" cy="93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private </a:t>
            </a:r>
            <a:r>
              <a:rPr lang="en-US" altLang="zh-TW" sz="1600" dirty="0" err="1">
                <a:solidFill>
                  <a:schemeClr val="tx1"/>
                </a:solidFill>
              </a:rPr>
              <a:t>ImageView</a:t>
            </a:r>
            <a:r>
              <a:rPr lang="en-US" altLang="zh-TW" sz="1600" dirty="0">
                <a:solidFill>
                  <a:schemeClr val="tx1"/>
                </a:solidFill>
              </a:rPr>
              <a:t> picture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static </a:t>
            </a:r>
            <a:r>
              <a:rPr lang="en-US" altLang="zh-TW" sz="1600" dirty="0" err="1">
                <a:solidFill>
                  <a:schemeClr val="tx1"/>
                </a:solidFill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</a:rPr>
              <a:t> TAKE_PICTURE = 1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String filename;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6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請在主要活動的</a:t>
            </a:r>
            <a:r>
              <a:rPr kumimoji="1" lang="en-US" altLang="zh-TW" dirty="0" err="1" smtClean="0"/>
              <a:t>onCreate</a:t>
            </a:r>
            <a:r>
              <a:rPr kumimoji="1" lang="zh-TW" altLang="en-US" dirty="0" smtClean="0"/>
              <a:t>函式中加入以下初始化的內容：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初始化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3284984"/>
            <a:ext cx="6108700" cy="1574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7650" y="4124415"/>
            <a:ext cx="6108700" cy="360040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84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TW" altLang="en-US" dirty="0" smtClean="0">
                <a:latin typeface="微軟正黑體" charset="0"/>
                <a:ea typeface="微軟正黑體" charset="0"/>
              </a:rPr>
              <a:t>請於主要的活動（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MainActivity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）中加入以下函式用以啟用拍照功能。</a:t>
            </a:r>
          </a:p>
          <a:p>
            <a:pPr>
              <a:buFont typeface="Arial" charset="0"/>
              <a:buChar char="•"/>
            </a:pPr>
            <a:endParaRPr lang="zh-TW" altLang="en-US" dirty="0">
              <a:latin typeface="微軟正黑體" charset="0"/>
              <a:ea typeface="微軟正黑體" charset="0"/>
            </a:endParaRPr>
          </a:p>
          <a:p>
            <a:pPr>
              <a:buFont typeface="Arial" charset="0"/>
              <a:buChar char="•"/>
            </a:pPr>
            <a:endParaRPr lang="zh-TW" altLang="en-US" dirty="0" smtClean="0">
              <a:latin typeface="微軟正黑體" charset="0"/>
              <a:ea typeface="微軟正黑體" charset="0"/>
            </a:endParaRPr>
          </a:p>
          <a:p>
            <a:pPr>
              <a:buFont typeface="Arial" charset="0"/>
              <a:buChar char="•"/>
            </a:pPr>
            <a:endParaRPr lang="zh-TW" altLang="en-US" dirty="0">
              <a:latin typeface="微軟正黑體" charset="0"/>
              <a:ea typeface="微軟正黑體" charset="0"/>
            </a:endParaRPr>
          </a:p>
          <a:p>
            <a:pPr>
              <a:buFont typeface="Arial" charset="0"/>
              <a:buChar char="•"/>
            </a:pPr>
            <a:endParaRPr lang="zh-TW" altLang="en-US" dirty="0" smtClean="0">
              <a:latin typeface="微軟正黑體" charset="0"/>
              <a:ea typeface="微軟正黑體" charset="0"/>
            </a:endParaRPr>
          </a:p>
          <a:p>
            <a:pPr>
              <a:buFont typeface="Arial" charset="0"/>
              <a:buChar char="•"/>
            </a:pPr>
            <a:endParaRPr lang="zh-TW" altLang="en-US" dirty="0">
              <a:latin typeface="微軟正黑體" charset="0"/>
              <a:ea typeface="微軟正黑體" charset="0"/>
            </a:endParaRPr>
          </a:p>
          <a:p>
            <a:pPr lvl="1">
              <a:buFont typeface="Arial" charset="0"/>
              <a:buChar char="•"/>
            </a:pPr>
            <a:r>
              <a:rPr lang="zh-TW" altLang="en-US" dirty="0" smtClean="0">
                <a:latin typeface="微軟正黑體" charset="0"/>
                <a:ea typeface="微軟正黑體" charset="0"/>
              </a:rPr>
              <a:t>將在此函式指定給「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Take Picture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」按鈕的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onClick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事件</a:t>
            </a:r>
            <a:endParaRPr lang="en-US" altLang="zh-TW" dirty="0">
              <a:latin typeface="微軟正黑體" charset="0"/>
              <a:ea typeface="微軟正黑體" charset="0"/>
            </a:endParaRPr>
          </a:p>
        </p:txBody>
      </p:sp>
      <p:sp>
        <p:nvSpPr>
          <p:cNvPr id="358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開啟相機元件執行拍照功能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428999"/>
            <a:ext cx="7776864" cy="1944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 public void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takePicture</a:t>
            </a:r>
            <a:r>
              <a:rPr lang="en-US" altLang="zh-TW" sz="1600" dirty="0" smtClean="0">
                <a:solidFill>
                  <a:schemeClr val="tx1"/>
                </a:solidFill>
              </a:rPr>
              <a:t>(View v) 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// </a:t>
            </a:r>
            <a:r>
              <a:rPr lang="zh-TW" altLang="en-US" sz="1600" dirty="0" smtClean="0">
                <a:solidFill>
                  <a:schemeClr val="tx1"/>
                </a:solidFill>
              </a:rPr>
              <a:t>啟動相機元件用的</a:t>
            </a:r>
            <a:r>
              <a:rPr lang="en-US" altLang="zh-TW" sz="1600" dirty="0" smtClean="0">
                <a:solidFill>
                  <a:schemeClr val="tx1"/>
                </a:solidFill>
              </a:rPr>
              <a:t>Intent</a:t>
            </a:r>
            <a:r>
              <a:rPr lang="zh-TW" altLang="en-US" sz="1600" dirty="0" smtClean="0">
                <a:solidFill>
                  <a:schemeClr val="tx1"/>
                </a:solidFill>
              </a:rPr>
              <a:t>物件</a:t>
            </a: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Intent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intentCamera</a:t>
            </a:r>
            <a:r>
              <a:rPr lang="en-US" altLang="zh-TW" sz="1600" dirty="0" smtClean="0">
                <a:solidFill>
                  <a:schemeClr val="tx1"/>
                </a:solidFill>
              </a:rPr>
              <a:t> =  new Intent(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MediaStore.ACTION_IMAGE_CAPTURE</a:t>
            </a:r>
            <a:r>
              <a:rPr lang="en-US" altLang="zh-TW" sz="1600" dirty="0" smtClean="0">
                <a:solidFill>
                  <a:schemeClr val="tx1"/>
                </a:solidFill>
              </a:rPr>
              <a:t>);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startActivityForResult</a:t>
            </a:r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intentCamera</a:t>
            </a:r>
            <a:r>
              <a:rPr lang="en-US" altLang="zh-TW" sz="1600" dirty="0" smtClean="0">
                <a:solidFill>
                  <a:schemeClr val="tx1"/>
                </a:solidFill>
              </a:rPr>
              <a:t>, TAKE_PICTURE);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}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dirty="0" smtClean="0">
                <a:latin typeface="微軟正黑體" charset="0"/>
                <a:ea typeface="微軟正黑體" charset="0"/>
              </a:rPr>
              <a:t>Intent</a:t>
            </a:r>
            <a:r>
              <a:rPr lang="zh-TW" altLang="en-US" dirty="0">
                <a:latin typeface="微軟正黑體" charset="0"/>
                <a:ea typeface="微軟正黑體" charset="0"/>
              </a:rPr>
              <a:t>（意圖）的作用與事件</a:t>
            </a:r>
            <a:r>
              <a:rPr lang="en-US" altLang="zh-TW" dirty="0">
                <a:latin typeface="微軟正黑體" charset="0"/>
                <a:ea typeface="微軟正黑體" charset="0"/>
              </a:rPr>
              <a:t>(event)</a:t>
            </a:r>
            <a:r>
              <a:rPr lang="zh-TW" altLang="en-US" dirty="0">
                <a:latin typeface="微軟正黑體" charset="0"/>
                <a:ea typeface="微軟正黑體" charset="0"/>
              </a:rPr>
              <a:t>很像，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但它講求</a:t>
            </a:r>
            <a:r>
              <a:rPr lang="zh-TW" altLang="en-US" dirty="0">
                <a:latin typeface="微軟正黑體" charset="0"/>
                <a:ea typeface="微軟正黑體" charset="0"/>
              </a:rPr>
              <a:t>的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是當</a:t>
            </a:r>
            <a:r>
              <a:rPr lang="zh-TW" altLang="en-US" dirty="0">
                <a:latin typeface="微軟正黑體" charset="0"/>
                <a:ea typeface="微軟正黑體" charset="0"/>
              </a:rPr>
              <a:t>一事件發生時，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便直接</a:t>
            </a:r>
            <a:r>
              <a:rPr lang="zh-TW" altLang="en-US" dirty="0">
                <a:latin typeface="微軟正黑體" charset="0"/>
                <a:ea typeface="微軟正黑體" charset="0"/>
              </a:rPr>
              <a:t>將該事件轉送（</a:t>
            </a:r>
            <a:r>
              <a:rPr lang="en-US" altLang="zh-TW" dirty="0">
                <a:latin typeface="微軟正黑體" charset="0"/>
                <a:ea typeface="微軟正黑體" charset="0"/>
              </a:rPr>
              <a:t>forward</a:t>
            </a:r>
            <a:r>
              <a:rPr lang="zh-TW" altLang="en-US" dirty="0">
                <a:latin typeface="微軟正黑體" charset="0"/>
                <a:ea typeface="微軟正黑體" charset="0"/>
              </a:rPr>
              <a:t>）給應用程式，由應用程式決定處理方式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。</a:t>
            </a:r>
          </a:p>
          <a:p>
            <a:pPr>
              <a:buFont typeface="Arial" charset="0"/>
              <a:buChar char="•"/>
            </a:pPr>
            <a:endParaRPr lang="zh-TW" altLang="en-US" dirty="0">
              <a:latin typeface="微軟正黑體" charset="0"/>
              <a:ea typeface="微軟正黑體" charset="0"/>
            </a:endParaRPr>
          </a:p>
          <a:p>
            <a:pPr>
              <a:buFont typeface="Arial" charset="0"/>
              <a:buChar char="•"/>
            </a:pPr>
            <a:endParaRPr lang="zh-TW" altLang="en-US" dirty="0" smtClean="0">
              <a:latin typeface="微軟正黑體" charset="0"/>
              <a:ea typeface="微軟正黑體" charset="0"/>
            </a:endParaRPr>
          </a:p>
          <a:p>
            <a:pPr>
              <a:buFont typeface="Arial" charset="0"/>
              <a:buChar char="•"/>
            </a:pPr>
            <a:endParaRPr lang="zh-TW" altLang="en-US" dirty="0">
              <a:latin typeface="微軟正黑體" charset="0"/>
              <a:ea typeface="微軟正黑體" charset="0"/>
            </a:endParaRPr>
          </a:p>
          <a:p>
            <a:pPr lvl="1">
              <a:buFont typeface="Arial" charset="0"/>
              <a:buChar char="•"/>
            </a:pPr>
            <a:r>
              <a:rPr lang="zh-TW" altLang="nb-NO" dirty="0">
                <a:latin typeface="微軟正黑體" charset="0"/>
                <a:ea typeface="微軟正黑體" charset="0"/>
              </a:rPr>
              <a:t>「</a:t>
            </a:r>
            <a:r>
              <a:rPr lang="nb-NO" altLang="zh-TW" dirty="0" err="1" smtClean="0">
                <a:latin typeface="微軟正黑體" charset="0"/>
                <a:ea typeface="微軟正黑體" charset="0"/>
              </a:rPr>
              <a:t>MediaStore.ACTION_IMAGE_CAPTURE</a:t>
            </a:r>
            <a:r>
              <a:rPr lang="zh-TW" altLang="nb-NO" dirty="0" smtClean="0">
                <a:latin typeface="微軟正黑體" charset="0"/>
                <a:ea typeface="微軟正黑體" charset="0"/>
              </a:rPr>
              <a:t>」</a:t>
            </a:r>
            <a:r>
              <a:rPr lang="zh-TW" altLang="en-US" dirty="0">
                <a:latin typeface="微軟正黑體" charset="0"/>
                <a:ea typeface="微軟正黑體" charset="0"/>
              </a:rPr>
              <a:t>為系統預設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的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Action</a:t>
            </a:r>
            <a:r>
              <a:rPr lang="zh-TW" altLang="en-US" dirty="0">
                <a:latin typeface="微軟正黑體" charset="0"/>
                <a:ea typeface="微軟正黑體" charset="0"/>
              </a:rPr>
              <a:t>名稱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變數。</a:t>
            </a:r>
            <a:endParaRPr lang="en-US" altLang="zh-TW" dirty="0">
              <a:latin typeface="微軟正黑體" charset="0"/>
              <a:ea typeface="微軟正黑體" charset="0"/>
            </a:endParaRPr>
          </a:p>
        </p:txBody>
      </p:sp>
      <p:sp>
        <p:nvSpPr>
          <p:cNvPr id="358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charset="0"/>
                <a:ea typeface="微軟正黑體" charset="0"/>
              </a:rPr>
              <a:t>Intent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說明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8081" y="3908390"/>
            <a:ext cx="7776864" cy="792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Intent </a:t>
            </a:r>
            <a:r>
              <a:rPr lang="en-US" altLang="zh-TW" sz="1600" dirty="0" err="1">
                <a:solidFill>
                  <a:schemeClr val="tx1"/>
                </a:solidFill>
              </a:rPr>
              <a:t>intentCamera</a:t>
            </a:r>
            <a:r>
              <a:rPr lang="en-US" altLang="zh-TW" sz="1600" dirty="0">
                <a:solidFill>
                  <a:schemeClr val="tx1"/>
                </a:solidFill>
              </a:rPr>
              <a:t> =  </a:t>
            </a:r>
            <a:r>
              <a:rPr lang="en-US" altLang="zh-TW" sz="1600" dirty="0" smtClean="0">
                <a:solidFill>
                  <a:schemeClr val="tx1"/>
                </a:solidFill>
              </a:rPr>
              <a:t>new Intent(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MediaStore.ACTION_IMAGE_CAPTURE</a:t>
            </a:r>
            <a:r>
              <a:rPr lang="en-US" altLang="zh-TW" sz="1600" dirty="0" smtClean="0">
                <a:solidFill>
                  <a:schemeClr val="tx1"/>
                </a:solidFill>
              </a:rPr>
              <a:t>);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4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系統之照相機功能。</a:t>
            </a:r>
          </a:p>
          <a:p>
            <a:r>
              <a:rPr lang="zh-TW" altLang="en-US" dirty="0" smtClean="0"/>
              <a:t>存取手機資料夾。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教學目標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6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想切換新的</a:t>
            </a:r>
            <a:r>
              <a:rPr kumimoji="1" lang="en-US" altLang="zh-TW" dirty="0"/>
              <a:t>Activity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時候，最</a:t>
            </a:r>
            <a:r>
              <a:rPr kumimoji="1" lang="zh-TW" altLang="en-US" dirty="0"/>
              <a:t>常用的兩個函式就是</a:t>
            </a:r>
            <a:r>
              <a:rPr kumimoji="1" lang="en-US" altLang="zh-TW" dirty="0" err="1"/>
              <a:t>startActivity</a:t>
            </a:r>
            <a:r>
              <a:rPr kumimoji="1" lang="zh-TW" altLang="en-US" dirty="0"/>
              <a:t>跟</a:t>
            </a:r>
            <a:r>
              <a:rPr kumimoji="1" lang="en-US" altLang="zh-TW" dirty="0" err="1" smtClean="0"/>
              <a:t>startActivityForResult</a:t>
            </a:r>
            <a:r>
              <a:rPr kumimoji="1" lang="zh-TW" altLang="en-US" dirty="0" smtClean="0"/>
              <a:t>。</a:t>
            </a:r>
          </a:p>
          <a:p>
            <a:pPr lvl="1"/>
            <a:r>
              <a:rPr kumimoji="1" lang="zh-TW" altLang="en-US" dirty="0"/>
              <a:t>其中</a:t>
            </a:r>
            <a:r>
              <a:rPr kumimoji="1" lang="zh-TW" altLang="en-US" dirty="0" smtClean="0"/>
              <a:t>，</a:t>
            </a:r>
            <a:r>
              <a:rPr kumimoji="1" lang="en-US" altLang="zh-TW" dirty="0" err="1"/>
              <a:t>startActivityForResult</a:t>
            </a:r>
            <a:r>
              <a:rPr kumimoji="1" lang="zh-TW" altLang="en-US" dirty="0" smtClean="0"/>
              <a:t>帶</a:t>
            </a:r>
            <a:r>
              <a:rPr kumimoji="1" lang="zh-TW" altLang="en-US" dirty="0"/>
              <a:t>一個參數</a:t>
            </a:r>
            <a:r>
              <a:rPr kumimoji="1" lang="en-US" altLang="zh-TW" dirty="0" err="1"/>
              <a:t>requestCode</a:t>
            </a:r>
            <a:r>
              <a:rPr kumimoji="1" lang="zh-TW" altLang="en-US" dirty="0" smtClean="0"/>
              <a:t>，目的是為</a:t>
            </a:r>
            <a:r>
              <a:rPr kumimoji="1" lang="zh-TW" altLang="en-US" dirty="0"/>
              <a:t>了</a:t>
            </a:r>
            <a:r>
              <a:rPr kumimoji="1" lang="zh-TW" altLang="en-US" dirty="0" smtClean="0"/>
              <a:t>讓活動的</a:t>
            </a:r>
            <a:r>
              <a:rPr kumimoji="1" lang="en-US" altLang="zh-TW" dirty="0" err="1" smtClean="0"/>
              <a:t>onActivityResult</a:t>
            </a:r>
            <a:r>
              <a:rPr kumimoji="1" lang="zh-TW" altLang="en-US" dirty="0"/>
              <a:t>能夠辨別是哪個</a:t>
            </a:r>
            <a:r>
              <a:rPr kumimoji="1" lang="en-US" altLang="zh-TW" dirty="0" smtClean="0"/>
              <a:t>Activity</a:t>
            </a:r>
            <a:r>
              <a:rPr kumimoji="1" lang="zh-TW" altLang="en-US" dirty="0" smtClean="0"/>
              <a:t>所回傳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資料。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startActivityForResult</a:t>
            </a:r>
            <a:r>
              <a:rPr kumimoji="1" lang="zh-TW" altLang="en-US" dirty="0" smtClean="0"/>
              <a:t>說明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8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請將以下函式加入</a:t>
            </a:r>
            <a:r>
              <a:rPr kumimoji="1" lang="en-US" altLang="zh-TW" dirty="0" err="1" smtClean="0"/>
              <a:t>MainActivity</a:t>
            </a:r>
            <a:r>
              <a:rPr kumimoji="1" lang="zh-TW" altLang="en-US" dirty="0" smtClean="0"/>
              <a:t>之中：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擷取活動回傳資訊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8081" y="3068960"/>
            <a:ext cx="777686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@</a:t>
            </a:r>
            <a:r>
              <a:rPr lang="en-US" altLang="zh-TW" sz="1600" dirty="0" smtClean="0">
                <a:solidFill>
                  <a:schemeClr val="tx1"/>
                </a:solidFill>
              </a:rPr>
              <a:t>Override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protected </a:t>
            </a:r>
            <a:r>
              <a:rPr lang="en-US" altLang="zh-TW" sz="1600" dirty="0">
                <a:solidFill>
                  <a:schemeClr val="tx1"/>
                </a:solidFill>
              </a:rPr>
              <a:t>void </a:t>
            </a:r>
            <a:r>
              <a:rPr lang="en-US" altLang="zh-TW" sz="1600" dirty="0" err="1">
                <a:solidFill>
                  <a:schemeClr val="tx1"/>
                </a:solidFill>
              </a:rPr>
              <a:t>onActivityResult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</a:rPr>
              <a:t>requestCode</a:t>
            </a:r>
            <a:r>
              <a:rPr lang="en-US" altLang="zh-TW" sz="1600" dirty="0">
                <a:solidFill>
                  <a:schemeClr val="tx1"/>
                </a:solidFill>
              </a:rPr>
              <a:t>, </a:t>
            </a:r>
            <a:r>
              <a:rPr lang="en-US" altLang="zh-TW" sz="1600" dirty="0" err="1">
                <a:solidFill>
                  <a:schemeClr val="tx1"/>
                </a:solidFill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</a:rPr>
              <a:t>resultCode</a:t>
            </a:r>
            <a:r>
              <a:rPr lang="en-US" altLang="zh-TW" sz="1600" dirty="0">
                <a:solidFill>
                  <a:schemeClr val="tx1"/>
                </a:solidFill>
              </a:rPr>
              <a:t>, Intent data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</a:t>
            </a:r>
            <a:r>
              <a:rPr lang="en-US" altLang="zh-TW" sz="1600" dirty="0" err="1">
                <a:solidFill>
                  <a:schemeClr val="tx1"/>
                </a:solidFill>
              </a:rPr>
              <a:t>super.onActivityResult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requestCode</a:t>
            </a:r>
            <a:r>
              <a:rPr lang="en-US" altLang="zh-TW" sz="1600" dirty="0">
                <a:solidFill>
                  <a:schemeClr val="tx1"/>
                </a:solidFill>
              </a:rPr>
              <a:t>, </a:t>
            </a:r>
            <a:r>
              <a:rPr lang="en-US" altLang="zh-TW" sz="1600" dirty="0" err="1">
                <a:solidFill>
                  <a:schemeClr val="tx1"/>
                </a:solidFill>
              </a:rPr>
              <a:t>resultCode</a:t>
            </a:r>
            <a:r>
              <a:rPr lang="en-US" altLang="zh-TW" sz="1600" dirty="0">
                <a:solidFill>
                  <a:schemeClr val="tx1"/>
                </a:solidFill>
              </a:rPr>
              <a:t>, data</a:t>
            </a:r>
            <a:r>
              <a:rPr lang="en-US" altLang="zh-TW" sz="1600" dirty="0" smtClean="0">
                <a:solidFill>
                  <a:schemeClr val="tx1"/>
                </a:solidFill>
              </a:rPr>
              <a:t>);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if 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requestCode</a:t>
            </a:r>
            <a:r>
              <a:rPr lang="en-US" altLang="zh-TW" sz="1600" dirty="0" smtClean="0">
                <a:solidFill>
                  <a:schemeClr val="tx1"/>
                </a:solidFill>
              </a:rPr>
              <a:t> == </a:t>
            </a:r>
            <a:r>
              <a:rPr lang="en-US" altLang="zh-TW" sz="1600" dirty="0">
                <a:solidFill>
                  <a:schemeClr val="tx1"/>
                </a:solidFill>
              </a:rPr>
              <a:t>TAKE_PICTURE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           </a:t>
            </a:r>
            <a:r>
              <a:rPr lang="en-US" altLang="zh-TW" sz="1600" dirty="0" err="1">
                <a:solidFill>
                  <a:schemeClr val="tx1"/>
                </a:solidFill>
              </a:rPr>
              <a:t>Toast.makeText</a:t>
            </a:r>
            <a:r>
              <a:rPr lang="en-US" altLang="zh-TW" sz="1600" dirty="0">
                <a:solidFill>
                  <a:schemeClr val="tx1"/>
                </a:solidFill>
              </a:rPr>
              <a:t>(this, </a:t>
            </a:r>
            <a:r>
              <a:rPr lang="en-US" altLang="zh-TW" sz="1600" dirty="0" smtClean="0">
                <a:solidFill>
                  <a:schemeClr val="tx1"/>
                </a:solidFill>
              </a:rPr>
              <a:t>"</a:t>
            </a:r>
            <a:r>
              <a:rPr lang="zh-TW" altLang="en-US" sz="1600" dirty="0">
                <a:solidFill>
                  <a:schemeClr val="tx1"/>
                </a:solidFill>
              </a:rPr>
              <a:t>相機已關閉</a:t>
            </a:r>
            <a:r>
              <a:rPr lang="en-US" altLang="zh-TW" sz="1600" dirty="0" smtClean="0">
                <a:solidFill>
                  <a:schemeClr val="tx1"/>
                </a:solidFill>
              </a:rPr>
              <a:t>", </a:t>
            </a:r>
            <a:r>
              <a:rPr lang="en-US" altLang="zh-TW" sz="1600" dirty="0">
                <a:solidFill>
                  <a:schemeClr val="tx1"/>
                </a:solidFill>
              </a:rPr>
              <a:t>0).show</a:t>
            </a:r>
            <a:r>
              <a:rPr lang="en-US" altLang="zh-TW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}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231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請編譯程式並在模擬器中測試</a:t>
            </a:r>
          </a:p>
          <a:p>
            <a:pPr lvl="1"/>
            <a:r>
              <a:rPr kumimoji="1" lang="zh-TW" altLang="en-US" dirty="0" smtClean="0"/>
              <a:t>看看在點選按鍵之後，是否有切換到照相機的拍照畫面？</a:t>
            </a:r>
          </a:p>
          <a:p>
            <a:r>
              <a:rPr kumimoji="1" lang="zh-TW" altLang="en-US" dirty="0" smtClean="0"/>
              <a:t>請連接手機，看看在實機測試的效果。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測試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dirty="0">
              <a:latin typeface="微軟正黑體" charset="0"/>
              <a:ea typeface="微軟正黑體" charset="0"/>
            </a:endParaRPr>
          </a:p>
        </p:txBody>
      </p:sp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charset="0"/>
                <a:ea typeface="微軟正黑體" charset="0"/>
              </a:rPr>
              <a:t>修改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onActivityResult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函式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996952"/>
            <a:ext cx="7429500" cy="2044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2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檔案儲存與讀取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擷取的影像必須先儲存至裝置，才能進一步讀出</a:t>
            </a:r>
            <a:endParaRPr kumimoji="1" lang="zh-TW" altLang="en-US" dirty="0"/>
          </a:p>
          <a:p>
            <a:r>
              <a:rPr kumimoji="1" lang="zh-TW" altLang="en-US" dirty="0" smtClean="0"/>
              <a:t>在處理檔案儲存的問題時，建議發展一個專門的類別來操作，以方便程式模組化。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檢視程式碼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482708"/>
            <a:ext cx="8521952" cy="4186652"/>
          </a:xfrm>
        </p:spPr>
        <p:txBody>
          <a:bodyPr/>
          <a:lstStyle/>
          <a:p>
            <a:r>
              <a:rPr lang="zh-TW" altLang="en-US" dirty="0" smtClean="0"/>
              <a:t>請在專案的資料夾上右按滑鼠，選擇「</a:t>
            </a:r>
            <a:r>
              <a:rPr lang="en-US" altLang="zh-TW" dirty="0" smtClean="0"/>
              <a:t>New-&gt;Java Class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請將類別名稱設定為「</a:t>
            </a:r>
            <a:r>
              <a:rPr lang="en-US" altLang="zh-TW" dirty="0" err="1" smtClean="0"/>
              <a:t>FileUtil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類別架構如下：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撰寫</a:t>
            </a:r>
            <a:r>
              <a:rPr lang="en-US" altLang="zh-TW" dirty="0" err="1" smtClean="0"/>
              <a:t>FileUtil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3861048"/>
            <a:ext cx="8003232" cy="226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public class </a:t>
            </a:r>
            <a:r>
              <a:rPr lang="en-US" altLang="zh-TW" sz="1600" dirty="0" err="1">
                <a:solidFill>
                  <a:schemeClr val="tx1"/>
                </a:solidFill>
              </a:rPr>
              <a:t>FileUtil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final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APP_DIR = "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androidtest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public static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isExternalStorageWritable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}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public static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isExternalStorageReadable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}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public static File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getPublicAlbumStorageDir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albumName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}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public static File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getExternalStorageDir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}</a:t>
            </a:r>
          </a:p>
          <a:p>
            <a:r>
              <a:rPr lang="en-US" altLang="zh-TW" sz="16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public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String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getUniqueFileName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}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5" y="2492896"/>
            <a:ext cx="7812856" cy="3888432"/>
          </a:xfrm>
        </p:spPr>
        <p:txBody>
          <a:bodyPr/>
          <a:lstStyle/>
          <a:p>
            <a:r>
              <a:rPr lang="en-US" altLang="zh-TW" dirty="0" err="1" smtClean="0"/>
              <a:t>Environment.getExternalStorageState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可藉此取得目前手機</a:t>
            </a:r>
            <a:r>
              <a:rPr lang="en-US" altLang="zh-TW" dirty="0" smtClean="0"/>
              <a:t>SD</a:t>
            </a:r>
            <a:r>
              <a:rPr lang="zh-TW" altLang="en-US" dirty="0" smtClean="0"/>
              <a:t>記憶卡的狀態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 smtClean="0"/>
          </a:p>
          <a:p>
            <a:pPr lvl="2"/>
            <a:r>
              <a:rPr lang="en-US" altLang="zh-TW" dirty="0"/>
              <a:t>Environment</a:t>
            </a:r>
            <a:r>
              <a:rPr lang="zh-TW" altLang="en-US" dirty="0"/>
              <a:t>的命名空間：</a:t>
            </a:r>
            <a:r>
              <a:rPr lang="en-US" altLang="zh-TW" dirty="0" err="1" smtClean="0"/>
              <a:t>android.os.Environment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檢查外部裝置是否可以寫入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0384" y="3428999"/>
            <a:ext cx="8003232" cy="2298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public </a:t>
            </a:r>
            <a:r>
              <a:rPr lang="en-US" altLang="zh-TW" sz="1600" dirty="0">
                <a:solidFill>
                  <a:schemeClr val="tx1"/>
                </a:solidFill>
              </a:rPr>
              <a:t>static </a:t>
            </a:r>
            <a:r>
              <a:rPr lang="en-US" altLang="zh-TW" sz="1600" dirty="0" err="1">
                <a:solidFill>
                  <a:schemeClr val="tx1"/>
                </a:solidFill>
              </a:rPr>
              <a:t>boolean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</a:rPr>
              <a:t>isExternalStorageWritable</a:t>
            </a:r>
            <a:r>
              <a:rPr lang="en-US" altLang="zh-TW" sz="1600" dirty="0">
                <a:solidFill>
                  <a:schemeClr val="tx1"/>
                </a:solidFill>
              </a:rPr>
              <a:t>()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取得目前外部儲存設備的</a:t>
            </a:r>
            <a:r>
              <a:rPr lang="zh-TW" altLang="en-US" sz="1600" dirty="0" smtClean="0">
                <a:solidFill>
                  <a:schemeClr val="tx1"/>
                </a:solidFill>
              </a:rPr>
              <a:t>狀態</a:t>
            </a: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String state = </a:t>
            </a:r>
            <a:r>
              <a:rPr lang="en-US" altLang="zh-TW" sz="1600" dirty="0" err="1">
                <a:solidFill>
                  <a:schemeClr val="tx1"/>
                </a:solidFill>
              </a:rPr>
              <a:t>Environment.getExternalStorageState</a:t>
            </a:r>
            <a:r>
              <a:rPr lang="en-US" altLang="zh-TW" sz="1600" dirty="0" smtClean="0">
                <a:solidFill>
                  <a:schemeClr val="tx1"/>
                </a:solidFill>
              </a:rPr>
              <a:t>();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判斷是否可</a:t>
            </a:r>
            <a:r>
              <a:rPr lang="zh-TW" altLang="en-US" sz="1600" dirty="0" smtClean="0">
                <a:solidFill>
                  <a:schemeClr val="tx1"/>
                </a:solidFill>
              </a:rPr>
              <a:t>寫入</a:t>
            </a: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if (</a:t>
            </a:r>
            <a:r>
              <a:rPr lang="en-US" altLang="zh-TW" sz="1600" dirty="0" err="1">
                <a:solidFill>
                  <a:schemeClr val="tx1"/>
                </a:solidFill>
              </a:rPr>
              <a:t>Environment.MEDIA_MOUNTED.equals</a:t>
            </a:r>
            <a:r>
              <a:rPr lang="en-US" altLang="zh-TW" sz="1600" dirty="0">
                <a:solidFill>
                  <a:schemeClr val="tx1"/>
                </a:solidFill>
              </a:rPr>
              <a:t>(state))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TW" sz="1600" dirty="0">
                <a:solidFill>
                  <a:schemeClr val="tx1"/>
                </a:solidFill>
              </a:rPr>
              <a:t>return true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}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return false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}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0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636912"/>
            <a:ext cx="8521952" cy="3816424"/>
          </a:xfrm>
        </p:spPr>
        <p:txBody>
          <a:bodyPr>
            <a:normAutofit/>
          </a:bodyPr>
          <a:lstStyle/>
          <a:p>
            <a:pPr lvl="1"/>
            <a:endParaRPr lang="zh-TW" altLang="en-US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</a:t>
            </a:r>
            <a:r>
              <a:rPr lang="zh-TW" altLang="en-US" dirty="0"/>
              <a:t>外部裝置</a:t>
            </a:r>
            <a:r>
              <a:rPr lang="zh-TW" altLang="en-US" dirty="0" smtClean="0"/>
              <a:t>是否可以讀取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8782" y="2780928"/>
            <a:ext cx="8003232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public </a:t>
            </a:r>
            <a:r>
              <a:rPr lang="en-US" altLang="zh-TW" sz="1600" dirty="0">
                <a:solidFill>
                  <a:schemeClr val="tx1"/>
                </a:solidFill>
              </a:rPr>
              <a:t>static </a:t>
            </a:r>
            <a:r>
              <a:rPr lang="en-US" altLang="zh-TW" sz="1600" dirty="0" err="1">
                <a:solidFill>
                  <a:schemeClr val="tx1"/>
                </a:solidFill>
              </a:rPr>
              <a:t>boolean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isExternalStorageReadable</a:t>
            </a:r>
            <a:r>
              <a:rPr lang="en-US" altLang="zh-TW" sz="1600" dirty="0" smtClean="0">
                <a:solidFill>
                  <a:schemeClr val="tx1"/>
                </a:solidFill>
              </a:rPr>
              <a:t>() 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取得目前外部儲存設備的</a:t>
            </a:r>
            <a:r>
              <a:rPr lang="zh-TW" altLang="en-US" sz="1600" dirty="0" smtClean="0">
                <a:solidFill>
                  <a:schemeClr val="tx1"/>
                </a:solidFill>
              </a:rPr>
              <a:t>狀態</a:t>
            </a: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String state = </a:t>
            </a:r>
            <a:r>
              <a:rPr lang="en-US" altLang="zh-TW" sz="1600" dirty="0" err="1">
                <a:solidFill>
                  <a:schemeClr val="tx1"/>
                </a:solidFill>
              </a:rPr>
              <a:t>Environment.getExternalStorageState</a:t>
            </a:r>
            <a:r>
              <a:rPr lang="en-US" altLang="zh-TW" sz="1600" dirty="0" smtClean="0">
                <a:solidFill>
                  <a:schemeClr val="tx1"/>
                </a:solidFill>
              </a:rPr>
              <a:t>();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判斷是否</a:t>
            </a:r>
            <a:r>
              <a:rPr lang="zh-TW" altLang="en-US" sz="1600" dirty="0" smtClean="0">
                <a:solidFill>
                  <a:schemeClr val="tx1"/>
                </a:solidFill>
              </a:rPr>
              <a:t>可讀取</a:t>
            </a: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if (</a:t>
            </a:r>
            <a:r>
              <a:rPr lang="en-US" altLang="zh-TW" sz="1600" dirty="0" err="1">
                <a:solidFill>
                  <a:schemeClr val="tx1"/>
                </a:solidFill>
              </a:rPr>
              <a:t>Environment.MEDIA_MOUNTED.equals</a:t>
            </a:r>
            <a:r>
              <a:rPr lang="en-US" altLang="zh-TW" sz="1600" dirty="0">
                <a:solidFill>
                  <a:schemeClr val="tx1"/>
                </a:solidFill>
              </a:rPr>
              <a:t>(state) ||            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Environment.MEDIA_MOUNTED_READ_ONLY.equals</a:t>
            </a:r>
            <a:r>
              <a:rPr lang="en-US" altLang="zh-TW" sz="1600" dirty="0" smtClean="0">
                <a:solidFill>
                  <a:schemeClr val="tx1"/>
                </a:solidFill>
              </a:rPr>
              <a:t>(state</a:t>
            </a:r>
            <a:r>
              <a:rPr lang="en-US" altLang="zh-TW" sz="1600" dirty="0">
                <a:solidFill>
                  <a:schemeClr val="tx1"/>
                </a:solidFill>
              </a:rPr>
              <a:t>))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TW" sz="1600" dirty="0">
                <a:solidFill>
                  <a:schemeClr val="tx1"/>
                </a:solidFill>
              </a:rPr>
              <a:t>return true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}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return false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}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7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482708"/>
            <a:ext cx="8521952" cy="4114644"/>
          </a:xfrm>
        </p:spPr>
        <p:txBody>
          <a:bodyPr>
            <a:normAutofit fontScale="92500"/>
          </a:bodyPr>
          <a:lstStyle/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  <a:p>
            <a:pPr lvl="1"/>
            <a:r>
              <a:rPr lang="en-US" altLang="zh-TW" sz="2000" dirty="0" err="1"/>
              <a:t>Environment.DIRECTORY_PICTURES</a:t>
            </a:r>
            <a:r>
              <a:rPr lang="zh-TW" altLang="en-US" sz="2000" dirty="0"/>
              <a:t>代表系統預設的圖片資料夾名稱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建立並取得公用相簿路徑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4897" y="2648251"/>
            <a:ext cx="8003232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 public static File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getPublicAlbumStorageDir</a:t>
            </a:r>
            <a:r>
              <a:rPr lang="en-US" altLang="zh-TW" sz="1600" dirty="0" smtClean="0">
                <a:solidFill>
                  <a:schemeClr val="tx1"/>
                </a:solidFill>
              </a:rPr>
              <a:t>(String </a:t>
            </a:r>
            <a:r>
              <a:rPr lang="en-US" altLang="zh-TW" sz="1600" dirty="0" err="1">
                <a:solidFill>
                  <a:schemeClr val="tx1"/>
                </a:solidFill>
              </a:rPr>
              <a:t>albumName</a:t>
            </a:r>
            <a:r>
              <a:rPr lang="en-US" altLang="zh-TW" sz="1600" dirty="0">
                <a:solidFill>
                  <a:schemeClr val="tx1"/>
                </a:solidFill>
              </a:rPr>
              <a:t>)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取得應用程式專用的照片</a:t>
            </a:r>
            <a:r>
              <a:rPr lang="zh-TW" altLang="en-US" sz="1600" dirty="0" smtClean="0">
                <a:solidFill>
                  <a:schemeClr val="tx1"/>
                </a:solidFill>
              </a:rPr>
              <a:t>路徑</a:t>
            </a: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File pictures = </a:t>
            </a:r>
            <a:r>
              <a:rPr lang="en-US" altLang="zh-TW" sz="1600" dirty="0" err="1">
                <a:solidFill>
                  <a:schemeClr val="tx1"/>
                </a:solidFill>
              </a:rPr>
              <a:t>Environment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.getExternalStoragePublicDirectory</a:t>
            </a:r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     </a:t>
            </a:r>
            <a:r>
              <a:rPr lang="en-US" altLang="zh-TW" sz="1600" dirty="0" err="1">
                <a:solidFill>
                  <a:schemeClr val="tx1"/>
                </a:solidFill>
              </a:rPr>
              <a:t>Environment.DIRECTORY_PICTURES</a:t>
            </a:r>
            <a:r>
              <a:rPr lang="en-US" altLang="zh-TW" sz="1600" dirty="0">
                <a:solidFill>
                  <a:schemeClr val="tx1"/>
                </a:solidFill>
              </a:rPr>
              <a:t>);  </a:t>
            </a:r>
            <a:r>
              <a:rPr lang="en-US" altLang="zh-TW" sz="1600" dirty="0" smtClean="0">
                <a:solidFill>
                  <a:schemeClr val="tx1"/>
                </a:solidFill>
              </a:rPr>
              <a:t>   </a:t>
            </a:r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準備在照片路徑下建立一個指定的</a:t>
            </a:r>
            <a:r>
              <a:rPr lang="zh-TW" altLang="en-US" sz="1600" dirty="0" smtClean="0">
                <a:solidFill>
                  <a:schemeClr val="tx1"/>
                </a:solidFill>
              </a:rPr>
              <a:t>路徑</a:t>
            </a: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File </a:t>
            </a:r>
            <a:r>
              <a:rPr lang="en-US" altLang="zh-TW" sz="1600" dirty="0">
                <a:solidFill>
                  <a:schemeClr val="tx1"/>
                </a:solidFill>
              </a:rPr>
              <a:t>file = new File(pictures, </a:t>
            </a:r>
            <a:r>
              <a:rPr lang="en-US" altLang="zh-TW" sz="1600" dirty="0" err="1">
                <a:solidFill>
                  <a:schemeClr val="tx1"/>
                </a:solidFill>
              </a:rPr>
              <a:t>albumName</a:t>
            </a:r>
            <a:r>
              <a:rPr lang="en-US" altLang="zh-TW" sz="1600" dirty="0">
                <a:solidFill>
                  <a:schemeClr val="tx1"/>
                </a:solidFill>
              </a:rPr>
              <a:t>); 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if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(!</a:t>
            </a:r>
            <a:r>
              <a:rPr lang="en-US" altLang="zh-TW" sz="1600" dirty="0" err="1">
                <a:solidFill>
                  <a:schemeClr val="tx1"/>
                </a:solidFill>
              </a:rPr>
              <a:t>file.mkdirs</a:t>
            </a:r>
            <a:r>
              <a:rPr lang="en-US" altLang="zh-TW" sz="1600" dirty="0">
                <a:solidFill>
                  <a:schemeClr val="tx1"/>
                </a:solidFill>
              </a:rPr>
              <a:t>())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dirty="0" smtClean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如果建立路徑不</a:t>
            </a:r>
            <a:r>
              <a:rPr lang="zh-TW" altLang="en-US" sz="1600" dirty="0" smtClean="0">
                <a:solidFill>
                  <a:schemeClr val="tx1"/>
                </a:solidFill>
              </a:rPr>
              <a:t>成功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TW" sz="1600" dirty="0" err="1">
                <a:solidFill>
                  <a:schemeClr val="tx1"/>
                </a:solidFill>
              </a:rPr>
              <a:t>Log.e</a:t>
            </a:r>
            <a:r>
              <a:rPr lang="en-US" altLang="zh-TW" sz="1600" dirty="0" smtClean="0">
                <a:solidFill>
                  <a:schemeClr val="tx1"/>
                </a:solidFill>
              </a:rPr>
              <a:t>(“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getAlbumStorageDir</a:t>
            </a:r>
            <a:r>
              <a:rPr lang="en-US" altLang="zh-TW" sz="1600" dirty="0" smtClean="0">
                <a:solidFill>
                  <a:schemeClr val="tx1"/>
                </a:solidFill>
              </a:rPr>
              <a:t>”, “Directory </a:t>
            </a:r>
            <a:r>
              <a:rPr lang="en-US" altLang="zh-TW" sz="1600" dirty="0">
                <a:solidFill>
                  <a:schemeClr val="tx1"/>
                </a:solidFill>
              </a:rPr>
              <a:t>not </a:t>
            </a:r>
            <a:r>
              <a:rPr lang="en-US" altLang="zh-TW" sz="1600" dirty="0" smtClean="0">
                <a:solidFill>
                  <a:schemeClr val="tx1"/>
                </a:solidFill>
              </a:rPr>
              <a:t>created”);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}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return file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}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5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學習照相機之相關程式。</a:t>
            </a:r>
            <a:endParaRPr lang="en-US" altLang="zh-TW" dirty="0" smtClean="0"/>
          </a:p>
          <a:p>
            <a:r>
              <a:rPr lang="zh-TW" altLang="en-US" dirty="0" smtClean="0"/>
              <a:t>學習透過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手機存取圖庫。</a:t>
            </a:r>
          </a:p>
          <a:p>
            <a:r>
              <a:rPr lang="zh-TW" altLang="en-US" dirty="0" smtClean="0"/>
              <a:t>練習使用實機測試照相機程式。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java.io.File</a:t>
            </a:r>
            <a:endParaRPr kumimoji="1" lang="en-US" altLang="zh-TW" dirty="0" smtClean="0"/>
          </a:p>
          <a:p>
            <a:r>
              <a:rPr kumimoji="1" lang="zh-TW" altLang="en-US" dirty="0" smtClean="0"/>
              <a:t>功能</a:t>
            </a:r>
          </a:p>
          <a:p>
            <a:pPr lvl="1"/>
            <a:r>
              <a:rPr kumimoji="1" lang="zh-TW" altLang="en-US" dirty="0" smtClean="0"/>
              <a:t>可表示一個檔案或資料夾的路徑</a:t>
            </a:r>
          </a:p>
          <a:p>
            <a:pPr lvl="1"/>
            <a:r>
              <a:rPr kumimoji="1" lang="zh-TW" altLang="en-US" dirty="0" smtClean="0"/>
              <a:t>透過此類別可進行檔案相關功能的操作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File</a:t>
            </a:r>
            <a:r>
              <a:rPr kumimoji="1" lang="zh-TW" altLang="en-US" dirty="0" smtClean="0"/>
              <a:t>類別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48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482708"/>
            <a:ext cx="8521952" cy="4114644"/>
          </a:xfrm>
        </p:spPr>
        <p:txBody>
          <a:bodyPr>
            <a:normAutofit fontScale="92500"/>
          </a:bodyPr>
          <a:lstStyle/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  <a:p>
            <a:pPr lvl="1"/>
            <a:r>
              <a:rPr lang="en-US" altLang="zh-TW" sz="2000" dirty="0" err="1"/>
              <a:t>Environment.DIRECTORY_PICTURES</a:t>
            </a:r>
            <a:r>
              <a:rPr lang="zh-TW" altLang="en-US" sz="2000" dirty="0"/>
              <a:t>代表系統預設的圖片資料夾名稱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建立並取得應用相簿路徑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4897" y="2648251"/>
            <a:ext cx="8003232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 public static File </a:t>
            </a:r>
            <a:r>
              <a:rPr lang="en-US" altLang="zh-TW" sz="1600" dirty="0" err="1">
                <a:solidFill>
                  <a:schemeClr val="tx1"/>
                </a:solidFill>
              </a:rPr>
              <a:t>getAlbumStorageDir</a:t>
            </a:r>
            <a:r>
              <a:rPr lang="en-US" altLang="zh-TW" sz="1600" dirty="0">
                <a:solidFill>
                  <a:schemeClr val="tx1"/>
                </a:solidFill>
              </a:rPr>
              <a:t>(Context context, String </a:t>
            </a:r>
            <a:r>
              <a:rPr lang="en-US" altLang="zh-TW" sz="1600" dirty="0" err="1">
                <a:solidFill>
                  <a:schemeClr val="tx1"/>
                </a:solidFill>
              </a:rPr>
              <a:t>albumName</a:t>
            </a:r>
            <a:r>
              <a:rPr lang="en-US" altLang="zh-TW" sz="1600" dirty="0">
                <a:solidFill>
                  <a:schemeClr val="tx1"/>
                </a:solidFill>
              </a:rPr>
              <a:t>)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取得應用程式專用的照片</a:t>
            </a:r>
            <a:r>
              <a:rPr lang="zh-TW" altLang="en-US" sz="1600" dirty="0" smtClean="0">
                <a:solidFill>
                  <a:schemeClr val="tx1"/>
                </a:solidFill>
              </a:rPr>
              <a:t>路徑</a:t>
            </a: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File pictures = </a:t>
            </a:r>
            <a:r>
              <a:rPr lang="en-US" altLang="zh-TW" sz="1600" dirty="0" smtClean="0">
                <a:solidFill>
                  <a:schemeClr val="tx1"/>
                </a:solidFill>
              </a:rPr>
              <a:t>context</a:t>
            </a:r>
            <a:r>
              <a:rPr lang="en-US" altLang="zh-TW" sz="1600" dirty="0">
                <a:solidFill>
                  <a:schemeClr val="tx1"/>
                </a:solidFill>
              </a:rPr>
              <a:t>. </a:t>
            </a:r>
            <a:r>
              <a:rPr lang="en-US" altLang="zh-TW" sz="1600" dirty="0" err="1">
                <a:solidFill>
                  <a:schemeClr val="tx1"/>
                </a:solidFill>
              </a:rPr>
              <a:t>getExternalFilesDir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     </a:t>
            </a:r>
            <a:r>
              <a:rPr lang="en-US" altLang="zh-TW" sz="1600" dirty="0" err="1">
                <a:solidFill>
                  <a:schemeClr val="tx1"/>
                </a:solidFill>
              </a:rPr>
              <a:t>Environment.DIRECTORY_PICTURES</a:t>
            </a:r>
            <a:r>
              <a:rPr lang="en-US" altLang="zh-TW" sz="1600" dirty="0">
                <a:solidFill>
                  <a:schemeClr val="tx1"/>
                </a:solidFill>
              </a:rPr>
              <a:t>);  </a:t>
            </a:r>
            <a:r>
              <a:rPr lang="en-US" altLang="zh-TW" sz="1600" dirty="0" smtClean="0">
                <a:solidFill>
                  <a:schemeClr val="tx1"/>
                </a:solidFill>
              </a:rPr>
              <a:t>   </a:t>
            </a:r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準備在照片路徑下建立一個指定的</a:t>
            </a:r>
            <a:r>
              <a:rPr lang="zh-TW" altLang="en-US" sz="1600" dirty="0" smtClean="0">
                <a:solidFill>
                  <a:schemeClr val="tx1"/>
                </a:solidFill>
              </a:rPr>
              <a:t>路徑</a:t>
            </a: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File </a:t>
            </a:r>
            <a:r>
              <a:rPr lang="en-US" altLang="zh-TW" sz="1600" dirty="0">
                <a:solidFill>
                  <a:schemeClr val="tx1"/>
                </a:solidFill>
              </a:rPr>
              <a:t>file = new File(pictures, </a:t>
            </a:r>
            <a:r>
              <a:rPr lang="en-US" altLang="zh-TW" sz="1600" dirty="0" err="1">
                <a:solidFill>
                  <a:schemeClr val="tx1"/>
                </a:solidFill>
              </a:rPr>
              <a:t>albumName</a:t>
            </a:r>
            <a:r>
              <a:rPr lang="en-US" altLang="zh-TW" sz="1600" dirty="0">
                <a:solidFill>
                  <a:schemeClr val="tx1"/>
                </a:solidFill>
              </a:rPr>
              <a:t>); 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if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(!</a:t>
            </a:r>
            <a:r>
              <a:rPr lang="en-US" altLang="zh-TW" sz="1600" dirty="0" err="1">
                <a:solidFill>
                  <a:schemeClr val="tx1"/>
                </a:solidFill>
              </a:rPr>
              <a:t>file.mkdirs</a:t>
            </a:r>
            <a:r>
              <a:rPr lang="en-US" altLang="zh-TW" sz="1600" dirty="0">
                <a:solidFill>
                  <a:schemeClr val="tx1"/>
                </a:solidFill>
              </a:rPr>
              <a:t>())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r>
              <a:rPr lang="zh-TW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dirty="0" smtClean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如果建立路徑不</a:t>
            </a:r>
            <a:r>
              <a:rPr lang="zh-TW" altLang="en-US" sz="1600" dirty="0" smtClean="0">
                <a:solidFill>
                  <a:schemeClr val="tx1"/>
                </a:solidFill>
              </a:rPr>
              <a:t>成功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TW" sz="1600" dirty="0" err="1">
                <a:solidFill>
                  <a:schemeClr val="tx1"/>
                </a:solidFill>
              </a:rPr>
              <a:t>Log.e</a:t>
            </a:r>
            <a:r>
              <a:rPr lang="en-US" altLang="zh-TW" sz="1600" dirty="0" smtClean="0">
                <a:solidFill>
                  <a:schemeClr val="tx1"/>
                </a:solidFill>
              </a:rPr>
              <a:t>("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getAlbumStorageDir</a:t>
            </a:r>
            <a:r>
              <a:rPr lang="en-US" altLang="zh-TW" sz="1600" dirty="0" smtClean="0">
                <a:solidFill>
                  <a:schemeClr val="tx1"/>
                </a:solidFill>
              </a:rPr>
              <a:t>", "Directory </a:t>
            </a:r>
            <a:r>
              <a:rPr lang="en-US" altLang="zh-TW" sz="1600" dirty="0">
                <a:solidFill>
                  <a:schemeClr val="tx1"/>
                </a:solidFill>
              </a:rPr>
              <a:t>not </a:t>
            </a:r>
            <a:r>
              <a:rPr lang="en-US" altLang="zh-TW" sz="1600" dirty="0" smtClean="0">
                <a:solidFill>
                  <a:schemeClr val="tx1"/>
                </a:solidFill>
              </a:rPr>
              <a:t>created");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}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return file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</a:t>
            </a:r>
            <a:r>
              <a:rPr lang="en-US" altLang="zh-TW" sz="1600" dirty="0">
                <a:solidFill>
                  <a:schemeClr val="tx1"/>
                </a:solidFill>
              </a:rPr>
              <a:t>}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21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建立並取得</a:t>
            </a:r>
            <a:r>
              <a:rPr lang="zh-TW" altLang="en-US" dirty="0"/>
              <a:t>外部裝置儲存路徑</a:t>
            </a:r>
          </a:p>
        </p:txBody>
      </p:sp>
      <p:sp>
        <p:nvSpPr>
          <p:cNvPr id="4" name="矩形 3"/>
          <p:cNvSpPr/>
          <p:nvPr/>
        </p:nvSpPr>
        <p:spPr>
          <a:xfrm>
            <a:off x="570384" y="2924944"/>
            <a:ext cx="8003232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 public static File </a:t>
            </a:r>
            <a:r>
              <a:rPr lang="en-US" altLang="zh-TW" sz="1600" dirty="0" err="1">
                <a:solidFill>
                  <a:schemeClr val="tx1"/>
                </a:solidFill>
              </a:rPr>
              <a:t>getExternalStorageDir</a:t>
            </a:r>
            <a:r>
              <a:rPr lang="en-US" altLang="zh-TW" sz="1600" dirty="0">
                <a:solidFill>
                  <a:schemeClr val="tx1"/>
                </a:solidFill>
              </a:rPr>
              <a:t>(String </a:t>
            </a:r>
            <a:r>
              <a:rPr lang="en-US" altLang="zh-TW" sz="1600" dirty="0" err="1">
                <a:solidFill>
                  <a:schemeClr val="tx1"/>
                </a:solidFill>
              </a:rPr>
              <a:t>dir</a:t>
            </a:r>
            <a:r>
              <a:rPr lang="en-US" altLang="zh-TW" sz="1600" dirty="0">
                <a:solidFill>
                  <a:schemeClr val="tx1"/>
                </a:solidFill>
              </a:rPr>
              <a:t>) 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File </a:t>
            </a:r>
            <a:r>
              <a:rPr lang="en-US" altLang="zh-TW" sz="1600" dirty="0">
                <a:solidFill>
                  <a:schemeClr val="tx1"/>
                </a:solidFill>
              </a:rPr>
              <a:t>result = new </a:t>
            </a:r>
            <a:r>
              <a:rPr lang="en-US" altLang="zh-TW" sz="1600" dirty="0" smtClean="0">
                <a:solidFill>
                  <a:schemeClr val="tx1"/>
                </a:solidFill>
              </a:rPr>
              <a:t>File(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Environment.getExternalStorageDirectory</a:t>
            </a:r>
            <a:r>
              <a:rPr lang="en-US" altLang="zh-TW" sz="1600" dirty="0">
                <a:solidFill>
                  <a:schemeClr val="tx1"/>
                </a:solidFill>
              </a:rPr>
              <a:t>(), </a:t>
            </a:r>
            <a:r>
              <a:rPr lang="en-US" altLang="zh-TW" sz="1600" dirty="0" err="1">
                <a:solidFill>
                  <a:schemeClr val="tx1"/>
                </a:solidFill>
              </a:rPr>
              <a:t>dir</a:t>
            </a:r>
            <a:r>
              <a:rPr lang="en-US" altLang="zh-TW" sz="1600" dirty="0" smtClean="0">
                <a:solidFill>
                  <a:schemeClr val="tx1"/>
                </a:solidFill>
              </a:rPr>
              <a:t>);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if (!</a:t>
            </a:r>
            <a:r>
              <a:rPr lang="en-US" altLang="zh-TW" sz="1600" dirty="0" err="1">
                <a:solidFill>
                  <a:schemeClr val="tx1"/>
                </a:solidFill>
              </a:rPr>
              <a:t>isExternalStorageWritable</a:t>
            </a:r>
            <a:r>
              <a:rPr lang="en-US" altLang="zh-TW" sz="1600" dirty="0">
                <a:solidFill>
                  <a:schemeClr val="tx1"/>
                </a:solidFill>
              </a:rPr>
              <a:t>())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TW" sz="1600" dirty="0">
                <a:solidFill>
                  <a:schemeClr val="tx1"/>
                </a:solidFill>
              </a:rPr>
              <a:t>return null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}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if (!</a:t>
            </a:r>
            <a:r>
              <a:rPr lang="en-US" altLang="zh-TW" sz="1600" dirty="0" err="1">
                <a:solidFill>
                  <a:schemeClr val="tx1"/>
                </a:solidFill>
              </a:rPr>
              <a:t>result.exists</a:t>
            </a:r>
            <a:r>
              <a:rPr lang="en-US" altLang="zh-TW" sz="1600" dirty="0">
                <a:solidFill>
                  <a:schemeClr val="tx1"/>
                </a:solidFill>
              </a:rPr>
              <a:t>() &amp;&amp; !</a:t>
            </a:r>
            <a:r>
              <a:rPr lang="en-US" altLang="zh-TW" sz="1600" dirty="0" err="1">
                <a:solidFill>
                  <a:schemeClr val="tx1"/>
                </a:solidFill>
              </a:rPr>
              <a:t>result.mkdirs</a:t>
            </a:r>
            <a:r>
              <a:rPr lang="en-US" altLang="zh-TW" sz="1600" dirty="0">
                <a:solidFill>
                  <a:schemeClr val="tx1"/>
                </a:solidFill>
              </a:rPr>
              <a:t>()) 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TW" sz="1600" dirty="0">
                <a:solidFill>
                  <a:schemeClr val="tx1"/>
                </a:solidFill>
              </a:rPr>
              <a:t>return null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}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1600" dirty="0">
                <a:solidFill>
                  <a:schemeClr val="tx1"/>
                </a:solidFill>
              </a:rPr>
              <a:t>return result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  }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06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取得唯一的檔案名稱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9582" y="2708920"/>
            <a:ext cx="7524836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String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getUniqueFileName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使用年月日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時分秒格式為檔案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SimpleDateFormat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sdf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SimpleDateFormat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yyyyMMdd_HHmmss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");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sdf.format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(new Date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());</a:t>
            </a: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723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實作練習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3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使用</a:t>
            </a:r>
            <a:r>
              <a:rPr lang="en-US" altLang="zh-TW" sz="4000" dirty="0"/>
              <a:t>Android</a:t>
            </a:r>
            <a:r>
              <a:rPr lang="zh-TW" altLang="en-US" sz="4000" dirty="0"/>
              <a:t>系統</a:t>
            </a:r>
            <a:r>
              <a:rPr lang="zh-TW" altLang="en-US" sz="4000" dirty="0" smtClean="0"/>
              <a:t>之照相機功能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Android</a:t>
            </a:r>
            <a:r>
              <a:rPr kumimoji="1" lang="zh-TW" altLang="en-US" dirty="0"/>
              <a:t>系統內建的</a:t>
            </a:r>
            <a:r>
              <a:rPr kumimoji="1" lang="en-US" altLang="zh-TW" dirty="0"/>
              <a:t>API</a:t>
            </a:r>
            <a:r>
              <a:rPr kumimoji="1" lang="zh-TW" altLang="en-US" dirty="0"/>
              <a:t>與元件，</a:t>
            </a:r>
            <a:r>
              <a:rPr kumimoji="1" lang="zh-TW" altLang="en-US" dirty="0" smtClean="0"/>
              <a:t>可讓</a:t>
            </a:r>
            <a:r>
              <a:rPr kumimoji="1" lang="zh-TW" altLang="en-US" dirty="0"/>
              <a:t>使用者拍攝照片與錄影，並且把照片或影片檔案儲存在指定的</a:t>
            </a:r>
            <a:r>
              <a:rPr kumimoji="1" lang="zh-TW" altLang="en-US" dirty="0" smtClean="0"/>
              <a:t>位置。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/>
              <a:t>Android</a:t>
            </a:r>
            <a:r>
              <a:rPr lang="zh-TW" altLang="en-US" dirty="0"/>
              <a:t>模擬</a:t>
            </a:r>
            <a:r>
              <a:rPr lang="zh-TW" altLang="en-US" dirty="0" smtClean="0"/>
              <a:t>裝置的相機功能</a:t>
            </a:r>
          </a:p>
          <a:p>
            <a:pPr lvl="1"/>
            <a:r>
              <a:rPr lang="zh-TW" altLang="fr-FR" dirty="0" smtClean="0"/>
              <a:t>選擇功能</a:t>
            </a:r>
            <a:r>
              <a:rPr lang="zh-TW" altLang="fr-FR" dirty="0"/>
              <a:t>表「</a:t>
            </a:r>
            <a:r>
              <a:rPr lang="fr-FR" altLang="zh-TW" dirty="0"/>
              <a:t>Tools -&gt; Android -&gt; </a:t>
            </a:r>
            <a:r>
              <a:rPr lang="fr-FR" altLang="zh-TW" dirty="0" smtClean="0"/>
              <a:t>AVD </a:t>
            </a:r>
            <a:r>
              <a:rPr lang="fr-FR" altLang="zh-TW" dirty="0"/>
              <a:t>Manager</a:t>
            </a:r>
            <a:r>
              <a:rPr lang="zh-TW" altLang="fr-FR" dirty="0"/>
              <a:t>」。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選擇裝置，並點選其編輯圖示。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準備工作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547664" y="3789040"/>
            <a:ext cx="6048672" cy="2898205"/>
            <a:chOff x="1547664" y="3789040"/>
            <a:chExt cx="6048672" cy="289820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7664" y="3789040"/>
              <a:ext cx="6048672" cy="2898205"/>
            </a:xfrm>
            <a:prstGeom prst="rect">
              <a:avLst/>
            </a:prstGeom>
          </p:spPr>
        </p:pic>
        <p:sp>
          <p:nvSpPr>
            <p:cNvPr id="6" name="向左箭號 5"/>
            <p:cNvSpPr/>
            <p:nvPr/>
          </p:nvSpPr>
          <p:spPr>
            <a:xfrm rot="3184022">
              <a:off x="7221409" y="5254529"/>
              <a:ext cx="299650" cy="112369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8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在模擬裝置編輯視窗選擇「</a:t>
            </a:r>
            <a:r>
              <a:rPr kumimoji="1" lang="en-US" altLang="zh-TW" dirty="0"/>
              <a:t>Show Advanced Settings</a:t>
            </a:r>
            <a:r>
              <a:rPr kumimoji="1" lang="zh-TW" altLang="en-US" dirty="0"/>
              <a:t>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準備工作</a:t>
            </a:r>
            <a:endParaRPr kumimoji="1"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835696" y="3068960"/>
            <a:ext cx="5882475" cy="3528392"/>
            <a:chOff x="1835696" y="2996952"/>
            <a:chExt cx="5882475" cy="352839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5696" y="2996952"/>
              <a:ext cx="5882475" cy="352839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07704" y="5949280"/>
              <a:ext cx="108012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636912"/>
            <a:ext cx="8521952" cy="4221088"/>
          </a:xfrm>
        </p:spPr>
        <p:txBody>
          <a:bodyPr>
            <a:normAutofit/>
          </a:bodyPr>
          <a:lstStyle/>
          <a:p>
            <a:pPr lvl="1"/>
            <a:endParaRPr kumimoji="1" lang="zh-TW" altLang="en-US" dirty="0" smtClean="0"/>
          </a:p>
          <a:p>
            <a:pPr lvl="1"/>
            <a:endParaRPr kumimoji="1" lang="zh-TW" altLang="en-US" dirty="0"/>
          </a:p>
          <a:p>
            <a:pPr lvl="1"/>
            <a:endParaRPr kumimoji="1" lang="zh-TW" altLang="en-US" dirty="0" smtClean="0"/>
          </a:p>
          <a:p>
            <a:pPr lvl="2"/>
            <a:endParaRPr kumimoji="1" lang="zh-TW" altLang="en-US" dirty="0"/>
          </a:p>
          <a:p>
            <a:pPr lvl="1"/>
            <a:endParaRPr kumimoji="1" lang="zh-TW" altLang="en-US" dirty="0" smtClean="0"/>
          </a:p>
          <a:p>
            <a:pPr lvl="1"/>
            <a:endParaRPr kumimoji="1" lang="zh-TW" altLang="en-US" dirty="0" smtClean="0"/>
          </a:p>
          <a:p>
            <a:pPr lvl="1"/>
            <a:endParaRPr kumimoji="1" lang="zh-TW" altLang="en-US" dirty="0"/>
          </a:p>
          <a:p>
            <a:pPr lvl="2"/>
            <a:endParaRPr kumimoji="1" lang="zh-TW" altLang="en-US" dirty="0" smtClean="0"/>
          </a:p>
          <a:p>
            <a:pPr lvl="2"/>
            <a:endParaRPr kumimoji="1" lang="zh-TW" altLang="en-US" dirty="0"/>
          </a:p>
          <a:p>
            <a:pPr lvl="3"/>
            <a:r>
              <a:rPr kumimoji="1" lang="zh-TW" altLang="en-US" dirty="0" smtClean="0"/>
              <a:t>註：在</a:t>
            </a:r>
            <a:r>
              <a:rPr kumimoji="1" lang="zh-TW" altLang="en-US" dirty="0"/>
              <a:t>「</a:t>
            </a:r>
            <a:r>
              <a:rPr kumimoji="1" lang="en-US" altLang="zh-TW" dirty="0"/>
              <a:t>Front</a:t>
            </a:r>
            <a:r>
              <a:rPr kumimoji="1" lang="zh-TW" altLang="en-US" dirty="0"/>
              <a:t>」與「</a:t>
            </a:r>
            <a:r>
              <a:rPr kumimoji="1" lang="en-US" altLang="zh-TW" dirty="0"/>
              <a:t>Back</a:t>
            </a:r>
            <a:r>
              <a:rPr kumimoji="1" lang="zh-TW" altLang="en-US" dirty="0"/>
              <a:t>」選擇「</a:t>
            </a:r>
            <a:r>
              <a:rPr kumimoji="1" lang="en-US" altLang="zh-TW" dirty="0"/>
              <a:t>Emulated</a:t>
            </a:r>
            <a:r>
              <a:rPr kumimoji="1" lang="zh-TW" altLang="en-US" dirty="0"/>
              <a:t>」</a:t>
            </a:r>
            <a:r>
              <a:rPr kumimoji="1" lang="zh-TW" altLang="en-US" dirty="0" smtClean="0"/>
              <a:t>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選擇模擬裝置相機</a:t>
            </a:r>
            <a:endParaRPr kumimoji="1"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835696" y="2636912"/>
            <a:ext cx="5670376" cy="3406438"/>
            <a:chOff x="1925960" y="3140968"/>
            <a:chExt cx="5292080" cy="31791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25960" y="3140968"/>
              <a:ext cx="5292080" cy="317917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25960" y="5229200"/>
              <a:ext cx="3366120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3" y="3085694"/>
            <a:ext cx="3672407" cy="3273227"/>
          </a:xfrm>
        </p:spPr>
        <p:txBody>
          <a:bodyPr/>
          <a:lstStyle/>
          <a:p>
            <a:pPr lvl="1"/>
            <a:r>
              <a:rPr lang="zh-TW" altLang="en-US" dirty="0" smtClean="0"/>
              <a:t>開啟該模擬裝置，請啟動照相應用程式，查看執行的畫面。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586616"/>
            <a:ext cx="2556898" cy="42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6348</TotalTime>
  <Words>1240</Words>
  <Application>Microsoft Macintosh PowerPoint</Application>
  <PresentationFormat>如螢幕大小 (4:3)</PresentationFormat>
  <Paragraphs>234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Candara</vt:lpstr>
      <vt:lpstr>Symbol</vt:lpstr>
      <vt:lpstr>微軟正黑體</vt:lpstr>
      <vt:lpstr>標楷體</vt:lpstr>
      <vt:lpstr>Arial</vt:lpstr>
      <vt:lpstr>波形</vt:lpstr>
      <vt:lpstr>Android Studio程式設計</vt:lpstr>
      <vt:lpstr>教學目標</vt:lpstr>
      <vt:lpstr>學習目標</vt:lpstr>
      <vt:lpstr>使用Android系統之照相機功能</vt:lpstr>
      <vt:lpstr>簡介</vt:lpstr>
      <vt:lpstr>準備工作</vt:lpstr>
      <vt:lpstr>準備工作</vt:lpstr>
      <vt:lpstr>選擇模擬裝置相機</vt:lpstr>
      <vt:lpstr>測試</vt:lpstr>
      <vt:lpstr>專案實作</vt:lpstr>
      <vt:lpstr>專案流程設計</vt:lpstr>
      <vt:lpstr>專案流程設計</vt:lpstr>
      <vt:lpstr>專案流程設計</vt:lpstr>
      <vt:lpstr>授權設定</vt:lpstr>
      <vt:lpstr>撰寫程式</vt:lpstr>
      <vt:lpstr>加入需要的成員變數</vt:lpstr>
      <vt:lpstr>初始化</vt:lpstr>
      <vt:lpstr>開啟相機元件執行拍照功能</vt:lpstr>
      <vt:lpstr>Intent說明</vt:lpstr>
      <vt:lpstr>startActivityForResult說明</vt:lpstr>
      <vt:lpstr>擷取活動回傳資訊</vt:lpstr>
      <vt:lpstr>測試</vt:lpstr>
      <vt:lpstr>修改onActivityResult函式</vt:lpstr>
      <vt:lpstr>檔案儲存與讀取</vt:lpstr>
      <vt:lpstr>檢視程式碼</vt:lpstr>
      <vt:lpstr>撰寫FileUtil類別</vt:lpstr>
      <vt:lpstr>檢查外部裝置是否可以寫入</vt:lpstr>
      <vt:lpstr>檢查外部裝置是否可以讀取</vt:lpstr>
      <vt:lpstr>建立並取得公用相簿路徑</vt:lpstr>
      <vt:lpstr>File類別</vt:lpstr>
      <vt:lpstr>建立並取得應用相簿路徑</vt:lpstr>
      <vt:lpstr>建立並取得外部裝置儲存路徑</vt:lpstr>
      <vt:lpstr>取得唯一的檔案名稱</vt:lpstr>
      <vt:lpstr>實作練習</vt:lpstr>
    </vt:vector>
  </TitlesOfParts>
  <Company>慈濟大學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Fragment切換</dc:title>
  <dc:creator>tcu-user</dc:creator>
  <cp:lastModifiedBy>Sheng-Fang Huang</cp:lastModifiedBy>
  <cp:revision>250</cp:revision>
  <dcterms:created xsi:type="dcterms:W3CDTF">2014-05-04T22:00:25Z</dcterms:created>
  <dcterms:modified xsi:type="dcterms:W3CDTF">2015-06-04T07:23:39Z</dcterms:modified>
</cp:coreProperties>
</file>