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70" r:id="rId4"/>
    <p:sldId id="263" r:id="rId5"/>
    <p:sldId id="264" r:id="rId6"/>
    <p:sldId id="275" r:id="rId7"/>
    <p:sldId id="265" r:id="rId8"/>
    <p:sldId id="276" r:id="rId9"/>
    <p:sldId id="277" r:id="rId10"/>
    <p:sldId id="278" r:id="rId11"/>
    <p:sldId id="257" r:id="rId12"/>
    <p:sldId id="281" r:id="rId13"/>
    <p:sldId id="279" r:id="rId14"/>
    <p:sldId id="267" r:id="rId15"/>
    <p:sldId id="266" r:id="rId16"/>
    <p:sldId id="268" r:id="rId17"/>
    <p:sldId id="280" r:id="rId18"/>
    <p:sldId id="269" r:id="rId19"/>
    <p:sldId id="262" r:id="rId20"/>
    <p:sldId id="282" r:id="rId21"/>
    <p:sldId id="283" r:id="rId22"/>
    <p:sldId id="284" r:id="rId23"/>
    <p:sldId id="285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>
      <p:cViewPr varScale="1">
        <p:scale>
          <a:sx n="93" d="100"/>
          <a:sy n="93" d="100"/>
        </p:scale>
        <p:origin x="166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5922-16C0-4BD3-A451-F555F1DC95F2}" type="datetimeFigureOut">
              <a:rPr lang="zh-TW" altLang="en-US" smtClean="0"/>
              <a:t>2015/6/11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D162-9DF6-469F-8A1F-50CEA7A675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5922-16C0-4BD3-A451-F555F1DC95F2}" type="datetimeFigureOut">
              <a:rPr lang="zh-TW" altLang="en-US" smtClean="0"/>
              <a:t>2015/6/11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D162-9DF6-469F-8A1F-50CEA7A675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5922-16C0-4BD3-A451-F555F1DC95F2}" type="datetimeFigureOut">
              <a:rPr lang="zh-TW" altLang="en-US" smtClean="0"/>
              <a:t>2015/6/11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D162-9DF6-469F-8A1F-50CEA7A67502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>
                <a:solidFill>
                  <a:schemeClr val="bg1">
                    <a:lumMod val="65000"/>
                  </a:schemeClr>
                </a:solidFill>
              </a:defRPr>
            </a:lvl3pPr>
            <a:lvl4pPr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5922-16C0-4BD3-A451-F555F1DC95F2}" type="datetimeFigureOut">
              <a:rPr lang="zh-TW" altLang="en-US" smtClean="0"/>
              <a:t>2015/6/11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D162-9DF6-469F-8A1F-50CEA7A6750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5922-16C0-4BD3-A451-F555F1DC95F2}" type="datetimeFigureOut">
              <a:rPr lang="zh-TW" altLang="en-US" smtClean="0"/>
              <a:t>2015/6/11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D162-9DF6-469F-8A1F-50CEA7A675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5922-16C0-4BD3-A451-F555F1DC95F2}" type="datetimeFigureOut">
              <a:rPr lang="zh-TW" altLang="en-US" smtClean="0"/>
              <a:t>2015/6/11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D162-9DF6-469F-8A1F-50CEA7A6750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5922-16C0-4BD3-A451-F555F1DC95F2}" type="datetimeFigureOut">
              <a:rPr lang="zh-TW" altLang="en-US" smtClean="0"/>
              <a:t>2015/6/11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D162-9DF6-469F-8A1F-50CEA7A675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5922-16C0-4BD3-A451-F555F1DC95F2}" type="datetimeFigureOut">
              <a:rPr lang="zh-TW" altLang="en-US" smtClean="0"/>
              <a:t>2015/6/11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D162-9DF6-469F-8A1F-50CEA7A675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5922-16C0-4BD3-A451-F555F1DC95F2}" type="datetimeFigureOut">
              <a:rPr lang="zh-TW" altLang="en-US" smtClean="0"/>
              <a:t>2015/6/11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D162-9DF6-469F-8A1F-50CEA7A675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5922-16C0-4BD3-A451-F555F1DC95F2}" type="datetimeFigureOut">
              <a:rPr lang="zh-TW" altLang="en-US" smtClean="0"/>
              <a:t>2015/6/11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D162-9DF6-469F-8A1F-50CEA7A6750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5922-16C0-4BD3-A451-F555F1DC95F2}" type="datetimeFigureOut">
              <a:rPr lang="zh-TW" altLang="en-US" smtClean="0"/>
              <a:t>2015/6/11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D162-9DF6-469F-8A1F-50CEA7A6750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4DD5922-16C0-4BD3-A451-F555F1DC95F2}" type="datetimeFigureOut">
              <a:rPr lang="zh-TW" altLang="en-US" smtClean="0"/>
              <a:t>2015/6/11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22DD162-9DF6-469F-8A1F-50CEA7A6750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Android Studio</a:t>
            </a:r>
            <a:r>
              <a:rPr lang="zh-TW" altLang="en-US" dirty="0"/>
              <a:t>程式設計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mtClean="0"/>
              <a:t>單元</a:t>
            </a:r>
            <a:r>
              <a:rPr lang="en-US" altLang="zh-TW" smtClean="0"/>
              <a:t>10</a:t>
            </a:r>
            <a:r>
              <a:rPr lang="zh-TW" altLang="en-US" smtClean="0"/>
              <a:t>：圖片</a:t>
            </a:r>
            <a:r>
              <a:rPr lang="zh-TW" altLang="en-US" dirty="0" smtClean="0"/>
              <a:t>風格化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069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2067" y="2492896"/>
            <a:ext cx="7588365" cy="3633267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background</a:t>
            </a:r>
            <a:r>
              <a:rPr lang="zh-TW" altLang="en-US" dirty="0" smtClean="0"/>
              <a:t>屬性中，將其數值設定為</a:t>
            </a:r>
            <a:r>
              <a:rPr lang="en-US" altLang="zh-TW" dirty="0" smtClean="0"/>
              <a:t>layout/</a:t>
            </a:r>
            <a:r>
              <a:rPr lang="en-US" altLang="zh-TW" dirty="0" err="1" smtClean="0"/>
              <a:t>button_style</a:t>
            </a:r>
            <a:r>
              <a:rPr lang="en-US" altLang="zh-TW" dirty="0" smtClean="0"/>
              <a:t>(</a:t>
            </a:r>
            <a:r>
              <a:rPr lang="zh-TW" altLang="en-US" dirty="0" smtClean="0"/>
              <a:t>上頁中</a:t>
            </a:r>
            <a:r>
              <a:rPr lang="en-US" altLang="zh-TW" dirty="0" smtClean="0"/>
              <a:t>xml</a:t>
            </a:r>
            <a:r>
              <a:rPr lang="zh-TW" altLang="en-US" dirty="0" smtClean="0"/>
              <a:t>的檔案名稱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按鈕的色彩切換也可用類似方法實作：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smtClean="0"/>
              <a:t>layout</a:t>
            </a:r>
            <a:r>
              <a:rPr lang="zh-TW" altLang="en-US" dirty="0" smtClean="0"/>
              <a:t>中建立一個</a:t>
            </a:r>
            <a:r>
              <a:rPr lang="en-US" altLang="zh-TW" dirty="0" smtClean="0"/>
              <a:t>xml</a:t>
            </a:r>
            <a:r>
              <a:rPr lang="zh-TW" altLang="en-US" dirty="0" smtClean="0"/>
              <a:t>檔，內容如下。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如前述，在</a:t>
            </a:r>
            <a:r>
              <a:rPr lang="zh-TW" altLang="en-US" dirty="0"/>
              <a:t>按鈕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TextColor</a:t>
            </a:r>
            <a:r>
              <a:rPr lang="zh-TW" altLang="en-US" dirty="0" smtClean="0"/>
              <a:t>屬性設定該檔案的名稱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Button</a:t>
            </a:r>
            <a:r>
              <a:rPr lang="zh-TW" altLang="en-US" dirty="0" smtClean="0"/>
              <a:t>圖片切換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4725144"/>
            <a:ext cx="7992888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17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&lt;?xml version="1.0" encoding="utf-8"?&gt;</a:t>
            </a:r>
          </a:p>
          <a:p>
            <a:r>
              <a:rPr lang="en-US" altLang="zh-TW" sz="1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&lt;selector </a:t>
            </a:r>
            <a:r>
              <a:rPr lang="en-US" altLang="zh-TW" sz="17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xmlns:android</a:t>
            </a:r>
            <a:r>
              <a:rPr lang="en-US" altLang="zh-TW" sz="1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="http://schemas.android.com/</a:t>
            </a:r>
            <a:r>
              <a:rPr lang="en-US" altLang="zh-TW" sz="17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apk</a:t>
            </a:r>
            <a:r>
              <a:rPr lang="en-US" altLang="zh-TW" sz="1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/res/android"&gt;</a:t>
            </a:r>
          </a:p>
          <a:p>
            <a:r>
              <a:rPr lang="en-US" altLang="zh-TW" sz="1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&lt;item </a:t>
            </a:r>
            <a:r>
              <a:rPr lang="en-US" altLang="zh-TW" sz="17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android:state_pressed</a:t>
            </a:r>
            <a:r>
              <a:rPr lang="en-US" altLang="zh-TW" sz="1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="true" </a:t>
            </a:r>
            <a:r>
              <a:rPr lang="en-US" altLang="zh-TW" sz="17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android:color</a:t>
            </a:r>
            <a:r>
              <a:rPr lang="en-US" altLang="zh-TW" sz="17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="#000" </a:t>
            </a:r>
            <a:r>
              <a:rPr lang="en-US" altLang="zh-TW" sz="1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/&gt;</a:t>
            </a:r>
          </a:p>
          <a:p>
            <a:r>
              <a:rPr lang="en-US" altLang="zh-TW" sz="1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&lt;item </a:t>
            </a:r>
            <a:r>
              <a:rPr lang="en-US" altLang="zh-TW" sz="17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android:state_pressed</a:t>
            </a:r>
            <a:r>
              <a:rPr lang="en-US" altLang="zh-TW" sz="1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="false" </a:t>
            </a:r>
            <a:r>
              <a:rPr lang="en-US" altLang="zh-TW" sz="17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android:color</a:t>
            </a:r>
            <a:r>
              <a:rPr lang="en-US" altLang="zh-TW" sz="17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="#AAA" </a:t>
            </a:r>
            <a:r>
              <a:rPr lang="en-US" altLang="zh-TW" sz="1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/&gt;</a:t>
            </a:r>
          </a:p>
          <a:p>
            <a:r>
              <a:rPr lang="en-US" altLang="zh-TW" sz="1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&lt;/selector&gt;</a:t>
            </a:r>
          </a:p>
        </p:txBody>
      </p:sp>
    </p:spTree>
    <p:extLst>
      <p:ext uri="{BB962C8B-B14F-4D97-AF65-F5344CB8AC3E}">
        <p14:creationId xmlns:p14="http://schemas.microsoft.com/office/powerpoint/2010/main" val="2492584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293321"/>
              </p:ext>
            </p:extLst>
          </p:nvPr>
        </p:nvGraphicFramePr>
        <p:xfrm>
          <a:off x="395536" y="2636912"/>
          <a:ext cx="8352928" cy="390133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65167"/>
                <a:gridCol w="3887761"/>
              </a:tblGrid>
              <a:tr h="50932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狀態設定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6773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android:state_pressed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="true"</a:t>
                      </a:r>
                      <a:endParaRPr lang="zh-TW" altLang="en-US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該元件被點擊的狀態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677352"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android:state_pressed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="false"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該元件未被點擊的狀態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509327"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android:state_focused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="true"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聚焦該元件時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509327"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android:state_focused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="false"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未聚焦該元件時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509327"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android:state_selected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="false"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該元件未被選取時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509327"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android:state_selected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=“true"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該元件被選取時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狀態設定說明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7255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動畫效果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49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2067" y="2492896"/>
            <a:ext cx="7408333" cy="363326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在</a:t>
            </a:r>
            <a:r>
              <a:rPr lang="en-US" altLang="zh-TW" dirty="0" smtClean="0"/>
              <a:t>XML</a:t>
            </a:r>
            <a:r>
              <a:rPr lang="zh-TW" altLang="en-US" dirty="0" smtClean="0"/>
              <a:t>之中定義，配合部分程式碼載入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使用類別</a:t>
            </a:r>
            <a:r>
              <a:rPr lang="en-US" altLang="zh-TW" dirty="0" smtClean="0"/>
              <a:t>Animations</a:t>
            </a:r>
          </a:p>
          <a:p>
            <a:pPr lvl="1"/>
            <a:r>
              <a:rPr lang="zh-TW" altLang="en-US" dirty="0" smtClean="0"/>
              <a:t>可實現</a:t>
            </a:r>
            <a:r>
              <a:rPr lang="en-US" altLang="zh-TW" dirty="0" smtClean="0"/>
              <a:t>Android UI</a:t>
            </a:r>
            <a:r>
              <a:rPr lang="zh-TW" altLang="en-US" dirty="0" smtClean="0"/>
              <a:t>介面動畫效果的</a:t>
            </a:r>
            <a:r>
              <a:rPr lang="en-US" altLang="zh-TW" dirty="0" smtClean="0"/>
              <a:t>API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提供一系列動畫</a:t>
            </a:r>
            <a:r>
              <a:rPr lang="zh-TW" altLang="en-US" dirty="0" smtClean="0"/>
              <a:t>效果，如旋轉</a:t>
            </a:r>
            <a:r>
              <a:rPr lang="zh-TW" altLang="en-US" dirty="0"/>
              <a:t>、</a:t>
            </a:r>
            <a:r>
              <a:rPr lang="zh-TW" altLang="en-US" dirty="0" smtClean="0"/>
              <a:t>縮放、淡入淡出等等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動畫效果</a:t>
            </a:r>
          </a:p>
        </p:txBody>
      </p:sp>
    </p:spTree>
    <p:extLst>
      <p:ext uri="{BB962C8B-B14F-4D97-AF65-F5344CB8AC3E}">
        <p14:creationId xmlns:p14="http://schemas.microsoft.com/office/powerpoint/2010/main" val="1753336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res</a:t>
            </a:r>
            <a:r>
              <a:rPr lang="zh-TW" altLang="en-US" dirty="0" smtClean="0"/>
              <a:t>目錄</a:t>
            </a:r>
            <a:r>
              <a:rPr lang="zh-CN" altLang="en-US" dirty="0" smtClean="0"/>
              <a:t>中</a:t>
            </a:r>
            <a:r>
              <a:rPr lang="zh-TW" altLang="en-US" dirty="0"/>
              <a:t>建立</a:t>
            </a:r>
            <a:r>
              <a:rPr lang="en-US" altLang="zh-CN" dirty="0" err="1" smtClean="0"/>
              <a:t>anim</a:t>
            </a:r>
            <a:r>
              <a:rPr lang="zh-TW" altLang="en-US" dirty="0" smtClean="0"/>
              <a:t>資料夾</a:t>
            </a:r>
            <a:endParaRPr lang="zh-CN" altLang="en-US" dirty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anim</a:t>
            </a:r>
            <a:r>
              <a:rPr lang="zh-TW" altLang="en-US" dirty="0"/>
              <a:t>目錄</a:t>
            </a:r>
            <a:r>
              <a:rPr lang="zh-CN" altLang="en-US" dirty="0" smtClean="0"/>
              <a:t>中</a:t>
            </a:r>
            <a:r>
              <a:rPr lang="zh-TW" altLang="en-US" dirty="0" smtClean="0"/>
              <a:t>建立</a:t>
            </a:r>
            <a:r>
              <a:rPr lang="en-US" altLang="zh-CN" dirty="0" smtClean="0"/>
              <a:t>myanim.xml</a:t>
            </a:r>
            <a:endParaRPr lang="en-US" altLang="zh-CN" dirty="0"/>
          </a:p>
          <a:p>
            <a:r>
              <a:rPr lang="zh-CN" altLang="en-US" dirty="0" smtClean="0"/>
              <a:t>加入</a:t>
            </a:r>
            <a:r>
              <a:rPr lang="zh-TW" altLang="en-US" dirty="0" smtClean="0"/>
              <a:t>動畫代碼，例如：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文件中</a:t>
            </a:r>
            <a:r>
              <a:rPr lang="zh-CN" altLang="en-US" dirty="0" smtClean="0"/>
              <a:t>定</a:t>
            </a:r>
            <a:r>
              <a:rPr lang="zh-TW" altLang="en-US" dirty="0" smtClean="0"/>
              <a:t>義動畫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4149080"/>
            <a:ext cx="7992888" cy="2160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17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&lt;?xml version="1.0" encoding="utf-8"?&gt;</a:t>
            </a:r>
          </a:p>
          <a:p>
            <a:r>
              <a:rPr lang="en-US" altLang="zh-TW" sz="1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&lt;set </a:t>
            </a:r>
            <a:r>
              <a:rPr lang="en-US" altLang="zh-TW" sz="17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xmlns:android</a:t>
            </a:r>
            <a:r>
              <a:rPr lang="en-US" altLang="zh-TW" sz="1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="http://schemas.android.com/</a:t>
            </a:r>
            <a:r>
              <a:rPr lang="en-US" altLang="zh-TW" sz="17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apk</a:t>
            </a:r>
            <a:r>
              <a:rPr lang="en-US" altLang="zh-TW" sz="1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/res/android"&gt;</a:t>
            </a:r>
          </a:p>
          <a:p>
            <a:r>
              <a:rPr lang="en-US" altLang="zh-TW" sz="1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7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7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&lt;alpha</a:t>
            </a:r>
            <a:r>
              <a:rPr lang="zh-TW" altLang="en-US" sz="17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7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/&gt;</a:t>
            </a:r>
            <a:endParaRPr lang="en-US" altLang="zh-TW" sz="17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7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7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&lt;scale</a:t>
            </a:r>
            <a:r>
              <a:rPr lang="zh-TW" altLang="en-US" sz="17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7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/&gt;</a:t>
            </a:r>
            <a:endParaRPr lang="en-US" altLang="zh-TW" sz="17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7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7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&lt;translate</a:t>
            </a:r>
            <a:r>
              <a:rPr lang="zh-TW" altLang="en-US" sz="17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7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/&gt;</a:t>
            </a:r>
            <a:endParaRPr lang="en-US" altLang="zh-TW" sz="17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7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7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&lt;rotate</a:t>
            </a:r>
            <a:r>
              <a:rPr lang="zh-TW" altLang="en-US" sz="17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7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/&gt;</a:t>
            </a:r>
            <a:endParaRPr lang="en-US" altLang="zh-TW" sz="17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&lt;/set&gt;</a:t>
            </a:r>
          </a:p>
        </p:txBody>
      </p:sp>
    </p:spTree>
    <p:extLst>
      <p:ext uri="{BB962C8B-B14F-4D97-AF65-F5344CB8AC3E}">
        <p14:creationId xmlns:p14="http://schemas.microsoft.com/office/powerpoint/2010/main" val="407845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如要設定透明度，則</a:t>
            </a:r>
            <a:r>
              <a:rPr lang="en-US" altLang="zh-TW" dirty="0" smtClean="0"/>
              <a:t>XML</a:t>
            </a:r>
            <a:r>
              <a:rPr lang="zh-TW" altLang="en-US" dirty="0" smtClean="0"/>
              <a:t>的內容如下：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fromAlpha</a:t>
            </a:r>
            <a:r>
              <a:rPr lang="zh-TW" altLang="en-US" dirty="0" smtClean="0"/>
              <a:t>：起始透明度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toAlpha</a:t>
            </a:r>
            <a:r>
              <a:rPr lang="zh-TW" altLang="en-US" dirty="0" smtClean="0"/>
              <a:t>：結束透明度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Duration</a:t>
            </a:r>
            <a:r>
              <a:rPr lang="zh-TW" altLang="en-US" dirty="0" smtClean="0"/>
              <a:t>：動畫持續時間，單位為毫秒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設定透明度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4437112"/>
            <a:ext cx="8706112" cy="158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17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&lt;?xml version="1.0" encoding="utf-8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"?&gt;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&lt;set </a:t>
            </a:r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xmlns:android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="http://schemas.android.com/</a:t>
            </a:r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apk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/res/android" 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alpha</a:t>
            </a:r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android:fromAlpha</a:t>
            </a:r>
            <a:r>
              <a:rPr lang="en-US" altLang="zh-TW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="0.1"</a:t>
            </a:r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android:toAlpha</a:t>
            </a:r>
            <a:r>
              <a:rPr lang="en-US" altLang="zh-TW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="1.0"</a:t>
            </a:r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android:duration</a:t>
            </a:r>
            <a:r>
              <a:rPr lang="en-US" altLang="zh-TW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="1000"</a:t>
            </a:r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/&gt;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&lt;/set&gt;</a:t>
            </a:r>
          </a:p>
        </p:txBody>
      </p:sp>
    </p:spTree>
    <p:extLst>
      <p:ext uri="{BB962C8B-B14F-4D97-AF65-F5344CB8AC3E}">
        <p14:creationId xmlns:p14="http://schemas.microsoft.com/office/powerpoint/2010/main" val="775667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2067" y="2675467"/>
            <a:ext cx="7516357" cy="345069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從</a:t>
            </a:r>
            <a:r>
              <a:rPr lang="en-US" altLang="zh-TW" dirty="0" smtClean="0"/>
              <a:t>XML</a:t>
            </a:r>
            <a:r>
              <a:rPr lang="zh-TW" altLang="en-US" dirty="0" smtClean="0"/>
              <a:t>檔中載入動畫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在改變元件狀態時開啟動畫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在程式中載入動畫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3212976"/>
            <a:ext cx="7776864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Animation </a:t>
            </a:r>
            <a:r>
              <a:rPr lang="en-US" altLang="zh-TW" sz="16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animFadein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animFadein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n-US" altLang="zh-TW" sz="16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AnimationUtils.loadAnimation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getActivity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(), </a:t>
            </a:r>
            <a:r>
              <a:rPr lang="en-US" altLang="zh-TW" sz="16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R.anim.myanim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4941168"/>
            <a:ext cx="7776864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cardView.setVisibility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View.VISIBLE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  <a:p>
            <a:r>
              <a:rPr lang="en-US" altLang="zh-TW" sz="16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cardView.startAnimation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animFadein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7845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2067" y="2132856"/>
            <a:ext cx="7408333" cy="4536504"/>
          </a:xfrm>
        </p:spPr>
        <p:txBody>
          <a:bodyPr/>
          <a:lstStyle/>
          <a:p>
            <a:r>
              <a:rPr lang="zh-TW" altLang="en-US" dirty="0" smtClean="0"/>
              <a:t>加入縮放效果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en-US" altLang="zh-TW" dirty="0" err="1" smtClean="0"/>
              <a:t>pivotX</a:t>
            </a:r>
            <a:r>
              <a:rPr lang="en-US" altLang="zh-TW" dirty="0" smtClean="0"/>
              <a:t>/Y</a:t>
            </a:r>
            <a:r>
              <a:rPr lang="zh-TW" altLang="en-US" dirty="0" smtClean="0"/>
              <a:t>：相對於</a:t>
            </a:r>
            <a:r>
              <a:rPr lang="en-US" altLang="zh-TW" dirty="0" smtClean="0"/>
              <a:t>X/Y</a:t>
            </a:r>
            <a:r>
              <a:rPr lang="zh-TW" altLang="en-US" dirty="0" smtClean="0"/>
              <a:t>軸的參考位置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fillAfter</a:t>
            </a:r>
            <a:r>
              <a:rPr lang="zh-TW" altLang="en-US" dirty="0" smtClean="0"/>
              <a:t>：動畫結束時是否維持在最後的縮放比例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其他動畫設定範例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2780928"/>
            <a:ext cx="8706112" cy="2736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17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&lt;?xml version="1.0" encoding="utf-8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"?&gt;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&lt;set </a:t>
            </a:r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xmlns:android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="http://schemas.android.com/</a:t>
            </a:r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apk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/res/android" 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alpha</a:t>
            </a:r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android:fromAlpha</a:t>
            </a:r>
            <a:r>
              <a:rPr lang="en-US" altLang="zh-TW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="0.1"</a:t>
            </a:r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android:toAlpha</a:t>
            </a:r>
            <a:r>
              <a:rPr lang="en-US" altLang="zh-TW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="1.0"</a:t>
            </a:r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android:duration</a:t>
            </a:r>
            <a:r>
              <a:rPr lang="en-US" altLang="zh-TW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="1000"</a:t>
            </a:r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/&gt;</a:t>
            </a:r>
          </a:p>
          <a:p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&lt;scale  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android:interpolator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="@</a:t>
            </a:r>
            <a:r>
              <a:rPr lang="en-US" altLang="zh-TW" sz="16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android:anim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sz="16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accelerate_decelerate_interpolator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</a:p>
          <a:p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android:fromXScale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="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0.9" 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android:toXScale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="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1.1"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android:fromYScale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="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0.9" 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android:toYScale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="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1.1"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android:pivotX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="50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%" 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android:pivotY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="50%"</a:t>
            </a:r>
          </a:p>
          <a:p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android:fillAfter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="true" 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android:duration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="1000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 /&gt; 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&lt;/set&gt;</a:t>
            </a:r>
          </a:p>
        </p:txBody>
      </p:sp>
    </p:spTree>
    <p:extLst>
      <p:ext uri="{BB962C8B-B14F-4D97-AF65-F5344CB8AC3E}">
        <p14:creationId xmlns:p14="http://schemas.microsoft.com/office/powerpoint/2010/main" val="30978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988840"/>
            <a:ext cx="7408333" cy="4536504"/>
          </a:xfrm>
        </p:spPr>
        <p:txBody>
          <a:bodyPr/>
          <a:lstStyle/>
          <a:p>
            <a:r>
              <a:rPr lang="zh-TW" altLang="en-US" dirty="0" smtClean="0"/>
              <a:t>移動效果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 smtClean="0"/>
              <a:t>旋轉效果</a:t>
            </a:r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其他動畫設定範例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3101" y="2636912"/>
            <a:ext cx="7770008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&lt;translate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android:fromXDelta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="30"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android:toXDelta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="-80"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</a:t>
            </a:r>
            <a:r>
              <a:rPr lang="en-US" altLang="zh-TW" sz="16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android:fromYDelta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="30"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android:toYDelta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="300"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</a:t>
            </a:r>
            <a:r>
              <a:rPr lang="en-US" altLang="zh-TW" sz="16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android:duration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="2000"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/&gt;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9957" y="4797152"/>
            <a:ext cx="7770008" cy="18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&lt;rotate 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android:interpolator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="@</a:t>
            </a:r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android:anim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accelerate_decelerate_interpolator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android:fromDegrees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="0" 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android:toDegrees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="+350"         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android:pivotX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="50%" 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android:pivotY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="50%"     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android:duration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="3000" /&gt;</a:t>
            </a:r>
          </a:p>
        </p:txBody>
      </p:sp>
    </p:spTree>
    <p:extLst>
      <p:ext uri="{BB962C8B-B14F-4D97-AF65-F5344CB8AC3E}">
        <p14:creationId xmlns:p14="http://schemas.microsoft.com/office/powerpoint/2010/main" val="407845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2675467"/>
            <a:ext cx="8568952" cy="3450696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Activity</a:t>
            </a:r>
            <a:r>
              <a:rPr lang="zh-TW" altLang="en-US" dirty="0" smtClean="0"/>
              <a:t>或</a:t>
            </a:r>
            <a:r>
              <a:rPr lang="en-US" altLang="zh-TW" dirty="0" smtClean="0"/>
              <a:t>Fragment</a:t>
            </a:r>
            <a:r>
              <a:rPr lang="zh-TW" altLang="en-US" dirty="0" smtClean="0"/>
              <a:t>類別實作介面</a:t>
            </a:r>
            <a:r>
              <a:rPr lang="en-US" altLang="zh-TW" dirty="0" err="1" smtClean="0"/>
              <a:t>AnimationListener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以便用來</a:t>
            </a:r>
            <a:r>
              <a:rPr lang="zh-TW" altLang="en-US" dirty="0"/>
              <a:t>監</a:t>
            </a:r>
            <a:r>
              <a:rPr lang="zh-TW" altLang="en-US" dirty="0" smtClean="0"/>
              <a:t>看動畫開啟或結束等事件，如：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2"/>
            <a:r>
              <a:rPr lang="zh-TW" altLang="en-US" dirty="0" smtClean="0"/>
              <a:t>如有定義多個介面，請用逗號作為間隔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加入動畫監聽功能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2432" y="3717032"/>
            <a:ext cx="8058040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public static class </a:t>
            </a:r>
            <a:r>
              <a:rPr lang="en-US" altLang="zh-TW" sz="14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PlaceholderFragment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extends Fragment implements </a:t>
            </a:r>
            <a:r>
              <a:rPr lang="en-US" altLang="zh-TW" sz="14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AnimationListener</a:t>
            </a:r>
            <a:r>
              <a:rPr lang="en-US" altLang="zh-TW" sz="1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</a:p>
        </p:txBody>
      </p:sp>
      <p:sp>
        <p:nvSpPr>
          <p:cNvPr id="5" name="矩形 4"/>
          <p:cNvSpPr/>
          <p:nvPr/>
        </p:nvSpPr>
        <p:spPr>
          <a:xfrm>
            <a:off x="834440" y="5229200"/>
            <a:ext cx="8058040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public static class </a:t>
            </a:r>
            <a:r>
              <a:rPr lang="en-US" altLang="zh-TW" sz="14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PlaceholderFragment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extends Fragment implements </a:t>
            </a:r>
            <a:r>
              <a:rPr lang="en-US" altLang="zh-TW" sz="14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OnClickListener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4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AnimationListener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{</a:t>
            </a:r>
          </a:p>
        </p:txBody>
      </p:sp>
    </p:spTree>
    <p:extLst>
      <p:ext uri="{BB962C8B-B14F-4D97-AF65-F5344CB8AC3E}">
        <p14:creationId xmlns:p14="http://schemas.microsoft.com/office/powerpoint/2010/main" val="411542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程式介面包裝與風格化設計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背景色彩與圖片設定</a:t>
            </a:r>
            <a:endParaRPr lang="en-US" altLang="zh-TW" dirty="0" smtClean="0"/>
          </a:p>
          <a:p>
            <a:pPr lvl="1"/>
            <a:r>
              <a:rPr lang="zh-TW" altLang="en-US" dirty="0"/>
              <a:t>動畫</a:t>
            </a:r>
            <a:r>
              <a:rPr lang="zh-TW" altLang="en-US" dirty="0" smtClean="0"/>
              <a:t>效果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課程內容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4860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2675467"/>
            <a:ext cx="8568952" cy="3450696"/>
          </a:xfrm>
        </p:spPr>
        <p:txBody>
          <a:bodyPr/>
          <a:lstStyle/>
          <a:p>
            <a:r>
              <a:rPr lang="zh-TW" altLang="en-US" dirty="0" smtClean="0"/>
              <a:t>介面</a:t>
            </a:r>
            <a:r>
              <a:rPr lang="en-US" altLang="zh-TW" dirty="0" err="1" smtClean="0"/>
              <a:t>AnimationListener</a:t>
            </a:r>
            <a:r>
              <a:rPr lang="zh-TW" altLang="en-US" dirty="0" smtClean="0"/>
              <a:t>中必須實作的事件處理函式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加入動畫監聽功能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483318"/>
              </p:ext>
            </p:extLst>
          </p:nvPr>
        </p:nvGraphicFramePr>
        <p:xfrm>
          <a:off x="683568" y="3501008"/>
          <a:ext cx="7776864" cy="23762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24336"/>
                <a:gridCol w="4752528"/>
              </a:tblGrid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函式名稱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594066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onAnimationStart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在動畫開始播放的時候被觸發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594066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onAnimationEnd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在動畫開始結束的時候被觸發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594066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onAnimationRepeat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在動畫開始重複播放的時候被觸發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23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2204864"/>
            <a:ext cx="8346072" cy="3921299"/>
          </a:xfrm>
        </p:spPr>
        <p:txBody>
          <a:bodyPr/>
          <a:lstStyle/>
          <a:p>
            <a:r>
              <a:rPr lang="zh-TW" altLang="en-US" sz="2000" dirty="0" smtClean="0"/>
              <a:t>如果有需要監聽動畫播放的事件，建議將動畫物件宣告為成員變數，以便在事件處理函式可以進行判斷。</a:t>
            </a:r>
            <a:endParaRPr lang="en-US" altLang="zh-TW" sz="2000" dirty="0" smtClean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加入動畫監聽功能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560" y="2996952"/>
            <a:ext cx="8058040" cy="3744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public static class </a:t>
            </a:r>
            <a:r>
              <a:rPr lang="en-US" altLang="zh-TW" sz="15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PlaceholderFragment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extends Fragment implements </a:t>
            </a:r>
            <a:r>
              <a:rPr lang="en-US" altLang="zh-TW" sz="15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OnClickListener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5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AnimationListener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5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</a:p>
          <a:p>
            <a:r>
              <a:rPr lang="zh-TW" altLang="en-US" sz="15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15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Animation </a:t>
            </a:r>
            <a:r>
              <a:rPr lang="en-US" altLang="zh-TW" sz="15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fadeinAnim</a:t>
            </a:r>
            <a:r>
              <a:rPr lang="en-US" altLang="zh-TW" sz="15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endParaRPr lang="en-US" altLang="zh-TW" sz="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public View 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Bundle </a:t>
            </a:r>
            <a:r>
              <a:rPr lang="en-US" altLang="zh-TW" sz="15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savedInstanceState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15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</a:p>
          <a:p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5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//…</a:t>
            </a:r>
            <a:endParaRPr lang="en-US" altLang="zh-TW" sz="15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 </a:t>
            </a:r>
            <a:r>
              <a:rPr lang="en-US" altLang="zh-TW" sz="15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fadeinAnim</a:t>
            </a:r>
            <a:r>
              <a:rPr lang="en-US" altLang="zh-TW" sz="15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n-US" altLang="zh-TW" sz="15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AnimationUtils.loadAnimation</a:t>
            </a:r>
            <a:r>
              <a:rPr lang="en-US" altLang="zh-TW" sz="15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(this, </a:t>
            </a:r>
            <a:r>
              <a:rPr lang="en-US" altLang="zh-TW" sz="15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R.anim.myanim</a:t>
            </a:r>
            <a:r>
              <a:rPr lang="en-US" altLang="zh-TW" sz="15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  <a:p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5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5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fadeinAnim</a:t>
            </a:r>
            <a:r>
              <a:rPr lang="en-US" altLang="zh-TW" sz="15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 .</a:t>
            </a:r>
            <a:r>
              <a:rPr lang="en-US" altLang="zh-TW" sz="15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setAnimationListener</a:t>
            </a:r>
            <a:r>
              <a:rPr lang="en-US" altLang="zh-TW" sz="15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(this</a:t>
            </a:r>
            <a:r>
              <a:rPr lang="en-US" altLang="zh-TW" sz="15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  <a:p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5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}</a:t>
            </a:r>
          </a:p>
          <a:p>
            <a:r>
              <a:rPr lang="en-US" altLang="zh-TW" sz="15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@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Override</a:t>
            </a:r>
          </a:p>
          <a:p>
            <a:r>
              <a:rPr lang="en-US" altLang="zh-TW" sz="15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public 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void </a:t>
            </a:r>
            <a:r>
              <a:rPr lang="en-US" altLang="zh-TW" sz="15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onAnimationEnd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(Animation animation) {</a:t>
            </a:r>
          </a:p>
          <a:p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5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 (animation == </a:t>
            </a:r>
            <a:r>
              <a:rPr lang="en-US" altLang="zh-TW" sz="15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fadeinAnim</a:t>
            </a:r>
            <a:r>
              <a:rPr lang="en-US" altLang="zh-TW" sz="15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{</a:t>
            </a:r>
          </a:p>
          <a:p>
            <a:r>
              <a:rPr lang="en-US" altLang="zh-TW" sz="15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5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     …</a:t>
            </a:r>
          </a:p>
          <a:p>
            <a:r>
              <a:rPr lang="en-US" altLang="zh-TW" sz="15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5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en-US" altLang="zh-TW" sz="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</a:p>
          <a:p>
            <a:r>
              <a:rPr lang="en-US" altLang="zh-TW" sz="15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}</a:t>
            </a:r>
          </a:p>
          <a:p>
            <a:r>
              <a:rPr lang="en-US" altLang="zh-TW" sz="15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980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72067" y="2276872"/>
            <a:ext cx="7408333" cy="4392488"/>
          </a:xfrm>
        </p:spPr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Animations</a:t>
            </a:r>
          </a:p>
          <a:p>
            <a:pPr lvl="1"/>
            <a:r>
              <a:rPr lang="zh-TW" altLang="en-US" dirty="0" smtClean="0"/>
              <a:t>透明度動畫範例：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2"/>
            <a:r>
              <a:rPr lang="en-US" altLang="zh-TW" dirty="0" err="1" smtClean="0"/>
              <a:t>AnimationSet</a:t>
            </a:r>
            <a:r>
              <a:rPr lang="zh-TW" altLang="en-US" dirty="0" smtClean="0"/>
              <a:t>的參數為布林值，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代表使用預設的</a:t>
            </a:r>
            <a:r>
              <a:rPr lang="en-US" altLang="zh-TW" dirty="0" smtClean="0"/>
              <a:t>Interpolator</a:t>
            </a:r>
          </a:p>
          <a:p>
            <a:pPr lvl="2"/>
            <a:r>
              <a:rPr lang="zh-TW" altLang="en-US" dirty="0" smtClean="0"/>
              <a:t>設定透明度的類別可使用</a:t>
            </a:r>
            <a:r>
              <a:rPr lang="en-US" altLang="zh-TW" dirty="0" err="1" smtClean="0"/>
              <a:t>AlphaAnimation</a:t>
            </a:r>
            <a:r>
              <a:rPr lang="en-US" altLang="zh-TW" dirty="0" smtClean="0"/>
              <a:t>(</a:t>
            </a:r>
            <a:r>
              <a:rPr lang="zh-TW" altLang="en-US" dirty="0" smtClean="0"/>
              <a:t>繼承於</a:t>
            </a:r>
            <a:r>
              <a:rPr lang="en-US" altLang="zh-TW" dirty="0" smtClean="0"/>
              <a:t>Animation)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全用</a:t>
            </a:r>
            <a:r>
              <a:rPr lang="zh-TW" altLang="en-US" dirty="0" smtClean="0"/>
              <a:t>程式設定動畫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1640" y="3284984"/>
            <a:ext cx="6480720" cy="1656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AnimationSet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animSet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new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AnimationSet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(true);</a:t>
            </a:r>
          </a:p>
          <a:p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AlpahAnimation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alpha =  new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AlphaAnimation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(1, 0); </a:t>
            </a:r>
          </a:p>
          <a:p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alpha.setDuration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(1000);</a:t>
            </a:r>
          </a:p>
          <a:p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animaSet.add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(alpha);</a:t>
            </a:r>
          </a:p>
          <a:p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cardView.startAnimation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animSet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53049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653319"/>
              </p:ext>
            </p:extLst>
          </p:nvPr>
        </p:nvGraphicFramePr>
        <p:xfrm>
          <a:off x="899592" y="3212976"/>
          <a:ext cx="7408862" cy="25189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04431"/>
                <a:gridCol w="3704431"/>
              </a:tblGrid>
              <a:tr h="6297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類別名稱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629733">
                <a:tc>
                  <a:txBody>
                    <a:bodyPr/>
                    <a:lstStyle/>
                    <a:p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ScaleAnimation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縮放動畫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629733">
                <a:tc>
                  <a:txBody>
                    <a:bodyPr/>
                    <a:lstStyle/>
                    <a:p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TranslateAnimation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位移動畫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629733">
                <a:tc>
                  <a:txBody>
                    <a:bodyPr/>
                    <a:lstStyle/>
                    <a:p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RotateAnimation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旋轉動畫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其他動畫類別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548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背景顏色與圖片設定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38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背景樣式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靜態設定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程式設定</a:t>
            </a:r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設定背景樣式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2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背景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smtClean="0"/>
              <a:t>xml</a:t>
            </a:r>
            <a:r>
              <a:rPr lang="zh-TW" altLang="en-US" dirty="0" smtClean="0"/>
              <a:t>檔中設定</a:t>
            </a:r>
            <a:r>
              <a:rPr lang="en-US" altLang="zh-TW" dirty="0" smtClean="0"/>
              <a:t>Layout</a:t>
            </a:r>
            <a:r>
              <a:rPr lang="zh-TW" altLang="en-US" dirty="0" smtClean="0"/>
              <a:t>元件的</a:t>
            </a:r>
            <a:r>
              <a:rPr lang="en-US" altLang="zh-TW" dirty="0" smtClean="0"/>
              <a:t>background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Background</a:t>
            </a:r>
            <a:r>
              <a:rPr lang="zh-TW" altLang="en-US" dirty="0" smtClean="0"/>
              <a:t>的數值可為一個顏色代碼，或是一個圖片的</a:t>
            </a:r>
            <a:r>
              <a:rPr lang="en-US" altLang="zh-TW" dirty="0" err="1" smtClean="0"/>
              <a:t>drawable</a:t>
            </a:r>
            <a:r>
              <a:rPr lang="zh-TW" altLang="en-US" dirty="0" smtClean="0"/>
              <a:t>名稱。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在</a:t>
            </a:r>
            <a:r>
              <a:rPr lang="en-US" altLang="zh-TW" dirty="0" smtClean="0"/>
              <a:t>Blackjack</a:t>
            </a:r>
            <a:r>
              <a:rPr lang="zh-TW" altLang="en-US" dirty="0" smtClean="0"/>
              <a:t>的</a:t>
            </a:r>
            <a:r>
              <a:rPr lang="zh-TW" altLang="en-US" dirty="0"/>
              <a:t>範例中，先將背景圖加入</a:t>
            </a:r>
            <a:r>
              <a:rPr lang="en-US" altLang="zh-TW" dirty="0" err="1"/>
              <a:t>drawable</a:t>
            </a:r>
            <a:r>
              <a:rPr lang="zh-TW" altLang="en-US" dirty="0"/>
              <a:t>目錄中</a:t>
            </a:r>
            <a:r>
              <a:rPr lang="zh-TW" altLang="en-US" dirty="0" smtClean="0"/>
              <a:t>，再點選</a:t>
            </a:r>
            <a:r>
              <a:rPr lang="en-US" altLang="zh-TW" b="1" dirty="0" err="1" smtClean="0">
                <a:solidFill>
                  <a:schemeClr val="tx1"/>
                </a:solidFill>
              </a:rPr>
              <a:t>RelativeLayout</a:t>
            </a:r>
            <a:r>
              <a:rPr lang="zh-TW" altLang="en-US" dirty="0" smtClean="0"/>
              <a:t>元件，在屬性視窗中找到</a:t>
            </a:r>
            <a:r>
              <a:rPr lang="en-US" altLang="zh-TW" b="1" dirty="0" smtClean="0">
                <a:solidFill>
                  <a:schemeClr val="tx1"/>
                </a:solidFill>
              </a:rPr>
              <a:t>Background</a:t>
            </a:r>
            <a:r>
              <a:rPr lang="zh-TW" altLang="en-US" dirty="0" smtClean="0"/>
              <a:t>屬性，在其中設定圖片的</a:t>
            </a:r>
            <a:r>
              <a:rPr lang="en-US" altLang="zh-TW" dirty="0" err="1" smtClean="0"/>
              <a:t>drawable</a:t>
            </a:r>
            <a:r>
              <a:rPr lang="zh-TW" altLang="en-US" dirty="0" smtClean="0"/>
              <a:t>名稱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靜態設定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915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2067" y="2204864"/>
            <a:ext cx="7408333" cy="3921299"/>
          </a:xfrm>
        </p:spPr>
        <p:txBody>
          <a:bodyPr/>
          <a:lstStyle/>
          <a:p>
            <a:r>
              <a:rPr lang="zh-TW" altLang="en-US" dirty="0" smtClean="0"/>
              <a:t>透過程式設定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優點：可以依照程式彈性進行修改</a:t>
            </a:r>
            <a:endParaRPr lang="en-US" altLang="zh-TW" dirty="0" smtClean="0"/>
          </a:p>
          <a:p>
            <a:pPr lvl="1"/>
            <a:r>
              <a:rPr lang="zh-TW" altLang="en-US" dirty="0"/>
              <a:t>缺點</a:t>
            </a:r>
            <a:r>
              <a:rPr lang="zh-TW" altLang="en-US" dirty="0" smtClean="0"/>
              <a:t>：增加程式量</a:t>
            </a:r>
            <a:endParaRPr lang="en-US" altLang="zh-TW" dirty="0" smtClean="0"/>
          </a:p>
          <a:p>
            <a:r>
              <a:rPr lang="zh-TW" altLang="en-US" dirty="0" smtClean="0"/>
              <a:t>步驟：</a:t>
            </a:r>
            <a:endParaRPr lang="en-US" altLang="zh-TW" dirty="0" smtClean="0"/>
          </a:p>
          <a:p>
            <a:pPr marL="759143" lvl="1" indent="-457200">
              <a:buFont typeface="+mj-lt"/>
              <a:buAutoNum type="arabicPeriod"/>
            </a:pPr>
            <a:r>
              <a:rPr lang="zh-TW" altLang="en-US" dirty="0" smtClean="0"/>
              <a:t>先賦予</a:t>
            </a:r>
            <a:r>
              <a:rPr lang="en-US" altLang="zh-TW" dirty="0" smtClean="0"/>
              <a:t>Layout</a:t>
            </a:r>
            <a:r>
              <a:rPr lang="zh-TW" altLang="en-US" dirty="0" smtClean="0"/>
              <a:t>元件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例：</a:t>
            </a:r>
            <a:r>
              <a:rPr lang="en-US" altLang="zh-TW" dirty="0" err="1" smtClean="0"/>
              <a:t>RelativeLayout</a:t>
            </a:r>
            <a:r>
              <a:rPr lang="en-US" altLang="zh-TW" dirty="0" smtClean="0"/>
              <a:t>)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ID(</a:t>
            </a:r>
            <a:r>
              <a:rPr lang="zh-TW" altLang="en-US" dirty="0" smtClean="0"/>
              <a:t>如：</a:t>
            </a:r>
            <a:r>
              <a:rPr lang="en-US" altLang="zh-TW" dirty="0" smtClean="0"/>
              <a:t>background)</a:t>
            </a:r>
          </a:p>
          <a:p>
            <a:pPr marL="759143" lvl="1" indent="-457200">
              <a:buFont typeface="+mj-lt"/>
              <a:buAutoNum type="arabicPeriod"/>
            </a:pPr>
            <a:r>
              <a:rPr lang="zh-TW" altLang="en-US" dirty="0" smtClean="0"/>
              <a:t>參考</a:t>
            </a:r>
            <a:r>
              <a:rPr lang="zh-TW" altLang="en-US" dirty="0"/>
              <a:t>以下</a:t>
            </a:r>
            <a:r>
              <a:rPr lang="zh-TW" altLang="en-US" dirty="0" smtClean="0"/>
              <a:t>的</a:t>
            </a:r>
            <a:r>
              <a:rPr lang="zh-TW" altLang="en-US" dirty="0"/>
              <a:t>程式碼</a:t>
            </a:r>
            <a:r>
              <a:rPr lang="zh-TW" altLang="en-US" dirty="0" smtClean="0"/>
              <a:t>，在程式中找到此元件，並設定背景影像：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程式設定背景圖片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87624" y="5517232"/>
            <a:ext cx="7344816" cy="9361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RelativeLayout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layout =(</a:t>
            </a:r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RelativeLayout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findViewById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R.id.background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 </a:t>
            </a:r>
            <a:r>
              <a:rPr lang="en-US" altLang="zh-TW" sz="16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layout.setBackgroundResource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R.drawable.bg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  <a:endParaRPr lang="zh-TW" altLang="en-US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935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2067" y="2675467"/>
            <a:ext cx="7876397" cy="345069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範例：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en-US" altLang="zh-TW" dirty="0" smtClean="0"/>
              <a:t>0xFF00FF00</a:t>
            </a:r>
            <a:r>
              <a:rPr lang="zh-TW" altLang="en-US" dirty="0" smtClean="0"/>
              <a:t>代表</a:t>
            </a:r>
            <a:r>
              <a:rPr lang="en-US" altLang="zh-TW" dirty="0" smtClean="0"/>
              <a:t>16</a:t>
            </a:r>
            <a:r>
              <a:rPr lang="zh-TW" altLang="en-US" dirty="0" smtClean="0"/>
              <a:t>進位的數字</a:t>
            </a:r>
            <a:endParaRPr lang="en-US" altLang="zh-TW" dirty="0" smtClean="0"/>
          </a:p>
          <a:p>
            <a:pPr lvl="1"/>
            <a:r>
              <a:rPr lang="zh-TW" altLang="en-US" dirty="0"/>
              <a:t>第一</a:t>
            </a:r>
            <a:r>
              <a:rPr lang="zh-TW" altLang="en-US" dirty="0" smtClean="0"/>
              <a:t>組</a:t>
            </a:r>
            <a:r>
              <a:rPr lang="en-US" altLang="zh-TW" dirty="0" smtClean="0"/>
              <a:t>FF</a:t>
            </a:r>
            <a:r>
              <a:rPr lang="zh-TW" altLang="en-US" dirty="0" smtClean="0"/>
              <a:t>代表透明度，而後的符號則代表</a:t>
            </a:r>
            <a:r>
              <a:rPr lang="en-US" altLang="zh-TW" dirty="0" smtClean="0"/>
              <a:t>RGB</a:t>
            </a:r>
            <a:r>
              <a:rPr lang="zh-TW" altLang="en-US" dirty="0" smtClean="0"/>
              <a:t>的顏色編碼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程式設定背景顏色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76224" y="3212976"/>
            <a:ext cx="7344816" cy="9361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RelativeLayout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layout =(</a:t>
            </a:r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RelativeLayout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findViewById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R.id.background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 </a:t>
            </a:r>
            <a:r>
              <a:rPr lang="en-US" altLang="zh-TW" sz="16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layout.setBackgroundColor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0xFF0B500D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  <a:endParaRPr lang="zh-TW" altLang="en-US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25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2067" y="2675467"/>
            <a:ext cx="7588365" cy="3450696"/>
          </a:xfrm>
        </p:spPr>
        <p:txBody>
          <a:bodyPr/>
          <a:lstStyle/>
          <a:p>
            <a:r>
              <a:rPr lang="zh-TW" altLang="en-US" dirty="0" smtClean="0"/>
              <a:t>選擇適合的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元件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Button</a:t>
            </a:r>
            <a:r>
              <a:rPr lang="zh-TW" altLang="en-US" dirty="0" smtClean="0"/>
              <a:t>：具有文字顯示功能的按鈕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ImageButton</a:t>
            </a:r>
            <a:r>
              <a:rPr lang="zh-TW" altLang="en-US" dirty="0" smtClean="0"/>
              <a:t>：圖片按鈕，不具文字顯示能力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註：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Button</a:t>
            </a:r>
            <a:r>
              <a:rPr lang="zh-TW" altLang="en-US" dirty="0" smtClean="0"/>
              <a:t>也可顯示背景圖片，但背景圖片無法反應按鈕事件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設定圖片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027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85829" y="2348880"/>
            <a:ext cx="7588365" cy="4320480"/>
          </a:xfrm>
        </p:spPr>
        <p:txBody>
          <a:bodyPr/>
          <a:lstStyle/>
          <a:p>
            <a:r>
              <a:rPr lang="zh-TW" altLang="en-US" dirty="0" smtClean="0"/>
              <a:t>最簡單的方式是透過</a:t>
            </a:r>
            <a:r>
              <a:rPr lang="en-US" altLang="zh-TW" dirty="0" smtClean="0"/>
              <a:t>layout</a:t>
            </a:r>
            <a:r>
              <a:rPr lang="zh-TW" altLang="en-US" dirty="0" smtClean="0"/>
              <a:t>的設定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範例：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請在</a:t>
            </a:r>
            <a:r>
              <a:rPr lang="en-US" altLang="zh-TW" dirty="0" smtClean="0"/>
              <a:t>layout</a:t>
            </a:r>
            <a:r>
              <a:rPr lang="zh-TW" altLang="en-US" dirty="0" smtClean="0"/>
              <a:t>中建立一個新的</a:t>
            </a:r>
            <a:r>
              <a:rPr lang="en-US" altLang="zh-TW" dirty="0" smtClean="0"/>
              <a:t>xml</a:t>
            </a:r>
            <a:r>
              <a:rPr lang="zh-TW" altLang="en-US" dirty="0" smtClean="0"/>
              <a:t>檔案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</a:t>
            </a:r>
            <a:r>
              <a:rPr lang="en-US" altLang="zh-TW" dirty="0" err="1" smtClean="0"/>
              <a:t>button_style</a:t>
            </a:r>
            <a:r>
              <a:rPr lang="en-US" altLang="zh-TW" dirty="0" smtClean="0"/>
              <a:t>)</a:t>
            </a:r>
            <a:r>
              <a:rPr lang="zh-TW" altLang="en-US" dirty="0" smtClean="0"/>
              <a:t>如下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 smtClean="0"/>
          </a:p>
          <a:p>
            <a:pPr lvl="2"/>
            <a:endParaRPr lang="en-US" altLang="zh-TW" dirty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r>
              <a:rPr lang="en-US" altLang="zh-TW" dirty="0" smtClean="0"/>
              <a:t>&lt;selector&gt;</a:t>
            </a:r>
            <a:r>
              <a:rPr lang="zh-TW" altLang="en-US" dirty="0" smtClean="0"/>
              <a:t>標籤代表</a:t>
            </a:r>
            <a:r>
              <a:rPr lang="en-US" altLang="zh-TW" dirty="0" smtClean="0"/>
              <a:t>Android</a:t>
            </a:r>
            <a:r>
              <a:rPr lang="zh-TW" altLang="en-US" dirty="0" smtClean="0"/>
              <a:t>選擇器</a:t>
            </a:r>
            <a:endParaRPr lang="en-US" altLang="zh-TW" dirty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Button</a:t>
            </a:r>
            <a:r>
              <a:rPr lang="zh-TW" altLang="en-US" dirty="0" smtClean="0"/>
              <a:t>圖片切換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3789040"/>
            <a:ext cx="8568952" cy="2016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700" dirty="0">
                <a:solidFill>
                  <a:schemeClr val="tx1"/>
                </a:solidFill>
              </a:rPr>
              <a:t>&lt;?xml version="1.0" encoding="utf-8"?&gt;</a:t>
            </a:r>
          </a:p>
          <a:p>
            <a:r>
              <a:rPr lang="en-US" altLang="zh-TW" sz="1700" dirty="0">
                <a:solidFill>
                  <a:schemeClr val="tx1"/>
                </a:solidFill>
              </a:rPr>
              <a:t>&lt;selector </a:t>
            </a:r>
            <a:r>
              <a:rPr lang="en-US" altLang="zh-TW" sz="1700" dirty="0" err="1">
                <a:solidFill>
                  <a:schemeClr val="tx1"/>
                </a:solidFill>
              </a:rPr>
              <a:t>xmlns:android</a:t>
            </a:r>
            <a:r>
              <a:rPr lang="en-US" altLang="zh-TW" sz="1700" dirty="0">
                <a:solidFill>
                  <a:schemeClr val="tx1"/>
                </a:solidFill>
              </a:rPr>
              <a:t>="http://schemas.android.com/</a:t>
            </a:r>
            <a:r>
              <a:rPr lang="en-US" altLang="zh-TW" sz="1700" dirty="0" err="1">
                <a:solidFill>
                  <a:schemeClr val="tx1"/>
                </a:solidFill>
              </a:rPr>
              <a:t>apk</a:t>
            </a:r>
            <a:r>
              <a:rPr lang="en-US" altLang="zh-TW" sz="1700" dirty="0">
                <a:solidFill>
                  <a:schemeClr val="tx1"/>
                </a:solidFill>
              </a:rPr>
              <a:t>/res/android"&gt;</a:t>
            </a:r>
          </a:p>
          <a:p>
            <a:r>
              <a:rPr lang="en-US" altLang="zh-TW" sz="1700" dirty="0">
                <a:solidFill>
                  <a:schemeClr val="tx1"/>
                </a:solidFill>
              </a:rPr>
              <a:t> &lt;item </a:t>
            </a:r>
            <a:r>
              <a:rPr lang="en-US" altLang="zh-TW" sz="1700" dirty="0" err="1">
                <a:solidFill>
                  <a:schemeClr val="tx1"/>
                </a:solidFill>
              </a:rPr>
              <a:t>android:state_pressed</a:t>
            </a:r>
            <a:r>
              <a:rPr lang="en-US" altLang="zh-TW" sz="1700" dirty="0">
                <a:solidFill>
                  <a:schemeClr val="tx1"/>
                </a:solidFill>
              </a:rPr>
              <a:t>="true" </a:t>
            </a:r>
            <a:r>
              <a:rPr lang="en-US" altLang="zh-TW" sz="1700" dirty="0" err="1">
                <a:solidFill>
                  <a:schemeClr val="tx1"/>
                </a:solidFill>
              </a:rPr>
              <a:t>android:drawable</a:t>
            </a:r>
            <a:r>
              <a:rPr lang="en-US" altLang="zh-TW" sz="1700" dirty="0">
                <a:solidFill>
                  <a:schemeClr val="tx1"/>
                </a:solidFill>
              </a:rPr>
              <a:t>="@</a:t>
            </a:r>
            <a:r>
              <a:rPr lang="en-US" altLang="zh-TW" sz="1700" dirty="0" err="1">
                <a:solidFill>
                  <a:schemeClr val="tx1"/>
                </a:solidFill>
              </a:rPr>
              <a:t>drawable</a:t>
            </a:r>
            <a:r>
              <a:rPr lang="en-US" altLang="zh-TW" sz="1700" dirty="0">
                <a:solidFill>
                  <a:schemeClr val="tx1"/>
                </a:solidFill>
              </a:rPr>
              <a:t>/</a:t>
            </a:r>
            <a:r>
              <a:rPr lang="en-US" altLang="zh-TW" sz="1700" dirty="0" err="1">
                <a:solidFill>
                  <a:schemeClr val="tx1"/>
                </a:solidFill>
              </a:rPr>
              <a:t>button_selected</a:t>
            </a:r>
            <a:r>
              <a:rPr lang="en-US" altLang="zh-TW" sz="1700" dirty="0">
                <a:solidFill>
                  <a:schemeClr val="tx1"/>
                </a:solidFill>
              </a:rPr>
              <a:t>" /&gt;</a:t>
            </a:r>
          </a:p>
          <a:p>
            <a:r>
              <a:rPr lang="en-US" altLang="zh-TW" sz="1700" dirty="0">
                <a:solidFill>
                  <a:schemeClr val="tx1"/>
                </a:solidFill>
              </a:rPr>
              <a:t> &lt;item </a:t>
            </a:r>
            <a:r>
              <a:rPr lang="en-US" altLang="zh-TW" sz="1700" dirty="0" err="1">
                <a:solidFill>
                  <a:schemeClr val="tx1"/>
                </a:solidFill>
              </a:rPr>
              <a:t>android:state_pressed</a:t>
            </a:r>
            <a:r>
              <a:rPr lang="en-US" altLang="zh-TW" sz="1700" dirty="0">
                <a:solidFill>
                  <a:schemeClr val="tx1"/>
                </a:solidFill>
              </a:rPr>
              <a:t>="false" </a:t>
            </a:r>
            <a:r>
              <a:rPr lang="en-US" altLang="zh-TW" sz="1700" dirty="0" err="1">
                <a:solidFill>
                  <a:schemeClr val="tx1"/>
                </a:solidFill>
              </a:rPr>
              <a:t>android:drawable</a:t>
            </a:r>
            <a:r>
              <a:rPr lang="en-US" altLang="zh-TW" sz="1700" dirty="0">
                <a:solidFill>
                  <a:schemeClr val="tx1"/>
                </a:solidFill>
              </a:rPr>
              <a:t>="@</a:t>
            </a:r>
            <a:r>
              <a:rPr lang="en-US" altLang="zh-TW" sz="1700" dirty="0" err="1">
                <a:solidFill>
                  <a:schemeClr val="tx1"/>
                </a:solidFill>
              </a:rPr>
              <a:t>drawable</a:t>
            </a:r>
            <a:r>
              <a:rPr lang="en-US" altLang="zh-TW" sz="1700" dirty="0">
                <a:solidFill>
                  <a:schemeClr val="tx1"/>
                </a:solidFill>
              </a:rPr>
              <a:t>/</a:t>
            </a:r>
            <a:r>
              <a:rPr lang="en-US" altLang="zh-TW" sz="1700" dirty="0" err="1">
                <a:solidFill>
                  <a:schemeClr val="tx1"/>
                </a:solidFill>
              </a:rPr>
              <a:t>button_normal</a:t>
            </a:r>
            <a:r>
              <a:rPr lang="en-US" altLang="zh-TW" sz="1700" dirty="0">
                <a:solidFill>
                  <a:schemeClr val="tx1"/>
                </a:solidFill>
              </a:rPr>
              <a:t>" /&gt;</a:t>
            </a:r>
          </a:p>
          <a:p>
            <a:r>
              <a:rPr lang="en-US" altLang="zh-TW" sz="1700" dirty="0">
                <a:solidFill>
                  <a:schemeClr val="tx1"/>
                </a:solidFill>
              </a:rPr>
              <a:t>&lt;/selector&gt;</a:t>
            </a:r>
          </a:p>
        </p:txBody>
      </p:sp>
    </p:spTree>
    <p:extLst>
      <p:ext uri="{BB962C8B-B14F-4D97-AF65-F5344CB8AC3E}">
        <p14:creationId xmlns:p14="http://schemas.microsoft.com/office/powerpoint/2010/main" val="2034575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675</TotalTime>
  <Words>1094</Words>
  <Application>Microsoft Macintosh PowerPoint</Application>
  <PresentationFormat>如螢幕大小 (4:3)</PresentationFormat>
  <Paragraphs>217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Candara</vt:lpstr>
      <vt:lpstr>Symbol</vt:lpstr>
      <vt:lpstr>微軟正黑體</vt:lpstr>
      <vt:lpstr>標楷體</vt:lpstr>
      <vt:lpstr>波形</vt:lpstr>
      <vt:lpstr>Android Studio程式設計</vt:lpstr>
      <vt:lpstr>課程內容</vt:lpstr>
      <vt:lpstr>背景顏色與圖片設定</vt:lpstr>
      <vt:lpstr>設定背景樣式</vt:lpstr>
      <vt:lpstr>靜態設定</vt:lpstr>
      <vt:lpstr>程式設定背景圖片</vt:lpstr>
      <vt:lpstr>程式設定背景顏色</vt:lpstr>
      <vt:lpstr>為Button設定圖片</vt:lpstr>
      <vt:lpstr>Button圖片切換</vt:lpstr>
      <vt:lpstr>Button圖片切換</vt:lpstr>
      <vt:lpstr>狀態設定說明</vt:lpstr>
      <vt:lpstr>動畫效果</vt:lpstr>
      <vt:lpstr>動畫效果</vt:lpstr>
      <vt:lpstr>XML文件中定義動畫</vt:lpstr>
      <vt:lpstr>設定透明度</vt:lpstr>
      <vt:lpstr>在程式中載入動畫</vt:lpstr>
      <vt:lpstr>其他動畫設定範例</vt:lpstr>
      <vt:lpstr>其他動畫設定範例</vt:lpstr>
      <vt:lpstr>加入動畫監聽功能</vt:lpstr>
      <vt:lpstr>加入動畫監聽功能</vt:lpstr>
      <vt:lpstr>加入動畫監聽功能</vt:lpstr>
      <vt:lpstr>全用程式設定動畫</vt:lpstr>
      <vt:lpstr>其他動畫類別</vt:lpstr>
    </vt:vector>
  </TitlesOfParts>
  <Company>慈濟大學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Activity生命週期簡介</dc:title>
  <dc:creator>tcu-user</dc:creator>
  <cp:lastModifiedBy>Sheng-Fang Huang</cp:lastModifiedBy>
  <cp:revision>69</cp:revision>
  <dcterms:created xsi:type="dcterms:W3CDTF">2014-04-15T08:19:37Z</dcterms:created>
  <dcterms:modified xsi:type="dcterms:W3CDTF">2015-06-11T04:14:46Z</dcterms:modified>
</cp:coreProperties>
</file>