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58"/>
  </p:notesMasterIdLst>
  <p:sldIdLst>
    <p:sldId id="258" r:id="rId3"/>
    <p:sldId id="260" r:id="rId4"/>
    <p:sldId id="261" r:id="rId5"/>
    <p:sldId id="263" r:id="rId6"/>
    <p:sldId id="320" r:id="rId7"/>
    <p:sldId id="321" r:id="rId8"/>
    <p:sldId id="262" r:id="rId9"/>
    <p:sldId id="323" r:id="rId10"/>
    <p:sldId id="259" r:id="rId11"/>
    <p:sldId id="265" r:id="rId12"/>
    <p:sldId id="317" r:id="rId13"/>
    <p:sldId id="266" r:id="rId14"/>
    <p:sldId id="279" r:id="rId15"/>
    <p:sldId id="280" r:id="rId16"/>
    <p:sldId id="268" r:id="rId17"/>
    <p:sldId id="269" r:id="rId18"/>
    <p:sldId id="316" r:id="rId19"/>
    <p:sldId id="318" r:id="rId20"/>
    <p:sldId id="271" r:id="rId21"/>
    <p:sldId id="272" r:id="rId22"/>
    <p:sldId id="267" r:id="rId23"/>
    <p:sldId id="273" r:id="rId24"/>
    <p:sldId id="274" r:id="rId25"/>
    <p:sldId id="275" r:id="rId26"/>
    <p:sldId id="276" r:id="rId27"/>
    <p:sldId id="281" r:id="rId28"/>
    <p:sldId id="277" r:id="rId29"/>
    <p:sldId id="282" r:id="rId30"/>
    <p:sldId id="283" r:id="rId31"/>
    <p:sldId id="278" r:id="rId32"/>
    <p:sldId id="287" r:id="rId33"/>
    <p:sldId id="284" r:id="rId34"/>
    <p:sldId id="285" r:id="rId35"/>
    <p:sldId id="289" r:id="rId36"/>
    <p:sldId id="290" r:id="rId37"/>
    <p:sldId id="310" r:id="rId38"/>
    <p:sldId id="288" r:id="rId39"/>
    <p:sldId id="291" r:id="rId40"/>
    <p:sldId id="292" r:id="rId41"/>
    <p:sldId id="297" r:id="rId42"/>
    <p:sldId id="286" r:id="rId43"/>
    <p:sldId id="293" r:id="rId44"/>
    <p:sldId id="298" r:id="rId45"/>
    <p:sldId id="301" r:id="rId46"/>
    <p:sldId id="300" r:id="rId47"/>
    <p:sldId id="299" r:id="rId48"/>
    <p:sldId id="304" r:id="rId49"/>
    <p:sldId id="305" r:id="rId50"/>
    <p:sldId id="307" r:id="rId51"/>
    <p:sldId id="308" r:id="rId52"/>
    <p:sldId id="314" r:id="rId53"/>
    <p:sldId id="309" r:id="rId54"/>
    <p:sldId id="312" r:id="rId55"/>
    <p:sldId id="313" r:id="rId56"/>
    <p:sldId id="315" r:id="rId5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24F1D03-128F-4889-A1B9-9A41EFA4638D}">
          <p14:sldIdLst>
            <p14:sldId id="258"/>
            <p14:sldId id="260"/>
            <p14:sldId id="261"/>
            <p14:sldId id="263"/>
            <p14:sldId id="320"/>
            <p14:sldId id="321"/>
            <p14:sldId id="262"/>
            <p14:sldId id="323"/>
            <p14:sldId id="259"/>
            <p14:sldId id="265"/>
            <p14:sldId id="317"/>
            <p14:sldId id="266"/>
            <p14:sldId id="279"/>
            <p14:sldId id="280"/>
            <p14:sldId id="268"/>
            <p14:sldId id="269"/>
            <p14:sldId id="316"/>
            <p14:sldId id="318"/>
            <p14:sldId id="271"/>
            <p14:sldId id="272"/>
            <p14:sldId id="267"/>
            <p14:sldId id="273"/>
            <p14:sldId id="274"/>
            <p14:sldId id="275"/>
            <p14:sldId id="276"/>
            <p14:sldId id="281"/>
            <p14:sldId id="277"/>
            <p14:sldId id="282"/>
            <p14:sldId id="283"/>
            <p14:sldId id="278"/>
            <p14:sldId id="287"/>
            <p14:sldId id="284"/>
            <p14:sldId id="285"/>
            <p14:sldId id="289"/>
            <p14:sldId id="290"/>
            <p14:sldId id="310"/>
            <p14:sldId id="288"/>
            <p14:sldId id="291"/>
            <p14:sldId id="292"/>
            <p14:sldId id="297"/>
            <p14:sldId id="286"/>
            <p14:sldId id="293"/>
            <p14:sldId id="298"/>
            <p14:sldId id="301"/>
            <p14:sldId id="300"/>
            <p14:sldId id="299"/>
            <p14:sldId id="304"/>
            <p14:sldId id="305"/>
            <p14:sldId id="307"/>
            <p14:sldId id="308"/>
            <p14:sldId id="314"/>
            <p14:sldId id="309"/>
            <p14:sldId id="312"/>
            <p14:sldId id="313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5337" autoAdjust="0"/>
  </p:normalViewPr>
  <p:slideViewPr>
    <p:cSldViewPr>
      <p:cViewPr varScale="1">
        <p:scale>
          <a:sx n="94" d="100"/>
          <a:sy n="94" d="100"/>
        </p:scale>
        <p:origin x="16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888A7752-73DE-404C-BA6F-63DEF987950B}" type="datetimeFigureOut">
              <a:pPr/>
              <a:t>2015/6/25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AEC00428-765A-4708-ADE2-3AAB557AF17C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8982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Volley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為一個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第三方函式庫，是由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Ficus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與幾位團隊成員共同研發。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它能讓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手機應用程式開發者簡易地開發出更快速的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手機應用程式之網路連線程式功能。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latinLnBrk="0">
              <a:defRPr lang="zh-TW" sz="32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latinLnBrk="0">
              <a:buNone/>
              <a:defRPr lang="zh-TW"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latinLnBrk="0">
              <a:defRPr lang="zh-TW" sz="1400"/>
            </a:lvl1pPr>
          </a:lstStyle>
          <a:p>
            <a:fld id="{A8B8E7D2-F905-46E3-BDD3-0258335A3216}" type="datetime1">
              <a:pPr/>
              <a:t>2015/6/25</a:t>
            </a:fld>
            <a:endParaRPr lang="zh-TW" sz="160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pPr/>
              <a:t>‹#›</a:t>
            </a:fld>
            <a:endParaRPr lang="zh-TW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2015/6/25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TW" sz="1400" b="1">
                <a:solidFill>
                  <a:srgbClr val="FFFFFF"/>
                </a:solidFill>
              </a:rPr>
              <a:pPr algn="ctr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2015/6/25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TW" sz="1400" b="1">
                <a:solidFill>
                  <a:srgbClr val="FFFFFF"/>
                </a:solidFill>
              </a:rPr>
              <a:pPr algn="ctr"/>
              <a:t>‹#›</a:t>
            </a:fld>
            <a:endParaRPr lang="zh-TW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TW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2015/6/25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TW" sz="1400" b="1">
                <a:solidFill>
                  <a:srgbClr val="FFFFFF"/>
                </a:solidFill>
              </a:rPr>
              <a:pPr algn="ctr"/>
              <a:t>‹#›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 latinLnBrk="0">
              <a:buNone/>
              <a:defRPr lang="zh-TW" sz="3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latinLnBrk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pPr/>
              <a:t>2015/6/25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pPr/>
              <a:t>‹#›</a:t>
            </a:fld>
            <a:endParaRPr lang="zh-TW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pPr/>
              <a:t>2015/6/25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TW" sz="2400" b="1">
                <a:solidFill>
                  <a:schemeClr val="accent2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TW" sz="2400" b="1">
                <a:solidFill>
                  <a:schemeClr val="accent2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pPr/>
              <a:t>2015/6/25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zh-TW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2015/6/25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TW" sz="1400" b="1">
                <a:solidFill>
                  <a:srgbClr val="FFFFFF"/>
                </a:solidFill>
              </a:rPr>
              <a:pPr algn="ctr"/>
              <a:t>‹#›</a:t>
            </a:fld>
            <a:endParaRPr lang="zh-TW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pPr/>
              <a:t>2015/6/25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zh-TW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TW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 latinLnBrk="0">
              <a:buNone/>
              <a:defRPr lang="zh-TW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TW" sz="1600">
                <a:solidFill>
                  <a:schemeClr val="tx2"/>
                </a:solidFill>
              </a:defRPr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2015/6/25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TW" sz="1400" b="1">
                <a:solidFill>
                  <a:srgbClr val="FFFFFF"/>
                </a:solidFill>
              </a:rPr>
              <a:pPr algn="ctr"/>
              <a:t>‹#›</a:t>
            </a:fld>
            <a:endParaRPr lang="zh-TW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TW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TW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 latinLnBrk="0">
              <a:buNone/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 latinLnBrk="0">
              <a:spcBef>
                <a:spcPts val="600"/>
              </a:spcBef>
              <a:buNone/>
              <a:defRPr lang="zh-TW" sz="3200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 latinLnBrk="0">
              <a:buFontTx/>
              <a:buNone/>
              <a:defRPr lang="zh-TW" sz="1400"/>
            </a:lvl1pPr>
            <a:lvl2pPr>
              <a:defRPr lang="zh-TW" sz="1200"/>
            </a:lvl2pPr>
            <a:lvl3pPr>
              <a:defRPr lang="zh-TW" sz="1000"/>
            </a:lvl3pPr>
            <a:lvl4pPr>
              <a:defRPr lang="zh-TW" sz="900"/>
            </a:lvl4pPr>
            <a:lvl5pPr>
              <a:defRPr lang="zh-TW"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2015/6/25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TW" sz="1400" b="1">
                <a:solidFill>
                  <a:srgbClr val="FFFFFF"/>
                </a:solidFill>
              </a:rPr>
              <a:pPr algn="ctr"/>
              <a:t>‹#›</a:t>
            </a:fld>
            <a:endParaRPr lang="zh-TW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TW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latinLnBrk="0">
              <a:defRPr lang="zh-TW" sz="1400">
                <a:solidFill>
                  <a:schemeClr val="tx2"/>
                </a:solidFill>
                <a:latin typeface="Microsoft JhengHei" charset="0"/>
                <a:ea typeface="Microsoft JhengHei" charset="0"/>
                <a:cs typeface="Microsoft JhengHei" charset="0"/>
              </a:defRPr>
            </a:lvl1pPr>
          </a:lstStyle>
          <a:p>
            <a:pPr algn="r"/>
            <a:fld id="{33938BEC-55E3-4F9D-B5C5-76D23951C04A}" type="datetime1">
              <a:rPr lang="en-US" altLang="zh-TW" smtClean="0"/>
              <a:pPr algn="r"/>
              <a:t>6/25/15</a:t>
            </a:fld>
            <a:endParaRPr lang="zh-TW" alt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latinLnBrk="0">
              <a:defRPr lang="zh-TW" sz="1400">
                <a:solidFill>
                  <a:schemeClr val="tx2"/>
                </a:solidFill>
                <a:latin typeface="Microsoft JhengHei" charset="0"/>
                <a:ea typeface="Microsoft JhengHei" charset="0"/>
                <a:cs typeface="Microsoft JhengHei" charset="0"/>
              </a:defRPr>
            </a:lvl1pPr>
          </a:lstStyle>
          <a:p>
            <a:endParaRPr lang="zh-TW" altLang="en-US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latinLnBrk="0">
              <a:defRPr lang="zh-TW" sz="1400">
                <a:solidFill>
                  <a:schemeClr val="tx2"/>
                </a:solidFill>
                <a:latin typeface="Microsoft JhengHei" charset="0"/>
                <a:ea typeface="Microsoft JhengHei" charset="0"/>
                <a:cs typeface="Microsoft JhengHei" charset="0"/>
              </a:defRPr>
            </a:lvl1pPr>
          </a:lstStyle>
          <a:p>
            <a:fld id="{D4B5ADC2-7248-4799-8E52-477E151C3EE9}" type="slidenum">
              <a:rPr lang="en-US" altLang="zh-TW" b="1" smtClean="0">
                <a:solidFill>
                  <a:srgbClr val="FFFFFF"/>
                </a:solidFill>
              </a:rPr>
              <a:pPr/>
              <a:t>‹#›</a:t>
            </a:fld>
            <a:endParaRPr lang="zh-TW" altLang="en-US" sz="160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TW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TW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lang="zh-TW" sz="3200" kern="1200">
          <a:solidFill>
            <a:schemeClr val="tx2"/>
          </a:solidFill>
          <a:latin typeface="Microsoft JhengHei" charset="0"/>
          <a:ea typeface="Microsoft JhengHei" charset="0"/>
          <a:cs typeface="Microsoft JhengHei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lang="zh-TW" sz="2600" kern="1200">
          <a:solidFill>
            <a:schemeClr val="tx1"/>
          </a:solidFill>
          <a:latin typeface="Microsoft JhengHei" charset="0"/>
          <a:ea typeface="Microsoft JhengHei" charset="0"/>
          <a:cs typeface="Microsoft JhengHei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lang="zh-TW" sz="2300" kern="1200">
          <a:solidFill>
            <a:schemeClr val="tx2"/>
          </a:solidFill>
          <a:latin typeface="Microsoft JhengHei" charset="0"/>
          <a:ea typeface="Microsoft JhengHei" charset="0"/>
          <a:cs typeface="Microsoft JhengHei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lang="zh-TW" sz="2000" kern="1200">
          <a:solidFill>
            <a:schemeClr val="tx1"/>
          </a:solidFill>
          <a:latin typeface="Microsoft JhengHei" charset="0"/>
          <a:ea typeface="Microsoft JhengHei" charset="0"/>
          <a:cs typeface="Microsoft JhengHei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lang="zh-TW" sz="1800" kern="1200">
          <a:solidFill>
            <a:schemeClr val="tx1"/>
          </a:solidFill>
          <a:latin typeface="Microsoft JhengHei" charset="0"/>
          <a:ea typeface="Microsoft JhengHei" charset="0"/>
          <a:cs typeface="Microsoft JhengHei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lang="zh-TW" sz="1600" kern="1200">
          <a:solidFill>
            <a:schemeClr val="tx1"/>
          </a:solidFill>
          <a:latin typeface="Microsoft JhengHei" charset="0"/>
          <a:ea typeface="Microsoft JhengHei" charset="0"/>
          <a:cs typeface="Microsoft JhengHei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TW" sz="1600" kern="1200">
          <a:solidFill>
            <a:schemeClr val="tx1"/>
          </a:solidFill>
          <a:latin typeface="Microsoft JhengHei" charset="0"/>
          <a:ea typeface="Microsoft JhengHei" charset="0"/>
          <a:cs typeface="Microsoft JhengHei" charset="0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TW" sz="1400" kern="1200">
          <a:solidFill>
            <a:schemeClr val="tx1"/>
          </a:solidFill>
          <a:latin typeface="Microsoft JhengHei" charset="0"/>
          <a:ea typeface="Microsoft JhengHei" charset="0"/>
          <a:cs typeface="Microsoft JhengHei" charset="0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TW" sz="1400" kern="1200">
          <a:solidFill>
            <a:schemeClr val="tx1"/>
          </a:solidFill>
          <a:latin typeface="Microsoft JhengHei" charset="0"/>
          <a:ea typeface="Microsoft JhengHei" charset="0"/>
          <a:cs typeface="Microsoft JhengHei" charset="0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TW" sz="1200" kern="1200">
          <a:solidFill>
            <a:schemeClr val="tx1"/>
          </a:solidFill>
          <a:latin typeface="Microsoft JhengHei" charset="0"/>
          <a:ea typeface="Microsoft JhengHei" charset="0"/>
          <a:cs typeface="Microsoft JhengHei" charset="0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intl/zh-tw/training/volley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e.jsontest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e.jsontest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dn-www.xda-developers.com/wp-content/uploads/2014/10/Android-VS-Apple.png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Android </a:t>
            </a:r>
            <a:r>
              <a:rPr lang="zh-TW" altLang="en-US" sz="4000" dirty="0" smtClean="0"/>
              <a:t>網路</a:t>
            </a:r>
            <a:r>
              <a:rPr lang="zh-TW" altLang="en-US" sz="4000" dirty="0"/>
              <a:t>通訊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70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Volley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集</a:t>
            </a:r>
            <a:r>
              <a:rPr lang="en-US" altLang="zh-TW" sz="2800" dirty="0" err="1" smtClean="0"/>
              <a:t>AsyncHttpClient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Universal-Image-Loader</a:t>
            </a:r>
            <a:r>
              <a:rPr lang="zh-TW" altLang="en-US" sz="2800" dirty="0" smtClean="0"/>
              <a:t>的優點於一身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既可像</a:t>
            </a:r>
            <a:r>
              <a:rPr lang="en-US" altLang="zh-TW" sz="2400" dirty="0" err="1" smtClean="0"/>
              <a:t>AsyncHttpClient</a:t>
            </a:r>
            <a:r>
              <a:rPr lang="zh-TW" altLang="en-US" sz="2400" dirty="0" smtClean="0"/>
              <a:t>一樣非常簡單地進行</a:t>
            </a:r>
            <a:r>
              <a:rPr lang="en-US" altLang="zh-TW" sz="2400" dirty="0" smtClean="0"/>
              <a:t>HTTP</a:t>
            </a:r>
            <a:r>
              <a:rPr lang="zh-TW" altLang="en-US" sz="2400" dirty="0" smtClean="0"/>
              <a:t>通信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也可像</a:t>
            </a:r>
            <a:r>
              <a:rPr lang="en-US" altLang="zh-TW" sz="2400" dirty="0" smtClean="0"/>
              <a:t>Universal-Image-Loader</a:t>
            </a:r>
            <a:r>
              <a:rPr lang="zh-TW" altLang="en-US" sz="2400" dirty="0" smtClean="0"/>
              <a:t>一樣輕鬆下載網路圖片。</a:t>
            </a:r>
            <a:endParaRPr lang="en-US" altLang="zh-TW" sz="2400" dirty="0"/>
          </a:p>
          <a:p>
            <a:pPr lvl="1"/>
            <a:r>
              <a:rPr lang="zh-TW" altLang="en-US" sz="2500" dirty="0" smtClean="0"/>
              <a:t>開發</a:t>
            </a:r>
            <a:r>
              <a:rPr lang="zh-TW" altLang="en-US" sz="2500" dirty="0"/>
              <a:t>者可以透過 </a:t>
            </a:r>
            <a:r>
              <a:rPr lang="en-US" altLang="zh-TW" sz="2500" dirty="0"/>
              <a:t>Volley Library </a:t>
            </a:r>
            <a:r>
              <a:rPr lang="zh-TW" altLang="en-US" sz="2500" dirty="0"/>
              <a:t>進行純文字資料、</a:t>
            </a:r>
            <a:r>
              <a:rPr lang="en-US" altLang="zh-TW" sz="2500" dirty="0"/>
              <a:t>JSON </a:t>
            </a:r>
            <a:r>
              <a:rPr lang="zh-TW" altLang="en-US" sz="2500" dirty="0"/>
              <a:t>格式編碼</a:t>
            </a:r>
            <a:r>
              <a:rPr lang="zh-TW" altLang="en-US" sz="2500" dirty="0" smtClean="0"/>
              <a:t>資料或</a:t>
            </a:r>
            <a:r>
              <a:rPr lang="zh-TW" altLang="en-US" sz="2500" dirty="0"/>
              <a:t>圖片等檔案格式的單向或雙向資料連線傳輸工作。 </a:t>
            </a:r>
            <a:endParaRPr lang="en-US" altLang="zh-TW" sz="25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1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下載必要檔案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4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下載</a:t>
            </a:r>
            <a:r>
              <a:rPr lang="en-US" altLang="zh-TW" sz="4000" dirty="0" smtClean="0"/>
              <a:t>Volley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由官方提供，版本比較新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建議使用</a:t>
            </a:r>
            <a:r>
              <a:rPr lang="en-US" altLang="zh-TW" sz="2800" dirty="0" smtClean="0"/>
              <a:t>)</a:t>
            </a:r>
          </a:p>
          <a:p>
            <a:pPr lvl="1"/>
            <a:r>
              <a:rPr lang="zh-TW" altLang="en-US" sz="2400" dirty="0" smtClean="0"/>
              <a:t>在</a:t>
            </a:r>
            <a:r>
              <a:rPr lang="en-US" altLang="zh-TW" sz="2400" dirty="0" smtClean="0"/>
              <a:t>Volley</a:t>
            </a:r>
            <a:r>
              <a:rPr lang="zh-TW" altLang="en-US" sz="2400" dirty="0" smtClean="0"/>
              <a:t>網站中可</a:t>
            </a:r>
            <a:r>
              <a:rPr lang="zh-TW" altLang="en-US" sz="2400" dirty="0"/>
              <a:t>以</a:t>
            </a:r>
            <a:r>
              <a:rPr lang="zh-TW" altLang="en-US" sz="2400" dirty="0" smtClean="0"/>
              <a:t>看到，</a:t>
            </a:r>
            <a:r>
              <a:rPr lang="en-US" altLang="zh-TW" sz="2400" dirty="0" smtClean="0"/>
              <a:t>Volley</a:t>
            </a:r>
            <a:r>
              <a:rPr lang="zh-TW" altLang="en-US" sz="2400" dirty="0" smtClean="0"/>
              <a:t>的下載方式，如下圖</a:t>
            </a:r>
            <a:endParaRPr lang="en-US" altLang="zh-TW" sz="2400" dirty="0" smtClean="0"/>
          </a:p>
          <a:p>
            <a:pPr lvl="1"/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developer.android.com/intl/zh-tw/training/volley/index.html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marL="274320" lvl="1" indent="0">
              <a:buNone/>
            </a:pPr>
            <a:endParaRPr lang="en-US" altLang="zh-TW" sz="2400" dirty="0" smtClean="0"/>
          </a:p>
          <a:p>
            <a:pPr lvl="2"/>
            <a:r>
              <a:rPr lang="zh-TW" altLang="en-US" sz="2400" dirty="0" smtClean="0"/>
              <a:t>安裝時，請</a:t>
            </a:r>
            <a:r>
              <a:rPr lang="zh-TW" altLang="en-US" sz="2400" dirty="0"/>
              <a:t>依照預設設定點選下一步即可</a:t>
            </a:r>
            <a:endParaRPr lang="zh-TW" altLang="en-US" sz="2100" dirty="0" smtClean="0"/>
          </a:p>
          <a:p>
            <a:pPr lvl="1"/>
            <a:endParaRPr lang="zh-TW" altLang="en-US" sz="2400" dirty="0" smtClean="0"/>
          </a:p>
          <a:p>
            <a:pPr lvl="1"/>
            <a:r>
              <a:rPr lang="zh-TW" altLang="en-US" sz="2400" dirty="0" smtClean="0"/>
              <a:t>註：必須</a:t>
            </a:r>
            <a:r>
              <a:rPr lang="zh-TW" altLang="en-US" sz="2400" dirty="0"/>
              <a:t>先安裝</a:t>
            </a:r>
            <a:r>
              <a:rPr lang="en-US" altLang="zh-TW" sz="2400" dirty="0" err="1" smtClean="0"/>
              <a:t>Git</a:t>
            </a:r>
            <a:r>
              <a:rPr lang="zh-TW" altLang="en-US" sz="2400" dirty="0" smtClean="0"/>
              <a:t> 才能下載</a:t>
            </a:r>
            <a:r>
              <a:rPr lang="en-US" altLang="zh-TW" sz="2400" dirty="0" smtClean="0"/>
              <a:t>Volley</a:t>
            </a:r>
            <a:r>
              <a:rPr lang="zh-TW" altLang="en-US" sz="2400" dirty="0" smtClean="0"/>
              <a:t>檔案</a:t>
            </a:r>
            <a:endParaRPr lang="en-US" altLang="zh-TW" sz="2400" dirty="0" smtClean="0">
              <a:hlinkClick r:id="rId3"/>
            </a:endParaRPr>
          </a:p>
          <a:p>
            <a:pPr lvl="2"/>
            <a:r>
              <a:rPr lang="en-US" altLang="zh-TW" sz="2100" dirty="0" smtClean="0">
                <a:hlinkClick r:id="rId3"/>
              </a:rPr>
              <a:t>https</a:t>
            </a:r>
            <a:r>
              <a:rPr lang="en-US" altLang="zh-TW" sz="2100" dirty="0">
                <a:hlinkClick r:id="rId3"/>
              </a:rPr>
              <a:t>://git-scm.com/downloads</a:t>
            </a:r>
            <a:endParaRPr lang="en-US" altLang="zh-TW" sz="2100" dirty="0"/>
          </a:p>
          <a:p>
            <a:pPr lvl="1"/>
            <a:endParaRPr lang="en-US" altLang="zh-TW" sz="20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03" y="3068960"/>
            <a:ext cx="7781594" cy="15121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04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Git</a:t>
            </a:r>
            <a:r>
              <a:rPr lang="zh-TW" altLang="en-US" sz="4000" dirty="0" smtClean="0"/>
              <a:t>安裝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選擇從</a:t>
            </a:r>
            <a:r>
              <a:rPr lang="en-US" altLang="zh-TW" dirty="0"/>
              <a:t>Windows</a:t>
            </a:r>
            <a:r>
              <a:rPr lang="zh-TW" altLang="en-US" dirty="0"/>
              <a:t>命令</a:t>
            </a:r>
            <a:r>
              <a:rPr lang="zh-TW" altLang="en-US" dirty="0" smtClean="0"/>
              <a:t>提示字元下運行</a:t>
            </a:r>
            <a:r>
              <a:rPr lang="en-US" altLang="zh-TW" dirty="0" err="1" smtClean="0"/>
              <a:t>Git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988840"/>
            <a:ext cx="47910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Git</a:t>
            </a:r>
            <a:r>
              <a:rPr lang="zh-TW" altLang="en-US" sz="4000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關於換行格式的問題。除非有特殊考量，一般使用第一個選項會比較</a:t>
            </a:r>
            <a:r>
              <a:rPr lang="zh-TW" altLang="en-US" sz="2800" dirty="0" smtClean="0"/>
              <a:t>通用。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442207"/>
            <a:ext cx="47910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下載</a:t>
            </a:r>
            <a:r>
              <a:rPr lang="en-US" altLang="zh-TW" sz="4000" dirty="0" smtClean="0"/>
              <a:t>Volley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安裝完後打開 </a:t>
            </a:r>
            <a:r>
              <a:rPr lang="en-US" altLang="zh-TW" sz="2800" dirty="0" err="1" smtClean="0"/>
              <a:t>Git</a:t>
            </a:r>
            <a:r>
              <a:rPr lang="en-US" altLang="zh-TW" sz="2800" dirty="0" smtClean="0"/>
              <a:t> Bash</a:t>
            </a:r>
          </a:p>
          <a:p>
            <a:pPr lvl="1"/>
            <a:r>
              <a:rPr lang="zh-TW" altLang="en-US" sz="2500" dirty="0" smtClean="0"/>
              <a:t>將位置移動到您想要存放</a:t>
            </a:r>
            <a:r>
              <a:rPr lang="en-US" altLang="zh-TW" sz="2500" dirty="0"/>
              <a:t>Volley</a:t>
            </a:r>
            <a:r>
              <a:rPr lang="zh-TW" altLang="en-US" sz="2500" dirty="0" smtClean="0"/>
              <a:t>的資料夾</a:t>
            </a:r>
            <a:endParaRPr lang="en-US" altLang="zh-TW" sz="2500" dirty="0" smtClean="0"/>
          </a:p>
          <a:p>
            <a:pPr lvl="2"/>
            <a:r>
              <a:rPr lang="zh-TW" altLang="en-US" sz="2200" dirty="0" smtClean="0"/>
              <a:t>如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  </a:t>
            </a:r>
            <a:r>
              <a:rPr lang="en-US" altLang="zh-TW" sz="2200" dirty="0" smtClean="0"/>
              <a:t>cd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c:/git/</a:t>
            </a:r>
          </a:p>
          <a:p>
            <a:endParaRPr lang="en-US" altLang="zh-TW" sz="2800" dirty="0"/>
          </a:p>
          <a:p>
            <a:pPr lvl="1"/>
            <a:r>
              <a:rPr lang="zh-TW" altLang="en-US" sz="2500" dirty="0" smtClean="0"/>
              <a:t>接著輸入，要下載的網址</a:t>
            </a:r>
            <a:endParaRPr lang="en-US" altLang="zh-TW" sz="2500" dirty="0" smtClean="0"/>
          </a:p>
          <a:p>
            <a:pPr marL="274320" lvl="1" indent="0">
              <a:buNone/>
            </a:pPr>
            <a:r>
              <a:rPr lang="zh-TW" altLang="en-US" sz="1600" dirty="0" smtClean="0"/>
              <a:t>     </a:t>
            </a:r>
            <a:r>
              <a:rPr lang="en-US" altLang="zh-TW" sz="1600" dirty="0" err="1" smtClean="0"/>
              <a:t>git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clone https://</a:t>
            </a:r>
            <a:r>
              <a:rPr lang="en-US" altLang="zh-TW" sz="1600" dirty="0" smtClean="0"/>
              <a:t>android.googlesource.com/platform/frameworks/volley</a:t>
            </a:r>
          </a:p>
        </p:txBody>
      </p:sp>
    </p:spTree>
    <p:extLst>
      <p:ext uri="{BB962C8B-B14F-4D97-AF65-F5344CB8AC3E}">
        <p14:creationId xmlns:p14="http://schemas.microsoft.com/office/powerpoint/2010/main" val="3848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下載完成畫面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/>
          <a:lstStyle/>
          <a:p>
            <a:r>
              <a:rPr lang="zh-TW" altLang="en-US" sz="2800" dirty="0"/>
              <a:t>完成後如下</a:t>
            </a:r>
            <a:r>
              <a:rPr lang="zh-TW" altLang="en-US" sz="2800" dirty="0" smtClean="0"/>
              <a:t>圖</a:t>
            </a:r>
            <a:r>
              <a:rPr lang="zh-TW" altLang="en-US" sz="2800" dirty="0"/>
              <a:t>：</a:t>
            </a: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80928"/>
            <a:ext cx="5543550" cy="12573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24462" y="410959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Microsoft JhengHei" charset="0"/>
                <a:ea typeface="Microsoft JhengHei" charset="0"/>
                <a:cs typeface="Microsoft JhengHei" charset="0"/>
              </a:rPr>
              <a:t>步驟請依照預設設定點選下一步即可</a:t>
            </a:r>
          </a:p>
        </p:txBody>
      </p:sp>
    </p:spTree>
    <p:extLst>
      <p:ext uri="{BB962C8B-B14F-4D97-AF65-F5344CB8AC3E}">
        <p14:creationId xmlns:p14="http://schemas.microsoft.com/office/powerpoint/2010/main" val="29718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下載成功畫面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800" dirty="0" smtClean="0"/>
              <a:t>到該資料夾中也可以看到</a:t>
            </a:r>
            <a:r>
              <a:rPr lang="en-US" altLang="zh-TW" sz="2800" dirty="0" smtClean="0"/>
              <a:t>Volley</a:t>
            </a:r>
            <a:r>
              <a:rPr lang="zh-TW" altLang="en-US" sz="2800" dirty="0" smtClean="0"/>
              <a:t>資料夾和檔案：</a:t>
            </a:r>
            <a:endParaRPr lang="zh-TW" altLang="en-US" sz="28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3652927" cy="25694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04864"/>
            <a:ext cx="3658099" cy="257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實作專案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0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新增專案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800" dirty="0" smtClean="0"/>
              <a:t>請開啟一個新的</a:t>
            </a:r>
            <a:r>
              <a:rPr lang="en-US" altLang="zh-TW" sz="2800" dirty="0" smtClean="0"/>
              <a:t>Android Studio</a:t>
            </a:r>
            <a:r>
              <a:rPr lang="zh-TW" altLang="en-US" sz="2800" dirty="0" smtClean="0"/>
              <a:t>專案</a:t>
            </a:r>
            <a:endParaRPr lang="en-US" altLang="zh-TW" sz="2800" dirty="0" smtClean="0"/>
          </a:p>
          <a:p>
            <a:pPr lvl="1"/>
            <a:r>
              <a:rPr lang="zh-TW" altLang="en-US" dirty="0" smtClean="0"/>
              <a:t>開啟後，開始加入</a:t>
            </a:r>
            <a:r>
              <a:rPr lang="en-US" altLang="zh-TW" dirty="0" err="1" smtClean="0"/>
              <a:t>libray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→</a:t>
            </a:r>
            <a:r>
              <a:rPr lang="en-US" altLang="zh-TW" dirty="0" smtClean="0"/>
              <a:t>new</a:t>
            </a:r>
            <a:r>
              <a:rPr lang="zh-TW" altLang="en-US" dirty="0" smtClean="0"/>
              <a:t>→</a:t>
            </a:r>
            <a:r>
              <a:rPr lang="en-US" altLang="zh-TW" dirty="0" smtClean="0"/>
              <a:t>new Module</a:t>
            </a:r>
          </a:p>
          <a:p>
            <a:pPr lvl="1"/>
            <a:r>
              <a:rPr lang="zh-TW" altLang="en-US" dirty="0" smtClean="0"/>
              <a:t>選擇</a:t>
            </a:r>
            <a:r>
              <a:rPr lang="en-US" altLang="zh-TW" dirty="0" smtClean="0"/>
              <a:t>Phone and Tablet Application</a:t>
            </a:r>
            <a:r>
              <a:rPr lang="zh-TW" altLang="en-US" dirty="0" smtClean="0"/>
              <a:t>→</a:t>
            </a:r>
            <a:r>
              <a:rPr lang="en-US" altLang="zh-TW" dirty="0" smtClean="0"/>
              <a:t>Import Existing Project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281" y="3140968"/>
            <a:ext cx="4469438" cy="26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教學目</a:t>
            </a:r>
            <a:r>
              <a:rPr lang="zh-TW" altLang="en-US" sz="4000" dirty="0"/>
              <a:t>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了解什麼是</a:t>
            </a:r>
            <a:r>
              <a:rPr lang="en-US" altLang="zh-TW" sz="2800" dirty="0" smtClean="0"/>
              <a:t>Volley</a:t>
            </a:r>
          </a:p>
          <a:p>
            <a:r>
              <a:rPr lang="zh-TW" altLang="en-US" sz="2800" dirty="0" smtClean="0"/>
              <a:t>了解 </a:t>
            </a:r>
            <a:r>
              <a:rPr lang="en-US" altLang="zh-TW" sz="2800" dirty="0" smtClean="0"/>
              <a:t>JSON</a:t>
            </a:r>
            <a:r>
              <a:rPr lang="zh-TW" altLang="en-US" sz="2800" dirty="0" smtClean="0"/>
              <a:t> 的格式</a:t>
            </a:r>
            <a:endParaRPr lang="en-US" altLang="zh-TW" sz="2800" dirty="0" smtClean="0"/>
          </a:p>
          <a:p>
            <a:r>
              <a:rPr lang="zh-TW" altLang="en-US" sz="2800" dirty="0" smtClean="0"/>
              <a:t>從網路通訊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要求回應</a:t>
            </a:r>
            <a:endParaRPr lang="en-US" altLang="zh-TW" sz="2800" dirty="0" smtClean="0"/>
          </a:p>
          <a:p>
            <a:r>
              <a:rPr lang="zh-TW" altLang="en-US" sz="2800" dirty="0" smtClean="0"/>
              <a:t>從</a:t>
            </a:r>
            <a:r>
              <a:rPr lang="zh-TW" altLang="en-US" sz="2800" dirty="0"/>
              <a:t>網路</a:t>
            </a:r>
            <a:r>
              <a:rPr lang="zh-TW" altLang="en-US" sz="2800" dirty="0" smtClean="0"/>
              <a:t>通訊抓取圖片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80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載入</a:t>
            </a:r>
            <a:r>
              <a:rPr lang="en-US" altLang="zh-TW" sz="4000" dirty="0" smtClean="0"/>
              <a:t>Volley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Volley</a:t>
            </a:r>
            <a:r>
              <a:rPr lang="zh-TW" altLang="en-US" dirty="0" smtClean="0"/>
              <a:t>的資料夾，如下圖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76872"/>
            <a:ext cx="5125265" cy="30846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39" y="5229487"/>
            <a:ext cx="3552825" cy="1190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19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檢視載入檔案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切換專案總管，將資料夾改成</a:t>
            </a:r>
            <a:r>
              <a:rPr lang="en-US" altLang="zh-TW" sz="2800" dirty="0" smtClean="0"/>
              <a:t>Project</a:t>
            </a:r>
            <a:r>
              <a:rPr lang="zh-TW" altLang="en-US" sz="2800" dirty="0" smtClean="0"/>
              <a:t>，即可以清楚看出整個</a:t>
            </a:r>
            <a:r>
              <a:rPr lang="en-US" altLang="zh-TW" sz="2800" dirty="0" smtClean="0"/>
              <a:t>Project</a:t>
            </a:r>
            <a:r>
              <a:rPr lang="zh-TW" altLang="en-US" sz="2800" dirty="0" smtClean="0"/>
              <a:t>的結構，如圖</a:t>
            </a:r>
            <a:endParaRPr lang="en-US" altLang="zh-TW" sz="2800" dirty="0" smtClean="0"/>
          </a:p>
          <a:p>
            <a:r>
              <a:rPr lang="zh-TW" altLang="en-US" sz="2800" dirty="0" smtClean="0"/>
              <a:t>接著將繼續設定</a:t>
            </a:r>
            <a:r>
              <a:rPr lang="en-US" altLang="zh-TW" sz="2800" dirty="0" smtClean="0"/>
              <a:t>Volley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827584" y="2924944"/>
            <a:ext cx="7042476" cy="3035681"/>
            <a:chOff x="827584" y="2924944"/>
            <a:chExt cx="7042476" cy="303568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2924944"/>
              <a:ext cx="2497719" cy="30115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</p:pic>
        <p:cxnSp>
          <p:nvCxnSpPr>
            <p:cNvPr id="7" name="直線單箭頭接點 6"/>
            <p:cNvCxnSpPr>
              <a:endCxn id="5" idx="1"/>
            </p:cNvCxnSpPr>
            <p:nvPr/>
          </p:nvCxnSpPr>
          <p:spPr>
            <a:xfrm>
              <a:off x="3347864" y="4454906"/>
              <a:ext cx="2016224" cy="0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群組 7"/>
            <p:cNvGrpSpPr/>
            <p:nvPr/>
          </p:nvGrpSpPr>
          <p:grpSpPr>
            <a:xfrm>
              <a:off x="5364088" y="2949187"/>
              <a:ext cx="2505972" cy="3011438"/>
              <a:chOff x="5364088" y="2949187"/>
              <a:chExt cx="2505972" cy="3011438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4088" y="2949187"/>
                <a:ext cx="2505972" cy="3011438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5652120" y="4005064"/>
                <a:ext cx="2088232" cy="21602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98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Volley Library compile</a:t>
            </a:r>
            <a:r>
              <a:rPr lang="zh-TW" altLang="en-US" sz="4000" dirty="0" smtClean="0"/>
              <a:t>設定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800" dirty="0" smtClean="0"/>
              <a:t>在專案總管視窗中，打開</a:t>
            </a:r>
            <a:r>
              <a:rPr lang="en-US" altLang="zh-TW" sz="2800" dirty="0" smtClean="0"/>
              <a:t>app</a:t>
            </a:r>
            <a:r>
              <a:rPr lang="zh-TW" altLang="en-US" sz="2800" dirty="0" smtClean="0"/>
              <a:t>資料夾中的</a:t>
            </a:r>
            <a:r>
              <a:rPr lang="en-US" altLang="zh-TW" sz="2800" dirty="0" err="1" smtClean="0"/>
              <a:t>build.gradle</a:t>
            </a:r>
            <a:endParaRPr lang="en-US" altLang="zh-TW" sz="2800" dirty="0" smtClean="0"/>
          </a:p>
          <a:p>
            <a:pPr lvl="1"/>
            <a:r>
              <a:rPr lang="zh-TW" altLang="en-US" sz="2500" dirty="0" smtClean="0"/>
              <a:t>在</a:t>
            </a:r>
            <a:r>
              <a:rPr lang="en-US" altLang="zh-TW" sz="2500" dirty="0" smtClean="0"/>
              <a:t>dependencies</a:t>
            </a:r>
            <a:r>
              <a:rPr lang="zh-TW" altLang="en-US" sz="2500" dirty="0" smtClean="0"/>
              <a:t>中加入</a:t>
            </a:r>
            <a:endParaRPr lang="en-US" altLang="zh-TW" sz="2500" dirty="0" smtClean="0"/>
          </a:p>
          <a:p>
            <a:pPr marL="0" indent="0">
              <a:buNone/>
            </a:pPr>
            <a:r>
              <a:rPr lang="en-US" altLang="zh-TW" sz="2000" dirty="0" smtClean="0"/>
              <a:t>	compile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'com.mcxiaoke.volley:library:1.0.16'</a:t>
            </a:r>
          </a:p>
          <a:p>
            <a:pPr lvl="2"/>
            <a:r>
              <a:rPr lang="zh-TW" altLang="en-US" sz="2200" dirty="0" smtClean="0"/>
              <a:t>後面的</a:t>
            </a:r>
            <a:r>
              <a:rPr lang="en-US" altLang="zh-TW" sz="2200" dirty="0"/>
              <a:t>1.0.16</a:t>
            </a:r>
            <a:r>
              <a:rPr lang="zh-TW" altLang="en-US" sz="2200" dirty="0" smtClean="0"/>
              <a:t>是依照所用的</a:t>
            </a:r>
            <a:r>
              <a:rPr lang="en-US" altLang="zh-TW" sz="2200" dirty="0" smtClean="0"/>
              <a:t>Volley</a:t>
            </a:r>
            <a:r>
              <a:rPr lang="zh-TW" altLang="en-US" sz="2200" dirty="0" smtClean="0"/>
              <a:t>版本</a:t>
            </a:r>
            <a:endParaRPr lang="en-US" altLang="zh-TW" sz="2200" dirty="0" smtClean="0"/>
          </a:p>
          <a:p>
            <a:pPr lvl="2"/>
            <a:r>
              <a:rPr lang="zh-TW" altLang="en-US" sz="2200" dirty="0" smtClean="0"/>
              <a:t>之後，在工具列表中按下</a:t>
            </a:r>
            <a:r>
              <a:rPr lang="en-US" altLang="zh-TW" sz="2200" dirty="0" smtClean="0"/>
              <a:t>Sync Project with </a:t>
            </a:r>
            <a:r>
              <a:rPr lang="en-US" altLang="zh-TW" sz="2200" dirty="0" err="1"/>
              <a:t>G</a:t>
            </a:r>
            <a:r>
              <a:rPr lang="en-US" altLang="zh-TW" sz="2200" dirty="0" err="1" smtClean="0"/>
              <a:t>radle</a:t>
            </a:r>
            <a:r>
              <a:rPr lang="en-US" altLang="zh-TW" sz="2200" dirty="0" smtClean="0"/>
              <a:t> files</a:t>
            </a:r>
            <a:r>
              <a:rPr lang="zh-TW" altLang="en-US" sz="2200" dirty="0" smtClean="0"/>
              <a:t>，即可進行</a:t>
            </a:r>
            <a:r>
              <a:rPr lang="zh-TW" altLang="en-US" sz="2200" dirty="0"/>
              <a:t>同步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293096"/>
            <a:ext cx="3456384" cy="11620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27784" y="4514086"/>
            <a:ext cx="864096" cy="720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1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使用</a:t>
            </a:r>
            <a:r>
              <a:rPr lang="en-US" altLang="zh-TW" sz="4000" dirty="0" smtClean="0"/>
              <a:t>Volley</a:t>
            </a:r>
            <a:r>
              <a:rPr lang="zh-TW" altLang="en-US" sz="4000" dirty="0" smtClean="0"/>
              <a:t>：</a:t>
            </a:r>
            <a:r>
              <a:rPr lang="en-US" altLang="zh-TW" sz="4000" dirty="0" smtClean="0"/>
              <a:t>Get</a:t>
            </a:r>
            <a:r>
              <a:rPr lang="zh-TW" altLang="en-US" sz="4000" dirty="0" smtClean="0"/>
              <a:t>程式範例</a:t>
            </a:r>
            <a:endParaRPr lang="zh-TW" altLang="en-US" sz="4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網路連線權限</a:t>
            </a:r>
            <a:r>
              <a:rPr lang="zh-TW" altLang="en-US" sz="4000" dirty="0"/>
              <a:t>設</a:t>
            </a:r>
            <a:r>
              <a:rPr lang="zh-TW" altLang="en-US" sz="4000" dirty="0" smtClean="0"/>
              <a:t>定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先將專案總管的資料夾換回</a:t>
            </a:r>
            <a:r>
              <a:rPr lang="en-US" altLang="zh-TW" sz="2800" dirty="0" smtClean="0"/>
              <a:t>Android</a:t>
            </a:r>
          </a:p>
          <a:p>
            <a:pPr lvl="1"/>
            <a:r>
              <a:rPr lang="zh-TW" altLang="en-US" sz="2500" dirty="0" smtClean="0"/>
              <a:t>打開</a:t>
            </a:r>
            <a:r>
              <a:rPr lang="en-US" altLang="zh-TW" sz="2500" dirty="0" smtClean="0"/>
              <a:t>app</a:t>
            </a:r>
            <a:r>
              <a:rPr lang="zh-TW" altLang="en-US" sz="2500" dirty="0" smtClean="0"/>
              <a:t>→</a:t>
            </a:r>
            <a:r>
              <a:rPr lang="en-US" altLang="zh-TW" sz="2500" dirty="0" smtClean="0"/>
              <a:t>manifests</a:t>
            </a:r>
            <a:r>
              <a:rPr lang="zh-TW" altLang="en-US" sz="2500" dirty="0" smtClean="0"/>
              <a:t>→</a:t>
            </a:r>
            <a:r>
              <a:rPr lang="en-US" altLang="zh-TW" sz="2500" dirty="0" smtClean="0"/>
              <a:t>AndroidManifest.xml</a:t>
            </a:r>
          </a:p>
          <a:p>
            <a:pPr lvl="1"/>
            <a:r>
              <a:rPr lang="zh-TW" altLang="en-US" sz="2500" dirty="0" smtClean="0"/>
              <a:t>加入紅色部分的程式碼</a:t>
            </a:r>
            <a:endParaRPr lang="en-US" altLang="zh-TW" sz="2500" dirty="0" smtClean="0"/>
          </a:p>
          <a:p>
            <a:pPr lvl="1"/>
            <a:r>
              <a:rPr lang="zh-TW" altLang="en-US" sz="2500" dirty="0" smtClean="0"/>
              <a:t>即可開啟網路訪問的權</a:t>
            </a:r>
            <a:r>
              <a:rPr lang="zh-TW" altLang="en-US" sz="2500" dirty="0"/>
              <a:t>限</a:t>
            </a:r>
            <a:endParaRPr lang="en-US" altLang="zh-TW" sz="25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3284984"/>
            <a:ext cx="7344816" cy="1969770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&lt;manifest&gt;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zh-TW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&lt;uses-permission android:name="android.permission.INTERNET" /&gt;</a:t>
            </a:r>
            <a:endParaRPr lang="en-US" altLang="zh-TW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dirty="0" smtClean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&lt;application&gt;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....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&lt;/application&gt;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&lt;/manifest&gt;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RequestQueue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RequestQueue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Volley</a:t>
            </a:r>
            <a:r>
              <a:rPr lang="zh-TW" altLang="en-US" dirty="0"/>
              <a:t>的</a:t>
            </a:r>
            <a:r>
              <a:rPr lang="zh-TW" altLang="en-US" dirty="0" smtClean="0"/>
              <a:t>核心，</a:t>
            </a:r>
            <a:r>
              <a:rPr lang="zh-TW" altLang="en-US" dirty="0"/>
              <a:t>可以說是連接請求與響應的橋樑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en-US" altLang="zh-TW" dirty="0" smtClean="0"/>
              <a:t>Volley</a:t>
            </a:r>
            <a:r>
              <a:rPr lang="zh-TW" altLang="en-US" dirty="0"/>
              <a:t>來說，每一種類型的</a:t>
            </a:r>
            <a:r>
              <a:rPr lang="zh-TW" altLang="en-US" dirty="0" smtClean="0"/>
              <a:t>網路連線（</a:t>
            </a:r>
            <a:r>
              <a:rPr lang="en-US" altLang="zh-TW" dirty="0"/>
              <a:t>string</a:t>
            </a:r>
            <a:r>
              <a:rPr lang="zh-TW" altLang="en-US" dirty="0"/>
              <a:t>、</a:t>
            </a:r>
            <a:r>
              <a:rPr lang="en-US" altLang="zh-TW" dirty="0" err="1"/>
              <a:t>json</a:t>
            </a:r>
            <a:r>
              <a:rPr lang="zh-TW" altLang="en-US" dirty="0"/>
              <a:t>、圖片、</a:t>
            </a:r>
            <a:r>
              <a:rPr lang="en-US" altLang="zh-TW" dirty="0" err="1"/>
              <a:t>jsonobject</a:t>
            </a:r>
            <a:r>
              <a:rPr lang="zh-TW" altLang="en-US" dirty="0"/>
              <a:t>、</a:t>
            </a:r>
            <a:r>
              <a:rPr lang="en-US" altLang="zh-TW" dirty="0" err="1"/>
              <a:t>gson</a:t>
            </a:r>
            <a:r>
              <a:rPr lang="zh-TW" altLang="en-US" dirty="0"/>
              <a:t>）都是一個</a:t>
            </a:r>
            <a:r>
              <a:rPr lang="en-US" altLang="zh-TW" dirty="0" smtClean="0"/>
              <a:t>Request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err="1"/>
              <a:t>RequestQueue</a:t>
            </a:r>
            <a:r>
              <a:rPr lang="zh-TW" altLang="en-US" dirty="0" smtClean="0"/>
              <a:t>中會對</a:t>
            </a:r>
            <a:r>
              <a:rPr lang="zh-TW" altLang="en-US" dirty="0"/>
              <a:t>所有的網絡請求進行管理和</a:t>
            </a:r>
            <a:r>
              <a:rPr lang="zh-TW" altLang="en-US" dirty="0" smtClean="0"/>
              <a:t>調度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不必針對每次</a:t>
            </a:r>
            <a:r>
              <a:rPr lang="en-US" altLang="zh-TW" dirty="0"/>
              <a:t>HTTP</a:t>
            </a:r>
            <a:r>
              <a:rPr lang="zh-TW" altLang="en-US" dirty="0"/>
              <a:t>請求都創建一個</a:t>
            </a:r>
            <a:r>
              <a:rPr lang="en-US" altLang="zh-TW" dirty="0" err="1" smtClean="0"/>
              <a:t>RequestQueue</a:t>
            </a:r>
            <a:r>
              <a:rPr lang="zh-TW" altLang="en-US" dirty="0" smtClean="0"/>
              <a:t>，</a:t>
            </a:r>
            <a:r>
              <a:rPr lang="zh-TW" altLang="en-US" dirty="0"/>
              <a:t>這是非常浪費資源</a:t>
            </a:r>
            <a:r>
              <a:rPr lang="zh-TW" altLang="en-US" dirty="0" smtClean="0"/>
              <a:t>的。</a:t>
            </a:r>
            <a:endParaRPr lang="zh-TW" altLang="en-US" dirty="0"/>
          </a:p>
          <a:p>
            <a:r>
              <a:rPr lang="zh-TW" altLang="en-US" dirty="0" smtClean="0"/>
              <a:t>基本上</a:t>
            </a:r>
            <a:r>
              <a:rPr lang="zh-TW" altLang="en-US" dirty="0"/>
              <a:t>在每一個</a:t>
            </a:r>
            <a:r>
              <a:rPr lang="zh-TW" altLang="en-US" dirty="0" smtClean="0"/>
              <a:t>需要網路連線的</a:t>
            </a:r>
            <a:r>
              <a:rPr lang="en-US" altLang="zh-TW" dirty="0"/>
              <a:t>Activity</a:t>
            </a:r>
            <a:r>
              <a:rPr lang="zh-TW" altLang="en-US" dirty="0"/>
              <a:t>中創建一個</a:t>
            </a:r>
            <a:r>
              <a:rPr lang="en-US" altLang="zh-TW" dirty="0" err="1" smtClean="0"/>
              <a:t>RequestQueue</a:t>
            </a:r>
            <a:r>
              <a:rPr lang="zh-TW" altLang="en-US" dirty="0" smtClean="0"/>
              <a:t>物件就已足夠。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9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一個簡單的</a:t>
            </a:r>
            <a:r>
              <a:rPr lang="en-US" altLang="zh-TW" sz="4000" dirty="0" smtClean="0"/>
              <a:t>Http Get</a:t>
            </a:r>
            <a:r>
              <a:rPr lang="zh-TW" altLang="en-US" sz="4000" dirty="0" smtClean="0"/>
              <a:t> 請</a:t>
            </a:r>
            <a:r>
              <a:rPr lang="zh-TW" altLang="en-US" sz="4000" dirty="0"/>
              <a:t>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</a:t>
            </a:r>
            <a:r>
              <a:rPr lang="en-US" altLang="zh-TW" sz="2800" dirty="0"/>
              <a:t>MainActivity.java</a:t>
            </a:r>
            <a:r>
              <a:rPr lang="zh-TW" altLang="en-US" sz="2800" dirty="0"/>
              <a:t>的</a:t>
            </a:r>
            <a:r>
              <a:rPr lang="en-US" altLang="zh-TW" sz="2800" dirty="0" err="1" smtClean="0"/>
              <a:t>onCearte</a:t>
            </a:r>
            <a:r>
              <a:rPr lang="zh-TW" altLang="en-US" sz="2800" dirty="0" smtClean="0"/>
              <a:t>函式</a:t>
            </a:r>
            <a:r>
              <a:rPr lang="zh-TW" altLang="en-US" sz="2800" dirty="0"/>
              <a:t>中打入以下</a:t>
            </a:r>
            <a:r>
              <a:rPr lang="zh-TW" altLang="en-US" sz="2800" dirty="0" smtClean="0"/>
              <a:t>程式碼：</a:t>
            </a: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lvl="1"/>
            <a:r>
              <a:rPr lang="en-US" altLang="zh-TW" sz="2500" dirty="0" err="1" smtClean="0"/>
              <a:t>mQueue</a:t>
            </a:r>
            <a:r>
              <a:rPr lang="zh-TW" altLang="en-US" sz="2500" dirty="0"/>
              <a:t>是一個</a:t>
            </a:r>
            <a:r>
              <a:rPr lang="zh-TW" altLang="en-US" sz="2500" dirty="0" smtClean="0"/>
              <a:t>請求連線佇列的物件，</a:t>
            </a:r>
            <a:r>
              <a:rPr lang="zh-TW" altLang="en-US" sz="2500" dirty="0"/>
              <a:t>它</a:t>
            </a:r>
            <a:r>
              <a:rPr lang="zh-TW" altLang="en-US" sz="2500" dirty="0" smtClean="0"/>
              <a:t>可以暫存</a:t>
            </a:r>
            <a:r>
              <a:rPr lang="zh-TW" altLang="en-US" sz="2500" dirty="0"/>
              <a:t>所有的</a:t>
            </a:r>
            <a:r>
              <a:rPr lang="en-US" altLang="zh-TW" sz="2500" dirty="0"/>
              <a:t>HTTP</a:t>
            </a:r>
            <a:r>
              <a:rPr lang="zh-TW" altLang="en-US" sz="2500" dirty="0"/>
              <a:t>請求，然後按照一定的演算法發出這些請求。 </a:t>
            </a:r>
            <a:endParaRPr lang="en-US" altLang="zh-TW" sz="2500" dirty="0"/>
          </a:p>
          <a:p>
            <a:endParaRPr lang="zh-TW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5008" y="2420888"/>
            <a:ext cx="7313984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細明體" panose="02020509000000000000" pitchFamily="49" charset="-120"/>
              </a:rPr>
              <a:t>RequestQueue mQueue = Volley.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細明體" panose="02020509000000000000" pitchFamily="49" charset="-120"/>
              </a:rPr>
              <a:t>newRequestQueue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細明體" panose="02020509000000000000" pitchFamily="49" charset="-120"/>
              </a:rPr>
              <a:t>(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細明體" panose="02020509000000000000" pitchFamily="49" charset="-120"/>
              </a:rPr>
              <a:t>this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細明體" panose="02020509000000000000" pitchFamily="49" charset="-120"/>
              </a:rPr>
              <a:t>);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9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一個簡單的</a:t>
            </a:r>
            <a:r>
              <a:rPr lang="en-US" altLang="zh-TW" sz="4000" dirty="0"/>
              <a:t>Http Get</a:t>
            </a:r>
            <a:r>
              <a:rPr lang="zh-TW" altLang="en-US" sz="4000" dirty="0"/>
              <a:t> 請求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接著在後面打入以下程式碼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143000" y="2132856"/>
            <a:ext cx="6858000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StringRequest stringRequest = new StringRequest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(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"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hlinkClick r:id="rId2"/>
              </a:rPr>
              <a:t>http</a:t>
            </a: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hlinkClick r:id="rId2"/>
              </a:rPr>
              <a:t>://date.jsontest.com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hlinkClick r:id="rId2"/>
              </a:rPr>
              <a:t>/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"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,</a:t>
            </a: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/>
            </a:r>
            <a:b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        new Response.Listener&lt;String&gt;() {</a:t>
            </a:r>
            <a:b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            @Override</a:t>
            </a:r>
            <a:b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            public void onResponse(String response) {</a:t>
            </a:r>
            <a:b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                Log.d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(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"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通知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"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, </a:t>
            </a: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response)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;</a:t>
            </a: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/>
            </a:r>
            <a:b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            }</a:t>
            </a:r>
            <a:b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        }, new Response.ErrorListener() {</a:t>
            </a:r>
            <a:b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    </a:t>
            </a:r>
            <a:r>
              <a:rPr lang="zh-TW" altLang="en-US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	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@</a:t>
            </a: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Override</a:t>
            </a:r>
            <a:b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   </a:t>
            </a:r>
            <a:r>
              <a:rPr lang="zh-TW" altLang="en-US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	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public </a:t>
            </a: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void onErrorResponse(VolleyError error) {</a:t>
            </a:r>
            <a:b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        </a:t>
            </a:r>
            <a:r>
              <a:rPr lang="zh-TW" altLang="en-US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	    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Log</a:t>
            </a: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.e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"</a:t>
            </a:r>
            <a:r>
              <a:rPr lang="zh-TW" altLang="en-US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錯誤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"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, </a:t>
            </a: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error.getMessage(), error)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;</a:t>
            </a: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/>
            </a:r>
            <a:b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    </a:t>
            </a:r>
            <a:r>
              <a:rPr lang="zh-TW" altLang="en-US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	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}</a:t>
            </a: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/>
            </a:r>
            <a:b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</a:br>
            <a:r>
              <a:rPr lang="zh-TW" altLang="zh-TW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})</a:t>
            </a:r>
            <a:r>
              <a:rPr lang="zh-TW" altLang="zh-TW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;</a:t>
            </a:r>
            <a:endParaRPr lang="zh-TW" altLang="zh-TW" dirty="0">
              <a:solidFill>
                <a:srgbClr val="000000"/>
              </a:solidFill>
              <a:latin typeface="+mj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79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StringRequest</a:t>
            </a:r>
            <a:r>
              <a:rPr lang="zh-TW" altLang="en-US" sz="4000" dirty="0" smtClean="0"/>
              <a:t>說明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StringRequest</a:t>
            </a:r>
            <a:r>
              <a:rPr lang="zh-TW" altLang="en-US" sz="2800" dirty="0" smtClean="0"/>
              <a:t>傳入</a:t>
            </a:r>
            <a:r>
              <a:rPr lang="zh-TW" altLang="en-US" sz="2800" dirty="0"/>
              <a:t>四個參數（有一個三個參數的構造函數</a:t>
            </a:r>
            <a:r>
              <a:rPr lang="zh-TW" altLang="en-US" sz="2800" dirty="0" smtClean="0"/>
              <a:t>，省略了一個默認為</a:t>
            </a:r>
            <a:r>
              <a:rPr lang="en-US" altLang="zh-TW" sz="2800" dirty="0" smtClean="0"/>
              <a:t>GET</a:t>
            </a:r>
            <a:r>
              <a:rPr lang="zh-TW" altLang="en-US" sz="2800" dirty="0" smtClean="0"/>
              <a:t>方式的參數）</a:t>
            </a:r>
            <a:endParaRPr lang="en-US" altLang="zh-TW" sz="2800" dirty="0" smtClean="0"/>
          </a:p>
          <a:p>
            <a:pPr lvl="1"/>
            <a:r>
              <a:rPr lang="zh-TW" altLang="en-US" sz="2500" dirty="0" smtClean="0"/>
              <a:t>第一</a:t>
            </a:r>
            <a:r>
              <a:rPr lang="zh-TW" altLang="en-US" sz="2500" dirty="0"/>
              <a:t>個參數就是目標服務器的</a:t>
            </a:r>
            <a:r>
              <a:rPr lang="en-US" altLang="zh-TW" sz="2500" dirty="0" smtClean="0"/>
              <a:t>URL</a:t>
            </a:r>
            <a:r>
              <a:rPr lang="zh-TW" altLang="en-US" sz="2500" dirty="0" smtClean="0"/>
              <a:t>地址。</a:t>
            </a:r>
            <a:endParaRPr lang="en-US" altLang="zh-TW" sz="2500" dirty="0" smtClean="0"/>
          </a:p>
          <a:p>
            <a:pPr lvl="2"/>
            <a:r>
              <a:rPr lang="zh-TW" altLang="en-US" sz="2200" dirty="0" smtClean="0"/>
              <a:t>上述程式碼所網址是一個回傳</a:t>
            </a:r>
            <a:r>
              <a:rPr lang="en-US" altLang="zh-TW" sz="2200" dirty="0" err="1" smtClean="0"/>
              <a:t>json</a:t>
            </a:r>
            <a:r>
              <a:rPr lang="zh-TW" altLang="en-US" sz="2200" dirty="0" smtClean="0"/>
              <a:t>格式的</a:t>
            </a:r>
            <a:r>
              <a:rPr lang="en-US" altLang="zh-TW" sz="2200" dirty="0" smtClean="0"/>
              <a:t>API</a:t>
            </a:r>
          </a:p>
          <a:p>
            <a:pPr lvl="1"/>
            <a:r>
              <a:rPr lang="zh-TW" altLang="en-US" sz="2500" dirty="0" smtClean="0"/>
              <a:t>第二</a:t>
            </a:r>
            <a:r>
              <a:rPr lang="zh-TW" altLang="en-US" sz="2500" dirty="0"/>
              <a:t>個參數是服務器響應成功</a:t>
            </a:r>
            <a:r>
              <a:rPr lang="zh-TW" altLang="en-US" sz="2500" dirty="0" smtClean="0"/>
              <a:t>的</a:t>
            </a:r>
            <a:r>
              <a:rPr lang="en-US" altLang="zh-TW" sz="2500" dirty="0" smtClean="0"/>
              <a:t>callback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  <a:p>
            <a:pPr lvl="1"/>
            <a:r>
              <a:rPr lang="zh-TW" altLang="en-US" sz="2500" dirty="0" smtClean="0"/>
              <a:t>第三</a:t>
            </a:r>
            <a:r>
              <a:rPr lang="zh-TW" altLang="en-US" sz="2500" dirty="0"/>
              <a:t>個參數是服務器響應失敗</a:t>
            </a:r>
            <a:r>
              <a:rPr lang="zh-TW" altLang="en-US" sz="2500" dirty="0" smtClean="0"/>
              <a:t>的</a:t>
            </a:r>
            <a:r>
              <a:rPr lang="en-US" altLang="zh-TW" sz="2500" dirty="0" smtClean="0"/>
              <a:t>callback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  <a:p>
            <a:r>
              <a:rPr lang="zh-TW" altLang="en-US" sz="2800" dirty="0" smtClean="0"/>
              <a:t>回傳值型態為</a:t>
            </a:r>
            <a:r>
              <a:rPr lang="en-US" altLang="zh-TW" sz="2800" dirty="0"/>
              <a:t>String</a:t>
            </a:r>
            <a:r>
              <a:rPr lang="zh-TW" altLang="en-US" sz="2800" dirty="0"/>
              <a:t>格式。</a:t>
            </a:r>
            <a:endParaRPr lang="en-US" altLang="zh-TW" sz="2800" dirty="0"/>
          </a:p>
          <a:p>
            <a:endParaRPr lang="en-US" altLang="zh-TW" sz="2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79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網路</a:t>
            </a:r>
            <a:r>
              <a:rPr lang="en-US" altLang="zh-TW" sz="3600" dirty="0" smtClean="0"/>
              <a:t>API</a:t>
            </a:r>
            <a:r>
              <a:rPr lang="zh-TW" altLang="en-US" sz="3600" dirty="0" smtClean="0"/>
              <a:t>介紹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Application Programming </a:t>
            </a:r>
            <a:r>
              <a:rPr lang="en-US" altLang="zh-TW" sz="2800" dirty="0" smtClean="0"/>
              <a:t>Interface</a:t>
            </a:r>
            <a:endParaRPr lang="zh-TW" altLang="en-US" sz="2800" dirty="0" smtClean="0"/>
          </a:p>
          <a:p>
            <a:pPr lvl="1"/>
            <a:r>
              <a:rPr lang="zh-TW" altLang="en-US" sz="2500" dirty="0" smtClean="0"/>
              <a:t>應用程式</a:t>
            </a:r>
            <a:r>
              <a:rPr lang="zh-TW" altLang="en-US" sz="2500" dirty="0"/>
              <a:t>開發</a:t>
            </a:r>
            <a:r>
              <a:rPr lang="zh-TW" altLang="en-US" sz="2500" dirty="0" smtClean="0"/>
              <a:t>介面，簡稱</a:t>
            </a:r>
            <a:r>
              <a:rPr lang="zh-TW" altLang="en-US" sz="2500" dirty="0"/>
              <a:t>：</a:t>
            </a:r>
            <a:r>
              <a:rPr lang="en-US" altLang="zh-TW" sz="2500" dirty="0" smtClean="0"/>
              <a:t>API</a:t>
            </a:r>
          </a:p>
          <a:p>
            <a:r>
              <a:rPr lang="en-US" altLang="zh-TW" sz="2800" dirty="0"/>
              <a:t>API </a:t>
            </a:r>
            <a:r>
              <a:rPr lang="zh-TW" altLang="en-US" sz="2800" dirty="0"/>
              <a:t>可以讓您使用一組預先定義的流程，向第三方呼叫資料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lvl="1"/>
            <a:r>
              <a:rPr lang="zh-TW" altLang="en-US" sz="2500" dirty="0"/>
              <a:t>透過 </a:t>
            </a:r>
            <a:r>
              <a:rPr lang="en-US" altLang="zh-TW" sz="2500" dirty="0"/>
              <a:t>API</a:t>
            </a:r>
            <a:r>
              <a:rPr lang="zh-TW" altLang="en-US" sz="2500" dirty="0"/>
              <a:t>，我們</a:t>
            </a:r>
            <a:r>
              <a:rPr lang="zh-TW" altLang="en-US" sz="2500" dirty="0" smtClean="0"/>
              <a:t>允許他人將要求</a:t>
            </a:r>
            <a:r>
              <a:rPr lang="zh-TW" altLang="en-US" sz="2500" dirty="0"/>
              <a:t>傳送</a:t>
            </a:r>
            <a:r>
              <a:rPr lang="zh-TW" altLang="en-US" sz="2500" dirty="0" smtClean="0"/>
              <a:t>至網</a:t>
            </a:r>
            <a:r>
              <a:rPr lang="zh-TW" altLang="en-US" sz="2500" dirty="0"/>
              <a:t>頁服務，並且</a:t>
            </a:r>
            <a:r>
              <a:rPr lang="zh-TW" altLang="en-US" sz="2500" dirty="0" smtClean="0"/>
              <a:t>可以使用定義好的格式</a:t>
            </a:r>
            <a:r>
              <a:rPr lang="zh-TW" altLang="en-US" sz="2500" dirty="0"/>
              <a:t>接受</a:t>
            </a:r>
            <a:r>
              <a:rPr lang="zh-TW" altLang="en-US" sz="2500" dirty="0" smtClean="0"/>
              <a:t>回應。</a:t>
            </a:r>
          </a:p>
          <a:p>
            <a:pPr lvl="1"/>
            <a:r>
              <a:rPr lang="zh-TW" altLang="en-US" sz="2500" dirty="0" smtClean="0"/>
              <a:t>回應的結果一般通常以文字形式儲存，並以通用格式封裝</a:t>
            </a:r>
          </a:p>
          <a:p>
            <a:pPr lvl="2"/>
            <a:r>
              <a:rPr lang="en-US" altLang="zh-TW" sz="2200" dirty="0" smtClean="0"/>
              <a:t>XML</a:t>
            </a:r>
            <a:endParaRPr lang="zh-TW" altLang="en-US" sz="2200" dirty="0" smtClean="0"/>
          </a:p>
          <a:p>
            <a:pPr lvl="2"/>
            <a:r>
              <a:rPr lang="en-US" altLang="zh-TW" sz="2200" dirty="0" smtClean="0"/>
              <a:t>JSON</a:t>
            </a:r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9594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學習目標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800" dirty="0" smtClean="0"/>
              <a:t>撰寫</a:t>
            </a:r>
            <a:r>
              <a:rPr lang="zh-TW" altLang="en-US" sz="2800" dirty="0"/>
              <a:t>一個</a:t>
            </a:r>
            <a:r>
              <a:rPr lang="en-US" altLang="zh-TW" sz="2800" dirty="0"/>
              <a:t>volley </a:t>
            </a:r>
            <a:r>
              <a:rPr lang="en-US" altLang="zh-TW" sz="2800" dirty="0" smtClean="0"/>
              <a:t>Get</a:t>
            </a:r>
            <a:r>
              <a:rPr lang="zh-TW" altLang="en-US" sz="2800" dirty="0" smtClean="0"/>
              <a:t>程式</a:t>
            </a:r>
            <a:endParaRPr lang="en-US" altLang="zh-TW" sz="2800" dirty="0"/>
          </a:p>
          <a:p>
            <a:r>
              <a:rPr lang="zh-TW" altLang="en-US" sz="2800" dirty="0"/>
              <a:t>撰寫一個</a:t>
            </a:r>
            <a:r>
              <a:rPr lang="en-US" altLang="zh-TW" sz="2800" dirty="0"/>
              <a:t>volley </a:t>
            </a:r>
            <a:r>
              <a:rPr lang="en-US" altLang="zh-TW" sz="2800" dirty="0" err="1"/>
              <a:t>ImageRequest</a:t>
            </a:r>
            <a:r>
              <a:rPr lang="zh-TW" altLang="en-US" sz="2800" dirty="0" smtClean="0"/>
              <a:t>程式</a:t>
            </a:r>
            <a:endParaRPr lang="en-US" altLang="zh-TW" sz="2800" dirty="0"/>
          </a:p>
          <a:p>
            <a:r>
              <a:rPr lang="zh-TW" altLang="en-US" sz="2800" dirty="0"/>
              <a:t>撰寫一個</a:t>
            </a:r>
            <a:r>
              <a:rPr lang="en-US" altLang="zh-TW" sz="2800" dirty="0"/>
              <a:t>volley </a:t>
            </a:r>
            <a:r>
              <a:rPr lang="en-US" altLang="zh-TW" sz="2800" dirty="0" err="1"/>
              <a:t>ImageLoader</a:t>
            </a:r>
            <a:r>
              <a:rPr lang="zh-TW" altLang="en-US" sz="2800" dirty="0" smtClean="0"/>
              <a:t>程式</a:t>
            </a:r>
            <a:endParaRPr lang="en-US" altLang="zh-TW" sz="28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21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JSONJavaScript</a:t>
            </a:r>
            <a:r>
              <a:rPr lang="en-US" altLang="zh-TW" dirty="0"/>
              <a:t> Object </a:t>
            </a:r>
            <a:r>
              <a:rPr lang="en-US" altLang="zh-TW" dirty="0" smtClean="0"/>
              <a:t>Notation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(JSON)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以</a:t>
            </a:r>
            <a:r>
              <a:rPr lang="zh-TW" altLang="en-US" sz="2800" dirty="0"/>
              <a:t>純文字為</a:t>
            </a:r>
            <a:r>
              <a:rPr lang="zh-TW" altLang="en-US" sz="2800" dirty="0" smtClean="0"/>
              <a:t>基底做儲存</a:t>
            </a:r>
            <a:r>
              <a:rPr lang="zh-TW" altLang="en-US" sz="2800" dirty="0"/>
              <a:t>和</a:t>
            </a:r>
            <a:r>
              <a:rPr lang="zh-TW" altLang="en-US" sz="2800" dirty="0" smtClean="0"/>
              <a:t>傳送的簡易資料結構</a:t>
            </a:r>
          </a:p>
          <a:p>
            <a:pPr lvl="1"/>
            <a:r>
              <a:rPr lang="zh-TW" altLang="en-US" sz="2500" dirty="0" smtClean="0"/>
              <a:t>可透過</a:t>
            </a:r>
            <a:r>
              <a:rPr lang="zh-TW" altLang="en-US" sz="2500" dirty="0"/>
              <a:t>特定的</a:t>
            </a:r>
            <a:r>
              <a:rPr lang="zh-TW" altLang="en-US" sz="2500" dirty="0" smtClean="0"/>
              <a:t>格式儲存</a:t>
            </a:r>
            <a:r>
              <a:rPr lang="zh-TW" altLang="en-US" sz="2500" dirty="0"/>
              <a:t>任何</a:t>
            </a:r>
            <a:r>
              <a:rPr lang="zh-TW" altLang="en-US" sz="2500" dirty="0" smtClean="0"/>
              <a:t>資料。</a:t>
            </a:r>
          </a:p>
          <a:p>
            <a:pPr lvl="2"/>
            <a:r>
              <a:rPr lang="zh-TW" altLang="en-US" sz="2200" dirty="0" smtClean="0"/>
              <a:t>字串</a:t>
            </a:r>
            <a:r>
              <a:rPr lang="en-US" altLang="zh-TW" sz="2200" dirty="0"/>
              <a:t>,</a:t>
            </a:r>
            <a:r>
              <a:rPr lang="zh-TW" altLang="en-US" sz="2200" dirty="0"/>
              <a:t>數字</a:t>
            </a:r>
            <a:r>
              <a:rPr lang="en-US" altLang="zh-TW" sz="2200" dirty="0"/>
              <a:t>,</a:t>
            </a:r>
            <a:r>
              <a:rPr lang="zh-TW" altLang="en-US" sz="2200" dirty="0"/>
              <a:t>陣列</a:t>
            </a:r>
            <a:r>
              <a:rPr lang="en-US" altLang="zh-TW" sz="2200" dirty="0"/>
              <a:t>,</a:t>
            </a:r>
            <a:r>
              <a:rPr lang="zh-TW" altLang="en-US" sz="2200" dirty="0" smtClean="0"/>
              <a:t>物件</a:t>
            </a:r>
          </a:p>
          <a:p>
            <a:pPr lvl="1"/>
            <a:r>
              <a:rPr lang="zh-TW" altLang="en-US" sz="2500" dirty="0" smtClean="0"/>
              <a:t>也可透過</a:t>
            </a:r>
            <a:r>
              <a:rPr lang="zh-TW" altLang="en-US" sz="2500" dirty="0"/>
              <a:t>物件或陣列來傳送較複雜</a:t>
            </a:r>
            <a:r>
              <a:rPr lang="zh-TW" altLang="en-US" sz="2500" dirty="0" smtClean="0"/>
              <a:t>的內容。</a:t>
            </a:r>
            <a:endParaRPr lang="en-US" altLang="zh-TW" sz="2500" dirty="0" smtClean="0"/>
          </a:p>
          <a:p>
            <a:r>
              <a:rPr lang="zh-TW" altLang="en-US" sz="2800" dirty="0" smtClean="0"/>
              <a:t>優點</a:t>
            </a:r>
            <a:r>
              <a:rPr lang="en-US" altLang="zh-TW" sz="2800" dirty="0" smtClean="0"/>
              <a:t>:</a:t>
            </a:r>
            <a:endParaRPr lang="en-US" altLang="zh-TW" sz="2800" dirty="0"/>
          </a:p>
          <a:p>
            <a:pPr lvl="1"/>
            <a:r>
              <a:rPr lang="zh-TW" altLang="en-US" sz="2400" dirty="0"/>
              <a:t>相容性高</a:t>
            </a:r>
          </a:p>
          <a:p>
            <a:pPr lvl="1"/>
            <a:r>
              <a:rPr lang="zh-TW" altLang="en-US" sz="2400" dirty="0" smtClean="0"/>
              <a:t>格式</a:t>
            </a:r>
            <a:r>
              <a:rPr lang="zh-TW" altLang="en-US" sz="2400" dirty="0"/>
              <a:t>容易瞭解，閱讀及修改方便</a:t>
            </a:r>
          </a:p>
          <a:p>
            <a:pPr lvl="1"/>
            <a:r>
              <a:rPr lang="zh-TW" altLang="en-US" sz="2400" dirty="0"/>
              <a:t>支援許多資料格式 </a:t>
            </a:r>
            <a:endParaRPr lang="zh-TW" altLang="en-US" sz="2400" dirty="0" smtClean="0"/>
          </a:p>
          <a:p>
            <a:pPr lvl="2"/>
            <a:r>
              <a:rPr lang="en-US" altLang="zh-TW" sz="2100" dirty="0" smtClean="0"/>
              <a:t>number</a:t>
            </a:r>
            <a:r>
              <a:rPr lang="zh-TW" altLang="en-US" sz="2100" dirty="0" smtClean="0"/>
              <a:t>、</a:t>
            </a:r>
            <a:r>
              <a:rPr lang="en-US" altLang="zh-TW" sz="2100" dirty="0" smtClean="0"/>
              <a:t>string</a:t>
            </a:r>
            <a:r>
              <a:rPr lang="zh-TW" altLang="en-US" sz="2100" dirty="0" smtClean="0"/>
              <a:t>、</a:t>
            </a:r>
            <a:r>
              <a:rPr lang="en-US" altLang="zh-TW" sz="2100" dirty="0" err="1" smtClean="0"/>
              <a:t>booleans</a:t>
            </a:r>
            <a:r>
              <a:rPr lang="zh-TW" altLang="en-US" sz="2100" dirty="0" smtClean="0"/>
              <a:t>、</a:t>
            </a:r>
            <a:r>
              <a:rPr lang="en-US" altLang="zh-TW" sz="2100" dirty="0" smtClean="0"/>
              <a:t>array</a:t>
            </a:r>
            <a:r>
              <a:rPr lang="zh-TW" altLang="en-US" sz="2100" dirty="0" smtClean="0"/>
              <a:t>等等</a:t>
            </a:r>
            <a:endParaRPr lang="en-US" altLang="zh-TW" sz="2100" dirty="0"/>
          </a:p>
          <a:p>
            <a:pPr lvl="2"/>
            <a:r>
              <a:rPr lang="zh-TW" altLang="en-US" sz="2100" dirty="0"/>
              <a:t>許多程式都支援函式庫讀取或修改 </a:t>
            </a:r>
            <a:r>
              <a:rPr lang="en-US" altLang="zh-TW" sz="2100" dirty="0"/>
              <a:t>JSON </a:t>
            </a:r>
            <a:r>
              <a:rPr lang="zh-TW" altLang="en-US" sz="2100" dirty="0"/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29310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JSONJavaScript</a:t>
            </a:r>
            <a:r>
              <a:rPr lang="en-US" altLang="zh-TW" dirty="0"/>
              <a:t> Object Notation</a:t>
            </a:r>
            <a:r>
              <a:rPr lang="zh-TW" altLang="en-US" dirty="0"/>
              <a:t> </a:t>
            </a:r>
            <a:r>
              <a:rPr lang="en-US" altLang="zh-TW" dirty="0"/>
              <a:t>(JSON)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JSON </a:t>
            </a:r>
            <a:r>
              <a:rPr lang="zh-TW" altLang="en-US" dirty="0"/>
              <a:t>字串可以包含陣列 </a:t>
            </a:r>
            <a:r>
              <a:rPr lang="en-US" altLang="zh-TW" dirty="0"/>
              <a:t>Array </a:t>
            </a:r>
            <a:r>
              <a:rPr lang="zh-TW" altLang="en-US" dirty="0"/>
              <a:t>資料或者是物件 </a:t>
            </a:r>
            <a:r>
              <a:rPr lang="en-US" altLang="zh-TW" dirty="0"/>
              <a:t>Object </a:t>
            </a:r>
            <a:r>
              <a:rPr lang="zh-TW" altLang="en-US" dirty="0"/>
              <a:t>資料</a:t>
            </a:r>
          </a:p>
          <a:p>
            <a:pPr lvl="1"/>
            <a:r>
              <a:rPr lang="zh-TW" altLang="en-US" dirty="0"/>
              <a:t>陣列可以用 </a:t>
            </a:r>
            <a:r>
              <a:rPr lang="en-US" altLang="zh-TW" dirty="0"/>
              <a:t>[ ] </a:t>
            </a:r>
            <a:r>
              <a:rPr lang="zh-TW" altLang="en-US" dirty="0"/>
              <a:t>來寫入資料</a:t>
            </a:r>
          </a:p>
          <a:p>
            <a:pPr lvl="1"/>
            <a:r>
              <a:rPr lang="zh-TW" altLang="en-US" dirty="0"/>
              <a:t>物件可以用 </a:t>
            </a:r>
            <a:r>
              <a:rPr lang="en-US" altLang="zh-TW" dirty="0"/>
              <a:t>{ } </a:t>
            </a:r>
            <a:r>
              <a:rPr lang="zh-TW" altLang="en-US" dirty="0"/>
              <a:t>來寫入資料</a:t>
            </a:r>
          </a:p>
          <a:p>
            <a:r>
              <a:rPr lang="en-US" altLang="zh-TW" dirty="0"/>
              <a:t>name / value </a:t>
            </a:r>
            <a:r>
              <a:rPr lang="zh-TW" altLang="en-US" dirty="0"/>
              <a:t>是成對的，中間透過 </a:t>
            </a:r>
            <a:r>
              <a:rPr lang="en-US" altLang="zh-TW" dirty="0"/>
              <a:t>(:) </a:t>
            </a:r>
            <a:r>
              <a:rPr lang="zh-TW" altLang="en-US" dirty="0"/>
              <a:t>來區</a:t>
            </a:r>
            <a:r>
              <a:rPr lang="zh-TW" altLang="en-US" dirty="0" smtClean="0"/>
              <a:t>隔，如下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3585252"/>
            <a:ext cx="2520280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600" y="4797152"/>
            <a:ext cx="669674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 smtClean="0"/>
              <a:t>array</a:t>
            </a:r>
            <a:r>
              <a:rPr lang="zh-TW" altLang="en-US" sz="2400" dirty="0" smtClean="0"/>
              <a:t>範例</a:t>
            </a:r>
            <a:endParaRPr lang="en-US" altLang="zh-TW" sz="2400" dirty="0" smtClean="0"/>
          </a:p>
          <a:p>
            <a:r>
              <a:rPr lang="zh-TW" altLang="en-US" sz="2400" dirty="0" smtClean="0"/>
              <a:t>{ 'familys'=[ {'name' </a:t>
            </a:r>
            <a:r>
              <a:rPr lang="zh-TW" altLang="en-US" sz="2400" dirty="0"/>
              <a:t>: </a:t>
            </a:r>
            <a:r>
              <a:rPr lang="zh-TW" altLang="en-US" sz="2400" dirty="0" smtClean="0"/>
              <a:t>'Bruce', 'age' </a:t>
            </a:r>
            <a:r>
              <a:rPr lang="zh-TW" altLang="en-US" sz="2400" dirty="0"/>
              <a:t>: 18, </a:t>
            </a:r>
            <a:r>
              <a:rPr lang="zh-TW" altLang="en-US" sz="2400" dirty="0" smtClean="0"/>
              <a:t>'sex' </a:t>
            </a:r>
            <a:r>
              <a:rPr lang="zh-TW" altLang="en-US" sz="2400" dirty="0"/>
              <a:t>: </a:t>
            </a:r>
            <a:r>
              <a:rPr lang="zh-TW" altLang="en-US" sz="2400" dirty="0" smtClean="0"/>
              <a:t>'male'} ,</a:t>
            </a:r>
            <a:endParaRPr lang="zh-TW" altLang="en-US" sz="2400" dirty="0"/>
          </a:p>
          <a:p>
            <a:r>
              <a:rPr lang="zh-TW" altLang="en-US" sz="2400" dirty="0"/>
              <a:t>            </a:t>
            </a:r>
            <a:r>
              <a:rPr lang="zh-TW" altLang="en-US" sz="2400" dirty="0" smtClean="0"/>
              <a:t>{ 'name' </a:t>
            </a:r>
            <a:r>
              <a:rPr lang="zh-TW" altLang="en-US" sz="2400" dirty="0"/>
              <a:t>: </a:t>
            </a:r>
            <a:r>
              <a:rPr lang="zh-TW" altLang="en-US" sz="2400" dirty="0" smtClean="0"/>
              <a:t>'Sherry','age' </a:t>
            </a:r>
            <a:r>
              <a:rPr lang="zh-TW" altLang="en-US" sz="2400" dirty="0"/>
              <a:t>: 16, </a:t>
            </a:r>
            <a:r>
              <a:rPr lang="zh-TW" altLang="en-US" sz="2400" dirty="0" smtClean="0"/>
              <a:t>'sex' </a:t>
            </a:r>
            <a:r>
              <a:rPr lang="zh-TW" altLang="en-US" sz="2400" dirty="0"/>
              <a:t>: </a:t>
            </a:r>
            <a:r>
              <a:rPr lang="zh-TW" altLang="en-US" sz="2400" dirty="0" smtClean="0"/>
              <a:t>'famale'} ]  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95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 err="1"/>
              <a:t>JSONJavaScript</a:t>
            </a:r>
            <a:r>
              <a:rPr lang="en-US" altLang="zh-TW" dirty="0"/>
              <a:t> Object Notation</a:t>
            </a:r>
            <a:r>
              <a:rPr lang="zh-TW" altLang="en-US" dirty="0"/>
              <a:t> </a:t>
            </a:r>
            <a:r>
              <a:rPr lang="en-US" altLang="zh-TW" dirty="0"/>
              <a:t>(JSON)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本範例使用了抓取時間的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，如使用瀏覽器觀看，可以看到以下回傳的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問題：嘗試解讀以下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</a:t>
            </a:r>
            <a:r>
              <a:rPr lang="zh-TW" altLang="en-US" dirty="0"/>
              <a:t>？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7664" y="3356992"/>
            <a:ext cx="5760640" cy="1477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latin typeface="+mj-lt"/>
              </a:rPr>
              <a:t>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"time": "10:30:06 AM",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"milliseconds_since_epoch": 1434364206293,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"date": "06-15-2015"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1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一個簡單的</a:t>
            </a:r>
            <a:r>
              <a:rPr lang="en-US" altLang="zh-TW" sz="4000" dirty="0"/>
              <a:t>Http Get</a:t>
            </a:r>
            <a:r>
              <a:rPr lang="zh-TW" altLang="en-US" sz="4000" dirty="0"/>
              <a:t> </a:t>
            </a:r>
            <a:r>
              <a:rPr lang="zh-TW" altLang="en-US" sz="4000" dirty="0" smtClean="0"/>
              <a:t>請求（續）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最後將這個</a:t>
            </a:r>
            <a:r>
              <a:rPr lang="en-US" altLang="zh-TW" dirty="0" err="1" smtClean="0"/>
              <a:t>StringRequest</a:t>
            </a:r>
            <a:r>
              <a:rPr lang="zh-TW" altLang="en-US" dirty="0" smtClean="0"/>
              <a:t>加到</a:t>
            </a:r>
            <a:r>
              <a:rPr lang="zh-TW" altLang="en-US" dirty="0"/>
              <a:t>我們的</a:t>
            </a:r>
            <a:r>
              <a:rPr lang="zh-TW" altLang="en-US" dirty="0" smtClean="0"/>
              <a:t>請求佇列中去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執行後可以在下方的</a:t>
            </a:r>
            <a:r>
              <a:rPr lang="en-US" altLang="zh-TW" dirty="0" err="1" smtClean="0"/>
              <a:t>logcat</a:t>
            </a:r>
            <a:r>
              <a:rPr lang="zh-TW" altLang="en-US" dirty="0" smtClean="0"/>
              <a:t>看到以下結果：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448392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200" dirty="0" smtClean="0">
              <a:solidFill>
                <a:srgbClr val="000000"/>
              </a:solidFill>
              <a:latin typeface="+mj-lt"/>
              <a:ea typeface="細明體" panose="02020509000000000000" pitchFamily="49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mQueue</a:t>
            </a:r>
            <a:r>
              <a:rPr lang="zh-TW" altLang="zh-TW" sz="2400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.add(stringRequest)</a:t>
            </a:r>
            <a:r>
              <a:rPr lang="zh-TW" altLang="zh-TW" sz="2400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</a:rPr>
              <a:t>;</a:t>
            </a:r>
            <a:endParaRPr lang="en-US" altLang="zh-TW" sz="2400" dirty="0" smtClean="0">
              <a:solidFill>
                <a:srgbClr val="000000"/>
              </a:solidFill>
              <a:latin typeface="+mj-lt"/>
              <a:ea typeface="細明體" panose="02020509000000000000" pitchFamily="49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1200" dirty="0">
              <a:solidFill>
                <a:srgbClr val="000000"/>
              </a:solidFill>
              <a:latin typeface="+mj-lt"/>
              <a:ea typeface="細明體" panose="02020509000000000000" pitchFamily="49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70" y="3689601"/>
            <a:ext cx="5976664" cy="255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JsonRequest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JsonRequest</a:t>
            </a:r>
            <a:r>
              <a:rPr lang="zh-TW" altLang="en-US" dirty="0"/>
              <a:t>和</a:t>
            </a:r>
            <a:r>
              <a:rPr lang="en-US" altLang="zh-TW" dirty="0" err="1"/>
              <a:t>StringRequest</a:t>
            </a:r>
            <a:r>
              <a:rPr lang="zh-TW" altLang="en-US" dirty="0"/>
              <a:t>基本上</a:t>
            </a:r>
            <a:r>
              <a:rPr lang="zh-TW" altLang="en-US" dirty="0" smtClean="0"/>
              <a:t>差不多。</a:t>
            </a:r>
            <a:endParaRPr lang="en-US" altLang="zh-TW" dirty="0" smtClean="0"/>
          </a:p>
          <a:p>
            <a:pPr lvl="1"/>
            <a:r>
              <a:rPr lang="zh-TW" altLang="en-US" dirty="0"/>
              <a:t>前面所說的方法回傳</a:t>
            </a:r>
            <a:r>
              <a:rPr lang="en-US" altLang="zh-TW" dirty="0"/>
              <a:t>String</a:t>
            </a:r>
            <a:r>
              <a:rPr lang="zh-TW" altLang="en-US" dirty="0"/>
              <a:t>格式，此方法主要是針對</a:t>
            </a:r>
            <a:r>
              <a:rPr lang="en-US" altLang="zh-TW" dirty="0" err="1"/>
              <a:t>Json</a:t>
            </a:r>
            <a:r>
              <a:rPr lang="zh-TW" altLang="en-US" dirty="0"/>
              <a:t>格式進行處理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en-US" altLang="zh-TW" dirty="0" err="1"/>
              <a:t>JsonObjectRequest</a:t>
            </a:r>
            <a:r>
              <a:rPr lang="zh-TW" altLang="en-US" dirty="0"/>
              <a:t>和</a:t>
            </a:r>
            <a:r>
              <a:rPr lang="en-US" altLang="zh-TW" dirty="0" err="1"/>
              <a:t>JsonArrayRequest</a:t>
            </a:r>
            <a:r>
              <a:rPr lang="zh-TW" altLang="en-US" dirty="0"/>
              <a:t>分別處理</a:t>
            </a:r>
            <a:r>
              <a:rPr lang="en-US" altLang="zh-TW" dirty="0" err="1"/>
              <a:t>Json</a:t>
            </a:r>
            <a:r>
              <a:rPr lang="zh-TW" altLang="en-US" dirty="0"/>
              <a:t>物件請求和</a:t>
            </a:r>
            <a:r>
              <a:rPr lang="en-US" altLang="zh-TW" dirty="0" err="1"/>
              <a:t>Json</a:t>
            </a:r>
            <a:r>
              <a:rPr lang="zh-TW" altLang="en-US" dirty="0"/>
              <a:t>數據請求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95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使用</a:t>
            </a:r>
            <a:r>
              <a:rPr lang="en-US" altLang="zh-TW" sz="3600" dirty="0" smtClean="0"/>
              <a:t>JSON</a:t>
            </a:r>
            <a:r>
              <a:rPr lang="zh-TW" altLang="en-US" sz="3600" dirty="0" smtClean="0"/>
              <a:t>物件範例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注意以下紅色部分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457200" y="1556792"/>
            <a:ext cx="83632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RequestQueue mQueue = Volley.newRequestQueue(this);</a:t>
            </a: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JsonObjectRequest </a:t>
            </a:r>
            <a:r>
              <a:rPr lang="zh-TW" altLang="en-US" sz="1600" dirty="0">
                <a:solidFill>
                  <a:srgbClr val="FF0000"/>
                </a:solidFill>
              </a:rPr>
              <a:t>jsonObjectRequest = new JsonObjectRequest(</a:t>
            </a:r>
            <a:r>
              <a:rPr lang="zh-TW" altLang="en-US" sz="1600" dirty="0" smtClean="0">
                <a:solidFill>
                  <a:srgbClr val="FF0000"/>
                </a:solidFill>
              </a:rPr>
              <a:t>"</a:t>
            </a:r>
            <a:r>
              <a:rPr lang="en-US" altLang="zh-TW" sz="1600" dirty="0">
                <a:solidFill>
                  <a:srgbClr val="FF0000"/>
                </a:solidFill>
                <a:hlinkClick r:id="rId2"/>
              </a:rPr>
              <a:t>http://date.jsontest.com/</a:t>
            </a:r>
            <a:r>
              <a:rPr lang="zh-TW" altLang="en-US" sz="1600" dirty="0" smtClean="0">
                <a:solidFill>
                  <a:srgbClr val="FF0000"/>
                </a:solidFill>
              </a:rPr>
              <a:t>", </a:t>
            </a:r>
            <a:r>
              <a:rPr lang="zh-TW" altLang="en-US" sz="1600" dirty="0">
                <a:solidFill>
                  <a:srgbClr val="FF0000"/>
                </a:solidFill>
              </a:rPr>
              <a:t>null,  </a:t>
            </a:r>
            <a:r>
              <a:rPr lang="zh-TW" altLang="en-US" sz="1600" dirty="0" smtClean="0">
                <a:solidFill>
                  <a:srgbClr val="FF0000"/>
                </a:solidFill>
              </a:rPr>
              <a:t>new </a:t>
            </a:r>
            <a:r>
              <a:rPr lang="zh-TW" altLang="en-US" sz="1600" dirty="0">
                <a:solidFill>
                  <a:srgbClr val="FF0000"/>
                </a:solidFill>
              </a:rPr>
              <a:t>Response.Listener&lt;JSONObject&gt;()</a:t>
            </a:r>
            <a:r>
              <a:rPr lang="zh-TW" altLang="en-US" sz="1600" dirty="0"/>
              <a:t> {  </a:t>
            </a:r>
          </a:p>
          <a:p>
            <a:r>
              <a:rPr lang="zh-TW" altLang="en-US" sz="1600" dirty="0"/>
              <a:t>        @Override  </a:t>
            </a:r>
          </a:p>
          <a:p>
            <a:r>
              <a:rPr lang="zh-TW" altLang="en-US" sz="1600" dirty="0"/>
              <a:t>        </a:t>
            </a:r>
            <a:r>
              <a:rPr lang="zh-TW" altLang="en-US" sz="1600" dirty="0">
                <a:solidFill>
                  <a:srgbClr val="FF0000"/>
                </a:solidFill>
              </a:rPr>
              <a:t>public void onResponse(JSONObject response) </a:t>
            </a:r>
            <a:r>
              <a:rPr lang="zh-TW" altLang="en-US" sz="1600" dirty="0"/>
              <a:t>{  </a:t>
            </a:r>
          </a:p>
          <a:p>
            <a:r>
              <a:rPr lang="zh-TW" altLang="en-US" sz="1600" dirty="0"/>
              <a:t>            Log.d("通知", response.toString()); </a:t>
            </a:r>
            <a:endParaRPr lang="en-US" altLang="zh-TW" sz="1600" dirty="0"/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      }  </a:t>
            </a:r>
          </a:p>
          <a:p>
            <a:r>
              <a:rPr lang="zh-TW" altLang="en-US" sz="1600" dirty="0" smtClean="0"/>
              <a:t>        }</a:t>
            </a:r>
            <a:r>
              <a:rPr lang="zh-TW" altLang="en-US" sz="1600" dirty="0"/>
              <a:t>, new Response.ErrorListener() {  </a:t>
            </a:r>
          </a:p>
          <a:p>
            <a:r>
              <a:rPr lang="zh-TW" altLang="en-US" sz="1600" dirty="0"/>
              <a:t>        @Override  </a:t>
            </a:r>
          </a:p>
          <a:p>
            <a:r>
              <a:rPr lang="zh-TW" altLang="en-US" sz="1600" dirty="0"/>
              <a:t>        public void onErrorResponse(VolleyError error) {  </a:t>
            </a:r>
          </a:p>
          <a:p>
            <a:r>
              <a:rPr lang="zh-TW" altLang="en-US" sz="1600" dirty="0"/>
              <a:t>            Log.e("錯誤", error.getMessage(), error); </a:t>
            </a:r>
            <a:endParaRPr lang="en-US" altLang="zh-TW" sz="1600" dirty="0" smtClean="0"/>
          </a:p>
          <a:p>
            <a:r>
              <a:rPr lang="zh-TW" altLang="en-US" sz="1600" dirty="0" smtClean="0"/>
              <a:t>        }  </a:t>
            </a:r>
          </a:p>
          <a:p>
            <a:r>
              <a:rPr lang="zh-TW" altLang="en-US" sz="1600" dirty="0" smtClean="0"/>
              <a:t>    });</a:t>
            </a:r>
            <a:r>
              <a:rPr lang="zh-TW" altLang="en-US" sz="1600" dirty="0"/>
              <a:t> </a:t>
            </a:r>
          </a:p>
          <a:p>
            <a:r>
              <a:rPr lang="zh-TW" altLang="en-US" sz="1600" dirty="0"/>
              <a:t>mQueue.add(</a:t>
            </a:r>
            <a:r>
              <a:rPr lang="zh-TW" altLang="en-US" sz="1600" dirty="0">
                <a:solidFill>
                  <a:srgbClr val="FF0000"/>
                </a:solidFill>
              </a:rPr>
              <a:t>jsonObjectRequest</a:t>
            </a:r>
            <a:r>
              <a:rPr lang="zh-TW" alt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272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JSON</a:t>
            </a:r>
            <a:r>
              <a:rPr lang="zh-TW" altLang="en-US" sz="4000" dirty="0"/>
              <a:t>物件範例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結果如下圖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跟使用</a:t>
            </a:r>
            <a:r>
              <a:rPr lang="en-US" altLang="zh-TW" dirty="0" err="1" smtClean="0"/>
              <a:t>StringRequest</a:t>
            </a:r>
            <a:r>
              <a:rPr lang="zh-TW" altLang="en-US" dirty="0" smtClean="0"/>
              <a:t>不太一樣，因為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會抓到換行，用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則不會抓到換行的符號。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16" y="2636912"/>
            <a:ext cx="8066484" cy="11666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88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Volley</a:t>
            </a:r>
            <a:r>
              <a:rPr lang="zh-TW" altLang="en-US" dirty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程式</a:t>
            </a:r>
            <a:r>
              <a:rPr lang="zh-TW" altLang="en-US" dirty="0"/>
              <a:t>範例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8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使用</a:t>
            </a:r>
            <a:r>
              <a:rPr lang="en-US" altLang="zh-TW" sz="4000" dirty="0" smtClean="0"/>
              <a:t>Post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由於目前沒有找到相關的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來進行測試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，不過還是講解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的使用方法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首先一樣在先新增 </a:t>
            </a:r>
            <a:r>
              <a:rPr lang="en-US" altLang="zh-TW" dirty="0" err="1" smtClean="0"/>
              <a:t>RequestQueue</a:t>
            </a:r>
            <a:r>
              <a:rPr lang="zh-TW" altLang="en-US" dirty="0" smtClean="0"/>
              <a:t> 物件，和最後要把</a:t>
            </a:r>
            <a:r>
              <a:rPr lang="en-US" altLang="zh-TW" dirty="0" err="1" smtClean="0"/>
              <a:t>StringRequest</a:t>
            </a:r>
            <a:r>
              <a:rPr lang="zh-TW" altLang="en-US" dirty="0" smtClean="0"/>
              <a:t>加到 </a:t>
            </a:r>
            <a:r>
              <a:rPr lang="en-US" altLang="zh-TW" dirty="0" err="1" smtClean="0"/>
              <a:t>RequestQueue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755576" y="3688080"/>
            <a:ext cx="7632848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TW" sz="1200" dirty="0" smtClean="0">
              <a:latin typeface="+mj-lt"/>
            </a:endParaRPr>
          </a:p>
          <a:p>
            <a:r>
              <a:rPr lang="zh-TW" altLang="en-US" sz="2000" dirty="0" smtClean="0">
                <a:latin typeface="+mj-lt"/>
              </a:rPr>
              <a:t>RequestQueue </a:t>
            </a:r>
            <a:r>
              <a:rPr lang="zh-TW" altLang="en-US" sz="2000" dirty="0">
                <a:latin typeface="+mj-lt"/>
              </a:rPr>
              <a:t>mQueue = Volley.newRequestQueue(this); </a:t>
            </a:r>
            <a:endParaRPr lang="en-US" altLang="zh-TW" sz="2000" dirty="0" smtClean="0">
              <a:latin typeface="+mj-lt"/>
            </a:endParaRPr>
          </a:p>
          <a:p>
            <a:endParaRPr lang="zh-TW" altLang="en-US" sz="120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9136" y="4725144"/>
            <a:ext cx="7632848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TW" sz="1200" dirty="0" smtClean="0">
              <a:latin typeface="+mj-lt"/>
            </a:endParaRPr>
          </a:p>
          <a:p>
            <a:r>
              <a:rPr lang="en-US" altLang="zh-TW" sz="2000" dirty="0" err="1">
                <a:latin typeface="+mj-lt"/>
              </a:rPr>
              <a:t>mQueue.add</a:t>
            </a:r>
            <a:r>
              <a:rPr lang="en-US" altLang="zh-TW" sz="2000" dirty="0">
                <a:latin typeface="+mj-lt"/>
              </a:rPr>
              <a:t>(</a:t>
            </a:r>
            <a:r>
              <a:rPr lang="en-US" altLang="zh-TW" sz="2000" dirty="0" err="1">
                <a:latin typeface="+mj-lt"/>
              </a:rPr>
              <a:t>stringRequest</a:t>
            </a:r>
            <a:r>
              <a:rPr lang="en-US" altLang="zh-TW" sz="2000" dirty="0">
                <a:latin typeface="+mj-lt"/>
              </a:rPr>
              <a:t>);</a:t>
            </a:r>
            <a:r>
              <a:rPr lang="zh-TW" altLang="en-US" sz="2000" dirty="0" smtClean="0">
                <a:latin typeface="+mj-lt"/>
              </a:rPr>
              <a:t> </a:t>
            </a:r>
            <a:endParaRPr lang="en-US" altLang="zh-TW" sz="2000" dirty="0" smtClean="0">
              <a:latin typeface="+mj-lt"/>
            </a:endParaRPr>
          </a:p>
          <a:p>
            <a:endParaRPr lang="zh-TW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83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StringRequest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以下為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StringRequest</a:t>
            </a:r>
            <a:r>
              <a:rPr lang="zh-TW" altLang="en-US" dirty="0" smtClean="0"/>
              <a:t>寫法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2276872"/>
            <a:ext cx="8229600" cy="3170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/>
              <a:t>StringRequest stringRequest = new StringRequest(Method.POST, url,  listener, errorListener) {  </a:t>
            </a:r>
          </a:p>
          <a:p>
            <a:r>
              <a:rPr lang="zh-TW" altLang="en-US" sz="2000" dirty="0"/>
              <a:t>    @Override </a:t>
            </a:r>
          </a:p>
          <a:p>
            <a:r>
              <a:rPr lang="zh-TW" altLang="en-US" sz="2000" dirty="0"/>
              <a:t>    protected Map&lt;String, String&gt; getParams() throws AuthFailureError {  </a:t>
            </a:r>
          </a:p>
          <a:p>
            <a:r>
              <a:rPr lang="zh-TW" altLang="en-US" sz="2000" dirty="0"/>
              <a:t>        Map&lt;String, String&gt; map = new HashMap&lt;String, String&gt;();  </a:t>
            </a:r>
          </a:p>
          <a:p>
            <a:r>
              <a:rPr lang="zh-TW" altLang="en-US" sz="2000" dirty="0"/>
              <a:t>        map.put("key1", "value1");  </a:t>
            </a:r>
          </a:p>
          <a:p>
            <a:r>
              <a:rPr lang="zh-TW" altLang="en-US" sz="2000" dirty="0"/>
              <a:t>        map.put("key2", "value2");  </a:t>
            </a:r>
          </a:p>
          <a:p>
            <a:r>
              <a:rPr lang="zh-TW" altLang="en-US" sz="2000" dirty="0"/>
              <a:t>        return map;  </a:t>
            </a:r>
          </a:p>
          <a:p>
            <a:r>
              <a:rPr lang="zh-TW" altLang="en-US" sz="2000" dirty="0"/>
              <a:t>    }  </a:t>
            </a:r>
          </a:p>
          <a:p>
            <a:r>
              <a:rPr lang="zh-TW" altLang="en-US" sz="2000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3996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前言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多數應用程序使用</a:t>
            </a:r>
            <a:r>
              <a:rPr lang="en-US" altLang="zh-TW" dirty="0"/>
              <a:t>HTTP</a:t>
            </a:r>
            <a:r>
              <a:rPr lang="zh-TW" altLang="en-US" dirty="0"/>
              <a:t>協議來發送和接收網絡數據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en-US" altLang="zh-TW" dirty="0"/>
              <a:t>Android</a:t>
            </a:r>
            <a:r>
              <a:rPr lang="zh-TW" altLang="en-US" dirty="0" smtClean="0"/>
              <a:t>系統提供</a:t>
            </a:r>
            <a:r>
              <a:rPr lang="zh-TW" altLang="en-US" dirty="0"/>
              <a:t>了兩種方式來進行</a:t>
            </a:r>
            <a:r>
              <a:rPr lang="en-US" altLang="zh-TW" dirty="0"/>
              <a:t>HTTP</a:t>
            </a:r>
            <a:r>
              <a:rPr lang="zh-TW" altLang="en-US" dirty="0" smtClean="0"/>
              <a:t>通訊</a:t>
            </a:r>
          </a:p>
        </p:txBody>
      </p:sp>
    </p:spTree>
    <p:extLst>
      <p:ext uri="{BB962C8B-B14F-4D97-AF65-F5344CB8AC3E}">
        <p14:creationId xmlns:p14="http://schemas.microsoft.com/office/powerpoint/2010/main" val="3867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StringRequest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在</a:t>
            </a:r>
            <a:r>
              <a:rPr lang="en-US" altLang="zh-TW" sz="2800" dirty="0" smtClean="0"/>
              <a:t>POST</a:t>
            </a:r>
            <a:r>
              <a:rPr lang="zh-TW" altLang="en-US" sz="2800" dirty="0" smtClean="0"/>
              <a:t>中共包含四個參數</a:t>
            </a:r>
            <a:endParaRPr lang="en-US" altLang="zh-TW" sz="2800" dirty="0" smtClean="0"/>
          </a:p>
          <a:p>
            <a:pPr lvl="1"/>
            <a:r>
              <a:rPr lang="zh-TW" altLang="en-US" sz="2500" dirty="0" smtClean="0"/>
              <a:t>第一個參數是要使用的方法。</a:t>
            </a:r>
            <a:endParaRPr lang="en-US" altLang="zh-TW" sz="2500" dirty="0" smtClean="0"/>
          </a:p>
          <a:p>
            <a:pPr lvl="1"/>
            <a:r>
              <a:rPr lang="zh-TW" altLang="en-US" sz="2500" dirty="0" smtClean="0"/>
              <a:t>第二個</a:t>
            </a:r>
            <a:r>
              <a:rPr lang="zh-TW" altLang="en-US" sz="2500" dirty="0"/>
              <a:t>參數是目標服務器的</a:t>
            </a:r>
            <a:r>
              <a:rPr lang="en-US" altLang="zh-TW" sz="2500" dirty="0"/>
              <a:t>URL</a:t>
            </a:r>
            <a:r>
              <a:rPr lang="zh-TW" altLang="en-US" sz="2500" dirty="0" smtClean="0"/>
              <a:t>地址。</a:t>
            </a:r>
            <a:endParaRPr lang="en-US" altLang="zh-TW" sz="2500" dirty="0" smtClean="0"/>
          </a:p>
          <a:p>
            <a:pPr lvl="1"/>
            <a:r>
              <a:rPr lang="zh-TW" altLang="en-US" sz="2500" dirty="0" smtClean="0"/>
              <a:t>第三個</a:t>
            </a:r>
            <a:r>
              <a:rPr lang="zh-TW" altLang="en-US" sz="2500" dirty="0"/>
              <a:t>參數是服務器響應成功的</a:t>
            </a:r>
            <a:r>
              <a:rPr lang="en-US" altLang="zh-TW" sz="2500" dirty="0"/>
              <a:t>callback</a:t>
            </a:r>
            <a:r>
              <a:rPr lang="zh-TW" altLang="en-US" sz="2500" dirty="0"/>
              <a:t>。</a:t>
            </a:r>
          </a:p>
          <a:p>
            <a:pPr lvl="1"/>
            <a:r>
              <a:rPr lang="zh-TW" altLang="en-US" sz="2500" dirty="0" smtClean="0"/>
              <a:t>第四個</a:t>
            </a:r>
            <a:r>
              <a:rPr lang="zh-TW" altLang="en-US" sz="2500" dirty="0"/>
              <a:t>參數是服務器響應失敗的</a:t>
            </a:r>
            <a:r>
              <a:rPr lang="en-US" altLang="zh-TW" sz="2500" dirty="0"/>
              <a:t>callback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  <a:p>
            <a:pPr lvl="1"/>
            <a:endParaRPr lang="en-US" altLang="zh-TW" sz="2500" dirty="0" smtClean="0"/>
          </a:p>
          <a:p>
            <a:r>
              <a:rPr lang="zh-TW" altLang="en-US" sz="2800" dirty="0" smtClean="0"/>
              <a:t>所包含的函式</a:t>
            </a:r>
            <a:r>
              <a:rPr lang="en-US" altLang="zh-TW" sz="2800" dirty="0" err="1" smtClean="0"/>
              <a:t>getParams</a:t>
            </a:r>
            <a:r>
              <a:rPr lang="zh-TW" altLang="en-US" sz="2800" dirty="0" smtClean="0"/>
              <a:t>中以</a:t>
            </a:r>
            <a:r>
              <a:rPr lang="en-US" altLang="zh-TW" sz="2800" dirty="0" smtClean="0"/>
              <a:t>Map</a:t>
            </a:r>
            <a:r>
              <a:rPr lang="zh-TW" altLang="en-US" sz="2800" dirty="0" smtClean="0"/>
              <a:t>的方式表達</a:t>
            </a:r>
            <a:endParaRPr lang="en-US" altLang="zh-TW" sz="2800" dirty="0" smtClean="0"/>
          </a:p>
          <a:p>
            <a:pPr lvl="1"/>
            <a:r>
              <a:rPr lang="en-US" altLang="zh-TW" sz="2500" dirty="0" smtClean="0"/>
              <a:t>Map</a:t>
            </a:r>
            <a:r>
              <a:rPr lang="zh-TW" altLang="en-US" sz="2500" dirty="0" smtClean="0"/>
              <a:t>的結構是 </a:t>
            </a:r>
            <a:r>
              <a:rPr lang="en-US" altLang="zh-TW" sz="2500" dirty="0" smtClean="0"/>
              <a:t>key</a:t>
            </a:r>
            <a:r>
              <a:rPr lang="zh-TW" altLang="en-US" sz="2500" dirty="0" smtClean="0"/>
              <a:t> </a:t>
            </a:r>
            <a:r>
              <a:rPr lang="en-US" altLang="zh-TW" sz="2500" dirty="0" smtClean="0"/>
              <a:t>:</a:t>
            </a:r>
            <a:r>
              <a:rPr lang="zh-TW" altLang="en-US" sz="2500" dirty="0" smtClean="0"/>
              <a:t> </a:t>
            </a:r>
            <a:r>
              <a:rPr lang="en-US" altLang="zh-TW" sz="2500" dirty="0" smtClean="0"/>
              <a:t>value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46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Post</a:t>
            </a:r>
            <a:r>
              <a:rPr lang="zh-TW" altLang="en-US" sz="4000" dirty="0"/>
              <a:t> 範例</a:t>
            </a:r>
          </a:p>
        </p:txBody>
      </p:sp>
      <p:sp>
        <p:nvSpPr>
          <p:cNvPr id="5" name="矩形 4"/>
          <p:cNvSpPr/>
          <p:nvPr/>
        </p:nvSpPr>
        <p:spPr>
          <a:xfrm>
            <a:off x="620688" y="1196752"/>
            <a:ext cx="7902624" cy="5324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700" dirty="0"/>
              <a:t>StringRequest stringRequest = new StringRequest(Method.POST,"網址", </a:t>
            </a:r>
          </a:p>
          <a:p>
            <a:r>
              <a:rPr lang="zh-TW" altLang="en-US" sz="1700" dirty="0"/>
              <a:t>     new Response.Listener&lt;String&gt;() {</a:t>
            </a:r>
          </a:p>
          <a:p>
            <a:r>
              <a:rPr lang="zh-TW" altLang="en-US" sz="1700" dirty="0"/>
              <a:t>          @Override</a:t>
            </a:r>
          </a:p>
          <a:p>
            <a:r>
              <a:rPr lang="zh-TW" altLang="en-US" sz="1700" dirty="0"/>
              <a:t>          public void onResponse(String response) {</a:t>
            </a:r>
          </a:p>
          <a:p>
            <a:r>
              <a:rPr lang="zh-TW" altLang="en-US" sz="1700" dirty="0"/>
              <a:t>               </a:t>
            </a:r>
            <a:r>
              <a:rPr lang="zh-TW" altLang="en-US" sz="1700" b="1" dirty="0">
                <a:solidFill>
                  <a:srgbClr val="FF0000"/>
                </a:solidFill>
              </a:rPr>
              <a:t>Log.d("通知", response); </a:t>
            </a:r>
          </a:p>
          <a:p>
            <a:r>
              <a:rPr lang="zh-TW" altLang="en-US" sz="1700" dirty="0"/>
              <a:t>          }</a:t>
            </a:r>
          </a:p>
          <a:p>
            <a:r>
              <a:rPr lang="zh-TW" altLang="en-US" sz="1700" dirty="0"/>
              <a:t>     }, new Response.ErrorListener() {</a:t>
            </a:r>
          </a:p>
          <a:p>
            <a:r>
              <a:rPr lang="zh-TW" altLang="en-US" sz="1700" dirty="0"/>
              <a:t>          @Override</a:t>
            </a:r>
          </a:p>
          <a:p>
            <a:r>
              <a:rPr lang="zh-TW" altLang="en-US" sz="1700" dirty="0"/>
              <a:t>          public void onErrorResponse(VolleyError error) {</a:t>
            </a:r>
          </a:p>
          <a:p>
            <a:r>
              <a:rPr lang="zh-TW" altLang="en-US" sz="1700" dirty="0"/>
              <a:t>               </a:t>
            </a:r>
            <a:r>
              <a:rPr lang="zh-TW" altLang="en-US" sz="1700" b="1" dirty="0">
                <a:solidFill>
                  <a:srgbClr val="FF0000"/>
                </a:solidFill>
              </a:rPr>
              <a:t>Log.e("錯誤", error.getMessage(), error);</a:t>
            </a:r>
          </a:p>
          <a:p>
            <a:r>
              <a:rPr lang="zh-TW" altLang="en-US" sz="1700" dirty="0"/>
              <a:t>          }</a:t>
            </a:r>
          </a:p>
          <a:p>
            <a:r>
              <a:rPr lang="zh-TW" altLang="en-US" sz="1700" dirty="0"/>
              <a:t>     }){</a:t>
            </a:r>
          </a:p>
          <a:p>
            <a:r>
              <a:rPr lang="zh-TW" altLang="en-US" sz="1700" dirty="0"/>
              <a:t>          @Override</a:t>
            </a:r>
          </a:p>
          <a:p>
            <a:r>
              <a:rPr lang="zh-TW" altLang="en-US" sz="1700" dirty="0"/>
              <a:t>          protected Map&lt;String,String&gt; getParams(){</a:t>
            </a:r>
          </a:p>
          <a:p>
            <a:r>
              <a:rPr lang="zh-TW" altLang="en-US" sz="1700" dirty="0"/>
              <a:t>               Map&lt;String,String&gt; params = new HashMap&lt;String, String&gt;();</a:t>
            </a:r>
          </a:p>
          <a:p>
            <a:r>
              <a:rPr lang="zh-TW" altLang="en-US" sz="1700" dirty="0"/>
              <a:t>               </a:t>
            </a:r>
            <a:r>
              <a:rPr lang="zh-TW" altLang="en-US" sz="1700" b="1" dirty="0">
                <a:solidFill>
                  <a:srgbClr val="FF0000"/>
                </a:solidFill>
              </a:rPr>
              <a:t>params.put</a:t>
            </a:r>
            <a:r>
              <a:rPr lang="zh-TW" altLang="en-US" sz="1700" b="1" dirty="0" smtClean="0">
                <a:solidFill>
                  <a:srgbClr val="FF0000"/>
                </a:solidFill>
              </a:rPr>
              <a:t>(“</a:t>
            </a:r>
            <a:r>
              <a:rPr lang="en-US" altLang="zh-TW" sz="1700" b="1" dirty="0">
                <a:solidFill>
                  <a:srgbClr val="FF0000"/>
                </a:solidFill>
              </a:rPr>
              <a:t>N</a:t>
            </a:r>
            <a:r>
              <a:rPr lang="en-US" altLang="zh-TW" sz="1700" b="1" dirty="0" smtClean="0">
                <a:solidFill>
                  <a:srgbClr val="FF0000"/>
                </a:solidFill>
              </a:rPr>
              <a:t>ame</a:t>
            </a:r>
            <a:r>
              <a:rPr lang="zh-TW" altLang="en-US" sz="1700" b="1" dirty="0" smtClean="0">
                <a:solidFill>
                  <a:srgbClr val="FF0000"/>
                </a:solidFill>
              </a:rPr>
              <a:t>",“</a:t>
            </a:r>
            <a:r>
              <a:rPr lang="en-US" altLang="zh-TW" sz="1700" b="1" dirty="0" smtClean="0">
                <a:solidFill>
                  <a:srgbClr val="FF0000"/>
                </a:solidFill>
              </a:rPr>
              <a:t>Joy”</a:t>
            </a:r>
            <a:r>
              <a:rPr lang="zh-TW" altLang="en-US" sz="1700" b="1" dirty="0" smtClean="0">
                <a:solidFill>
                  <a:srgbClr val="FF0000"/>
                </a:solidFill>
              </a:rPr>
              <a:t>);</a:t>
            </a:r>
            <a:endParaRPr lang="zh-TW" altLang="en-US" sz="1700" b="1" dirty="0">
              <a:solidFill>
                <a:srgbClr val="FF0000"/>
              </a:solidFill>
            </a:endParaRPr>
          </a:p>
          <a:p>
            <a:r>
              <a:rPr lang="zh-TW" altLang="en-US" sz="1700" b="1" dirty="0">
                <a:solidFill>
                  <a:srgbClr val="FF0000"/>
                </a:solidFill>
              </a:rPr>
              <a:t>               params.put("Password","1234");</a:t>
            </a:r>
          </a:p>
          <a:p>
            <a:r>
              <a:rPr lang="en-US" altLang="zh-TW" sz="1700" dirty="0" smtClean="0"/>
              <a:t>	</a:t>
            </a:r>
            <a:r>
              <a:rPr lang="zh-TW" altLang="en-US" sz="1700" dirty="0" smtClean="0"/>
              <a:t>return </a:t>
            </a:r>
            <a:r>
              <a:rPr lang="zh-TW" altLang="en-US" sz="1700" dirty="0"/>
              <a:t>params;</a:t>
            </a:r>
          </a:p>
          <a:p>
            <a:r>
              <a:rPr lang="zh-TW" altLang="en-US" sz="1700" dirty="0"/>
              <a:t>          }</a:t>
            </a:r>
          </a:p>
          <a:p>
            <a:r>
              <a:rPr lang="zh-TW" altLang="en-US" sz="1700" dirty="0"/>
              <a:t>     }</a:t>
            </a:r>
            <a:r>
              <a:rPr lang="zh-TW" altLang="en-US" sz="1700" dirty="0" smtClean="0"/>
              <a:t>;</a:t>
            </a:r>
            <a:endParaRPr lang="zh-TW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6384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Post</a:t>
            </a:r>
            <a:r>
              <a:rPr lang="zh-TW" altLang="en-US" sz="4000" dirty="0"/>
              <a:t> 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由上述的範例可以看到：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我們傳入了兩個</a:t>
            </a:r>
            <a:r>
              <a:rPr lang="en-US" altLang="zh-TW" dirty="0" smtClean="0"/>
              <a:t>key : value</a:t>
            </a:r>
            <a:r>
              <a:rPr lang="zh-TW" altLang="en-US" dirty="0" smtClean="0"/>
              <a:t>分別為：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Name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Joy</a:t>
            </a:r>
          </a:p>
          <a:p>
            <a:pPr lvl="2"/>
            <a:r>
              <a:rPr lang="en-US" altLang="zh-TW" dirty="0" err="1" smtClean="0"/>
              <a:t>Passwork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1234</a:t>
            </a:r>
          </a:p>
          <a:p>
            <a:endParaRPr lang="en-US" altLang="zh-TW" dirty="0"/>
          </a:p>
          <a:p>
            <a:pPr lvl="1"/>
            <a:r>
              <a:rPr lang="zh-TW" altLang="en-US" dirty="0" smtClean="0"/>
              <a:t>假設</a:t>
            </a:r>
            <a:r>
              <a:rPr lang="en-US" altLang="zh-TW" dirty="0" smtClean="0"/>
              <a:t>URL</a:t>
            </a:r>
            <a:r>
              <a:rPr lang="zh-TW" altLang="en-US" dirty="0" smtClean="0"/>
              <a:t>的位置是輸入一個登入的網址，就可以透過傳入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的值後，判斷是否正確，可以讓使用者登入或跳出錯誤訊息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6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ImageRequest</a:t>
            </a:r>
            <a:r>
              <a:rPr lang="zh-TW" altLang="en-US" sz="4000" dirty="0"/>
              <a:t> 範例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8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ImageRequest</a:t>
            </a:r>
            <a:r>
              <a:rPr lang="zh-TW" altLang="en-US" sz="4000" dirty="0" smtClean="0"/>
              <a:t> 範例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ImageRequest</a:t>
            </a:r>
            <a:r>
              <a:rPr lang="zh-TW" altLang="en-US" dirty="0"/>
              <a:t>是一個圖片請求對象，它繼承自</a:t>
            </a:r>
            <a:r>
              <a:rPr lang="en-US" altLang="zh-TW" dirty="0"/>
              <a:t>Request&lt;Bitmap&gt;</a:t>
            </a:r>
            <a:r>
              <a:rPr lang="zh-TW" altLang="en-US" dirty="0"/>
              <a:t>，所以請求得到的結果是一個</a:t>
            </a:r>
            <a:r>
              <a:rPr lang="en-US" altLang="zh-TW" dirty="0"/>
              <a:t>bitmap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首先先在</a:t>
            </a:r>
            <a:r>
              <a:rPr lang="en-US" altLang="zh-TW" dirty="0" smtClean="0"/>
              <a:t>avtivity_main.xml</a:t>
            </a:r>
            <a:r>
              <a:rPr lang="zh-TW" altLang="en-US" dirty="0" smtClean="0"/>
              <a:t>上新增一個</a:t>
            </a:r>
            <a:r>
              <a:rPr lang="en-US" altLang="zh-TW" dirty="0" err="1" smtClean="0"/>
              <a:t>ImageView</a:t>
            </a:r>
            <a:r>
              <a:rPr lang="zh-TW" altLang="en-US" dirty="0" smtClean="0"/>
              <a:t>，以便抓取圖片後顯示。</a:t>
            </a:r>
            <a:endParaRPr lang="en-US" altLang="zh-TW" dirty="0" smtClean="0"/>
          </a:p>
          <a:p>
            <a:r>
              <a:rPr lang="zh-TW" altLang="en-US" dirty="0" smtClean="0"/>
              <a:t>並在</a:t>
            </a:r>
            <a:r>
              <a:rPr lang="en-US" altLang="zh-TW" dirty="0" smtClean="0"/>
              <a:t>java</a:t>
            </a:r>
            <a:r>
              <a:rPr lang="zh-TW" altLang="en-US" dirty="0"/>
              <a:t>檔</a:t>
            </a:r>
            <a:r>
              <a:rPr lang="zh-TW" altLang="en-US" dirty="0" smtClean="0"/>
              <a:t>中與</a:t>
            </a:r>
            <a:r>
              <a:rPr lang="en-US" altLang="zh-TW" dirty="0" err="1" smtClean="0"/>
              <a:t>ImageView</a:t>
            </a:r>
            <a:r>
              <a:rPr lang="zh-TW" altLang="en-US" dirty="0" smtClean="0"/>
              <a:t>作連結。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4437112"/>
            <a:ext cx="8001000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TW" sz="1200" dirty="0" smtClean="0"/>
          </a:p>
          <a:p>
            <a:r>
              <a:rPr lang="zh-TW" altLang="en-US" sz="2000" dirty="0" smtClean="0"/>
              <a:t>ImageView </a:t>
            </a:r>
            <a:r>
              <a:rPr lang="zh-TW" altLang="en-US" sz="2000" dirty="0"/>
              <a:t>imageView= (ImageView) findViewById(R.id.imageView)</a:t>
            </a:r>
            <a:r>
              <a:rPr lang="zh-TW" altLang="en-US" sz="2000" dirty="0" smtClean="0"/>
              <a:t>;</a:t>
            </a:r>
            <a:endParaRPr lang="en-US" altLang="zh-TW" sz="2000" dirty="0" smtClean="0"/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97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ImageRequest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ImageRequest</a:t>
            </a:r>
            <a:r>
              <a:rPr lang="zh-TW" altLang="en-US" dirty="0" smtClean="0"/>
              <a:t>共包含以下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個參數：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第一個</a:t>
            </a:r>
            <a:r>
              <a:rPr lang="zh-TW" altLang="en-US" dirty="0"/>
              <a:t>參數是目標服務器的</a:t>
            </a:r>
            <a:r>
              <a:rPr lang="en-US" altLang="zh-TW" dirty="0"/>
              <a:t>URL</a:t>
            </a:r>
            <a:r>
              <a:rPr lang="zh-TW" altLang="en-US" dirty="0"/>
              <a:t>地址。</a:t>
            </a:r>
          </a:p>
          <a:p>
            <a:pPr lvl="1"/>
            <a:r>
              <a:rPr lang="zh-TW" altLang="en-US" dirty="0" smtClean="0"/>
              <a:t>第</a:t>
            </a:r>
            <a:r>
              <a:rPr lang="zh-TW" altLang="en-US" dirty="0"/>
              <a:t>二</a:t>
            </a:r>
            <a:r>
              <a:rPr lang="zh-TW" altLang="en-US" dirty="0" smtClean="0"/>
              <a:t>個</a:t>
            </a:r>
            <a:r>
              <a:rPr lang="zh-TW" altLang="en-US" dirty="0"/>
              <a:t>參數</a:t>
            </a:r>
            <a:r>
              <a:rPr lang="zh-TW" altLang="en-US" dirty="0" smtClean="0"/>
              <a:t>是服務</a:t>
            </a:r>
            <a:r>
              <a:rPr lang="zh-TW" altLang="en-US" dirty="0"/>
              <a:t>器響應成功的</a:t>
            </a:r>
            <a:r>
              <a:rPr lang="en-US" altLang="zh-TW" dirty="0"/>
              <a:t>callback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第三個</a:t>
            </a:r>
            <a:r>
              <a:rPr lang="zh-TW" altLang="en-US" dirty="0"/>
              <a:t>參數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bitmap</a:t>
            </a:r>
            <a:r>
              <a:rPr lang="zh-TW" altLang="en-US" dirty="0" smtClean="0"/>
              <a:t>圖片的最大寬</a:t>
            </a:r>
            <a:r>
              <a:rPr lang="zh-TW" altLang="en-US" dirty="0"/>
              <a:t>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第四個</a:t>
            </a:r>
            <a:r>
              <a:rPr lang="zh-TW" altLang="en-US" dirty="0"/>
              <a:t>參數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bitmap</a:t>
            </a:r>
            <a:r>
              <a:rPr lang="zh-TW" altLang="en-US" dirty="0"/>
              <a:t>圖片</a:t>
            </a:r>
            <a:r>
              <a:rPr lang="zh-TW" altLang="en-US" dirty="0" smtClean="0"/>
              <a:t>的最大高度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第五個</a:t>
            </a:r>
            <a:r>
              <a:rPr lang="zh-TW" altLang="en-US" dirty="0"/>
              <a:t>參數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Config</a:t>
            </a:r>
            <a:endParaRPr lang="zh-TW" altLang="en-US" dirty="0"/>
          </a:p>
          <a:p>
            <a:pPr lvl="2"/>
            <a:r>
              <a:rPr lang="zh-TW" altLang="en-US" dirty="0" smtClean="0"/>
              <a:t>使用</a:t>
            </a:r>
            <a:r>
              <a:rPr lang="zh-TW" altLang="en-US" dirty="0"/>
              <a:t>的解碼器在</a:t>
            </a:r>
            <a:r>
              <a:rPr lang="en-US" altLang="zh-TW" dirty="0"/>
              <a:t>Android4.0</a:t>
            </a:r>
            <a:r>
              <a:rPr lang="zh-TW" altLang="en-US" dirty="0" smtClean="0"/>
              <a:t>之後，就算</a:t>
            </a:r>
            <a:r>
              <a:rPr lang="zh-TW" altLang="en-US" dirty="0"/>
              <a:t>指定了</a:t>
            </a:r>
            <a:r>
              <a:rPr lang="en-US" altLang="zh-TW" dirty="0"/>
              <a:t>RGB_565</a:t>
            </a:r>
            <a:r>
              <a:rPr lang="zh-TW" altLang="en-US" dirty="0"/>
              <a:t>系統仍然會使用</a:t>
            </a:r>
            <a:r>
              <a:rPr lang="en-US" altLang="zh-TW" dirty="0"/>
              <a:t>ARGB_8888</a:t>
            </a:r>
            <a:r>
              <a:rPr lang="zh-TW" altLang="en-US" dirty="0"/>
              <a:t>來對圖片進行</a:t>
            </a:r>
            <a:r>
              <a:rPr lang="zh-TW" altLang="en-US" dirty="0" smtClean="0"/>
              <a:t>解碼。</a:t>
            </a:r>
            <a:endParaRPr lang="zh-TW" altLang="en-US" dirty="0"/>
          </a:p>
          <a:p>
            <a:pPr lvl="1"/>
            <a:r>
              <a:rPr lang="zh-TW" altLang="en-US" dirty="0" smtClean="0"/>
              <a:t>第六個</a:t>
            </a:r>
            <a:r>
              <a:rPr lang="zh-TW" altLang="en-US" dirty="0"/>
              <a:t>參數是服務器響應失敗的</a:t>
            </a:r>
            <a:r>
              <a:rPr lang="en-US" altLang="zh-TW" dirty="0"/>
              <a:t>callback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4956631"/>
            <a:ext cx="7488832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ImageRequest</a:t>
            </a:r>
            <a:r>
              <a:rPr lang="en-US" altLang="zh-TW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 </a:t>
            </a:r>
            <a:r>
              <a:rPr lang="en-US" altLang="zh-TW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en-US" altLang="zh-TW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Response.Listener</a:t>
            </a:r>
            <a:r>
              <a:rPr lang="en-US" altLang="zh-TW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&lt;Bitmap&gt; listener, </a:t>
            </a:r>
            <a:r>
              <a:rPr lang="en-US" altLang="zh-TW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maxWidth</a:t>
            </a:r>
            <a:r>
              <a:rPr lang="en-US" altLang="zh-TW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maxHeight,Config</a:t>
            </a:r>
            <a:r>
              <a:rPr lang="en-US" altLang="zh-TW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decodeConfig</a:t>
            </a:r>
            <a:r>
              <a:rPr lang="en-US" altLang="zh-TW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Response.ErrorListener</a:t>
            </a:r>
            <a:r>
              <a:rPr lang="en-US" altLang="zh-TW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errorListener</a:t>
            </a:r>
            <a:r>
              <a:rPr lang="en-US" altLang="zh-TW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10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ImageRequest</a:t>
            </a:r>
            <a:r>
              <a:rPr lang="zh-TW" altLang="en-US" sz="4000" dirty="0"/>
              <a:t> 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988840"/>
            <a:ext cx="8262664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 smtClean="0"/>
              <a:t>RequestQueue </a:t>
            </a:r>
            <a:r>
              <a:rPr lang="zh-TW" altLang="en-US" sz="1400" dirty="0"/>
              <a:t>mQueue = Volley.newRequestQueue(this);</a:t>
            </a:r>
          </a:p>
          <a:p>
            <a:r>
              <a:rPr lang="zh-TW" altLang="en-US" sz="1400" dirty="0" smtClean="0"/>
              <a:t>ImageRequest </a:t>
            </a:r>
            <a:r>
              <a:rPr lang="zh-TW" altLang="en-US" sz="1400" dirty="0"/>
              <a:t>imageRequest = new ImageRequest</a:t>
            </a:r>
            <a:r>
              <a:rPr lang="zh-TW" altLang="en-US" sz="1400" dirty="0" smtClean="0"/>
              <a:t>(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"</a:t>
            </a:r>
            <a:r>
              <a:rPr lang="en-US" altLang="zh-TW" sz="1400" dirty="0" smtClean="0">
                <a:hlinkClick r:id="rId2"/>
              </a:rPr>
              <a:t>http</a:t>
            </a:r>
            <a:r>
              <a:rPr lang="en-US" altLang="zh-TW" sz="1400" dirty="0">
                <a:hlinkClick r:id="rId2"/>
              </a:rPr>
              <a:t>://cdn-www.xda-developers.com/wp-content/uploads/2014/10/Android-VS-Apple.png </a:t>
            </a:r>
            <a:r>
              <a:rPr lang="zh-TW" altLang="en-US" sz="1400" dirty="0" smtClean="0"/>
              <a:t>",  </a:t>
            </a:r>
            <a:endParaRPr lang="zh-TW" altLang="en-US" sz="1400" dirty="0"/>
          </a:p>
          <a:p>
            <a:r>
              <a:rPr lang="zh-TW" altLang="en-US" sz="1400" dirty="0"/>
              <a:t>    </a:t>
            </a:r>
            <a:r>
              <a:rPr lang="zh-TW" altLang="en-US" sz="1400" dirty="0" smtClean="0"/>
              <a:t>  new </a:t>
            </a:r>
            <a:r>
              <a:rPr lang="zh-TW" altLang="en-US" sz="1400" dirty="0"/>
              <a:t>Response.Listener&lt;Bitmap&gt;() {  </a:t>
            </a:r>
          </a:p>
          <a:p>
            <a:r>
              <a:rPr lang="zh-TW" altLang="en-US" sz="1400" dirty="0"/>
              <a:t>        </a:t>
            </a:r>
            <a:r>
              <a:rPr lang="zh-TW" altLang="en-US" sz="1400" dirty="0" smtClean="0"/>
              <a:t>  @</a:t>
            </a:r>
            <a:r>
              <a:rPr lang="zh-TW" altLang="en-US" sz="1400" dirty="0"/>
              <a:t>Override  </a:t>
            </a:r>
          </a:p>
          <a:p>
            <a:r>
              <a:rPr lang="zh-TW" altLang="en-US" sz="1400" dirty="0"/>
              <a:t>        </a:t>
            </a:r>
            <a:r>
              <a:rPr lang="zh-TW" altLang="en-US" sz="1400" dirty="0" smtClean="0"/>
              <a:t>   public </a:t>
            </a:r>
            <a:r>
              <a:rPr lang="zh-TW" altLang="en-US" sz="1400" dirty="0"/>
              <a:t>void onResponse(Bitmap response) {  </a:t>
            </a:r>
          </a:p>
          <a:p>
            <a:r>
              <a:rPr lang="zh-TW" altLang="en-US" sz="1400" dirty="0"/>
              <a:t>           </a:t>
            </a:r>
            <a:r>
              <a:rPr lang="zh-TW" altLang="en-US" sz="1400" dirty="0" smtClean="0"/>
              <a:t>   </a:t>
            </a:r>
            <a:r>
              <a:rPr lang="zh-TW" altLang="en-US" sz="1400" dirty="0"/>
              <a:t>imageView.setImageBitmap(response); </a:t>
            </a:r>
            <a:endParaRPr lang="en-US" altLang="zh-TW" sz="1400" dirty="0" smtClean="0"/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}  </a:t>
            </a:r>
          </a:p>
          <a:p>
            <a:r>
              <a:rPr lang="zh-TW" altLang="en-US" sz="1400" dirty="0" smtClean="0"/>
              <a:t>        }</a:t>
            </a:r>
            <a:r>
              <a:rPr lang="zh-TW" altLang="en-US" sz="1400" dirty="0"/>
              <a:t>, </a:t>
            </a:r>
            <a:endParaRPr lang="zh-TW" altLang="en-US" sz="1400" dirty="0" smtClean="0"/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350</a:t>
            </a:r>
            <a:r>
              <a:rPr lang="zh-TW" altLang="en-US" sz="1400" dirty="0" smtClean="0"/>
              <a:t>,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375</a:t>
            </a:r>
            <a:r>
              <a:rPr lang="zh-TW" altLang="en-US" sz="1400" dirty="0" smtClean="0"/>
              <a:t>,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Bitmap.Config.ARGB_8888</a:t>
            </a:r>
            <a:r>
              <a:rPr lang="zh-TW" altLang="en-US" sz="1400" dirty="0" smtClean="0"/>
              <a:t>, </a:t>
            </a:r>
          </a:p>
          <a:p>
            <a:r>
              <a:rPr lang="zh-TW" altLang="en-US" sz="1400" dirty="0" smtClean="0"/>
              <a:t>        new </a:t>
            </a:r>
            <a:r>
              <a:rPr lang="zh-TW" altLang="en-US" sz="1400" dirty="0"/>
              <a:t>Response.ErrorListener() {  </a:t>
            </a:r>
          </a:p>
          <a:p>
            <a:r>
              <a:rPr lang="zh-TW" altLang="en-US" sz="1400" dirty="0"/>
              <a:t>            @Override  </a:t>
            </a:r>
          </a:p>
          <a:p>
            <a:r>
              <a:rPr lang="zh-TW" altLang="en-US" sz="1400" dirty="0"/>
              <a:t>        </a:t>
            </a:r>
            <a:r>
              <a:rPr lang="zh-TW" altLang="en-US" sz="1400" dirty="0" smtClean="0"/>
              <a:t>    public </a:t>
            </a:r>
            <a:r>
              <a:rPr lang="zh-TW" altLang="en-US" sz="1400" dirty="0"/>
              <a:t>void onErrorResponse(VolleyError error) {  </a:t>
            </a:r>
          </a:p>
          <a:p>
            <a:r>
              <a:rPr lang="zh-TW" altLang="en-US" sz="1400" dirty="0" smtClean="0"/>
              <a:t>            }  </a:t>
            </a:r>
            <a:endParaRPr lang="zh-TW" altLang="en-US" sz="1400" dirty="0"/>
          </a:p>
          <a:p>
            <a:r>
              <a:rPr lang="zh-TW" altLang="en-US" sz="1400" dirty="0" smtClean="0"/>
              <a:t>        }</a:t>
            </a:r>
            <a:r>
              <a:rPr lang="zh-TW" altLang="en-US" sz="1400" dirty="0"/>
              <a:t>);  </a:t>
            </a:r>
          </a:p>
          <a:p>
            <a:r>
              <a:rPr lang="zh-TW" altLang="en-US" sz="1400" dirty="0"/>
              <a:t>mQueue.add(imageRequest);</a:t>
            </a:r>
          </a:p>
        </p:txBody>
      </p:sp>
    </p:spTree>
    <p:extLst>
      <p:ext uri="{BB962C8B-B14F-4D97-AF65-F5344CB8AC3E}">
        <p14:creationId xmlns:p14="http://schemas.microsoft.com/office/powerpoint/2010/main" val="17827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ImageRequest</a:t>
            </a:r>
            <a:r>
              <a:rPr lang="zh-TW" altLang="en-US" sz="4000" dirty="0"/>
              <a:t> </a:t>
            </a:r>
            <a:r>
              <a:rPr lang="zh-TW" altLang="en-US" sz="4000" dirty="0" smtClean="0"/>
              <a:t>測試結果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279423"/>
            <a:ext cx="3096344" cy="49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ImageLoader</a:t>
            </a:r>
            <a:endParaRPr lang="zh-TW" altLang="en-US" sz="4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1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/>
              <a:t>ImageLoader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ImageLoader</a:t>
            </a:r>
            <a:r>
              <a:rPr lang="zh-TW" altLang="en-US" sz="2800" dirty="0"/>
              <a:t>也可以用於加載網絡上的圖片，並且它的內部也是使用</a:t>
            </a:r>
            <a:r>
              <a:rPr lang="en-US" altLang="zh-TW" sz="2800" dirty="0" err="1"/>
              <a:t>ImageRequest</a:t>
            </a:r>
            <a:r>
              <a:rPr lang="zh-TW" altLang="en-US" sz="2800" dirty="0"/>
              <a:t>來實現</a:t>
            </a:r>
            <a:r>
              <a:rPr lang="zh-TW" altLang="en-US" sz="2800" dirty="0" smtClean="0"/>
              <a:t>的</a:t>
            </a:r>
          </a:p>
          <a:p>
            <a:r>
              <a:rPr lang="zh-TW" altLang="en-US" sz="2800" dirty="0" smtClean="0"/>
              <a:t>與</a:t>
            </a:r>
            <a:r>
              <a:rPr lang="en-US" altLang="zh-TW" sz="2800" dirty="0" err="1" smtClean="0"/>
              <a:t>ImageRequest</a:t>
            </a:r>
            <a:r>
              <a:rPr lang="zh-TW" altLang="en-US" sz="2800" dirty="0" smtClean="0"/>
              <a:t>之差別</a:t>
            </a:r>
          </a:p>
          <a:p>
            <a:pPr lvl="1"/>
            <a:r>
              <a:rPr lang="zh-TW" altLang="en-US" sz="2500" dirty="0" smtClean="0"/>
              <a:t>更加</a:t>
            </a:r>
            <a:r>
              <a:rPr lang="zh-TW" altLang="en-US" sz="2500" dirty="0"/>
              <a:t>高效，因為它不僅可以幫我們對圖片進行緩存，還可以過濾掉重複的鏈接，避免重複發送</a:t>
            </a:r>
            <a:r>
              <a:rPr lang="zh-TW" altLang="en-US" sz="2500" dirty="0" smtClean="0"/>
              <a:t>請求。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val="25056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GET</a:t>
            </a:r>
            <a:r>
              <a:rPr lang="zh-TW" altLang="en-US" sz="4000" dirty="0"/>
              <a:t>和</a:t>
            </a:r>
            <a:r>
              <a:rPr lang="en-US" altLang="zh-TW" sz="4000" dirty="0"/>
              <a:t>POST</a:t>
            </a:r>
            <a:r>
              <a:rPr lang="zh-TW" altLang="en-US" sz="4000" dirty="0"/>
              <a:t>比較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實作</a:t>
            </a:r>
            <a:r>
              <a:rPr lang="zh-TW" altLang="en-US" sz="4000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8152" y="1672143"/>
            <a:ext cx="7407696" cy="40318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ImageLoader imageLoader =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new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ImageLoader(mQueue,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new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ImageLoader.ImageCache()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@Override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void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putBitmap(String url, Bitmap bitmap)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@Override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Bitmap getBitmap(String url) {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return null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});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ImageLoader.ImageListener listener=ImageLoader.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getImageListener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imageView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,R.drawable.</a:t>
            </a:r>
            <a:r>
              <a:rPr kumimoji="0" lang="zh-TW" altLang="zh-TW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happy_image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R.drawable.</a:t>
            </a:r>
            <a:r>
              <a:rPr kumimoji="0" lang="zh-TW" altLang="zh-TW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angry_image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b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imageLoader.get(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"http://camranger.com/wp-content/uploads/2014/10/Android-Icon.png"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listener,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500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500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ImageCache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能夠</a:t>
            </a:r>
            <a:r>
              <a:rPr lang="zh-TW" altLang="en-US" sz="2800" dirty="0"/>
              <a:t>自動判斷</a:t>
            </a:r>
            <a:r>
              <a:rPr lang="zh-TW" altLang="en-US" sz="2800" dirty="0" smtClean="0"/>
              <a:t>從記憶體還是網路獲取圖片，也可以暫存、自動</a:t>
            </a:r>
            <a:r>
              <a:rPr lang="zh-TW" altLang="en-US" sz="2800" dirty="0"/>
              <a:t>回收、自動判斷如何</a:t>
            </a:r>
            <a:r>
              <a:rPr lang="zh-TW" altLang="en-US" sz="2800" dirty="0" smtClean="0"/>
              <a:t>有效生成</a:t>
            </a:r>
            <a:r>
              <a:rPr lang="zh-TW" altLang="en-US" sz="2800" dirty="0"/>
              <a:t>並檢索各種尺寸縮略圖的</a:t>
            </a:r>
            <a:r>
              <a:rPr lang="zh-TW" altLang="en-US" sz="2800" dirty="0" smtClean="0"/>
              <a:t>圖像。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ImageCache</a:t>
            </a:r>
            <a:r>
              <a:rPr lang="zh-TW" altLang="en-US" sz="2800" dirty="0" smtClean="0"/>
              <a:t>有</a:t>
            </a:r>
            <a:r>
              <a:rPr lang="zh-TW" altLang="en-US" sz="2800" dirty="0"/>
              <a:t>兩個</a:t>
            </a:r>
            <a:r>
              <a:rPr lang="zh-TW" altLang="en-US" sz="2800" dirty="0" smtClean="0"/>
              <a:t>方法</a:t>
            </a:r>
            <a:endParaRPr lang="en-US" altLang="zh-TW" sz="2800" dirty="0"/>
          </a:p>
          <a:p>
            <a:pPr lvl="1"/>
            <a:r>
              <a:rPr lang="en-US" altLang="zh-TW" sz="2400" dirty="0" err="1" smtClean="0"/>
              <a:t>getBitmap</a:t>
            </a:r>
            <a:r>
              <a:rPr lang="en-US" altLang="zh-TW" sz="2400" dirty="0" smtClean="0"/>
              <a:t>(String </a:t>
            </a:r>
            <a:r>
              <a:rPr lang="en-US" altLang="zh-TW" sz="2400" dirty="0" err="1"/>
              <a:t>url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err="1" smtClean="0"/>
              <a:t>putBitmap</a:t>
            </a:r>
            <a:r>
              <a:rPr lang="en-US" altLang="zh-TW" sz="2400" dirty="0" smtClean="0"/>
              <a:t>(String </a:t>
            </a:r>
            <a:r>
              <a:rPr lang="en-US" altLang="zh-TW" sz="2400" dirty="0" err="1"/>
              <a:t>url</a:t>
            </a:r>
            <a:r>
              <a:rPr lang="en-US" altLang="zh-TW" sz="2400" dirty="0"/>
              <a:t>, Bitmap bitmap</a:t>
            </a:r>
            <a:r>
              <a:rPr lang="en-US" altLang="zh-TW" sz="2400" dirty="0" smtClean="0"/>
              <a:t>).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24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 smtClean="0"/>
              <a:t>ImageListener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/>
              <a:t>ImageListener</a:t>
            </a:r>
            <a:r>
              <a:rPr lang="zh-TW" altLang="en-US" sz="2800" dirty="0" smtClean="0"/>
              <a:t>用於下載，共包含以下三個參數：</a:t>
            </a:r>
            <a:endParaRPr lang="en-US" altLang="zh-TW" sz="2800" dirty="0" smtClean="0"/>
          </a:p>
          <a:p>
            <a:pPr lvl="1"/>
            <a:r>
              <a:rPr lang="en-US" altLang="zh-TW" sz="2800" dirty="0" err="1" smtClean="0"/>
              <a:t>imageView</a:t>
            </a:r>
            <a:r>
              <a:rPr lang="zh-TW" altLang="en-US" sz="2800" dirty="0"/>
              <a:t>：</a:t>
            </a:r>
            <a:r>
              <a:rPr lang="zh-TW" altLang="en-US" sz="2800" dirty="0" smtClean="0"/>
              <a:t>用於判斷傳入哪個物件</a:t>
            </a:r>
            <a:endParaRPr lang="en-US" altLang="zh-TW" sz="2800" dirty="0" smtClean="0"/>
          </a:p>
          <a:p>
            <a:pPr lvl="1"/>
            <a:r>
              <a:rPr lang="en-US" altLang="zh-TW" sz="2800" dirty="0" err="1" smtClean="0"/>
              <a:t>defaultImageResId</a:t>
            </a:r>
            <a:r>
              <a:rPr lang="zh-TW" altLang="en-US" sz="2800" dirty="0" smtClean="0"/>
              <a:t>：下載前的預設圖片</a:t>
            </a:r>
            <a:endParaRPr lang="en-US" altLang="zh-TW" sz="2800" dirty="0" smtClean="0"/>
          </a:p>
          <a:p>
            <a:pPr lvl="1"/>
            <a:r>
              <a:rPr lang="en-US" altLang="zh-TW" sz="2800" dirty="0" err="1" smtClean="0"/>
              <a:t>errorImageResId</a:t>
            </a:r>
            <a:r>
              <a:rPr lang="zh-TW" altLang="en-US" sz="2800" dirty="0" smtClean="0"/>
              <a:t>：下載失敗後顯示的圖片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06388" y="4005064"/>
            <a:ext cx="7931224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ImageListener</a:t>
            </a:r>
            <a:r>
              <a:rPr lang="en-US" altLang="zh-TW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en-US" altLang="zh-TW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defaultImageResId</a:t>
            </a:r>
            <a:r>
              <a:rPr lang="en-US" altLang="zh-TW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errorImageResId</a:t>
            </a:r>
            <a:r>
              <a:rPr lang="en-US" altLang="zh-TW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8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ImageLoader.get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給予一個圖片的</a:t>
            </a:r>
            <a:r>
              <a:rPr lang="en-US" altLang="zh-TW" dirty="0" smtClean="0"/>
              <a:t>URL</a:t>
            </a:r>
            <a:r>
              <a:rPr lang="zh-TW" altLang="en-US" dirty="0"/>
              <a:t>地址，</a:t>
            </a:r>
            <a:r>
              <a:rPr lang="zh-TW" altLang="en-US" dirty="0" smtClean="0"/>
              <a:t>和圖片下載監聽器封裝</a:t>
            </a:r>
            <a:r>
              <a:rPr lang="zh-TW" altLang="en-US" dirty="0"/>
              <a:t>起來，然後傳到一</a:t>
            </a:r>
            <a:r>
              <a:rPr lang="zh-TW" altLang="en-US" dirty="0" smtClean="0"/>
              <a:t>個佇列裡面</a:t>
            </a:r>
            <a:r>
              <a:rPr lang="zh-TW" altLang="en-US" dirty="0"/>
              <a:t>去，這樣就可以</a:t>
            </a:r>
            <a:r>
              <a:rPr lang="zh-TW" altLang="en-US" dirty="0" smtClean="0"/>
              <a:t>啟用執行緒對象下載</a:t>
            </a:r>
            <a:r>
              <a:rPr lang="zh-TW" altLang="en-US" dirty="0"/>
              <a:t>圖片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此方法有四個參數：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URL</a:t>
            </a:r>
          </a:p>
          <a:p>
            <a:pPr lvl="2"/>
            <a:r>
              <a:rPr lang="en-US" altLang="zh-TW" dirty="0" err="1" smtClean="0"/>
              <a:t>imageListener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Image Width</a:t>
            </a:r>
          </a:p>
          <a:p>
            <a:pPr lvl="2"/>
            <a:r>
              <a:rPr lang="en-US" altLang="zh-TW" dirty="0" smtClean="0"/>
              <a:t>Image Height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5157192"/>
            <a:ext cx="8208912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imageLoader.get(</a:t>
            </a:r>
            <a:r>
              <a:rPr lang="zh-TW" altLang="zh-TW" sz="2000" b="1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"http://camranger.com/wp-content/uploads/2014/10/Android-Icon.png"</a:t>
            </a:r>
            <a:r>
              <a:rPr lang="zh-TW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listener, </a:t>
            </a:r>
            <a:r>
              <a:rPr lang="zh-TW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156</a:t>
            </a:r>
            <a:r>
              <a:rPr lang="zh-TW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231</a:t>
            </a:r>
            <a:r>
              <a:rPr lang="zh-TW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zh-TW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產生結果</a:t>
            </a:r>
            <a:endParaRPr lang="zh-TW" altLang="en-US" sz="40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左圖為預設圖片</a:t>
            </a:r>
            <a:r>
              <a:rPr lang="en-US" altLang="zh-TW" dirty="0" err="1" smtClean="0"/>
              <a:t>happy_image</a:t>
            </a:r>
            <a:r>
              <a:rPr lang="zh-TW" altLang="en-US" dirty="0" smtClean="0"/>
              <a:t>，中間的圖為成功實所產生的圖片，右圖為加載失敗時的圖片</a:t>
            </a:r>
            <a:r>
              <a:rPr lang="en-US" altLang="zh-TW" dirty="0" err="1" smtClean="0"/>
              <a:t>angry_image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happy_image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err="1" smtClean="0"/>
              <a:t>angry_image</a:t>
            </a:r>
            <a:r>
              <a:rPr lang="zh-TW" altLang="en-US" dirty="0" smtClean="0"/>
              <a:t>為自行新增的，請自行找尋所需圖片。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68960"/>
            <a:ext cx="2117871" cy="339605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017" y="3044348"/>
            <a:ext cx="2117870" cy="33960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3061087"/>
            <a:ext cx="2121744" cy="34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實作練習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2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GET</a:t>
            </a:r>
            <a:r>
              <a:rPr lang="zh-TW" altLang="en-US" sz="4000" dirty="0" smtClean="0"/>
              <a:t>和</a:t>
            </a:r>
            <a:r>
              <a:rPr lang="en-US" altLang="zh-TW" sz="4000" dirty="0" smtClean="0"/>
              <a:t>POST</a:t>
            </a:r>
            <a:r>
              <a:rPr lang="zh-TW" altLang="en-US" sz="4000" dirty="0" smtClean="0"/>
              <a:t>比較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在客戶機和服務器之間進行請求</a:t>
            </a:r>
            <a:r>
              <a:rPr lang="en-US" altLang="zh-TW" dirty="0"/>
              <a:t>-</a:t>
            </a:r>
            <a:r>
              <a:rPr lang="zh-TW" altLang="en-US" dirty="0"/>
              <a:t>響應時，兩種最常被用到的方法是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lvl="1"/>
            <a:r>
              <a:rPr lang="en-US" altLang="zh-TW" dirty="0"/>
              <a:t>GET - </a:t>
            </a:r>
            <a:r>
              <a:rPr lang="zh-TW" altLang="en-US" dirty="0"/>
              <a:t>從指定的資源請求數據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en-US" altLang="zh-TW" dirty="0"/>
              <a:t>POST - </a:t>
            </a:r>
            <a:r>
              <a:rPr lang="zh-TW" altLang="en-US" dirty="0"/>
              <a:t>向指定的資源提交要被處理的</a:t>
            </a:r>
            <a:r>
              <a:rPr lang="zh-TW" altLang="en-US" dirty="0" smtClean="0"/>
              <a:t>數據。</a:t>
            </a:r>
            <a:endParaRPr lang="en-US" altLang="zh-TW" dirty="0" smtClean="0"/>
          </a:p>
          <a:p>
            <a:r>
              <a:rPr lang="en-US" altLang="zh-TW" dirty="0" smtClean="0"/>
              <a:t>GET</a:t>
            </a:r>
          </a:p>
          <a:p>
            <a:pPr lvl="1"/>
            <a:r>
              <a:rPr lang="zh-TW" altLang="en-US" dirty="0"/>
              <a:t>查詢</a:t>
            </a:r>
            <a:r>
              <a:rPr lang="zh-TW" altLang="en-US" dirty="0" smtClean="0"/>
              <a:t>字串</a:t>
            </a:r>
            <a:r>
              <a:rPr lang="en-US" altLang="zh-TW" dirty="0"/>
              <a:t>(key/value)</a:t>
            </a:r>
            <a:r>
              <a:rPr lang="zh-TW" altLang="en-US" dirty="0" smtClean="0"/>
              <a:t>是在</a:t>
            </a:r>
            <a:r>
              <a:rPr lang="en-US" altLang="zh-TW" dirty="0" smtClean="0"/>
              <a:t>URL </a:t>
            </a:r>
            <a:r>
              <a:rPr lang="zh-TW" altLang="en-US" dirty="0"/>
              <a:t>中發送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POST</a:t>
            </a:r>
          </a:p>
          <a:p>
            <a:pPr lvl="1"/>
            <a:r>
              <a:rPr lang="zh-TW" altLang="en-US" dirty="0"/>
              <a:t>查詢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(key/value)</a:t>
            </a:r>
            <a:r>
              <a:rPr lang="zh-TW" altLang="en-US" dirty="0" smtClean="0"/>
              <a:t>是在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訊息主體</a:t>
            </a:r>
            <a:r>
              <a:rPr lang="zh-TW" altLang="en-US" dirty="0"/>
              <a:t>中發送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3861048"/>
            <a:ext cx="5616624" cy="33596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/test/demo_form.asp?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name1=value1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name2=value2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87624" y="5229200"/>
            <a:ext cx="4093282" cy="82840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 /test/demo_form.asp HTTP/1.1 </a:t>
            </a:r>
            <a:endParaRPr kumimoji="0" lang="en-US" altLang="zh-TW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Host: w3schools.com </a:t>
            </a:r>
            <a:endParaRPr kumimoji="0" lang="en-US" altLang="zh-TW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name1=value1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name2=value2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endParaRPr kumimoji="0" lang="zh-TW" altLang="zh-TW" sz="40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Volley</a:t>
            </a:r>
            <a:r>
              <a:rPr lang="zh-TW" altLang="en-US" sz="4000" dirty="0" smtClean="0"/>
              <a:t>函式庫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7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前言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Android</a:t>
            </a:r>
            <a:r>
              <a:rPr lang="zh-TW" altLang="en-US" dirty="0"/>
              <a:t>網絡</a:t>
            </a:r>
            <a:r>
              <a:rPr lang="zh-TW" altLang="en-US" dirty="0" smtClean="0"/>
              <a:t>通訊框架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AsyncHttpClient</a:t>
            </a:r>
            <a:endParaRPr lang="en-US" altLang="zh-TW" dirty="0"/>
          </a:p>
          <a:p>
            <a:pPr lvl="2"/>
            <a:r>
              <a:rPr lang="zh-TW" altLang="en-US" dirty="0" smtClean="0"/>
              <a:t>封裝</a:t>
            </a:r>
            <a:r>
              <a:rPr lang="en-US" altLang="zh-TW" dirty="0" smtClean="0"/>
              <a:t>HTTP</a:t>
            </a:r>
            <a:r>
              <a:rPr lang="zh-TW" altLang="en-US" dirty="0"/>
              <a:t>所有的</a:t>
            </a:r>
            <a:r>
              <a:rPr lang="zh-TW" altLang="en-US" dirty="0" smtClean="0"/>
              <a:t>通訊細節，只</a:t>
            </a:r>
            <a:r>
              <a:rPr lang="zh-TW" altLang="en-US" dirty="0"/>
              <a:t>需要</a:t>
            </a:r>
            <a:r>
              <a:rPr lang="zh-TW" altLang="en-US" dirty="0" smtClean="0"/>
              <a:t>簡單幾</a:t>
            </a:r>
            <a:r>
              <a:rPr lang="zh-TW" altLang="en-US" dirty="0"/>
              <a:t>行</a:t>
            </a:r>
            <a:r>
              <a:rPr lang="zh-TW" altLang="en-US" dirty="0" smtClean="0"/>
              <a:t>代碼即可完成網路通信。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Universal-Image-Loader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讓顯示網路圖片變</a:t>
            </a:r>
            <a:r>
              <a:rPr lang="zh-TW" altLang="en-US" dirty="0"/>
              <a:t>得極度</a:t>
            </a:r>
            <a:r>
              <a:rPr lang="zh-TW" altLang="en-US" dirty="0" smtClean="0"/>
              <a:t>簡單。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第三方函式庫</a:t>
            </a:r>
            <a:r>
              <a:rPr lang="en-US" altLang="zh-TW" dirty="0" smtClean="0"/>
              <a:t>Volley</a:t>
            </a:r>
          </a:p>
          <a:p>
            <a:pPr lvl="1"/>
            <a:r>
              <a:rPr lang="zh-TW" altLang="en-US" dirty="0" smtClean="0"/>
              <a:t>由</a:t>
            </a:r>
            <a:r>
              <a:rPr lang="en-US" altLang="zh-TW" dirty="0" err="1"/>
              <a:t>Ficus</a:t>
            </a:r>
            <a:r>
              <a:rPr lang="en-US" altLang="zh-TW" dirty="0"/>
              <a:t> </a:t>
            </a:r>
            <a:r>
              <a:rPr lang="en-US" altLang="zh-TW" dirty="0" smtClean="0"/>
              <a:t>Kirkpatrick</a:t>
            </a:r>
            <a:r>
              <a:rPr lang="zh-TW" altLang="en-US" dirty="0" smtClean="0"/>
              <a:t>與其團隊成員研發。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90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Volley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能</a:t>
            </a:r>
            <a:r>
              <a:rPr lang="zh-TW" altLang="en-US" sz="2800" dirty="0"/>
              <a:t>讓 </a:t>
            </a:r>
            <a:r>
              <a:rPr lang="en-US" altLang="zh-TW" sz="2800" dirty="0"/>
              <a:t>Android </a:t>
            </a:r>
            <a:r>
              <a:rPr lang="zh-TW" altLang="en-US" sz="2800" dirty="0"/>
              <a:t>手機應用程式開發</a:t>
            </a:r>
            <a:r>
              <a:rPr lang="zh-TW" altLang="en-US" sz="2800" dirty="0" smtClean="0"/>
              <a:t>者，簡易開發出網路</a:t>
            </a:r>
            <a:r>
              <a:rPr lang="zh-TW" altLang="en-US" sz="2800" dirty="0"/>
              <a:t>連線程式功能。</a:t>
            </a:r>
            <a:endParaRPr lang="zh-TW" altLang="en-US" dirty="0"/>
          </a:p>
          <a:p>
            <a:pPr lvl="1"/>
            <a:r>
              <a:rPr lang="zh-TW" altLang="en-US" dirty="0" smtClean="0"/>
              <a:t>所謂</a:t>
            </a:r>
            <a:r>
              <a:rPr lang="zh-TW" altLang="en-US" dirty="0"/>
              <a:t>的網路連線 </a:t>
            </a:r>
            <a:r>
              <a:rPr lang="en-US" altLang="zh-TW" dirty="0"/>
              <a:t>(Networked) </a:t>
            </a:r>
            <a:r>
              <a:rPr lang="zh-TW" altLang="en-US" dirty="0"/>
              <a:t>程式功能係指透過 </a:t>
            </a:r>
            <a:r>
              <a:rPr lang="en-US" altLang="zh-TW" dirty="0"/>
              <a:t>HTTP ( </a:t>
            </a:r>
            <a:r>
              <a:rPr lang="en-US" altLang="zh-TW" dirty="0" err="1"/>
              <a:t>HyperText</a:t>
            </a:r>
            <a:r>
              <a:rPr lang="en-US" altLang="zh-TW" dirty="0"/>
              <a:t> Transfer Protocol, </a:t>
            </a:r>
            <a:r>
              <a:rPr lang="zh-TW" altLang="en-US" dirty="0"/>
              <a:t>超文件傳輸協定 </a:t>
            </a:r>
            <a:r>
              <a:rPr lang="en-US" altLang="zh-TW" dirty="0"/>
              <a:t>) </a:t>
            </a:r>
            <a:r>
              <a:rPr lang="zh-TW" altLang="en-US" dirty="0"/>
              <a:t>進行網路連線工作之應用程式功能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705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10C8FE-A9A2-4401-BD22-35B7460051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訓練研討會簡報</Template>
  <TotalTime>0</TotalTime>
  <Words>2485</Words>
  <Application>Microsoft Macintosh PowerPoint</Application>
  <PresentationFormat>如螢幕大小 (4:3)</PresentationFormat>
  <Paragraphs>329</Paragraphs>
  <Slides>55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8" baseType="lpstr">
      <vt:lpstr>Bookman Old Style</vt:lpstr>
      <vt:lpstr>Calibri</vt:lpstr>
      <vt:lpstr>Consolas</vt:lpstr>
      <vt:lpstr>Courier New</vt:lpstr>
      <vt:lpstr>Gill Sans MT</vt:lpstr>
      <vt:lpstr>Microsoft JhengHei</vt:lpstr>
      <vt:lpstr>Microsoft Yahei</vt:lpstr>
      <vt:lpstr>Wingdings</vt:lpstr>
      <vt:lpstr>Wingdings 3</vt:lpstr>
      <vt:lpstr>細明體</vt:lpstr>
      <vt:lpstr>新細明體</vt:lpstr>
      <vt:lpstr>Arial</vt:lpstr>
      <vt:lpstr>原創</vt:lpstr>
      <vt:lpstr>Android 網路通訊</vt:lpstr>
      <vt:lpstr>教學目標</vt:lpstr>
      <vt:lpstr>學習目標</vt:lpstr>
      <vt:lpstr>前言</vt:lpstr>
      <vt:lpstr>GET和POST比較</vt:lpstr>
      <vt:lpstr>GET和POST比較</vt:lpstr>
      <vt:lpstr>Volley函式庫</vt:lpstr>
      <vt:lpstr>前言</vt:lpstr>
      <vt:lpstr>Volley</vt:lpstr>
      <vt:lpstr>Volley</vt:lpstr>
      <vt:lpstr>下載必要檔案</vt:lpstr>
      <vt:lpstr>下載Volley</vt:lpstr>
      <vt:lpstr>Git安裝</vt:lpstr>
      <vt:lpstr>Git安裝</vt:lpstr>
      <vt:lpstr>下載Volley</vt:lpstr>
      <vt:lpstr>下載完成畫面</vt:lpstr>
      <vt:lpstr>下載成功畫面</vt:lpstr>
      <vt:lpstr>實作專案</vt:lpstr>
      <vt:lpstr>新增專案</vt:lpstr>
      <vt:lpstr>載入Volley</vt:lpstr>
      <vt:lpstr>檢視載入檔案</vt:lpstr>
      <vt:lpstr>Volley Library compile設定</vt:lpstr>
      <vt:lpstr>使用Volley：Get程式範例</vt:lpstr>
      <vt:lpstr>網路連線權限設定</vt:lpstr>
      <vt:lpstr>RequestQueue</vt:lpstr>
      <vt:lpstr>一個簡單的Http Get 請求</vt:lpstr>
      <vt:lpstr>一個簡單的Http Get 請求</vt:lpstr>
      <vt:lpstr>StringRequest說明</vt:lpstr>
      <vt:lpstr>網路API介紹</vt:lpstr>
      <vt:lpstr>JSONJavaScript Object Notation (JSON)</vt:lpstr>
      <vt:lpstr>JSONJavaScript Object Notation (JSON)</vt:lpstr>
      <vt:lpstr>JSONJavaScript Object Notation (JSON)</vt:lpstr>
      <vt:lpstr>一個簡單的Http Get 請求（續）</vt:lpstr>
      <vt:lpstr>JsonRequest</vt:lpstr>
      <vt:lpstr>使用JSON物件範例(注意以下紅色部分)</vt:lpstr>
      <vt:lpstr>JSON物件範例</vt:lpstr>
      <vt:lpstr>Volley Post程式範例</vt:lpstr>
      <vt:lpstr>使用Post</vt:lpstr>
      <vt:lpstr>StringRequest</vt:lpstr>
      <vt:lpstr>StringRequest</vt:lpstr>
      <vt:lpstr>Post 範例</vt:lpstr>
      <vt:lpstr>Post 範例</vt:lpstr>
      <vt:lpstr>ImageRequest 範例</vt:lpstr>
      <vt:lpstr>ImageRequest 範例</vt:lpstr>
      <vt:lpstr>ImageRequest</vt:lpstr>
      <vt:lpstr>ImageRequest 範例</vt:lpstr>
      <vt:lpstr>ImageRequest 測試結果</vt:lpstr>
      <vt:lpstr>ImageLoader</vt:lpstr>
      <vt:lpstr>ImageLoader</vt:lpstr>
      <vt:lpstr>實作範例</vt:lpstr>
      <vt:lpstr>ImageCache</vt:lpstr>
      <vt:lpstr>ImageListener</vt:lpstr>
      <vt:lpstr>ImageLoader.get</vt:lpstr>
      <vt:lpstr>產生結果</vt:lpstr>
      <vt:lpstr>實作練習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2015-06-11T07:15:53Z</dcterms:created>
  <dcterms:modified xsi:type="dcterms:W3CDTF">2015-06-25T00:24:29Z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