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7" r:id="rId6"/>
    <p:sldId id="272" r:id="rId7"/>
    <p:sldId id="280" r:id="rId8"/>
    <p:sldId id="281" r:id="rId9"/>
    <p:sldId id="283" r:id="rId10"/>
    <p:sldId id="278" r:id="rId11"/>
    <p:sldId id="284" r:id="rId12"/>
    <p:sldId id="285" r:id="rId13"/>
    <p:sldId id="286" r:id="rId14"/>
    <p:sldId id="282" r:id="rId15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178" autoAdjust="0"/>
  </p:normalViewPr>
  <p:slideViewPr>
    <p:cSldViewPr>
      <p:cViewPr varScale="1">
        <p:scale>
          <a:sx n="85" d="100"/>
          <a:sy n="85" d="100"/>
        </p:scale>
        <p:origin x="590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B1D537-BA6E-44F7-88D0-7FE2D94519EC}" type="doc">
      <dgm:prSet loTypeId="urn:microsoft.com/office/officeart/2005/8/layout/radial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403F870-6786-4F12-9119-C40776C71B22}">
      <dgm:prSet phldrT="[文字]"/>
      <dgm:spPr/>
      <dgm:t>
        <a:bodyPr/>
        <a:lstStyle/>
        <a:p>
          <a:r>
            <a:rPr lang="zh-TW" altLang="en-US" dirty="0"/>
            <a:t>兩站最短時間與其對應花費</a:t>
          </a:r>
        </a:p>
      </dgm:t>
    </dgm:pt>
    <dgm:pt modelId="{3B13FFB2-D960-4E50-8CF9-6084937B0B4E}" type="parTrans" cxnId="{CAA462A3-99FF-4AB5-A160-7DF3417ABC6D}">
      <dgm:prSet/>
      <dgm:spPr/>
      <dgm:t>
        <a:bodyPr/>
        <a:lstStyle/>
        <a:p>
          <a:endParaRPr lang="zh-TW" altLang="en-US"/>
        </a:p>
      </dgm:t>
    </dgm:pt>
    <dgm:pt modelId="{60E596EE-5421-4F3F-85F8-F0F107029B76}" type="sibTrans" cxnId="{CAA462A3-99FF-4AB5-A160-7DF3417ABC6D}">
      <dgm:prSet/>
      <dgm:spPr/>
      <dgm:t>
        <a:bodyPr/>
        <a:lstStyle/>
        <a:p>
          <a:endParaRPr lang="zh-TW" altLang="en-US"/>
        </a:p>
      </dgm:t>
    </dgm:pt>
    <dgm:pt modelId="{0FD37B3C-65D8-4864-B1CD-1661D63C418E}">
      <dgm:prSet phldrT="[文字]"/>
      <dgm:spPr/>
      <dgm:t>
        <a:bodyPr/>
        <a:lstStyle/>
        <a:p>
          <a:r>
            <a:rPr lang="zh-TW" altLang="en-US" dirty="0"/>
            <a:t>決策變數：</a:t>
          </a:r>
          <a:endParaRPr lang="en-US" altLang="zh-TW" dirty="0"/>
        </a:p>
        <a:p>
          <a:r>
            <a:rPr lang="zh-TW" altLang="en-US" dirty="0"/>
            <a:t>路線</a:t>
          </a:r>
        </a:p>
      </dgm:t>
    </dgm:pt>
    <dgm:pt modelId="{727C8E02-A809-40A2-9FE7-4EBE2878C29F}" type="parTrans" cxnId="{34292327-EB1A-4686-98BF-6EF937B89999}">
      <dgm:prSet/>
      <dgm:spPr/>
      <dgm:t>
        <a:bodyPr/>
        <a:lstStyle/>
        <a:p>
          <a:endParaRPr lang="zh-TW" altLang="en-US"/>
        </a:p>
      </dgm:t>
    </dgm:pt>
    <dgm:pt modelId="{AEFBFBE1-FB4F-40E7-B035-3D874DB07B90}" type="sibTrans" cxnId="{34292327-EB1A-4686-98BF-6EF937B89999}">
      <dgm:prSet/>
      <dgm:spPr/>
      <dgm:t>
        <a:bodyPr/>
        <a:lstStyle/>
        <a:p>
          <a:endParaRPr lang="zh-TW" altLang="en-US"/>
        </a:p>
      </dgm:t>
    </dgm:pt>
    <dgm:pt modelId="{C4188C7E-55FB-4901-BED0-63825970FAA1}">
      <dgm:prSet phldrT="[文字]"/>
      <dgm:spPr/>
      <dgm:t>
        <a:bodyPr/>
        <a:lstStyle/>
        <a:p>
          <a:r>
            <a:rPr lang="zh-TW" altLang="en-US" dirty="0"/>
            <a:t>路線圖</a:t>
          </a:r>
        </a:p>
      </dgm:t>
    </dgm:pt>
    <dgm:pt modelId="{34EF685B-A378-40B1-897B-0E76F9C13034}" type="parTrans" cxnId="{3AFC2296-01F8-4898-8DE4-BB2BDC5F9401}">
      <dgm:prSet/>
      <dgm:spPr/>
      <dgm:t>
        <a:bodyPr/>
        <a:lstStyle/>
        <a:p>
          <a:endParaRPr lang="zh-TW" altLang="en-US"/>
        </a:p>
      </dgm:t>
    </dgm:pt>
    <dgm:pt modelId="{BF12FD8E-669A-4DFF-A5E4-1783E46916BC}" type="sibTrans" cxnId="{3AFC2296-01F8-4898-8DE4-BB2BDC5F9401}">
      <dgm:prSet/>
      <dgm:spPr/>
      <dgm:t>
        <a:bodyPr/>
        <a:lstStyle/>
        <a:p>
          <a:endParaRPr lang="zh-TW" altLang="en-US"/>
        </a:p>
      </dgm:t>
    </dgm:pt>
    <dgm:pt modelId="{C7B05A49-1C30-4D2E-8512-A3D82DCE0BAA}">
      <dgm:prSet phldrT="[文字]"/>
      <dgm:spPr/>
      <dgm:t>
        <a:bodyPr/>
        <a:lstStyle/>
        <a:p>
          <a:r>
            <a:rPr lang="zh-TW" altLang="en-US" dirty="0"/>
            <a:t>目標式：</a:t>
          </a:r>
          <a:endParaRPr lang="en-US" altLang="zh-TW" dirty="0"/>
        </a:p>
        <a:p>
          <a:r>
            <a:rPr lang="zh-TW" altLang="en-US" dirty="0"/>
            <a:t>最短時間</a:t>
          </a:r>
        </a:p>
      </dgm:t>
    </dgm:pt>
    <dgm:pt modelId="{B22E1DCD-D8AA-4C56-AEF4-393665C25264}" type="parTrans" cxnId="{0503E814-51EF-4A18-A4F9-269E78DCF612}">
      <dgm:prSet/>
      <dgm:spPr/>
      <dgm:t>
        <a:bodyPr/>
        <a:lstStyle/>
        <a:p>
          <a:endParaRPr lang="zh-TW" altLang="en-US"/>
        </a:p>
      </dgm:t>
    </dgm:pt>
    <dgm:pt modelId="{F9145E8C-94C1-4C82-98AC-86B5ABD1D42D}" type="sibTrans" cxnId="{0503E814-51EF-4A18-A4F9-269E78DCF612}">
      <dgm:prSet/>
      <dgm:spPr/>
      <dgm:t>
        <a:bodyPr/>
        <a:lstStyle/>
        <a:p>
          <a:endParaRPr lang="zh-TW" altLang="en-US"/>
        </a:p>
      </dgm:t>
    </dgm:pt>
    <dgm:pt modelId="{D55BB164-A9A4-40AC-A410-228800F61CFE}" type="pres">
      <dgm:prSet presAssocID="{CBB1D537-BA6E-44F7-88D0-7FE2D94519E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B054894-CC4E-44D6-91D6-EA71933BFDD5}" type="pres">
      <dgm:prSet presAssocID="{B403F870-6786-4F12-9119-C40776C71B22}" presName="centerShape" presStyleLbl="node0" presStyleIdx="0" presStyleCnt="1"/>
      <dgm:spPr/>
    </dgm:pt>
    <dgm:pt modelId="{1E15A43D-FF93-4EEE-808E-D2CFC29F993F}" type="pres">
      <dgm:prSet presAssocID="{727C8E02-A809-40A2-9FE7-4EBE2878C29F}" presName="parTrans" presStyleLbl="bgSibTrans2D1" presStyleIdx="0" presStyleCnt="3"/>
      <dgm:spPr/>
    </dgm:pt>
    <dgm:pt modelId="{193C2D28-8376-4DDD-9B28-C9C903039EA0}" type="pres">
      <dgm:prSet presAssocID="{0FD37B3C-65D8-4864-B1CD-1661D63C418E}" presName="node" presStyleLbl="node1" presStyleIdx="0" presStyleCnt="3">
        <dgm:presLayoutVars>
          <dgm:bulletEnabled val="1"/>
        </dgm:presLayoutVars>
      </dgm:prSet>
      <dgm:spPr/>
    </dgm:pt>
    <dgm:pt modelId="{5FCB2CFD-150C-42BC-BFFE-0AB9D4EA67AB}" type="pres">
      <dgm:prSet presAssocID="{34EF685B-A378-40B1-897B-0E76F9C13034}" presName="parTrans" presStyleLbl="bgSibTrans2D1" presStyleIdx="1" presStyleCnt="3"/>
      <dgm:spPr/>
    </dgm:pt>
    <dgm:pt modelId="{ED5BAFCA-5AAD-4F6D-A584-598C60487D9E}" type="pres">
      <dgm:prSet presAssocID="{C4188C7E-55FB-4901-BED0-63825970FAA1}" presName="node" presStyleLbl="node1" presStyleIdx="1" presStyleCnt="3">
        <dgm:presLayoutVars>
          <dgm:bulletEnabled val="1"/>
        </dgm:presLayoutVars>
      </dgm:prSet>
      <dgm:spPr/>
    </dgm:pt>
    <dgm:pt modelId="{42BAF783-DE5B-4CF7-AC84-CDC0F8B26E06}" type="pres">
      <dgm:prSet presAssocID="{B22E1DCD-D8AA-4C56-AEF4-393665C25264}" presName="parTrans" presStyleLbl="bgSibTrans2D1" presStyleIdx="2" presStyleCnt="3"/>
      <dgm:spPr/>
    </dgm:pt>
    <dgm:pt modelId="{49B7461A-06D5-4651-BB3C-68FE814C68B7}" type="pres">
      <dgm:prSet presAssocID="{C7B05A49-1C30-4D2E-8512-A3D82DCE0BAA}" presName="node" presStyleLbl="node1" presStyleIdx="2" presStyleCnt="3">
        <dgm:presLayoutVars>
          <dgm:bulletEnabled val="1"/>
        </dgm:presLayoutVars>
      </dgm:prSet>
      <dgm:spPr/>
    </dgm:pt>
  </dgm:ptLst>
  <dgm:cxnLst>
    <dgm:cxn modelId="{57F4490C-E449-443E-90DA-628DFD39B74F}" type="presOf" srcId="{B403F870-6786-4F12-9119-C40776C71B22}" destId="{2B054894-CC4E-44D6-91D6-EA71933BFDD5}" srcOrd="0" destOrd="0" presId="urn:microsoft.com/office/officeart/2005/8/layout/radial4"/>
    <dgm:cxn modelId="{0503E814-51EF-4A18-A4F9-269E78DCF612}" srcId="{B403F870-6786-4F12-9119-C40776C71B22}" destId="{C7B05A49-1C30-4D2E-8512-A3D82DCE0BAA}" srcOrd="2" destOrd="0" parTransId="{B22E1DCD-D8AA-4C56-AEF4-393665C25264}" sibTransId="{F9145E8C-94C1-4C82-98AC-86B5ABD1D42D}"/>
    <dgm:cxn modelId="{74ACCC1E-3B10-4FE9-BAC1-9FBFD123CCF5}" type="presOf" srcId="{C7B05A49-1C30-4D2E-8512-A3D82DCE0BAA}" destId="{49B7461A-06D5-4651-BB3C-68FE814C68B7}" srcOrd="0" destOrd="0" presId="urn:microsoft.com/office/officeart/2005/8/layout/radial4"/>
    <dgm:cxn modelId="{34292327-EB1A-4686-98BF-6EF937B89999}" srcId="{B403F870-6786-4F12-9119-C40776C71B22}" destId="{0FD37B3C-65D8-4864-B1CD-1661D63C418E}" srcOrd="0" destOrd="0" parTransId="{727C8E02-A809-40A2-9FE7-4EBE2878C29F}" sibTransId="{AEFBFBE1-FB4F-40E7-B035-3D874DB07B90}"/>
    <dgm:cxn modelId="{43E58528-EF3D-4B7A-A3D8-2D371D4980F6}" type="presOf" srcId="{CBB1D537-BA6E-44F7-88D0-7FE2D94519EC}" destId="{D55BB164-A9A4-40AC-A410-228800F61CFE}" srcOrd="0" destOrd="0" presId="urn:microsoft.com/office/officeart/2005/8/layout/radial4"/>
    <dgm:cxn modelId="{70DBE53D-D9B9-4F96-AF21-65D0E3E82101}" type="presOf" srcId="{727C8E02-A809-40A2-9FE7-4EBE2878C29F}" destId="{1E15A43D-FF93-4EEE-808E-D2CFC29F993F}" srcOrd="0" destOrd="0" presId="urn:microsoft.com/office/officeart/2005/8/layout/radial4"/>
    <dgm:cxn modelId="{AC8F0156-F6D1-496B-9313-7FE9E8D48DAC}" type="presOf" srcId="{34EF685B-A378-40B1-897B-0E76F9C13034}" destId="{5FCB2CFD-150C-42BC-BFFE-0AB9D4EA67AB}" srcOrd="0" destOrd="0" presId="urn:microsoft.com/office/officeart/2005/8/layout/radial4"/>
    <dgm:cxn modelId="{3AFC2296-01F8-4898-8DE4-BB2BDC5F9401}" srcId="{B403F870-6786-4F12-9119-C40776C71B22}" destId="{C4188C7E-55FB-4901-BED0-63825970FAA1}" srcOrd="1" destOrd="0" parTransId="{34EF685B-A378-40B1-897B-0E76F9C13034}" sibTransId="{BF12FD8E-669A-4DFF-A5E4-1783E46916BC}"/>
    <dgm:cxn modelId="{CAA462A3-99FF-4AB5-A160-7DF3417ABC6D}" srcId="{CBB1D537-BA6E-44F7-88D0-7FE2D94519EC}" destId="{B403F870-6786-4F12-9119-C40776C71B22}" srcOrd="0" destOrd="0" parTransId="{3B13FFB2-D960-4E50-8CF9-6084937B0B4E}" sibTransId="{60E596EE-5421-4F3F-85F8-F0F107029B76}"/>
    <dgm:cxn modelId="{43D799C2-0B4C-4ED9-BF21-109382824BE4}" type="presOf" srcId="{B22E1DCD-D8AA-4C56-AEF4-393665C25264}" destId="{42BAF783-DE5B-4CF7-AC84-CDC0F8B26E06}" srcOrd="0" destOrd="0" presId="urn:microsoft.com/office/officeart/2005/8/layout/radial4"/>
    <dgm:cxn modelId="{820C4AE0-14B9-4409-9DAE-9FA967234730}" type="presOf" srcId="{0FD37B3C-65D8-4864-B1CD-1661D63C418E}" destId="{193C2D28-8376-4DDD-9B28-C9C903039EA0}" srcOrd="0" destOrd="0" presId="urn:microsoft.com/office/officeart/2005/8/layout/radial4"/>
    <dgm:cxn modelId="{5D4DE3E0-D720-426C-85EB-485A2B9E97B3}" type="presOf" srcId="{C4188C7E-55FB-4901-BED0-63825970FAA1}" destId="{ED5BAFCA-5AAD-4F6D-A584-598C60487D9E}" srcOrd="0" destOrd="0" presId="urn:microsoft.com/office/officeart/2005/8/layout/radial4"/>
    <dgm:cxn modelId="{B48B3C53-6682-483F-B073-F0BE4CB2EF59}" type="presParOf" srcId="{D55BB164-A9A4-40AC-A410-228800F61CFE}" destId="{2B054894-CC4E-44D6-91D6-EA71933BFDD5}" srcOrd="0" destOrd="0" presId="urn:microsoft.com/office/officeart/2005/8/layout/radial4"/>
    <dgm:cxn modelId="{1A36C797-3E12-449C-81C8-373A9F00DC9B}" type="presParOf" srcId="{D55BB164-A9A4-40AC-A410-228800F61CFE}" destId="{1E15A43D-FF93-4EEE-808E-D2CFC29F993F}" srcOrd="1" destOrd="0" presId="urn:microsoft.com/office/officeart/2005/8/layout/radial4"/>
    <dgm:cxn modelId="{970188BB-8276-48CB-B6D0-58CCA863C39D}" type="presParOf" srcId="{D55BB164-A9A4-40AC-A410-228800F61CFE}" destId="{193C2D28-8376-4DDD-9B28-C9C903039EA0}" srcOrd="2" destOrd="0" presId="urn:microsoft.com/office/officeart/2005/8/layout/radial4"/>
    <dgm:cxn modelId="{2C44CF81-F2E7-4BFF-ADE5-DC0682F35A63}" type="presParOf" srcId="{D55BB164-A9A4-40AC-A410-228800F61CFE}" destId="{5FCB2CFD-150C-42BC-BFFE-0AB9D4EA67AB}" srcOrd="3" destOrd="0" presId="urn:microsoft.com/office/officeart/2005/8/layout/radial4"/>
    <dgm:cxn modelId="{D0C34677-678E-477E-8304-4FD7CFADF806}" type="presParOf" srcId="{D55BB164-A9A4-40AC-A410-228800F61CFE}" destId="{ED5BAFCA-5AAD-4F6D-A584-598C60487D9E}" srcOrd="4" destOrd="0" presId="urn:microsoft.com/office/officeart/2005/8/layout/radial4"/>
    <dgm:cxn modelId="{078F3552-232F-42F0-BA78-15ACF80CD796}" type="presParOf" srcId="{D55BB164-A9A4-40AC-A410-228800F61CFE}" destId="{42BAF783-DE5B-4CF7-AC84-CDC0F8B26E06}" srcOrd="5" destOrd="0" presId="urn:microsoft.com/office/officeart/2005/8/layout/radial4"/>
    <dgm:cxn modelId="{155BB18E-DBB6-43C4-99F5-99BABB367770}" type="presParOf" srcId="{D55BB164-A9A4-40AC-A410-228800F61CFE}" destId="{49B7461A-06D5-4651-BB3C-68FE814C68B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910129-3E2C-4E41-96ED-329AFA5CE83A}" type="doc">
      <dgm:prSet loTypeId="urn:microsoft.com/office/officeart/2005/8/layout/b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A6D9100-8707-4F4D-AF56-D1E05B77D2B7}">
      <dgm:prSet phldrT="[文字]"/>
      <dgm:spPr/>
      <dgm:t>
        <a:bodyPr/>
        <a:lstStyle/>
        <a:p>
          <a:r>
            <a:rPr lang="zh-TW" altLang="en-US" dirty="0"/>
            <a:t>選定起點</a:t>
          </a:r>
          <a:endParaRPr lang="en-US" altLang="zh-TW" dirty="0"/>
        </a:p>
        <a:p>
          <a:r>
            <a:rPr lang="zh-TW" altLang="en-US" dirty="0"/>
            <a:t>與終點</a:t>
          </a:r>
        </a:p>
      </dgm:t>
    </dgm:pt>
    <dgm:pt modelId="{327CB5AA-C285-4ED2-A7FA-1C7F2E6FB7D0}" type="parTrans" cxnId="{A5C57C30-4640-468B-A5DC-5A143AC302D4}">
      <dgm:prSet/>
      <dgm:spPr/>
      <dgm:t>
        <a:bodyPr/>
        <a:lstStyle/>
        <a:p>
          <a:endParaRPr lang="zh-TW" altLang="en-US"/>
        </a:p>
      </dgm:t>
    </dgm:pt>
    <dgm:pt modelId="{440E519C-DD1F-445D-8B29-8C0F10040704}" type="sibTrans" cxnId="{A5C57C30-4640-468B-A5DC-5A143AC302D4}">
      <dgm:prSet/>
      <dgm:spPr/>
      <dgm:t>
        <a:bodyPr/>
        <a:lstStyle/>
        <a:p>
          <a:endParaRPr lang="zh-TW" altLang="en-US"/>
        </a:p>
      </dgm:t>
    </dgm:pt>
    <dgm:pt modelId="{2BFDDD88-5CB5-4CD7-985E-352BE5EE764C}">
      <dgm:prSet phldrT="[文字]"/>
      <dgm:spPr/>
      <dgm:t>
        <a:bodyPr/>
        <a:lstStyle/>
        <a:p>
          <a:r>
            <a:rPr lang="zh-TW" altLang="en-US" dirty="0"/>
            <a:t> </a:t>
          </a:r>
        </a:p>
      </dgm:t>
    </dgm:pt>
    <dgm:pt modelId="{09A3A6A7-FB06-4084-8075-43F9B8420458}" type="parTrans" cxnId="{84F6AC41-9916-4DC2-8061-F7292610590F}">
      <dgm:prSet/>
      <dgm:spPr/>
      <dgm:t>
        <a:bodyPr/>
        <a:lstStyle/>
        <a:p>
          <a:endParaRPr lang="zh-TW" altLang="en-US"/>
        </a:p>
      </dgm:t>
    </dgm:pt>
    <dgm:pt modelId="{70A2D2AA-C3F7-4AAB-BB42-0DDDCD6A53E2}" type="sibTrans" cxnId="{84F6AC41-9916-4DC2-8061-F7292610590F}">
      <dgm:prSet/>
      <dgm:spPr/>
      <dgm:t>
        <a:bodyPr/>
        <a:lstStyle/>
        <a:p>
          <a:endParaRPr lang="zh-TW" altLang="en-US"/>
        </a:p>
      </dgm:t>
    </dgm:pt>
    <dgm:pt modelId="{211E229D-33BE-4930-ADC9-D0682119B471}">
      <dgm:prSet phldrT="[文字]"/>
      <dgm:spPr/>
      <dgm:t>
        <a:bodyPr/>
        <a:lstStyle/>
        <a:p>
          <a:r>
            <a:rPr lang="zh-TW" altLang="en-US" dirty="0"/>
            <a:t>與最快路徑比較</a:t>
          </a:r>
          <a:r>
            <a:rPr lang="en-US" altLang="zh-TW" dirty="0"/>
            <a:t>CP</a:t>
          </a:r>
          <a:r>
            <a:rPr lang="zh-TW" altLang="en-US" dirty="0"/>
            <a:t>值</a:t>
          </a:r>
        </a:p>
      </dgm:t>
    </dgm:pt>
    <dgm:pt modelId="{1CABECE7-8C2B-4995-AF67-01D41F8E13C0}" type="parTrans" cxnId="{6B49A7EE-14AC-4820-A3EF-EA3C377582F0}">
      <dgm:prSet/>
      <dgm:spPr/>
      <dgm:t>
        <a:bodyPr/>
        <a:lstStyle/>
        <a:p>
          <a:endParaRPr lang="zh-TW" altLang="en-US"/>
        </a:p>
      </dgm:t>
    </dgm:pt>
    <dgm:pt modelId="{E2C70901-7E43-4A65-A62B-4A9B2B78E4A4}" type="sibTrans" cxnId="{6B49A7EE-14AC-4820-A3EF-EA3C377582F0}">
      <dgm:prSet/>
      <dgm:spPr/>
      <dgm:t>
        <a:bodyPr/>
        <a:lstStyle/>
        <a:p>
          <a:endParaRPr lang="zh-TW" altLang="en-US"/>
        </a:p>
      </dgm:t>
    </dgm:pt>
    <dgm:pt modelId="{7C7DA584-B365-418E-A4A0-00D938F80873}">
      <dgm:prSet phldrT="[文字]"/>
      <dgm:spPr/>
      <dgm:t>
        <a:bodyPr/>
        <a:lstStyle/>
        <a:p>
          <a:r>
            <a:rPr lang="zh-TW" altLang="en-US" dirty="0"/>
            <a:t>得出</a:t>
          </a:r>
          <a:r>
            <a:rPr lang="en-US" altLang="zh-TW" dirty="0"/>
            <a:t>CP</a:t>
          </a:r>
          <a:r>
            <a:rPr lang="zh-TW" altLang="en-US" dirty="0"/>
            <a:t>值最高的路徑</a:t>
          </a:r>
        </a:p>
      </dgm:t>
    </dgm:pt>
    <dgm:pt modelId="{7F6718E3-C25C-49BD-9743-3A4B2EC206E2}" type="parTrans" cxnId="{A668DB3F-E372-4A19-B4CF-DD429C21CE55}">
      <dgm:prSet/>
      <dgm:spPr/>
      <dgm:t>
        <a:bodyPr/>
        <a:lstStyle/>
        <a:p>
          <a:endParaRPr lang="zh-TW" altLang="en-US"/>
        </a:p>
      </dgm:t>
    </dgm:pt>
    <dgm:pt modelId="{8E83B521-7DAC-4A91-BAFC-0B1F991C1838}" type="sibTrans" cxnId="{A668DB3F-E372-4A19-B4CF-DD429C21CE55}">
      <dgm:prSet/>
      <dgm:spPr/>
      <dgm:t>
        <a:bodyPr/>
        <a:lstStyle/>
        <a:p>
          <a:endParaRPr lang="zh-TW" altLang="en-US"/>
        </a:p>
      </dgm:t>
    </dgm:pt>
    <dgm:pt modelId="{FDA06A38-6E53-4900-962A-DE4B8EA7BFF2}" type="pres">
      <dgm:prSet presAssocID="{0A910129-3E2C-4E41-96ED-329AFA5CE83A}" presName="Name0" presStyleCnt="0">
        <dgm:presLayoutVars>
          <dgm:dir/>
          <dgm:resizeHandles val="exact"/>
        </dgm:presLayoutVars>
      </dgm:prSet>
      <dgm:spPr/>
    </dgm:pt>
    <dgm:pt modelId="{FB732590-577C-4CF4-90FC-388D65C702EF}" type="pres">
      <dgm:prSet presAssocID="{9A6D9100-8707-4F4D-AF56-D1E05B77D2B7}" presName="node" presStyleLbl="node1" presStyleIdx="0" presStyleCnt="4">
        <dgm:presLayoutVars>
          <dgm:bulletEnabled val="1"/>
        </dgm:presLayoutVars>
      </dgm:prSet>
      <dgm:spPr/>
    </dgm:pt>
    <dgm:pt modelId="{7B0E8566-0F9B-4138-9436-D56A212410E5}" type="pres">
      <dgm:prSet presAssocID="{440E519C-DD1F-445D-8B29-8C0F10040704}" presName="sibTrans" presStyleLbl="sibTrans1D1" presStyleIdx="0" presStyleCnt="3"/>
      <dgm:spPr/>
    </dgm:pt>
    <dgm:pt modelId="{8A93C69A-5F7A-4985-A252-7001DF3BAF07}" type="pres">
      <dgm:prSet presAssocID="{440E519C-DD1F-445D-8B29-8C0F10040704}" presName="connectorText" presStyleLbl="sibTrans1D1" presStyleIdx="0" presStyleCnt="3"/>
      <dgm:spPr/>
    </dgm:pt>
    <dgm:pt modelId="{4606033C-42DA-41B3-9553-8F48702AC550}" type="pres">
      <dgm:prSet presAssocID="{2BFDDD88-5CB5-4CD7-985E-352BE5EE764C}" presName="node" presStyleLbl="node1" presStyleIdx="1" presStyleCnt="4">
        <dgm:presLayoutVars>
          <dgm:bulletEnabled val="1"/>
        </dgm:presLayoutVars>
      </dgm:prSet>
      <dgm:spPr/>
    </dgm:pt>
    <dgm:pt modelId="{A5484C1E-7091-4DE8-8744-4DE3AB3A1D9B}" type="pres">
      <dgm:prSet presAssocID="{70A2D2AA-C3F7-4AAB-BB42-0DDDCD6A53E2}" presName="sibTrans" presStyleLbl="sibTrans1D1" presStyleIdx="1" presStyleCnt="3"/>
      <dgm:spPr/>
    </dgm:pt>
    <dgm:pt modelId="{D4077A33-B747-43F2-BED3-9E791DB2E6E6}" type="pres">
      <dgm:prSet presAssocID="{70A2D2AA-C3F7-4AAB-BB42-0DDDCD6A53E2}" presName="connectorText" presStyleLbl="sibTrans1D1" presStyleIdx="1" presStyleCnt="3"/>
      <dgm:spPr/>
    </dgm:pt>
    <dgm:pt modelId="{72365CAB-F22A-4D71-9E89-88888F64DF7F}" type="pres">
      <dgm:prSet presAssocID="{211E229D-33BE-4930-ADC9-D0682119B471}" presName="node" presStyleLbl="node1" presStyleIdx="2" presStyleCnt="4" custLinFactNeighborX="36651" custLinFactNeighborY="392">
        <dgm:presLayoutVars>
          <dgm:bulletEnabled val="1"/>
        </dgm:presLayoutVars>
      </dgm:prSet>
      <dgm:spPr/>
    </dgm:pt>
    <dgm:pt modelId="{EC3FE633-42A2-41C6-B910-F68EA4B48590}" type="pres">
      <dgm:prSet presAssocID="{E2C70901-7E43-4A65-A62B-4A9B2B78E4A4}" presName="sibTrans" presStyleLbl="sibTrans1D1" presStyleIdx="2" presStyleCnt="3"/>
      <dgm:spPr/>
    </dgm:pt>
    <dgm:pt modelId="{DB1ABF17-5C73-4F07-91D2-2A2C959BDFCB}" type="pres">
      <dgm:prSet presAssocID="{E2C70901-7E43-4A65-A62B-4A9B2B78E4A4}" presName="connectorText" presStyleLbl="sibTrans1D1" presStyleIdx="2" presStyleCnt="3"/>
      <dgm:spPr/>
    </dgm:pt>
    <dgm:pt modelId="{6B37E113-1FBE-4BBB-97D9-0E1BB3E3F425}" type="pres">
      <dgm:prSet presAssocID="{7C7DA584-B365-418E-A4A0-00D938F80873}" presName="node" presStyleLbl="node1" presStyleIdx="3" presStyleCnt="4" custLinFactNeighborX="41965" custLinFactNeighborY="392">
        <dgm:presLayoutVars>
          <dgm:bulletEnabled val="1"/>
        </dgm:presLayoutVars>
      </dgm:prSet>
      <dgm:spPr/>
    </dgm:pt>
  </dgm:ptLst>
  <dgm:cxnLst>
    <dgm:cxn modelId="{30C72B05-4708-4F42-8DC1-570B3B12E5D9}" type="presOf" srcId="{440E519C-DD1F-445D-8B29-8C0F10040704}" destId="{8A93C69A-5F7A-4985-A252-7001DF3BAF07}" srcOrd="1" destOrd="0" presId="urn:microsoft.com/office/officeart/2005/8/layout/bProcess3"/>
    <dgm:cxn modelId="{5236A61C-858D-4EE0-98B9-623122FF38E5}" type="presOf" srcId="{70A2D2AA-C3F7-4AAB-BB42-0DDDCD6A53E2}" destId="{A5484C1E-7091-4DE8-8744-4DE3AB3A1D9B}" srcOrd="0" destOrd="0" presId="urn:microsoft.com/office/officeart/2005/8/layout/bProcess3"/>
    <dgm:cxn modelId="{A5C57C30-4640-468B-A5DC-5A143AC302D4}" srcId="{0A910129-3E2C-4E41-96ED-329AFA5CE83A}" destId="{9A6D9100-8707-4F4D-AF56-D1E05B77D2B7}" srcOrd="0" destOrd="0" parTransId="{327CB5AA-C285-4ED2-A7FA-1C7F2E6FB7D0}" sibTransId="{440E519C-DD1F-445D-8B29-8C0F10040704}"/>
    <dgm:cxn modelId="{53A94C36-843B-49A9-85E6-A7F17A97F19C}" type="presOf" srcId="{E2C70901-7E43-4A65-A62B-4A9B2B78E4A4}" destId="{EC3FE633-42A2-41C6-B910-F68EA4B48590}" srcOrd="0" destOrd="0" presId="urn:microsoft.com/office/officeart/2005/8/layout/bProcess3"/>
    <dgm:cxn modelId="{BD418739-8513-41EC-B87D-74BFE215583F}" type="presOf" srcId="{0A910129-3E2C-4E41-96ED-329AFA5CE83A}" destId="{FDA06A38-6E53-4900-962A-DE4B8EA7BFF2}" srcOrd="0" destOrd="0" presId="urn:microsoft.com/office/officeart/2005/8/layout/bProcess3"/>
    <dgm:cxn modelId="{628E763D-E384-4543-9C83-10FD4EC14995}" type="presOf" srcId="{E2C70901-7E43-4A65-A62B-4A9B2B78E4A4}" destId="{DB1ABF17-5C73-4F07-91D2-2A2C959BDFCB}" srcOrd="1" destOrd="0" presId="urn:microsoft.com/office/officeart/2005/8/layout/bProcess3"/>
    <dgm:cxn modelId="{A668DB3F-E372-4A19-B4CF-DD429C21CE55}" srcId="{0A910129-3E2C-4E41-96ED-329AFA5CE83A}" destId="{7C7DA584-B365-418E-A4A0-00D938F80873}" srcOrd="3" destOrd="0" parTransId="{7F6718E3-C25C-49BD-9743-3A4B2EC206E2}" sibTransId="{8E83B521-7DAC-4A91-BAFC-0B1F991C1838}"/>
    <dgm:cxn modelId="{044B705E-3CED-42F0-BB16-AFA5DF76E7C0}" type="presOf" srcId="{2BFDDD88-5CB5-4CD7-985E-352BE5EE764C}" destId="{4606033C-42DA-41B3-9553-8F48702AC550}" srcOrd="0" destOrd="0" presId="urn:microsoft.com/office/officeart/2005/8/layout/bProcess3"/>
    <dgm:cxn modelId="{84F6AC41-9916-4DC2-8061-F7292610590F}" srcId="{0A910129-3E2C-4E41-96ED-329AFA5CE83A}" destId="{2BFDDD88-5CB5-4CD7-985E-352BE5EE764C}" srcOrd="1" destOrd="0" parTransId="{09A3A6A7-FB06-4084-8075-43F9B8420458}" sibTransId="{70A2D2AA-C3F7-4AAB-BB42-0DDDCD6A53E2}"/>
    <dgm:cxn modelId="{46A56762-C151-4A20-8AC7-CEF5E878FE88}" type="presOf" srcId="{70A2D2AA-C3F7-4AAB-BB42-0DDDCD6A53E2}" destId="{D4077A33-B747-43F2-BED3-9E791DB2E6E6}" srcOrd="1" destOrd="0" presId="urn:microsoft.com/office/officeart/2005/8/layout/bProcess3"/>
    <dgm:cxn modelId="{A118B293-72B8-49BE-89C0-4F731197B25F}" type="presOf" srcId="{211E229D-33BE-4930-ADC9-D0682119B471}" destId="{72365CAB-F22A-4D71-9E89-88888F64DF7F}" srcOrd="0" destOrd="0" presId="urn:microsoft.com/office/officeart/2005/8/layout/bProcess3"/>
    <dgm:cxn modelId="{BFF83FB7-9C2E-41D1-B7E4-F16EE2E79D5F}" type="presOf" srcId="{7C7DA584-B365-418E-A4A0-00D938F80873}" destId="{6B37E113-1FBE-4BBB-97D9-0E1BB3E3F425}" srcOrd="0" destOrd="0" presId="urn:microsoft.com/office/officeart/2005/8/layout/bProcess3"/>
    <dgm:cxn modelId="{BEE00BC3-AD2A-4152-9DFE-3B2285BD697D}" type="presOf" srcId="{9A6D9100-8707-4F4D-AF56-D1E05B77D2B7}" destId="{FB732590-577C-4CF4-90FC-388D65C702EF}" srcOrd="0" destOrd="0" presId="urn:microsoft.com/office/officeart/2005/8/layout/bProcess3"/>
    <dgm:cxn modelId="{5BBBABED-B111-4BF4-9A6C-7AC0F7969EAB}" type="presOf" srcId="{440E519C-DD1F-445D-8B29-8C0F10040704}" destId="{7B0E8566-0F9B-4138-9436-D56A212410E5}" srcOrd="0" destOrd="0" presId="urn:microsoft.com/office/officeart/2005/8/layout/bProcess3"/>
    <dgm:cxn modelId="{6B49A7EE-14AC-4820-A3EF-EA3C377582F0}" srcId="{0A910129-3E2C-4E41-96ED-329AFA5CE83A}" destId="{211E229D-33BE-4930-ADC9-D0682119B471}" srcOrd="2" destOrd="0" parTransId="{1CABECE7-8C2B-4995-AF67-01D41F8E13C0}" sibTransId="{E2C70901-7E43-4A65-A62B-4A9B2B78E4A4}"/>
    <dgm:cxn modelId="{E94FB5A0-0C15-4C32-928C-D27F534C6F74}" type="presParOf" srcId="{FDA06A38-6E53-4900-962A-DE4B8EA7BFF2}" destId="{FB732590-577C-4CF4-90FC-388D65C702EF}" srcOrd="0" destOrd="0" presId="urn:microsoft.com/office/officeart/2005/8/layout/bProcess3"/>
    <dgm:cxn modelId="{6C25C2D2-2356-4A2C-8C3D-05F65603F6C8}" type="presParOf" srcId="{FDA06A38-6E53-4900-962A-DE4B8EA7BFF2}" destId="{7B0E8566-0F9B-4138-9436-D56A212410E5}" srcOrd="1" destOrd="0" presId="urn:microsoft.com/office/officeart/2005/8/layout/bProcess3"/>
    <dgm:cxn modelId="{90FBD01A-8ABC-43DA-B2E1-1F2D27E505A1}" type="presParOf" srcId="{7B0E8566-0F9B-4138-9436-D56A212410E5}" destId="{8A93C69A-5F7A-4985-A252-7001DF3BAF07}" srcOrd="0" destOrd="0" presId="urn:microsoft.com/office/officeart/2005/8/layout/bProcess3"/>
    <dgm:cxn modelId="{0CA52726-7BE9-4E49-BC2E-6DCF892159E8}" type="presParOf" srcId="{FDA06A38-6E53-4900-962A-DE4B8EA7BFF2}" destId="{4606033C-42DA-41B3-9553-8F48702AC550}" srcOrd="2" destOrd="0" presId="urn:microsoft.com/office/officeart/2005/8/layout/bProcess3"/>
    <dgm:cxn modelId="{6DFB9BBF-E483-491F-8DFD-932635D3041C}" type="presParOf" srcId="{FDA06A38-6E53-4900-962A-DE4B8EA7BFF2}" destId="{A5484C1E-7091-4DE8-8744-4DE3AB3A1D9B}" srcOrd="3" destOrd="0" presId="urn:microsoft.com/office/officeart/2005/8/layout/bProcess3"/>
    <dgm:cxn modelId="{F7410678-017E-4D94-9E25-82302A5A5F17}" type="presParOf" srcId="{A5484C1E-7091-4DE8-8744-4DE3AB3A1D9B}" destId="{D4077A33-B747-43F2-BED3-9E791DB2E6E6}" srcOrd="0" destOrd="0" presId="urn:microsoft.com/office/officeart/2005/8/layout/bProcess3"/>
    <dgm:cxn modelId="{2211BFD2-69C5-4731-A149-1077922344FF}" type="presParOf" srcId="{FDA06A38-6E53-4900-962A-DE4B8EA7BFF2}" destId="{72365CAB-F22A-4D71-9E89-88888F64DF7F}" srcOrd="4" destOrd="0" presId="urn:microsoft.com/office/officeart/2005/8/layout/bProcess3"/>
    <dgm:cxn modelId="{C2781070-47AF-448B-BFD0-5C5431424AD5}" type="presParOf" srcId="{FDA06A38-6E53-4900-962A-DE4B8EA7BFF2}" destId="{EC3FE633-42A2-41C6-B910-F68EA4B48590}" srcOrd="5" destOrd="0" presId="urn:microsoft.com/office/officeart/2005/8/layout/bProcess3"/>
    <dgm:cxn modelId="{E4885816-CA22-48F1-9367-F36A0B659ED7}" type="presParOf" srcId="{EC3FE633-42A2-41C6-B910-F68EA4B48590}" destId="{DB1ABF17-5C73-4F07-91D2-2A2C959BDFCB}" srcOrd="0" destOrd="0" presId="urn:microsoft.com/office/officeart/2005/8/layout/bProcess3"/>
    <dgm:cxn modelId="{7BC8A568-D9D9-4886-96EC-7FCC5496114C}" type="presParOf" srcId="{FDA06A38-6E53-4900-962A-DE4B8EA7BFF2}" destId="{6B37E113-1FBE-4BBB-97D9-0E1BB3E3F425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54894-CC4E-44D6-91D6-EA71933BFDD5}">
      <dsp:nvSpPr>
        <dsp:cNvPr id="0" name=""/>
        <dsp:cNvSpPr/>
      </dsp:nvSpPr>
      <dsp:spPr>
        <a:xfrm>
          <a:off x="2086229" y="2684772"/>
          <a:ext cx="1924284" cy="19242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兩站最短時間與其對應花費</a:t>
          </a:r>
        </a:p>
      </dsp:txBody>
      <dsp:txXfrm>
        <a:off x="2368034" y="2966577"/>
        <a:ext cx="1360674" cy="1360674"/>
      </dsp:txXfrm>
    </dsp:sp>
    <dsp:sp modelId="{1E15A43D-FF93-4EEE-808E-D2CFC29F993F}">
      <dsp:nvSpPr>
        <dsp:cNvPr id="0" name=""/>
        <dsp:cNvSpPr/>
      </dsp:nvSpPr>
      <dsp:spPr>
        <a:xfrm rot="12900000">
          <a:off x="775190" y="2324141"/>
          <a:ext cx="1551358" cy="5484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3C2D28-8376-4DDD-9B28-C9C903039EA0}">
      <dsp:nvSpPr>
        <dsp:cNvPr id="0" name=""/>
        <dsp:cNvSpPr/>
      </dsp:nvSpPr>
      <dsp:spPr>
        <a:xfrm>
          <a:off x="1435" y="1422213"/>
          <a:ext cx="1828070" cy="1462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kern="1200" dirty="0"/>
            <a:t>決策變數：</a:t>
          </a:r>
          <a:endParaRPr lang="en-US" altLang="zh-TW" sz="2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kern="1200" dirty="0"/>
            <a:t>路線</a:t>
          </a:r>
        </a:p>
      </dsp:txBody>
      <dsp:txXfrm>
        <a:off x="44269" y="1465047"/>
        <a:ext cx="1742402" cy="1376788"/>
      </dsp:txXfrm>
    </dsp:sp>
    <dsp:sp modelId="{5FCB2CFD-150C-42BC-BFFE-0AB9D4EA67AB}">
      <dsp:nvSpPr>
        <dsp:cNvPr id="0" name=""/>
        <dsp:cNvSpPr/>
      </dsp:nvSpPr>
      <dsp:spPr>
        <a:xfrm rot="16200000">
          <a:off x="2272692" y="1544591"/>
          <a:ext cx="1551358" cy="5484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5BAFCA-5AAD-4F6D-A584-598C60487D9E}">
      <dsp:nvSpPr>
        <dsp:cNvPr id="0" name=""/>
        <dsp:cNvSpPr/>
      </dsp:nvSpPr>
      <dsp:spPr>
        <a:xfrm>
          <a:off x="2134336" y="311895"/>
          <a:ext cx="1828070" cy="1462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kern="1200" dirty="0"/>
            <a:t>路線圖</a:t>
          </a:r>
        </a:p>
      </dsp:txBody>
      <dsp:txXfrm>
        <a:off x="2177170" y="354729"/>
        <a:ext cx="1742402" cy="1376788"/>
      </dsp:txXfrm>
    </dsp:sp>
    <dsp:sp modelId="{42BAF783-DE5B-4CF7-AC84-CDC0F8B26E06}">
      <dsp:nvSpPr>
        <dsp:cNvPr id="0" name=""/>
        <dsp:cNvSpPr/>
      </dsp:nvSpPr>
      <dsp:spPr>
        <a:xfrm rot="19500000">
          <a:off x="3770194" y="2324141"/>
          <a:ext cx="1551358" cy="5484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9B7461A-06D5-4651-BB3C-68FE814C68B7}">
      <dsp:nvSpPr>
        <dsp:cNvPr id="0" name=""/>
        <dsp:cNvSpPr/>
      </dsp:nvSpPr>
      <dsp:spPr>
        <a:xfrm>
          <a:off x="4267237" y="1422213"/>
          <a:ext cx="1828070" cy="1462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kern="1200" dirty="0"/>
            <a:t>目標式：</a:t>
          </a:r>
          <a:endParaRPr lang="en-US" altLang="zh-TW" sz="2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kern="1200" dirty="0"/>
            <a:t>最短時間</a:t>
          </a:r>
        </a:p>
      </dsp:txBody>
      <dsp:txXfrm>
        <a:off x="4310071" y="1465047"/>
        <a:ext cx="1742402" cy="1376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E8566-0F9B-4138-9436-D56A212410E5}">
      <dsp:nvSpPr>
        <dsp:cNvPr id="0" name=""/>
        <dsp:cNvSpPr/>
      </dsp:nvSpPr>
      <dsp:spPr>
        <a:xfrm>
          <a:off x="4557376" y="897986"/>
          <a:ext cx="6922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220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885409" y="940092"/>
        <a:ext cx="36140" cy="7228"/>
      </dsp:txXfrm>
    </dsp:sp>
    <dsp:sp modelId="{FB732590-577C-4CF4-90FC-388D65C702EF}">
      <dsp:nvSpPr>
        <dsp:cNvPr id="0" name=""/>
        <dsp:cNvSpPr/>
      </dsp:nvSpPr>
      <dsp:spPr>
        <a:xfrm>
          <a:off x="1416540" y="915"/>
          <a:ext cx="3142635" cy="18855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選定起點</a:t>
          </a:r>
          <a:endParaRPr lang="en-US" altLang="zh-TW" sz="3000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與終點</a:t>
          </a:r>
        </a:p>
      </dsp:txBody>
      <dsp:txXfrm>
        <a:off x="1416540" y="915"/>
        <a:ext cx="3142635" cy="1885581"/>
      </dsp:txXfrm>
    </dsp:sp>
    <dsp:sp modelId="{A5484C1E-7091-4DE8-8744-4DE3AB3A1D9B}">
      <dsp:nvSpPr>
        <dsp:cNvPr id="0" name=""/>
        <dsp:cNvSpPr/>
      </dsp:nvSpPr>
      <dsp:spPr>
        <a:xfrm>
          <a:off x="4139665" y="1884696"/>
          <a:ext cx="2713634" cy="693121"/>
        </a:xfrm>
        <a:custGeom>
          <a:avLst/>
          <a:gdLst/>
          <a:ahLst/>
          <a:cxnLst/>
          <a:rect l="0" t="0" r="0" b="0"/>
          <a:pathLst>
            <a:path>
              <a:moveTo>
                <a:pt x="2713634" y="0"/>
              </a:moveTo>
              <a:lnTo>
                <a:pt x="2713634" y="363660"/>
              </a:lnTo>
              <a:lnTo>
                <a:pt x="0" y="363660"/>
              </a:lnTo>
              <a:lnTo>
                <a:pt x="0" y="69312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426271" y="2227643"/>
        <a:ext cx="140424" cy="7228"/>
      </dsp:txXfrm>
    </dsp:sp>
    <dsp:sp modelId="{4606033C-42DA-41B3-9553-8F48702AC550}">
      <dsp:nvSpPr>
        <dsp:cNvPr id="0" name=""/>
        <dsp:cNvSpPr/>
      </dsp:nvSpPr>
      <dsp:spPr>
        <a:xfrm>
          <a:off x="5281982" y="915"/>
          <a:ext cx="3142635" cy="18855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 </a:t>
          </a:r>
        </a:p>
      </dsp:txBody>
      <dsp:txXfrm>
        <a:off x="5281982" y="915"/>
        <a:ext cx="3142635" cy="1885581"/>
      </dsp:txXfrm>
    </dsp:sp>
    <dsp:sp modelId="{EC3FE633-42A2-41C6-B910-F68EA4B48590}">
      <dsp:nvSpPr>
        <dsp:cNvPr id="0" name=""/>
        <dsp:cNvSpPr/>
      </dsp:nvSpPr>
      <dsp:spPr>
        <a:xfrm>
          <a:off x="5709183" y="3507289"/>
          <a:ext cx="8592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5920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116541" y="3549395"/>
        <a:ext cx="44490" cy="7228"/>
      </dsp:txXfrm>
    </dsp:sp>
    <dsp:sp modelId="{72365CAB-F22A-4D71-9E89-88888F64DF7F}">
      <dsp:nvSpPr>
        <dsp:cNvPr id="0" name=""/>
        <dsp:cNvSpPr/>
      </dsp:nvSpPr>
      <dsp:spPr>
        <a:xfrm>
          <a:off x="2568348" y="2610218"/>
          <a:ext cx="3142635" cy="18855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與最快路徑比較</a:t>
          </a:r>
          <a:r>
            <a:rPr lang="en-US" altLang="zh-TW" sz="3000" kern="1200" dirty="0"/>
            <a:t>CP</a:t>
          </a:r>
          <a:r>
            <a:rPr lang="zh-TW" altLang="en-US" sz="3000" kern="1200" dirty="0"/>
            <a:t>值</a:t>
          </a:r>
        </a:p>
      </dsp:txBody>
      <dsp:txXfrm>
        <a:off x="2568348" y="2610218"/>
        <a:ext cx="3142635" cy="1885581"/>
      </dsp:txXfrm>
    </dsp:sp>
    <dsp:sp modelId="{6B37E113-1FBE-4BBB-97D9-0E1BB3E3F425}">
      <dsp:nvSpPr>
        <dsp:cNvPr id="0" name=""/>
        <dsp:cNvSpPr/>
      </dsp:nvSpPr>
      <dsp:spPr>
        <a:xfrm>
          <a:off x="6600789" y="2610218"/>
          <a:ext cx="3142635" cy="18855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得出</a:t>
          </a:r>
          <a:r>
            <a:rPr lang="en-US" altLang="zh-TW" sz="3000" kern="1200" dirty="0"/>
            <a:t>CP</a:t>
          </a:r>
          <a:r>
            <a:rPr lang="zh-TW" altLang="en-US" sz="3000" kern="1200" dirty="0"/>
            <a:t>值最高的路徑</a:t>
          </a:r>
        </a:p>
      </dsp:txBody>
      <dsp:txXfrm>
        <a:off x="6600789" y="2610218"/>
        <a:ext cx="3142635" cy="1885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B37B188-51D9-4CB7-A101-37A3A952F09C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2020/1/2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r"/>
            <a:fld id="{F9123D22-7BFC-4B1C-B8A0-BB63228EF8BB}" type="datetime1">
              <a:rPr lang="zh-TW" altLang="en-US" smtClean="0"/>
              <a:pPr algn="r"/>
              <a:t>2020/1/2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E61351F-DBB1-4664-ADA9-83BC7CB8848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8894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0822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294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8583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4690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3293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1141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n-US" altLang="zh-TW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5967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n-US" altLang="zh-TW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012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FCF053F2-2F59-4408-BCD1-421A0EBD3963}" type="datetime1">
              <a:rPr lang="zh-TW" altLang="en-US" smtClean="0"/>
              <a:pPr/>
              <a:t>2020/1/2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30D7629A-B2B6-4856-B652-6B03B393A7F5}" type="datetime1">
              <a:rPr lang="zh-TW" altLang="en-US" smtClean="0"/>
              <a:pPr/>
              <a:t>2020/1/2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A89DBD1-E09B-4B9E-B343-07B950CDDEFC}" type="datetime1">
              <a:rPr lang="zh-TW" altLang="en-US" smtClean="0"/>
              <a:pPr/>
              <a:t>2020/1/2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BCD662DD-7C70-45BC-907E-33E7FCFCD95E}" type="datetime1">
              <a:rPr lang="zh-TW" altLang="en-US" smtClean="0"/>
              <a:pPr/>
              <a:t>2020/1/2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A5C82291-2D26-4344-A466-FB0153CE616F}" type="datetime1">
              <a:rPr lang="zh-TW" altLang="en-US" smtClean="0"/>
              <a:pPr/>
              <a:t>2020/1/2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44CB1CC-3733-44E0-9C85-E6EB5FD43041}" type="datetime1">
              <a:rPr lang="zh-TW" altLang="en-US" smtClean="0"/>
              <a:pPr/>
              <a:t>2020/1/2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C653FAA3-FA93-46F3-8925-8DA0A7CD2AA2}" type="datetime1">
              <a:rPr lang="zh-TW" altLang="en-US" smtClean="0"/>
              <a:pPr/>
              <a:t>2020/1/2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783FFB7-5489-4FF1-8A6B-0F60E343C5B4}" type="datetime1">
              <a:rPr lang="zh-TW" altLang="en-US" smtClean="0"/>
              <a:pPr/>
              <a:t>2020/1/2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B22ADE9-153A-4E3F-9D70-43E6C84408C1}" type="datetime1">
              <a:rPr lang="zh-TW" altLang="en-US" smtClean="0"/>
              <a:pPr/>
              <a:t>2020/1/2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757B537-AB85-490D-8AB4-288FC655F154}" type="datetime1">
              <a:rPr lang="zh-TW" altLang="en-US" smtClean="0"/>
              <a:pPr/>
              <a:t>2020/1/2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81FEFA0A-2F20-4B60-98C6-5FFDA469AA1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8C45B18-80EF-4147-9AFC-80807CE62189}" type="datetime1">
              <a:rPr lang="zh-TW" altLang="en-US" smtClean="0"/>
              <a:pPr/>
              <a:t>2020/1/2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1FEFA0A-2F20-4B60-98C6-5FFDA469AA1C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Salesforce Sans"/>
                <a:sym typeface="Salesforce Sans"/>
              </a:rPr>
              <a:t>窮學生搭車返鄉投票</a:t>
            </a:r>
            <a:br>
              <a:rPr lang="en-US" altLang="zh-TW" dirty="0">
                <a:latin typeface="Salesforce Sans"/>
                <a:sym typeface="Salesforce Sans"/>
              </a:rPr>
            </a:br>
            <a:r>
              <a:rPr lang="zh-TW" altLang="en-US" dirty="0">
                <a:latin typeface="Salesforce Sans"/>
                <a:sym typeface="Salesforce Sans"/>
              </a:rPr>
              <a:t>最佳路線選擇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Salesforce Sans"/>
                <a:sym typeface="Salesforce Sans"/>
              </a:rPr>
              <a:t>第九組</a:t>
            </a:r>
            <a:endParaRPr lang="en-US" altLang="zh-TW" dirty="0">
              <a:latin typeface="Salesforce Sans"/>
              <a:sym typeface="Salesforce Sans"/>
            </a:endParaRPr>
          </a:p>
          <a:p>
            <a:pPr rtl="0"/>
            <a:r>
              <a:rPr lang="en-US" altLang="zh-TW" dirty="0">
                <a:latin typeface="Salesforce Sans"/>
                <a:sym typeface="Salesforce Sans"/>
              </a:rPr>
              <a:t>F74066030 </a:t>
            </a:r>
            <a:r>
              <a:rPr lang="zh-TW" altLang="en-US" dirty="0">
                <a:latin typeface="Salesforce Sans"/>
                <a:sym typeface="Salesforce Sans"/>
              </a:rPr>
              <a:t>廖映銜    </a:t>
            </a:r>
            <a:r>
              <a:rPr lang="en-US" altLang="zh-TW" dirty="0">
                <a:latin typeface="Salesforce Sans"/>
                <a:sym typeface="Salesforce Sans"/>
              </a:rPr>
              <a:t>F74052031 </a:t>
            </a:r>
            <a:r>
              <a:rPr lang="zh-TW" altLang="en-US" dirty="0">
                <a:latin typeface="Salesforce Sans"/>
                <a:sym typeface="Salesforce Sans"/>
              </a:rPr>
              <a:t>沈致宏</a:t>
            </a:r>
            <a:endParaRPr lang="en-US" altLang="zh-TW" dirty="0">
              <a:latin typeface="Salesforce Sans"/>
              <a:sym typeface="Salesforce Sans"/>
            </a:endParaRPr>
          </a:p>
          <a:p>
            <a:pPr rtl="0"/>
            <a:r>
              <a:rPr lang="en-US" altLang="zh-TW" dirty="0">
                <a:latin typeface="Salesforce Sans"/>
                <a:sym typeface="Salesforce Sans"/>
              </a:rPr>
              <a:t>F74064096 </a:t>
            </a:r>
            <a:r>
              <a:rPr lang="zh-TW" altLang="en-US" dirty="0">
                <a:latin typeface="Salesforce Sans"/>
                <a:sym typeface="Salesforce Sans"/>
              </a:rPr>
              <a:t>林和俊    </a:t>
            </a:r>
            <a:r>
              <a:rPr lang="en-US" altLang="zh-TW" dirty="0">
                <a:latin typeface="Salesforce Sans"/>
                <a:sym typeface="Salesforce Sans"/>
              </a:rPr>
              <a:t>F74064101</a:t>
            </a:r>
            <a:r>
              <a:rPr lang="zh-TW" altLang="en-US" dirty="0">
                <a:latin typeface="Salesforce Sans"/>
                <a:sym typeface="Salesforce Sans"/>
              </a:rPr>
              <a:t> 李哲宇</a:t>
            </a:r>
            <a:endParaRPr lang="en-US" altLang="zh-TW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latin typeface="Salesforce Sans"/>
                <a:ea typeface="微軟正黑體" panose="020B0604030504040204" pitchFamily="34" charset="-120"/>
                <a:sym typeface="Salesforce Sans"/>
              </a:rPr>
              <a:t>分析結果舉例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944616" cy="449580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2800" dirty="0">
                <a:latin typeface="Salesforce Sans"/>
                <a:sym typeface="Salesforce Sans"/>
              </a:rPr>
              <a:t>桃園</a:t>
            </a:r>
            <a:r>
              <a:rPr lang="en-US" altLang="zh-TW" sz="2800" dirty="0">
                <a:latin typeface="Salesforce Sans"/>
                <a:sym typeface="Salesforce Sans"/>
              </a:rPr>
              <a:t>(</a:t>
            </a:r>
            <a:r>
              <a:rPr lang="zh-TW" altLang="en-US" sz="2800" dirty="0">
                <a:latin typeface="Salesforce Sans"/>
                <a:sym typeface="Salesforce Sans"/>
              </a:rPr>
              <a:t>高鐵</a:t>
            </a:r>
            <a:r>
              <a:rPr lang="en-US" altLang="zh-TW" sz="2800" dirty="0">
                <a:latin typeface="Salesforce Sans"/>
                <a:sym typeface="Salesforce Sans"/>
              </a:rPr>
              <a:t>)</a:t>
            </a:r>
            <a:r>
              <a:rPr lang="en-US" altLang="zh-TW" sz="28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嘉義</a:t>
            </a:r>
            <a:r>
              <a:rPr lang="en-US" altLang="zh-TW" sz="28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(</a:t>
            </a:r>
            <a:r>
              <a:rPr lang="zh-TW" altLang="en-US" sz="28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台鐵</a:t>
            </a:r>
            <a:r>
              <a:rPr lang="en-US" altLang="zh-TW" sz="28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)</a:t>
            </a:r>
            <a:endParaRPr lang="zh-TW" altLang="en-US" sz="2800" dirty="0">
              <a:solidFill>
                <a:srgbClr val="C00000"/>
              </a:solidFill>
              <a:latin typeface="Salesforce Sans"/>
              <a:sym typeface="Salesforce Sans"/>
            </a:endParaRPr>
          </a:p>
          <a:p>
            <a:pPr rtl="0"/>
            <a:r>
              <a:rPr lang="zh-TW" altLang="en-US" sz="2800" dirty="0">
                <a:latin typeface="Salesforce Sans"/>
                <a:sym typeface="Salesforce Sans"/>
              </a:rPr>
              <a:t>最快時間路徑：</a:t>
            </a:r>
            <a:endParaRPr lang="en-US" altLang="zh-TW" sz="2800" dirty="0">
              <a:latin typeface="Salesforce Sans"/>
              <a:sym typeface="Salesforce Sans"/>
            </a:endParaRPr>
          </a:p>
          <a:p>
            <a:pPr lvl="1"/>
            <a:r>
              <a:rPr lang="zh-TW" altLang="en-US" sz="2400" dirty="0">
                <a:latin typeface="Salesforce Sans"/>
                <a:ea typeface="微軟正黑體" panose="020B0604030504040204" pitchFamily="34" charset="-120"/>
                <a:sym typeface="Salesforce Sans"/>
              </a:rPr>
              <a:t>桃園</a:t>
            </a:r>
            <a:r>
              <a:rPr lang="en-US" altLang="zh-TW" sz="2400" dirty="0">
                <a:latin typeface="Salesforce Sans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Salesforce Sans"/>
                <a:sym typeface="Wingdings" panose="05000000000000000000" pitchFamily="2" charset="2"/>
              </a:rPr>
              <a:t>新竹</a:t>
            </a:r>
            <a:r>
              <a:rPr lang="en-US" altLang="zh-TW" sz="2400" dirty="0">
                <a:latin typeface="Salesforce Sans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Salesforce Sans"/>
                <a:sym typeface="Wingdings" panose="05000000000000000000" pitchFamily="2" charset="2"/>
              </a:rPr>
              <a:t>苗栗</a:t>
            </a:r>
            <a:r>
              <a:rPr lang="en-US" altLang="zh-TW" sz="2400" dirty="0">
                <a:latin typeface="Salesforce Sans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Salesforce Sans"/>
                <a:sym typeface="Wingdings" panose="05000000000000000000" pitchFamily="2" charset="2"/>
              </a:rPr>
              <a:t>彰化</a:t>
            </a:r>
            <a:r>
              <a:rPr lang="en-US" altLang="zh-TW" sz="2400" dirty="0">
                <a:latin typeface="Salesforce Sans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Salesforce Sans"/>
                <a:sym typeface="Wingdings" panose="05000000000000000000" pitchFamily="2" charset="2"/>
              </a:rPr>
              <a:t>嘉義</a:t>
            </a:r>
            <a:r>
              <a:rPr lang="en-US" altLang="zh-TW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嘉義</a:t>
            </a:r>
            <a:endParaRPr lang="zh-TW" altLang="en-US" sz="2400" dirty="0">
              <a:solidFill>
                <a:srgbClr val="C00000"/>
              </a:solidFill>
              <a:latin typeface="Salesforce Sans"/>
              <a:sym typeface="Salesforce Sans"/>
            </a:endParaRPr>
          </a:p>
          <a:p>
            <a:pPr rtl="0"/>
            <a:r>
              <a:rPr lang="zh-TW" altLang="en-US" sz="2800" dirty="0">
                <a:latin typeface="Salesforce Sans"/>
                <a:ea typeface="微軟正黑體" panose="020B0604030504040204" pitchFamily="34" charset="-120"/>
                <a:sym typeface="Salesforce Sans"/>
              </a:rPr>
              <a:t>最高</a:t>
            </a:r>
            <a:r>
              <a:rPr lang="en-US" altLang="zh-TW" sz="2800" dirty="0">
                <a:latin typeface="Salesforce Sans"/>
                <a:ea typeface="微軟正黑體" panose="020B0604030504040204" pitchFamily="34" charset="-120"/>
                <a:sym typeface="Salesforce Sans"/>
              </a:rPr>
              <a:t>CP</a:t>
            </a:r>
            <a:r>
              <a:rPr lang="zh-TW" altLang="en-US" sz="2800" dirty="0">
                <a:latin typeface="Salesforce Sans"/>
                <a:ea typeface="微軟正黑體" panose="020B0604030504040204" pitchFamily="34" charset="-120"/>
                <a:sym typeface="Salesforce Sans"/>
              </a:rPr>
              <a:t>值路徑：</a:t>
            </a:r>
            <a:endParaRPr lang="en-US" altLang="zh-TW" sz="28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pPr lvl="1"/>
            <a:r>
              <a:rPr lang="zh-TW" altLang="en-US" sz="2400" dirty="0">
                <a:latin typeface="Salesforce Sans"/>
                <a:sym typeface="Salesforce Sans"/>
              </a:rPr>
              <a:t>桃園</a:t>
            </a:r>
            <a:r>
              <a:rPr lang="en-US" altLang="zh-TW" sz="2400" dirty="0">
                <a:latin typeface="Salesforce Sans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Salesforce Sans"/>
                <a:sym typeface="Salesforce Sans"/>
              </a:rPr>
              <a:t>台北</a:t>
            </a:r>
            <a:r>
              <a:rPr lang="en-US" altLang="zh-TW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台北</a:t>
            </a:r>
            <a:r>
              <a:rPr lang="en-US" altLang="zh-TW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板橋</a:t>
            </a:r>
            <a:r>
              <a:rPr lang="en-US" altLang="zh-TW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中壢</a:t>
            </a:r>
            <a:r>
              <a:rPr lang="en-US" altLang="zh-TW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新竹</a:t>
            </a:r>
            <a:r>
              <a:rPr lang="en-US" altLang="zh-TW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竹南</a:t>
            </a:r>
            <a:r>
              <a:rPr lang="en-US" altLang="zh-TW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苗栗</a:t>
            </a:r>
            <a:r>
              <a:rPr lang="en-US" altLang="zh-TW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豐原</a:t>
            </a:r>
            <a:r>
              <a:rPr lang="en-US" altLang="zh-TW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台中</a:t>
            </a:r>
            <a:r>
              <a:rPr lang="en-US" altLang="zh-TW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彰化</a:t>
            </a:r>
            <a:r>
              <a:rPr lang="en-US" altLang="zh-TW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員林</a:t>
            </a:r>
            <a:r>
              <a:rPr lang="en-US" altLang="zh-TW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斗六</a:t>
            </a:r>
            <a:r>
              <a:rPr lang="en-US" altLang="zh-TW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斗南</a:t>
            </a:r>
            <a:r>
              <a:rPr lang="en-US" altLang="zh-TW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olidFill>
                  <a:srgbClr val="C00000"/>
                </a:solidFill>
                <a:latin typeface="Salesforce Sans"/>
                <a:sym typeface="Wingdings" panose="05000000000000000000" pitchFamily="2" charset="2"/>
              </a:rPr>
              <a:t>嘉義</a:t>
            </a:r>
            <a:endParaRPr lang="en-US" altLang="zh-TW" sz="2400" dirty="0">
              <a:solidFill>
                <a:srgbClr val="C00000"/>
              </a:solidFill>
              <a:latin typeface="Salesforce Sans"/>
              <a:sym typeface="Wingdings" panose="05000000000000000000" pitchFamily="2" charset="2"/>
            </a:endParaRPr>
          </a:p>
        </p:txBody>
      </p:sp>
      <p:graphicFrame>
        <p:nvGraphicFramePr>
          <p:cNvPr id="6" name="內容預留位置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2057189"/>
              </p:ext>
            </p:extLst>
          </p:nvPr>
        </p:nvGraphicFramePr>
        <p:xfrm>
          <a:off x="6454452" y="1676400"/>
          <a:ext cx="4698999" cy="16573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6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最快時間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最高</a:t>
                      </a:r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CP</a:t>
                      </a:r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時間</a:t>
                      </a:r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(min)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111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219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花費</a:t>
                      </a:r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(</a:t>
                      </a:r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元</a:t>
                      </a:r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)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957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770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90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latin typeface="Salesforce Sans"/>
                <a:sym typeface="Salesforce Sans"/>
              </a:rPr>
              <a:t>結論</a:t>
            </a:r>
            <a:endParaRPr lang="zh-TW" altLang="en-US" sz="40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800" dirty="0">
                <a:latin typeface="Salesforce Sans"/>
                <a:ea typeface="微軟正黑體" panose="020B0604030504040204" pitchFamily="34" charset="-120"/>
                <a:sym typeface="Salesforce Sans"/>
              </a:rPr>
              <a:t>搭高鐵時間最快，搭台鐵最省錢，因此最快時間路線大多是搭高鐵線；而最高</a:t>
            </a:r>
            <a:r>
              <a:rPr lang="en-US" altLang="zh-TW" sz="2800" dirty="0">
                <a:latin typeface="Salesforce Sans"/>
                <a:ea typeface="微軟正黑體" panose="020B0604030504040204" pitchFamily="34" charset="-120"/>
                <a:sym typeface="Salesforce Sans"/>
              </a:rPr>
              <a:t>CP</a:t>
            </a:r>
            <a:r>
              <a:rPr lang="zh-TW" altLang="en-US" sz="2800" dirty="0">
                <a:latin typeface="Salesforce Sans"/>
                <a:ea typeface="微軟正黑體" panose="020B0604030504040204" pitchFamily="34" charset="-120"/>
                <a:sym typeface="Salesforce Sans"/>
              </a:rPr>
              <a:t>值路線大多是搭台鐵線</a:t>
            </a:r>
            <a:endParaRPr lang="en-US" altLang="zh-TW" sz="28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zh-TW" altLang="en-US" sz="2800" dirty="0">
                <a:latin typeface="Salesforce Sans"/>
                <a:ea typeface="微軟正黑體" panose="020B0604030504040204" pitchFamily="34" charset="-120"/>
                <a:sym typeface="Salesforce Sans"/>
              </a:rPr>
              <a:t>頻繁轉乘會導致</a:t>
            </a:r>
            <a:r>
              <a:rPr lang="en-US" altLang="zh-TW" sz="2800" dirty="0">
                <a:latin typeface="Salesforce Sans"/>
                <a:ea typeface="微軟正黑體" panose="020B0604030504040204" pitchFamily="34" charset="-120"/>
                <a:sym typeface="Salesforce Sans"/>
              </a:rPr>
              <a:t>CP</a:t>
            </a:r>
            <a:r>
              <a:rPr lang="zh-TW" altLang="en-US" sz="2800" dirty="0">
                <a:latin typeface="Salesforce Sans"/>
                <a:ea typeface="微軟正黑體" panose="020B0604030504040204" pitchFamily="34" charset="-120"/>
                <a:sym typeface="Salesforce Sans"/>
              </a:rPr>
              <a:t>值降低，因此</a:t>
            </a:r>
            <a:r>
              <a:rPr lang="en-US" altLang="zh-TW" sz="2800" dirty="0">
                <a:latin typeface="Salesforce Sans"/>
                <a:ea typeface="微軟正黑體" panose="020B0604030504040204" pitchFamily="34" charset="-120"/>
                <a:sym typeface="Salesforce Sans"/>
              </a:rPr>
              <a:t>CP</a:t>
            </a:r>
            <a:r>
              <a:rPr lang="zh-TW" altLang="en-US" sz="2800" dirty="0">
                <a:latin typeface="Salesforce Sans"/>
                <a:ea typeface="微軟正黑體" panose="020B0604030504040204" pitchFamily="34" charset="-120"/>
                <a:sym typeface="Salesforce Sans"/>
              </a:rPr>
              <a:t>值最高的路線通常不會轉乘兩次以上</a:t>
            </a:r>
          </a:p>
        </p:txBody>
      </p:sp>
    </p:spTree>
    <p:extLst>
      <p:ext uri="{BB962C8B-B14F-4D97-AF65-F5344CB8AC3E}">
        <p14:creationId xmlns:p14="http://schemas.microsoft.com/office/powerpoint/2010/main" val="16110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latin typeface="Salesforce Sans"/>
                <a:sym typeface="Salesforce Sans"/>
              </a:rPr>
              <a:t>問題動機與背景</a:t>
            </a:r>
            <a:endParaRPr lang="zh-TW" altLang="en-US" sz="40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800" dirty="0">
                <a:latin typeface="Salesforce Sans"/>
                <a:sym typeface="Salesforce Sans"/>
              </a:rPr>
              <a:t>身為一個大學生，身上肯定沒什麼錢。想要快快搭車返鄉，卻又不想花太多錢。</a:t>
            </a:r>
            <a:endParaRPr lang="en-US" altLang="zh-TW" sz="2800" dirty="0">
              <a:latin typeface="Salesforce Sans"/>
              <a:sym typeface="Salesforce Sans"/>
            </a:endParaRPr>
          </a:p>
          <a:p>
            <a:pPr rtl="0"/>
            <a:r>
              <a:rPr lang="zh-TW" altLang="en-US" sz="2800" dirty="0">
                <a:latin typeface="Salesforce Sans"/>
                <a:ea typeface="微軟正黑體" panose="020B0604030504040204" pitchFamily="34" charset="-120"/>
                <a:sym typeface="Salesforce Sans"/>
              </a:rPr>
              <a:t>於是我們這組決定，我們要找出台鐵站</a:t>
            </a:r>
            <a:r>
              <a:rPr lang="en-US" altLang="zh-TW" sz="2800" dirty="0"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sz="2800" dirty="0">
                <a:latin typeface="Salesforce Sans"/>
                <a:ea typeface="微軟正黑體" panose="020B0604030504040204" pitchFamily="34" charset="-120"/>
                <a:sym typeface="Salesforce Sans"/>
              </a:rPr>
              <a:t>自強號</a:t>
            </a:r>
            <a:r>
              <a:rPr lang="en-US" altLang="zh-TW" sz="2800" dirty="0"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  <a:r>
              <a:rPr lang="zh-TW" altLang="en-US" sz="2800" dirty="0">
                <a:latin typeface="Salesforce Sans"/>
                <a:ea typeface="微軟正黑體" panose="020B0604030504040204" pitchFamily="34" charset="-120"/>
                <a:sym typeface="Salesforce Sans"/>
              </a:rPr>
              <a:t>與高鐵站間，</a:t>
            </a:r>
            <a:r>
              <a:rPr lang="en-US" altLang="zh-TW" sz="2800" dirty="0">
                <a:latin typeface="Salesforce Sans"/>
                <a:ea typeface="微軟正黑體" panose="020B0604030504040204" pitchFamily="34" charset="-120"/>
                <a:sym typeface="Salesforce Sans"/>
              </a:rPr>
              <a:t>CP</a:t>
            </a:r>
            <a:r>
              <a:rPr lang="zh-TW" altLang="en-US" sz="2800" dirty="0">
                <a:latin typeface="Salesforce Sans"/>
                <a:ea typeface="微軟正黑體" panose="020B0604030504040204" pitchFamily="34" charset="-120"/>
                <a:sym typeface="Salesforce Sans"/>
              </a:rPr>
              <a:t>值最高，也就是能省錢又不慢的搭乘、轉乘路徑。</a:t>
            </a:r>
          </a:p>
        </p:txBody>
      </p:sp>
    </p:spTree>
    <p:extLst>
      <p:ext uri="{BB962C8B-B14F-4D97-AF65-F5344CB8AC3E}">
        <p14:creationId xmlns:p14="http://schemas.microsoft.com/office/powerpoint/2010/main" val="331743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latin typeface="Salesforce Sans"/>
                <a:sym typeface="Salesforce Sans"/>
              </a:rPr>
              <a:t>問題定義</a:t>
            </a:r>
            <a:endParaRPr lang="zh-TW" altLang="en-US" sz="40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內容預留位置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marL="452438" indent="-457200" rtl="0">
                  <a:buFont typeface="+mj-lt"/>
                  <a:buAutoNum type="arabicPeriod"/>
                </a:pPr>
                <a:r>
                  <a:rPr lang="zh-TW" altLang="en-US" sz="2800" dirty="0">
                    <a:latin typeface="Salesforce Sans"/>
                    <a:sym typeface="Salesforce Sans"/>
                  </a:rPr>
                  <a:t>最快時間</a:t>
                </a:r>
                <a:endParaRPr lang="en-US" altLang="zh-TW" sz="2800" dirty="0">
                  <a:latin typeface="Salesforce Sans"/>
                  <a:sym typeface="Salesforce Sans"/>
                </a:endParaRPr>
              </a:p>
              <a:p>
                <a:pPr lvl="1"/>
                <a:r>
                  <a:rPr lang="zh-TW" altLang="en-US" sz="2400" dirty="0">
                    <a:latin typeface="Salesforce Sans"/>
                    <a:ea typeface="微軟正黑體" panose="020B0604030504040204" pitchFamily="34" charset="-120"/>
                    <a:sym typeface="Salesforce Sans"/>
                  </a:rPr>
                  <a:t>找出任兩站間</a:t>
                </a:r>
                <a:r>
                  <a:rPr lang="zh-TW" altLang="en-US" sz="2400" dirty="0">
                    <a:latin typeface="Salesforce Sans"/>
                    <a:sym typeface="Salesforce Sans"/>
                  </a:rPr>
                  <a:t>抵達</a:t>
                </a:r>
                <a:r>
                  <a:rPr lang="zh-TW" altLang="en-US" sz="2400" dirty="0">
                    <a:latin typeface="Salesforce Sans"/>
                    <a:ea typeface="微軟正黑體" panose="020B0604030504040204" pitchFamily="34" charset="-120"/>
                    <a:sym typeface="Salesforce Sans"/>
                  </a:rPr>
                  <a:t>時間最短的路徑</a:t>
                </a:r>
              </a:p>
              <a:p>
                <a:pPr marL="452438" indent="-457200" rtl="0">
                  <a:buFont typeface="+mj-lt"/>
                  <a:buAutoNum type="arabicPeriod"/>
                </a:pPr>
                <a:r>
                  <a:rPr lang="zh-TW" altLang="en-US" sz="2800" dirty="0">
                    <a:latin typeface="Salesforce Sans"/>
                    <a:ea typeface="微軟正黑體" panose="020B0604030504040204" pitchFamily="34" charset="-120"/>
                    <a:sym typeface="Salesforce Sans"/>
                  </a:rPr>
                  <a:t>最高</a:t>
                </a:r>
                <a:r>
                  <a:rPr lang="en-US" altLang="zh-TW" sz="2800" dirty="0">
                    <a:latin typeface="Salesforce Sans"/>
                    <a:ea typeface="微軟正黑體" panose="020B0604030504040204" pitchFamily="34" charset="-120"/>
                    <a:sym typeface="Salesforce Sans"/>
                  </a:rPr>
                  <a:t>CP</a:t>
                </a:r>
                <a:r>
                  <a:rPr lang="zh-TW" altLang="en-US" sz="2800" dirty="0">
                    <a:latin typeface="Salesforce Sans"/>
                    <a:sym typeface="Salesforce Sans"/>
                  </a:rPr>
                  <a:t>值</a:t>
                </a:r>
                <a:endParaRPr lang="en-US" altLang="zh-TW" sz="2800" dirty="0">
                  <a:latin typeface="Salesforce Sans"/>
                  <a:sym typeface="Salesforce Sans"/>
                </a:endParaRPr>
              </a:p>
              <a:p>
                <a:pPr lvl="1"/>
                <a:r>
                  <a:rPr lang="zh-TW" altLang="en-US" sz="2400" dirty="0">
                    <a:latin typeface="Salesforce Sans"/>
                    <a:ea typeface="微軟正黑體" panose="020B0604030504040204" pitchFamily="34" charset="-120"/>
                    <a:sym typeface="Salesforce Sans"/>
                  </a:rPr>
                  <a:t>選取任意兩站，以該兩站的最快時間路徑做為基準</a:t>
                </a:r>
                <a:endParaRPr lang="en-US" altLang="zh-TW" sz="2400" dirty="0">
                  <a:latin typeface="Salesforce Sans"/>
                  <a:ea typeface="微軟正黑體" panose="020B0604030504040204" pitchFamily="34" charset="-120"/>
                  <a:sym typeface="Salesforce Sans"/>
                </a:endParaRPr>
              </a:p>
              <a:p>
                <a:pPr lvl="1"/>
                <a:r>
                  <a:rPr lang="zh-TW" altLang="en-US" sz="2400" dirty="0">
                    <a:latin typeface="Salesforce Sans"/>
                    <a:sym typeface="Salesforce Sans"/>
                  </a:rPr>
                  <a:t>最快時間為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sym typeface="Salesforce Sans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sym typeface="Salesforce Sans"/>
                          </a:rPr>
                          <m:t>𝑡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sym typeface="Salesforce Sans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>
                    <a:latin typeface="Salesforce Sans"/>
                    <a:ea typeface="微軟正黑體" panose="020B0604030504040204" pitchFamily="34" charset="-120"/>
                    <a:sym typeface="Salesforce Sans"/>
                  </a:rPr>
                  <a:t>，該路徑的花費為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Salesforce Sans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Salesforce Sans"/>
                          </a:rPr>
                          <m:t>𝑐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Salesforce Sans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2400" dirty="0">
                  <a:latin typeface="Salesforce Sans"/>
                  <a:ea typeface="微軟正黑體" panose="020B0604030504040204" pitchFamily="34" charset="-120"/>
                  <a:sym typeface="Salesforce Sans"/>
                </a:endParaRPr>
              </a:p>
              <a:p>
                <a:pPr lvl="1"/>
                <a:r>
                  <a:rPr lang="zh-TW" altLang="en-US" sz="2400" dirty="0">
                    <a:latin typeface="Salesforce Sans"/>
                    <a:sym typeface="Salesforce Sans"/>
                  </a:rPr>
                  <a:t>找出該兩站中，</a:t>
                </a:r>
                <a:r>
                  <a:rPr lang="en-US" altLang="zh-TW" sz="2400" dirty="0">
                    <a:latin typeface="Salesforce Sans"/>
                    <a:sym typeface="Salesforce Sans"/>
                  </a:rPr>
                  <a:t>CP</a:t>
                </a:r>
                <a:r>
                  <a:rPr lang="zh-TW" altLang="en-US" sz="2400" dirty="0">
                    <a:latin typeface="Salesforce Sans"/>
                    <a:sym typeface="Salesforce Sans"/>
                  </a:rPr>
                  <a:t>值最高的路徑</a:t>
                </a:r>
                <a:r>
                  <a:rPr lang="en-US" altLang="zh-TW" sz="2400" dirty="0">
                    <a:latin typeface="Salesforce Sans"/>
                    <a:sym typeface="Salesforce Sans"/>
                  </a:rPr>
                  <a:t>(CP</a:t>
                </a:r>
                <a:r>
                  <a:rPr lang="zh-TW" altLang="en-US" sz="2400" dirty="0">
                    <a:latin typeface="Salesforce Sans"/>
                    <a:sym typeface="Salesforce Sans"/>
                  </a:rPr>
                  <a:t>值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sym typeface="Salesforce Sans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sym typeface="Salesforce San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sym typeface="Salesforce Sans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sym typeface="Salesforce Sans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sym typeface="Salesforce Sans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sym typeface="Salesforce Sans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sym typeface="Salesforce Sans"/>
                          </a:rPr>
                          <m:t>𝑐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sym typeface="Salesforce Sans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sym typeface="Salesforce Sans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sym typeface="Salesforce Sans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sym typeface="Salesforce Sans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sym typeface="Salesforce Sans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zh-TW" altLang="en-US" sz="2400" i="1">
                        <a:latin typeface="Cambria Math" panose="02040503050406030204" pitchFamily="18" charset="0"/>
                        <a:sym typeface="Salesforce Sans"/>
                      </a:rPr>
                      <m:t>，</m:t>
                    </m:r>
                  </m:oMath>
                </a14:m>
                <a:r>
                  <a:rPr lang="zh-TW" altLang="en-US" sz="2400" dirty="0">
                    <a:latin typeface="Salesforce Sans"/>
                    <a:ea typeface="微軟正黑體" panose="020B0604030504040204" pitchFamily="34" charset="-120"/>
                    <a:sym typeface="Salesforce Sans"/>
                  </a:rPr>
                  <a:t>即每多花費時間所省下的錢</a:t>
                </a:r>
                <a:r>
                  <a:rPr lang="en-US" altLang="zh-TW" sz="2400" dirty="0">
                    <a:latin typeface="Salesforce Sans"/>
                    <a:sym typeface="Salesforce Sans"/>
                  </a:rPr>
                  <a:t>)</a:t>
                </a:r>
              </a:p>
              <a:p>
                <a:pPr lvl="1"/>
                <a:r>
                  <a:rPr lang="zh-TW" altLang="en-US" sz="2400" dirty="0">
                    <a:latin typeface="Salesforce Sans"/>
                    <a:ea typeface="微軟正黑體" panose="020B0604030504040204" pitchFamily="34" charset="-120"/>
                    <a:sym typeface="Salesforce Sans"/>
                  </a:rPr>
                  <a:t>若最快的路徑同時也是最便宜的路徑</a:t>
                </a:r>
                <a:r>
                  <a:rPr lang="en-US" altLang="zh-TW" sz="2400" dirty="0">
                    <a:latin typeface="Salesforce Sans"/>
                    <a:ea typeface="微軟正黑體" panose="020B0604030504040204" pitchFamily="34" charset="-120"/>
                    <a:sym typeface="Salesforce San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Salesforce Sans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Salesforce Sans"/>
                          </a:rPr>
                          <m:t>𝑐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Salesforce Sans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>
                    <a:latin typeface="Salesforce Sans"/>
                    <a:ea typeface="微軟正黑體" panose="020B0604030504040204" pitchFamily="34" charset="-120"/>
                    <a:sym typeface="Salesforce Sans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Salesforce Sans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Salesforce Sans"/>
                          </a:rPr>
                          <m:t>𝑡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sym typeface="Salesforce Sans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>
                    <a:latin typeface="Salesforce Sans"/>
                    <a:ea typeface="微軟正黑體" panose="020B0604030504040204" pitchFamily="34" charset="-120"/>
                    <a:sym typeface="Salesforce Sans"/>
                  </a:rPr>
                  <a:t>已是最小</a:t>
                </a:r>
                <a:r>
                  <a:rPr lang="en-US" altLang="zh-TW" sz="2400" dirty="0">
                    <a:latin typeface="Salesforce Sans"/>
                    <a:ea typeface="微軟正黑體" panose="020B0604030504040204" pitchFamily="34" charset="-120"/>
                    <a:sym typeface="Salesforce Sans"/>
                  </a:rPr>
                  <a:t>)</a:t>
                </a:r>
                <a:r>
                  <a:rPr lang="zh-TW" altLang="en-US" sz="2400" dirty="0">
                    <a:latin typeface="Salesforce Sans"/>
                    <a:ea typeface="微軟正黑體" panose="020B0604030504040204" pitchFamily="34" charset="-120"/>
                    <a:sym typeface="Salesforce Sans"/>
                  </a:rPr>
                  <a:t>，則這兩站最快時間與最高</a:t>
                </a:r>
                <a:r>
                  <a:rPr lang="en-US" altLang="zh-TW" sz="2400" dirty="0">
                    <a:latin typeface="Salesforce Sans"/>
                    <a:ea typeface="微軟正黑體" panose="020B0604030504040204" pitchFamily="34" charset="-120"/>
                    <a:sym typeface="Salesforce Sans"/>
                  </a:rPr>
                  <a:t>CP</a:t>
                </a:r>
                <a:r>
                  <a:rPr lang="zh-TW" altLang="en-US" sz="2400" dirty="0">
                    <a:latin typeface="Salesforce Sans"/>
                    <a:ea typeface="微軟正黑體" panose="020B0604030504040204" pitchFamily="34" charset="-120"/>
                    <a:sym typeface="Salesforce Sans"/>
                  </a:rPr>
                  <a:t>值的路徑相同</a:t>
                </a:r>
              </a:p>
            </p:txBody>
          </p:sp>
        </mc:Choice>
        <mc:Fallback>
          <p:sp>
            <p:nvSpPr>
              <p:cNvPr id="14" name="內容預留位置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latin typeface="Salesforce Sans"/>
                <a:ea typeface="微軟正黑體" panose="020B0604030504040204" pitchFamily="34" charset="-120"/>
                <a:sym typeface="Salesforce Sans"/>
              </a:rPr>
              <a:t>資料蒐集：台鐵</a:t>
            </a:r>
            <a:r>
              <a:rPr lang="en-US" altLang="zh-TW" sz="4000" dirty="0"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sz="4000" dirty="0">
                <a:latin typeface="Salesforce Sans"/>
                <a:ea typeface="微軟正黑體" panose="020B0604030504040204" pitchFamily="34" charset="-120"/>
                <a:sym typeface="Salesforce Sans"/>
              </a:rPr>
              <a:t>自強號</a:t>
            </a:r>
            <a:r>
              <a:rPr lang="en-US" altLang="zh-TW" sz="4000" dirty="0"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  <a:r>
              <a:rPr lang="zh-TW" altLang="en-US" sz="4000" dirty="0">
                <a:latin typeface="Salesforce Sans"/>
                <a:ea typeface="微軟正黑體" panose="020B0604030504040204" pitchFamily="34" charset="-120"/>
                <a:sym typeface="Salesforce Sans"/>
              </a:rPr>
              <a:t>時間與價錢</a:t>
            </a:r>
          </a:p>
        </p:txBody>
      </p:sp>
      <p:pic>
        <p:nvPicPr>
          <p:cNvPr id="14" name="內容版面配置區 13" descr="一張含有 文字 的圖片&#10;&#10;自動產生的描述">
            <a:extLst>
              <a:ext uri="{FF2B5EF4-FFF2-40B4-BE49-F238E27FC236}">
                <a16:creationId xmlns:a16="http://schemas.microsoft.com/office/drawing/2014/main" id="{4708CC2C-47B2-4F8D-BD8D-6ED8F769B8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808418"/>
            <a:ext cx="5429132" cy="3924838"/>
          </a:xfrm>
        </p:spPr>
      </p:pic>
      <p:graphicFrame>
        <p:nvGraphicFramePr>
          <p:cNvPr id="6" name="內容預留位置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5582682"/>
              </p:ext>
            </p:extLst>
          </p:nvPr>
        </p:nvGraphicFramePr>
        <p:xfrm>
          <a:off x="6422040" y="1524000"/>
          <a:ext cx="2664294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88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098">
                  <a:extLst>
                    <a:ext uri="{9D8B030D-6E8A-4147-A177-3AD203B41FA5}">
                      <a16:colId xmlns:a16="http://schemas.microsoft.com/office/drawing/2014/main" val="2964851237"/>
                    </a:ext>
                  </a:extLst>
                </a:gridCol>
              </a:tblGrid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台鐵站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抵達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出發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屏東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08:43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08:45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九曲堂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08:52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08:53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118642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鳳山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09:00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09:01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高雄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09:07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09:09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675463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新左營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09:17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09:19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398453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臺南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09:44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09:46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新營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10:09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10:11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469043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嘉義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10:26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10:28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72663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斗南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10:43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10:44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301049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斗六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10:50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10:52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3108102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員林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11:14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11:16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179460"/>
                  </a:ext>
                </a:extLst>
              </a:tr>
            </a:tbl>
          </a:graphicData>
        </a:graphic>
      </p:graphicFrame>
      <p:graphicFrame>
        <p:nvGraphicFramePr>
          <p:cNvPr id="11" name="內容預留位置 5">
            <a:extLst>
              <a:ext uri="{FF2B5EF4-FFF2-40B4-BE49-F238E27FC236}">
                <a16:creationId xmlns:a16="http://schemas.microsoft.com/office/drawing/2014/main" id="{910193A9-EC52-4C64-81BC-FB37603451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645586"/>
              </p:ext>
            </p:extLst>
          </p:nvPr>
        </p:nvGraphicFramePr>
        <p:xfrm>
          <a:off x="9190756" y="1524000"/>
          <a:ext cx="2664294" cy="402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88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098">
                  <a:extLst>
                    <a:ext uri="{9D8B030D-6E8A-4147-A177-3AD203B41FA5}">
                      <a16:colId xmlns:a16="http://schemas.microsoft.com/office/drawing/2014/main" val="2964851237"/>
                    </a:ext>
                  </a:extLst>
                </a:gridCol>
              </a:tblGrid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台鐵站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抵達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出發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彰化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11:27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11:29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臺中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11:43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11:45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118642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豐原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11:55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11:56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苗栗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12:21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12:22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675463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竹南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12:32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12:34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398453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新竹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12:48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12:50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中壢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13:16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13:18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469043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桃園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13:27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13:29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72663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板橋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13:49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13:51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301049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臺北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14:00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Salesforce Sans"/>
                        </a:rPr>
                        <a:t>14:03</a:t>
                      </a:r>
                      <a:endParaRPr lang="zh-TW" altLang="en-US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3108102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3CC188A7-8B1E-4891-BF74-55CE5CCC267F}"/>
              </a:ext>
            </a:extLst>
          </p:cNvPr>
          <p:cNvSpPr txBox="1"/>
          <p:nvPr/>
        </p:nvSpPr>
        <p:spPr>
          <a:xfrm>
            <a:off x="7822604" y="630618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000" dirty="0"/>
              <a:t>資料來源：交通部台灣鐵路管理局</a:t>
            </a:r>
          </a:p>
        </p:txBody>
      </p:sp>
    </p:spTree>
    <p:extLst>
      <p:ext uri="{BB962C8B-B14F-4D97-AF65-F5344CB8AC3E}">
        <p14:creationId xmlns:p14="http://schemas.microsoft.com/office/powerpoint/2010/main" val="143019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latin typeface="Salesforce Sans"/>
                <a:ea typeface="微軟正黑體" panose="020B0604030504040204" pitchFamily="34" charset="-120"/>
                <a:sym typeface="Salesforce Sans"/>
              </a:rPr>
              <a:t>資料蒐集：高鐵時間與價錢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CC188A7-8B1E-4891-BF74-55CE5CCC267F}"/>
              </a:ext>
            </a:extLst>
          </p:cNvPr>
          <p:cNvSpPr txBox="1"/>
          <p:nvPr/>
        </p:nvSpPr>
        <p:spPr>
          <a:xfrm>
            <a:off x="6702550" y="629233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000" dirty="0"/>
              <a:t>資料來源：台灣高鐵</a:t>
            </a:r>
            <a:r>
              <a:rPr lang="en-US" altLang="zh-TW" sz="2000" dirty="0"/>
              <a:t>Taiwan High Speed Rail</a:t>
            </a:r>
            <a:endParaRPr lang="zh-TW" altLang="en-US" sz="2000" dirty="0"/>
          </a:p>
        </p:txBody>
      </p:sp>
      <p:pic>
        <p:nvPicPr>
          <p:cNvPr id="9" name="內容版面配置區 8" descr="一張含有 文字, 收據 的圖片&#10;&#10;自動產生的描述">
            <a:extLst>
              <a:ext uri="{FF2B5EF4-FFF2-40B4-BE49-F238E27FC236}">
                <a16:creationId xmlns:a16="http://schemas.microsoft.com/office/drawing/2014/main" id="{CC3240AA-6217-43B7-86D9-0ACC1BBA3E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08" y="1524000"/>
            <a:ext cx="5472608" cy="3447061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C144AA46-30D0-4492-BA86-E6EE01061A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9" r="-874" b="17964"/>
          <a:stretch/>
        </p:blipFill>
        <p:spPr>
          <a:xfrm>
            <a:off x="1773932" y="5089862"/>
            <a:ext cx="10257210" cy="1142999"/>
          </a:xfr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19A8A82-C7E6-45CF-9633-C9A2105D5C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186" b="17481"/>
          <a:stretch/>
        </p:blipFill>
        <p:spPr>
          <a:xfrm>
            <a:off x="1036692" y="5089862"/>
            <a:ext cx="737240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1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latin typeface="Salesforce Sans"/>
                <a:ea typeface="微軟正黑體" panose="020B0604030504040204" pitchFamily="34" charset="-120"/>
                <a:sym typeface="Salesforce Sans"/>
              </a:rPr>
              <a:t>整體圖形</a:t>
            </a:r>
            <a:r>
              <a:rPr lang="en-US" altLang="zh-TW" sz="4000" dirty="0">
                <a:latin typeface="Salesforce Sans"/>
                <a:ea typeface="微軟正黑體" panose="020B0604030504040204" pitchFamily="34" charset="-120"/>
                <a:sym typeface="Salesforce Sans"/>
              </a:rPr>
              <a:t>Network Graph</a:t>
            </a:r>
            <a:endParaRPr lang="zh-TW" altLang="en-US" sz="40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pic>
        <p:nvPicPr>
          <p:cNvPr id="13" name="內容版面配置區 12" descr="一張含有 地圖 的圖片&#10;&#10;自動產生的描述">
            <a:extLst>
              <a:ext uri="{FF2B5EF4-FFF2-40B4-BE49-F238E27FC236}">
                <a16:creationId xmlns:a16="http://schemas.microsoft.com/office/drawing/2014/main" id="{2DCF4CB9-F421-4289-9B04-E5B02CCEB9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474" y="1536716"/>
            <a:ext cx="3365371" cy="4995474"/>
          </a:xfrm>
        </p:spPr>
      </p:pic>
      <p:pic>
        <p:nvPicPr>
          <p:cNvPr id="9" name="內容版面配置區 8" descr="一張含有 文字, 地圖 的圖片&#10;&#10;自動產生的描述">
            <a:extLst>
              <a:ext uri="{FF2B5EF4-FFF2-40B4-BE49-F238E27FC236}">
                <a16:creationId xmlns:a16="http://schemas.microsoft.com/office/drawing/2014/main" id="{32FB8B39-1222-48AC-95EB-E311A991B7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042" y="1536716"/>
            <a:ext cx="3365370" cy="4995472"/>
          </a:xfr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6A7616FE-B8C2-45FC-B445-A71884C53492}"/>
              </a:ext>
            </a:extLst>
          </p:cNvPr>
          <p:cNvSpPr txBox="1"/>
          <p:nvPr/>
        </p:nvSpPr>
        <p:spPr>
          <a:xfrm>
            <a:off x="1432898" y="1524000"/>
            <a:ext cx="129614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2931376-E948-4B76-A60F-5DF058BA2CFC}"/>
              </a:ext>
            </a:extLst>
          </p:cNvPr>
          <p:cNvSpPr txBox="1"/>
          <p:nvPr/>
        </p:nvSpPr>
        <p:spPr>
          <a:xfrm>
            <a:off x="6469331" y="1536716"/>
            <a:ext cx="129614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花費：</a:t>
            </a:r>
          </a:p>
        </p:txBody>
      </p:sp>
    </p:spTree>
    <p:extLst>
      <p:ext uri="{BB962C8B-B14F-4D97-AF65-F5344CB8AC3E}">
        <p14:creationId xmlns:p14="http://schemas.microsoft.com/office/powerpoint/2010/main" val="49413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latin typeface="Salesforce Sans"/>
                <a:ea typeface="微軟正黑體" panose="020B0604030504040204" pitchFamily="34" charset="-120"/>
                <a:sym typeface="Salesforce Sans"/>
              </a:rPr>
              <a:t>分析方法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預留位置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marL="452438" indent="-457200" rtl="0">
                  <a:buFont typeface="+mj-lt"/>
                  <a:buAutoNum type="arabicPeriod"/>
                </a:pPr>
                <a:r>
                  <a:rPr lang="zh-TW" altLang="en-US" sz="2800" dirty="0">
                    <a:latin typeface="Salesforce Sans"/>
                    <a:sym typeface="Salesforce Sans"/>
                  </a:rPr>
                  <a:t>第一步：</a:t>
                </a:r>
                <a:r>
                  <a:rPr lang="en-US" altLang="zh-TW" sz="2800" dirty="0">
                    <a:latin typeface="Salesforce Sans"/>
                    <a:sym typeface="Salesforce Sans"/>
                  </a:rPr>
                  <a:t>Linear Programming</a:t>
                </a:r>
              </a:p>
              <a:p>
                <a:pPr marL="731520" lvl="1" indent="-457200">
                  <a:buFont typeface="Wingdings" panose="05000000000000000000" pitchFamily="2" charset="2"/>
                  <a:buAutoNum type="circleNumWdWhitePlain"/>
                </a:pPr>
                <a:r>
                  <a:rPr lang="zh-TW" altLang="en-US" sz="2400" dirty="0">
                    <a:latin typeface="Salesforce Sans"/>
                    <a:ea typeface="微軟正黑體" panose="020B0604030504040204" pitchFamily="34" charset="-120"/>
                    <a:sym typeface="Salesforce Sans"/>
                  </a:rPr>
                  <a:t>建立任相鄰兩站間</a:t>
                </a:r>
                <a:r>
                  <a:rPr lang="en-US" altLang="zh-TW" sz="2400" dirty="0">
                    <a:latin typeface="Salesforce Sans"/>
                    <a:sym typeface="Salesforce Sans"/>
                  </a:rPr>
                  <a:t>「</a:t>
                </a:r>
                <a:r>
                  <a:rPr lang="zh-TW" altLang="en-US" sz="2400" dirty="0">
                    <a:latin typeface="Salesforce Sans"/>
                    <a:ea typeface="微軟正黑體" panose="020B0604030504040204" pitchFamily="34" charset="-120"/>
                    <a:sym typeface="Salesforce Sans"/>
                  </a:rPr>
                  <a:t>所需時間與花費</a:t>
                </a:r>
                <a:r>
                  <a:rPr lang="zh-TW" altLang="en-US" sz="2400" dirty="0">
                    <a:sym typeface="Salesforce Sans"/>
                  </a:rPr>
                  <a:t>」</a:t>
                </a:r>
                <a:r>
                  <a:rPr lang="zh-TW" altLang="en-US" sz="2400" dirty="0">
                    <a:latin typeface="Salesforce Sans"/>
                    <a:ea typeface="微軟正黑體" panose="020B0604030504040204" pitchFamily="34" charset="-120"/>
                    <a:sym typeface="Salesforce Sans"/>
                  </a:rPr>
                  <a:t>的陣列</a:t>
                </a:r>
                <a:endParaRPr lang="en-US" altLang="zh-TW" sz="2400" dirty="0">
                  <a:latin typeface="Salesforce Sans"/>
                  <a:sym typeface="Salesforce Sans"/>
                </a:endParaRPr>
              </a:p>
              <a:p>
                <a:pPr marL="731520" lvl="1" indent="-457200">
                  <a:buFont typeface="Wingdings" panose="05000000000000000000" pitchFamily="2" charset="2"/>
                  <a:buAutoNum type="circleNumWdWhitePlain"/>
                </a:pPr>
                <a:r>
                  <a:rPr lang="zh-TW" altLang="en-US" sz="2400" dirty="0">
                    <a:latin typeface="Salesforce Sans"/>
                    <a:sym typeface="Salesforce Sans"/>
                  </a:rPr>
                  <a:t>利用</a:t>
                </a:r>
                <a:r>
                  <a:rPr lang="en-US" altLang="zh-TW" sz="2400" dirty="0">
                    <a:latin typeface="Salesforce Sans"/>
                    <a:sym typeface="Salesforce Sans"/>
                  </a:rPr>
                  <a:t>Linear Programming</a:t>
                </a:r>
                <a:r>
                  <a:rPr lang="zh-TW" altLang="en-US" sz="2400" dirty="0">
                    <a:latin typeface="Salesforce Sans"/>
                    <a:sym typeface="Salesforce Sans"/>
                  </a:rPr>
                  <a:t>計算</a:t>
                </a:r>
                <a:r>
                  <a:rPr lang="zh-TW" altLang="en-US" sz="2400" dirty="0">
                    <a:latin typeface="Salesforce Sans"/>
                    <a:ea typeface="微軟正黑體" panose="020B0604030504040204" pitchFamily="34" charset="-120"/>
                    <a:sym typeface="Salesforce Sans"/>
                  </a:rPr>
                  <a:t>出任兩站間的最快時間</a:t>
                </a:r>
              </a:p>
              <a:p>
                <a:pPr marL="452438" indent="-457200" rtl="0">
                  <a:buFont typeface="+mj-lt"/>
                  <a:buAutoNum type="arabicPeriod"/>
                </a:pPr>
                <a:r>
                  <a:rPr lang="zh-TW" altLang="en-US" sz="2800" dirty="0">
                    <a:latin typeface="Salesforce Sans"/>
                    <a:sym typeface="Salesforce Sans"/>
                  </a:rPr>
                  <a:t>第二步：</a:t>
                </a:r>
                <a:r>
                  <a:rPr lang="en-US" altLang="zh-TW" sz="2800" dirty="0">
                    <a:latin typeface="Salesforce Sans"/>
                    <a:sym typeface="Salesforce Sans"/>
                  </a:rPr>
                  <a:t>Dynamic Programming</a:t>
                </a:r>
              </a:p>
              <a:p>
                <a:pPr marL="731520" lvl="1" indent="-457200">
                  <a:buFont typeface="Wingdings" panose="05000000000000000000" pitchFamily="2" charset="2"/>
                  <a:buAutoNum type="circleNumWdWhitePlain"/>
                </a:pPr>
                <a:r>
                  <a:rPr lang="zh-TW" altLang="en-US" sz="2400" dirty="0">
                    <a:latin typeface="Salesforce Sans"/>
                    <a:ea typeface="微軟正黑體" panose="020B0604030504040204" pitchFamily="34" charset="-120"/>
                    <a:sym typeface="Salesforce Sans"/>
                  </a:rPr>
                  <a:t>選定任意兩站</a:t>
                </a:r>
                <a:endParaRPr lang="en-US" altLang="zh-TW" sz="2400" dirty="0">
                  <a:latin typeface="Salesforce Sans"/>
                  <a:ea typeface="微軟正黑體" panose="020B0604030504040204" pitchFamily="34" charset="-120"/>
                  <a:sym typeface="Salesforce Sans"/>
                </a:endParaRPr>
              </a:p>
              <a:p>
                <a:pPr marL="731520" lvl="1" indent="-457200">
                  <a:buFont typeface="Wingdings" panose="05000000000000000000" pitchFamily="2" charset="2"/>
                  <a:buAutoNum type="circleNumWdWhitePlain"/>
                </a:pPr>
                <a:r>
                  <a:rPr lang="zh-TW" altLang="en-US" sz="2400" dirty="0">
                    <a:latin typeface="Salesforce Sans"/>
                    <a:sym typeface="Salesforce Sans"/>
                  </a:rPr>
                  <a:t>以第一步所計算出的最快路徑做為基準，窮舉兩站間所有路徑後，利用動態規劃來一一比較</a:t>
                </a:r>
                <a:r>
                  <a:rPr lang="en-US" altLang="zh-TW" sz="2400" dirty="0">
                    <a:latin typeface="Salesforce Sans"/>
                    <a:sym typeface="Salesforce Sans"/>
                  </a:rPr>
                  <a:t>CP</a:t>
                </a:r>
                <a:r>
                  <a:rPr lang="zh-TW" altLang="en-US" sz="2400" dirty="0">
                    <a:latin typeface="Salesforce Sans"/>
                    <a:sym typeface="Salesforce Sans"/>
                  </a:rPr>
                  <a:t>值</a:t>
                </a:r>
                <a:r>
                  <a:rPr lang="en-US" altLang="zh-TW" sz="2400" dirty="0">
                    <a:latin typeface="Salesforce Sans"/>
                    <a:sym typeface="Salesforce Sans"/>
                  </a:rPr>
                  <a:t>(CP</a:t>
                </a:r>
                <a:r>
                  <a:rPr lang="zh-TW" altLang="en-US" sz="2400" dirty="0">
                    <a:latin typeface="Salesforce Sans"/>
                    <a:sym typeface="Salesforce Sans"/>
                  </a:rPr>
                  <a:t>值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sym typeface="Salesforce Sans"/>
                      </a:rPr>
                      <m:t>=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sym typeface="Salesforce San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sym typeface="Salesforce Sans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sym typeface="Salesforce Sans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sym typeface="Salesforce Sans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sym typeface="Salesforce Sans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sym typeface="Salesforce Sans"/>
                          </a:rPr>
                          <m:t>𝑐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  <a:sym typeface="Salesforce Sans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sym typeface="Salesforce Sans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sym typeface="Salesforce Sans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sym typeface="Salesforce Sans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sym typeface="Salesforce Sans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400" dirty="0">
                    <a:latin typeface="Salesforce Sans"/>
                    <a:sym typeface="Salesforce Sans"/>
                  </a:rPr>
                  <a:t>)</a:t>
                </a:r>
                <a:r>
                  <a:rPr lang="zh-TW" altLang="en-US" sz="2400" dirty="0">
                    <a:latin typeface="Salesforce Sans"/>
                    <a:sym typeface="Salesforce Sans"/>
                  </a:rPr>
                  <a:t>，並找出</a:t>
                </a:r>
                <a:r>
                  <a:rPr lang="en-US" altLang="zh-TW" sz="2400" dirty="0">
                    <a:latin typeface="Salesforce Sans"/>
                    <a:sym typeface="Salesforce Sans"/>
                  </a:rPr>
                  <a:t>CP</a:t>
                </a:r>
                <a:r>
                  <a:rPr lang="zh-TW" altLang="en-US" sz="2400" dirty="0">
                    <a:latin typeface="Salesforce Sans"/>
                    <a:sym typeface="Salesforce Sans"/>
                  </a:rPr>
                  <a:t>值最大者</a:t>
                </a:r>
                <a:endParaRPr lang="en-US" altLang="zh-TW" sz="2400" dirty="0">
                  <a:latin typeface="Salesforce Sans"/>
                  <a:sym typeface="Salesforce Sans"/>
                </a:endParaRPr>
              </a:p>
              <a:p>
                <a:pPr marL="731520" lvl="1" indent="-457200">
                  <a:buFont typeface="Wingdings" panose="05000000000000000000" pitchFamily="2" charset="2"/>
                  <a:buAutoNum type="circleNumWdWhitePlain"/>
                </a:pPr>
                <a:r>
                  <a:rPr lang="zh-TW" altLang="en-US" sz="2400" dirty="0">
                    <a:latin typeface="Salesforce Sans"/>
                    <a:sym typeface="Salesforce Sans"/>
                  </a:rPr>
                  <a:t>重複</a:t>
                </a:r>
                <a:r>
                  <a:rPr lang="zh-TW" altLang="en-US" sz="2400" dirty="0">
                    <a:latin typeface="Salesforce Sans"/>
                    <a:sym typeface="Wingdings" panose="05000000000000000000" pitchFamily="2" charset="2"/>
                  </a:rPr>
                  <a:t>步驟，計算出任兩站間</a:t>
                </a:r>
                <a:r>
                  <a:rPr lang="en-US" altLang="zh-TW" sz="2400" dirty="0">
                    <a:latin typeface="Salesforce Sans"/>
                    <a:sym typeface="Wingdings" panose="05000000000000000000" pitchFamily="2" charset="2"/>
                  </a:rPr>
                  <a:t>CP</a:t>
                </a:r>
                <a:r>
                  <a:rPr lang="zh-TW" altLang="en-US" sz="2400" dirty="0">
                    <a:latin typeface="Salesforce Sans"/>
                    <a:sym typeface="Wingdings" panose="05000000000000000000" pitchFamily="2" charset="2"/>
                  </a:rPr>
                  <a:t>值最大之路徑</a:t>
                </a:r>
                <a:endParaRPr lang="en-US" altLang="zh-TW" sz="2400" dirty="0">
                  <a:latin typeface="Salesforce Sans"/>
                  <a:sym typeface="Salesforce Sans"/>
                </a:endParaRPr>
              </a:p>
              <a:p>
                <a:pPr marL="731520" lvl="1" indent="-457200">
                  <a:buFont typeface="Wingdings" panose="05000000000000000000" pitchFamily="2" charset="2"/>
                  <a:buAutoNum type="circleNumWdWhitePlain"/>
                </a:pPr>
                <a:endParaRPr lang="en-US" altLang="zh-TW" sz="2400" dirty="0">
                  <a:latin typeface="Salesforce Sans"/>
                  <a:ea typeface="微軟正黑體" panose="020B0604030504040204" pitchFamily="34" charset="-120"/>
                  <a:sym typeface="Salesforce Sans"/>
                </a:endParaRPr>
              </a:p>
            </p:txBody>
          </p:sp>
        </mc:Choice>
        <mc:Fallback xmlns="">
          <p:sp>
            <p:nvSpPr>
              <p:cNvPr id="14" name="內容預留位置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439" r="-26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5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BE7FF-C04A-42BB-BA3F-AB937042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分析過程：第一步</a:t>
            </a:r>
            <a:r>
              <a:rPr lang="en-US" altLang="zh-TW" sz="4000" dirty="0"/>
              <a:t>Linear Programming</a:t>
            </a:r>
            <a:endParaRPr lang="zh-TW" altLang="en-US" sz="4000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D68AED1B-00CE-4847-A28F-3A92CC4BBF0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5139717"/>
              </p:ext>
            </p:extLst>
          </p:nvPr>
        </p:nvGraphicFramePr>
        <p:xfrm>
          <a:off x="1293813" y="1676400"/>
          <a:ext cx="6096743" cy="492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A9880AED-6BAB-498F-8F09-001041B4A3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1676400"/>
            <a:ext cx="3240360" cy="4809910"/>
          </a:xfrm>
          <a:prstGeom prst="rect">
            <a:avLst/>
          </a:prstGeom>
        </p:spPr>
      </p:pic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9F8D6778-C9F8-4601-A7AC-20531282032F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5302324" y="2717305"/>
            <a:ext cx="2880320" cy="1364051"/>
          </a:xfrm>
          <a:prstGeom prst="bentConnector3">
            <a:avLst>
              <a:gd name="adj1" fmla="val 1389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2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BE7FF-C04A-42BB-BA3F-AB937042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81000"/>
            <a:ext cx="10057183" cy="1143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分析過程：第二步</a:t>
            </a:r>
            <a:r>
              <a:rPr lang="en-US" altLang="zh-TW" sz="4000" dirty="0"/>
              <a:t>Dynamic Programming</a:t>
            </a:r>
            <a:endParaRPr lang="zh-TW" altLang="en-US" sz="4000" dirty="0"/>
          </a:p>
        </p:txBody>
      </p:sp>
      <p:graphicFrame>
        <p:nvGraphicFramePr>
          <p:cNvPr id="21" name="內容版面配置區 20">
            <a:extLst>
              <a:ext uri="{FF2B5EF4-FFF2-40B4-BE49-F238E27FC236}">
                <a16:creationId xmlns:a16="http://schemas.microsoft.com/office/drawing/2014/main" id="{9CA3C2C6-F7C6-4B80-83C7-DC49A08D871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7411852"/>
              </p:ext>
            </p:extLst>
          </p:nvPr>
        </p:nvGraphicFramePr>
        <p:xfrm>
          <a:off x="1293813" y="1676400"/>
          <a:ext cx="9841159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34E75D7F-F5AC-46EB-8C95-FCA01C8783EA}"/>
              </a:ext>
            </a:extLst>
          </p:cNvPr>
          <p:cNvSpPr txBox="1"/>
          <p:nvPr/>
        </p:nvSpPr>
        <p:spPr>
          <a:xfrm>
            <a:off x="6598468" y="1916832"/>
            <a:ext cx="295232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>
                <a:solidFill>
                  <a:schemeClr val="bg1"/>
                </a:solidFill>
              </a:rPr>
              <a:t>窮舉所有路徑，排除：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</a:rPr>
              <a:t>重複路線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</a:rPr>
              <a:t>回頭路線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</a:rPr>
              <a:t>終點之後的路線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F20833E-A071-4AF9-ABD0-2258BE104772}"/>
              </a:ext>
            </a:extLst>
          </p:cNvPr>
          <p:cNvSpPr/>
          <p:nvPr/>
        </p:nvSpPr>
        <p:spPr>
          <a:xfrm>
            <a:off x="1293812" y="4313126"/>
            <a:ext cx="1720306" cy="173694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 dirty="0"/>
          </a:p>
          <a:p>
            <a:pPr algn="ctr"/>
            <a:r>
              <a:rPr lang="zh-TW" altLang="en-US" sz="2000" dirty="0"/>
              <a:t>兩站最短時間與其對應花費</a:t>
            </a:r>
          </a:p>
          <a:p>
            <a:pPr algn="ctr"/>
            <a:endParaRPr lang="zh-TW" altLang="en-US" sz="2400" dirty="0"/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117E45D2-A323-4197-9946-8EAF1B15D87E}"/>
              </a:ext>
            </a:extLst>
          </p:cNvPr>
          <p:cNvCxnSpPr/>
          <p:nvPr/>
        </p:nvCxnSpPr>
        <p:spPr>
          <a:xfrm>
            <a:off x="3020878" y="5181600"/>
            <a:ext cx="792088" cy="263624"/>
          </a:xfrm>
          <a:prstGeom prst="curvedConnector3">
            <a:avLst>
              <a:gd name="adj1" fmla="val 45473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63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沉靜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2161_TF02801109.potx" id="{CAED8D55-628D-4CEE-BA56-0BC3C6B7EBC5}" vid="{020EB3E6-9618-43CF-AEDB-171E9E08BDD3}"/>
    </a:ext>
  </a:extLst>
</a:theme>
</file>

<file path=ppt/theme/theme2.xml><?xml version="1.0" encoding="utf-8"?>
<a:theme xmlns:a="http://schemas.openxmlformats.org/drawingml/2006/main" name="Office 佈景主題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沉靜風格簡報 (寬螢幕)</Template>
  <TotalTime>3719</TotalTime>
  <Words>635</Words>
  <Application>Microsoft Office PowerPoint</Application>
  <PresentationFormat>自訂</PresentationFormat>
  <Paragraphs>145</Paragraphs>
  <Slides>11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Salesforce Sans</vt:lpstr>
      <vt:lpstr>微軟正黑體</vt:lpstr>
      <vt:lpstr>Arial</vt:lpstr>
      <vt:lpstr>Cambria Math</vt:lpstr>
      <vt:lpstr>Euphemia</vt:lpstr>
      <vt:lpstr>Wingdings</vt:lpstr>
      <vt:lpstr>沉靜 16X9</vt:lpstr>
      <vt:lpstr>窮學生搭車返鄉投票 最佳路線選擇</vt:lpstr>
      <vt:lpstr>問題動機與背景</vt:lpstr>
      <vt:lpstr>問題定義</vt:lpstr>
      <vt:lpstr>資料蒐集：台鐵(自強號)時間與價錢</vt:lpstr>
      <vt:lpstr>資料蒐集：高鐵時間與價錢</vt:lpstr>
      <vt:lpstr>整體圖形Network Graph</vt:lpstr>
      <vt:lpstr>分析方法</vt:lpstr>
      <vt:lpstr>分析過程：第一步Linear Programming</vt:lpstr>
      <vt:lpstr>分析過程：第二步Dynamic Programming</vt:lpstr>
      <vt:lpstr>分析結果舉例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</dc:title>
  <dc:creator>Brain</dc:creator>
  <cp:lastModifiedBy>Brain</cp:lastModifiedBy>
  <cp:revision>41</cp:revision>
  <dcterms:created xsi:type="dcterms:W3CDTF">2019-12-29T17:05:12Z</dcterms:created>
  <dcterms:modified xsi:type="dcterms:W3CDTF">2020-01-02T11:55:50Z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