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sldIdLst>
    <p:sldId id="256" r:id="rId2"/>
    <p:sldId id="257" r:id="rId3"/>
    <p:sldId id="260" r:id="rId4"/>
    <p:sldId id="259" r:id="rId5"/>
    <p:sldId id="263" r:id="rId6"/>
    <p:sldId id="258" r:id="rId7"/>
    <p:sldId id="261" r:id="rId8"/>
    <p:sldId id="262"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6" d="100"/>
          <a:sy n="96" d="100"/>
        </p:scale>
        <p:origin x="-126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8D827A5-4D3F-A945-89E0-FB1648FC388A}" type="datetimeFigureOut">
              <a:rPr lang="en-US" smtClean="0"/>
              <a:t>8/24/16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99B37-8087-444C-B242-087ACB990BC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D827A5-4D3F-A945-89E0-FB1648FC388A}" type="datetimeFigureOut">
              <a:rPr lang="en-US" smtClean="0"/>
              <a:t>8/24/16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99B37-8087-444C-B242-087ACB990BC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D827A5-4D3F-A945-89E0-FB1648FC388A}" type="datetimeFigureOut">
              <a:rPr lang="en-US" smtClean="0"/>
              <a:t>8/24/16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99B37-8087-444C-B242-087ACB990BC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D827A5-4D3F-A945-89E0-FB1648FC388A}" type="datetimeFigureOut">
              <a:rPr lang="en-US" smtClean="0"/>
              <a:t>8/24/16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99B37-8087-444C-B242-087ACB990BC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98D827A5-4D3F-A945-89E0-FB1648FC388A}" type="datetimeFigureOut">
              <a:rPr lang="en-US" smtClean="0"/>
              <a:t>8/24/16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99B37-8087-444C-B242-087ACB990BC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8D827A5-4D3F-A945-89E0-FB1648FC388A}" type="datetimeFigureOut">
              <a:rPr lang="en-US" smtClean="0"/>
              <a:t>8/24/16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D99B37-8087-444C-B242-087ACB990BC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8D827A5-4D3F-A945-89E0-FB1648FC388A}" type="datetimeFigureOut">
              <a:rPr lang="en-US" smtClean="0"/>
              <a:t>8/24/16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D99B37-8087-444C-B242-087ACB990BC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D827A5-4D3F-A945-89E0-FB1648FC388A}" type="datetimeFigureOut">
              <a:rPr lang="en-US" smtClean="0"/>
              <a:t>8/24/16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D99B37-8087-444C-B242-087ACB990BC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D827A5-4D3F-A945-89E0-FB1648FC388A}" type="datetimeFigureOut">
              <a:rPr lang="en-US" smtClean="0"/>
              <a:t>8/24/16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D99B37-8087-444C-B242-087ACB990BC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98D827A5-4D3F-A945-89E0-FB1648FC388A}" type="datetimeFigureOut">
              <a:rPr lang="en-US" smtClean="0"/>
              <a:t>8/24/16</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38D99B37-8087-444C-B242-087ACB990BC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Drag picture to placeholder or click icon to add</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D827A5-4D3F-A945-89E0-FB1648FC388A}" type="datetimeFigureOut">
              <a:rPr lang="en-US" smtClean="0"/>
              <a:t>8/24/16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D99B37-8087-444C-B242-087ACB990BC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98D827A5-4D3F-A945-89E0-FB1648FC388A}" type="datetimeFigureOut">
              <a:rPr lang="en-US" smtClean="0"/>
              <a:t>8/24/16</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38D99B37-8087-444C-B242-087ACB990BC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RandomEtc/ejs-local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Embedded JavaScript</a:t>
            </a:r>
            <a:endParaRPr lang="en-US" dirty="0"/>
          </a:p>
        </p:txBody>
      </p:sp>
      <p:sp>
        <p:nvSpPr>
          <p:cNvPr id="3" name="Subtitle 2"/>
          <p:cNvSpPr>
            <a:spLocks noGrp="1"/>
          </p:cNvSpPr>
          <p:nvPr>
            <p:ph type="subTitle" idx="1"/>
          </p:nvPr>
        </p:nvSpPr>
        <p:spPr>
          <a:xfrm>
            <a:off x="2971800" y="4690551"/>
            <a:ext cx="6172200" cy="685800"/>
          </a:xfrm>
        </p:spPr>
        <p:txBody>
          <a:bodyPr>
            <a:normAutofit fontScale="92500" lnSpcReduction="10000"/>
          </a:bodyPr>
          <a:lstStyle/>
          <a:p>
            <a:pPr algn="l"/>
            <a:r>
              <a:rPr lang="en-US" sz="2000" dirty="0" smtClean="0">
                <a:solidFill>
                  <a:schemeClr val="tx1"/>
                </a:solidFill>
              </a:rPr>
              <a:t>Kyle Gibbons</a:t>
            </a:r>
          </a:p>
          <a:p>
            <a:pPr algn="l"/>
            <a:r>
              <a:rPr lang="en-US" sz="2000" dirty="0" smtClean="0">
                <a:solidFill>
                  <a:schemeClr val="tx1"/>
                </a:solidFill>
              </a:rPr>
              <a:t>WDI: Denver </a:t>
            </a:r>
            <a:endParaRPr lang="en-US" sz="2000" dirty="0">
              <a:solidFill>
                <a:schemeClr val="tx1"/>
              </a:solidFill>
            </a:endParaRPr>
          </a:p>
        </p:txBody>
      </p:sp>
    </p:spTree>
    <p:extLst>
      <p:ext uri="{BB962C8B-B14F-4D97-AF65-F5344CB8AC3E}">
        <p14:creationId xmlns:p14="http://schemas.microsoft.com/office/powerpoint/2010/main" val="3744003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10323" y="5379475"/>
            <a:ext cx="3936677" cy="914400"/>
          </a:xfrm>
        </p:spPr>
        <p:txBody>
          <a:bodyPr/>
          <a:lstStyle/>
          <a:p>
            <a:r>
              <a:rPr lang="en-US" dirty="0" smtClean="0"/>
              <a:t>EJS Description </a:t>
            </a:r>
            <a:endParaRPr lang="en-US" dirty="0"/>
          </a:p>
        </p:txBody>
      </p:sp>
      <p:sp>
        <p:nvSpPr>
          <p:cNvPr id="5" name="Rectangle 4"/>
          <p:cNvSpPr/>
          <p:nvPr/>
        </p:nvSpPr>
        <p:spPr>
          <a:xfrm>
            <a:off x="251335" y="555077"/>
            <a:ext cx="8526157" cy="3785652"/>
          </a:xfrm>
          <a:prstGeom prst="rect">
            <a:avLst/>
          </a:prstGeom>
        </p:spPr>
        <p:txBody>
          <a:bodyPr wrap="square">
            <a:spAutoFit/>
          </a:bodyPr>
          <a:lstStyle/>
          <a:p>
            <a:pPr marL="285750" indent="-285750">
              <a:buFont typeface="Arial"/>
              <a:buChar char="•"/>
            </a:pPr>
            <a:r>
              <a:rPr lang="en-US" sz="2000" dirty="0"/>
              <a:t>EJS is essentially a port of Masatoshi Seki's </a:t>
            </a:r>
            <a:r>
              <a:rPr lang="en-US" sz="2000" dirty="0" err="1"/>
              <a:t>erb.rb</a:t>
            </a:r>
            <a:r>
              <a:rPr lang="en-US" sz="2000" dirty="0"/>
              <a:t> in the Ruby Core. It operates in the same way that PHP, ERB, or any of the other embedded language interpreters work, except where all existing preprocessing engines execute on the server-side, EJS is intended to run within the web browser. This allows client-side code to process JavaScript-based web templates for insertion into the current page without consulting the server</a:t>
            </a:r>
            <a:r>
              <a:rPr lang="en-US" sz="2000" dirty="0" smtClean="0"/>
              <a:t>.</a:t>
            </a:r>
          </a:p>
          <a:p>
            <a:endParaRPr lang="en-US" sz="2000" dirty="0"/>
          </a:p>
          <a:p>
            <a:pPr marL="285750" indent="-285750">
              <a:buFont typeface="Arial"/>
              <a:buChar char="•"/>
            </a:pPr>
            <a:r>
              <a:rPr lang="en-US" sz="2000" dirty="0"/>
              <a:t>EJS uses &lt;% %&gt; or [% %] as its magic tags. Like most other frameworks of its type, &lt;% %&gt; tags cause all code within them to be executed, and the addition of an equals sign (&lt;%= %&gt;) causes the enclosed code to be evaluated and the </a:t>
            </a:r>
            <a:r>
              <a:rPr lang="en-US" sz="2000" dirty="0" err="1"/>
              <a:t>toString</a:t>
            </a:r>
            <a:r>
              <a:rPr lang="en-US" sz="2000" dirty="0"/>
              <a:t> representation of the result appended to the document.</a:t>
            </a:r>
          </a:p>
        </p:txBody>
      </p:sp>
    </p:spTree>
    <p:extLst>
      <p:ext uri="{BB962C8B-B14F-4D97-AF65-F5344CB8AC3E}">
        <p14:creationId xmlns:p14="http://schemas.microsoft.com/office/powerpoint/2010/main" val="3611738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14457" y="5519310"/>
            <a:ext cx="5621988" cy="735908"/>
          </a:xfrm>
        </p:spPr>
        <p:txBody>
          <a:bodyPr/>
          <a:lstStyle/>
          <a:p>
            <a:r>
              <a:rPr lang="en-US" dirty="0"/>
              <a:t>What problem does this technology solve</a:t>
            </a:r>
            <a:br>
              <a:rPr lang="en-US" dirty="0"/>
            </a:br>
            <a:endParaRPr lang="en-US" dirty="0"/>
          </a:p>
        </p:txBody>
      </p:sp>
      <p:sp>
        <p:nvSpPr>
          <p:cNvPr id="4" name="TextBox 3"/>
          <p:cNvSpPr txBox="1"/>
          <p:nvPr/>
        </p:nvSpPr>
        <p:spPr>
          <a:xfrm>
            <a:off x="329996" y="257708"/>
            <a:ext cx="8243035" cy="4154983"/>
          </a:xfrm>
          <a:prstGeom prst="rect">
            <a:avLst/>
          </a:prstGeom>
          <a:noFill/>
        </p:spPr>
        <p:txBody>
          <a:bodyPr wrap="square" rtlCol="0">
            <a:spAutoFit/>
          </a:bodyPr>
          <a:lstStyle/>
          <a:p>
            <a:pPr marL="285750" indent="-285750">
              <a:buFont typeface="Arial"/>
              <a:buChar char="•"/>
            </a:pPr>
            <a:r>
              <a:rPr lang="en-US" sz="2400" dirty="0"/>
              <a:t>EJS templates can be loaded within a page or a separate file. </a:t>
            </a:r>
            <a:endParaRPr lang="en-US" sz="2400" dirty="0" smtClean="0"/>
          </a:p>
          <a:p>
            <a:pPr marL="285750" indent="-285750">
              <a:buFont typeface="Arial"/>
              <a:buChar char="•"/>
            </a:pPr>
            <a:r>
              <a:rPr lang="en-US" sz="2400" dirty="0" smtClean="0"/>
              <a:t>Uses </a:t>
            </a:r>
            <a:r>
              <a:rPr lang="en-US" sz="2400" dirty="0" smtClean="0"/>
              <a:t>plain JavaScript</a:t>
            </a:r>
          </a:p>
          <a:p>
            <a:pPr marL="285750" indent="-285750">
              <a:buFont typeface="Arial"/>
              <a:buChar char="•"/>
            </a:pPr>
            <a:r>
              <a:rPr lang="en-US" sz="2400" dirty="0" smtClean="0"/>
              <a:t>Fast development time </a:t>
            </a:r>
          </a:p>
          <a:p>
            <a:pPr marL="285750" indent="-285750">
              <a:buFont typeface="Arial"/>
              <a:buChar char="•"/>
            </a:pPr>
            <a:r>
              <a:rPr lang="en-US" sz="2400" dirty="0" smtClean="0"/>
              <a:t>Simple Syntax</a:t>
            </a:r>
          </a:p>
          <a:p>
            <a:pPr marL="285750" indent="-285750">
              <a:buFont typeface="Arial"/>
              <a:buChar char="•"/>
            </a:pPr>
            <a:r>
              <a:rPr lang="en-US" sz="2400" dirty="0" smtClean="0"/>
              <a:t>Speedy execution </a:t>
            </a:r>
          </a:p>
          <a:p>
            <a:pPr marL="285750" indent="-285750">
              <a:buFont typeface="Arial"/>
              <a:buChar char="•"/>
            </a:pPr>
            <a:r>
              <a:rPr lang="en-US" sz="2400" dirty="0" smtClean="0"/>
              <a:t>Easy debugging </a:t>
            </a:r>
          </a:p>
          <a:p>
            <a:pPr marL="285750" indent="-285750">
              <a:buFont typeface="Arial"/>
              <a:buChar char="•"/>
            </a:pPr>
            <a:r>
              <a:rPr lang="en-US" sz="2400" dirty="0" smtClean="0"/>
              <a:t>Active development</a:t>
            </a:r>
          </a:p>
          <a:p>
            <a:pPr marL="742950" lvl="1" indent="-285750">
              <a:buFont typeface="Arial"/>
              <a:buChar char="•"/>
            </a:pPr>
            <a:r>
              <a:rPr lang="en-US" sz="2400" dirty="0" smtClean="0"/>
              <a:t>EJS has a large community of active users, and the library is under active development </a:t>
            </a:r>
          </a:p>
          <a:p>
            <a:pPr lvl="1"/>
            <a:endParaRPr lang="en-US" sz="2400" dirty="0" smtClean="0">
              <a:solidFill>
                <a:srgbClr val="FFFFFF"/>
              </a:solidFill>
            </a:endParaRPr>
          </a:p>
        </p:txBody>
      </p:sp>
    </p:spTree>
    <p:extLst>
      <p:ext uri="{BB962C8B-B14F-4D97-AF65-F5344CB8AC3E}">
        <p14:creationId xmlns:p14="http://schemas.microsoft.com/office/powerpoint/2010/main" val="584431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4458" y="477076"/>
            <a:ext cx="8243035" cy="3785652"/>
          </a:xfrm>
          <a:prstGeom prst="rect">
            <a:avLst/>
          </a:prstGeom>
          <a:noFill/>
        </p:spPr>
        <p:txBody>
          <a:bodyPr wrap="square" rtlCol="0">
            <a:spAutoFit/>
          </a:bodyPr>
          <a:lstStyle/>
          <a:p>
            <a:pPr marL="342900" indent="-342900">
              <a:buFont typeface="Arial"/>
              <a:buChar char="•"/>
            </a:pPr>
            <a:r>
              <a:rPr lang="en-US" sz="2400" dirty="0"/>
              <a:t>layout(view</a:t>
            </a:r>
            <a:r>
              <a:rPr lang="en-US" sz="2400" dirty="0" smtClean="0"/>
              <a:t>)</a:t>
            </a:r>
          </a:p>
          <a:p>
            <a:pPr marL="800100" lvl="1" indent="-342900">
              <a:buFont typeface="Arial"/>
              <a:buChar char="•"/>
            </a:pPr>
            <a:r>
              <a:rPr lang="en-US" sz="2400" dirty="0"/>
              <a:t>When called anywhere inside a template, requests that the output of the current template be passed to the given view as the body local</a:t>
            </a:r>
            <a:r>
              <a:rPr lang="en-US" sz="2400" dirty="0" smtClean="0"/>
              <a:t>.</a:t>
            </a:r>
          </a:p>
          <a:p>
            <a:pPr lvl="1"/>
            <a:endParaRPr lang="en-US" sz="2400" dirty="0"/>
          </a:p>
          <a:p>
            <a:pPr marL="342900" indent="-342900">
              <a:buFont typeface="Arial"/>
              <a:buChar char="•"/>
            </a:pPr>
            <a:r>
              <a:rPr lang="en-US" sz="2400" dirty="0"/>
              <a:t>partial(</a:t>
            </a:r>
            <a:r>
              <a:rPr lang="en-US" sz="2400" dirty="0" err="1"/>
              <a:t>name,optionsOrCollection</a:t>
            </a:r>
            <a:r>
              <a:rPr lang="en-US" sz="2400" dirty="0" smtClean="0"/>
              <a:t>)</a:t>
            </a:r>
          </a:p>
          <a:p>
            <a:pPr marL="800100" lvl="1" indent="-342900">
              <a:buFont typeface="Arial"/>
              <a:buChar char="•"/>
            </a:pPr>
            <a:r>
              <a:rPr lang="en-US" sz="2400" dirty="0"/>
              <a:t>When called anywhere inside a template, adds the given view to that template using the current given </a:t>
            </a:r>
            <a:r>
              <a:rPr lang="en-US" sz="2400" dirty="0" err="1"/>
              <a:t>optionsOrCollection</a:t>
            </a:r>
            <a:r>
              <a:rPr lang="en-US" sz="2400" dirty="0" smtClean="0"/>
              <a:t>.</a:t>
            </a:r>
            <a:endParaRPr lang="en-US" sz="2400" dirty="0"/>
          </a:p>
          <a:p>
            <a:endParaRPr lang="en-US" sz="2400" dirty="0">
              <a:solidFill>
                <a:srgbClr val="FFFFFF"/>
              </a:solidFill>
            </a:endParaRPr>
          </a:p>
        </p:txBody>
      </p:sp>
      <p:sp>
        <p:nvSpPr>
          <p:cNvPr id="5" name="Title 2"/>
          <p:cNvSpPr>
            <a:spLocks noGrp="1"/>
          </p:cNvSpPr>
          <p:nvPr>
            <p:ph type="title"/>
          </p:nvPr>
        </p:nvSpPr>
        <p:spPr>
          <a:xfrm>
            <a:off x="4714572" y="5358858"/>
            <a:ext cx="3103300" cy="914400"/>
          </a:xfrm>
        </p:spPr>
        <p:txBody>
          <a:bodyPr/>
          <a:lstStyle/>
          <a:p>
            <a:r>
              <a:rPr lang="en-US" dirty="0" smtClean="0"/>
              <a:t>Features of EJS</a:t>
            </a:r>
            <a:endParaRPr lang="en-US" dirty="0"/>
          </a:p>
        </p:txBody>
      </p:sp>
    </p:spTree>
    <p:extLst>
      <p:ext uri="{BB962C8B-B14F-4D97-AF65-F5344CB8AC3E}">
        <p14:creationId xmlns:p14="http://schemas.microsoft.com/office/powerpoint/2010/main" val="2070824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4458" y="860740"/>
            <a:ext cx="8243035" cy="3416320"/>
          </a:xfrm>
          <a:prstGeom prst="rect">
            <a:avLst/>
          </a:prstGeom>
          <a:noFill/>
        </p:spPr>
        <p:txBody>
          <a:bodyPr wrap="square" rtlCol="0">
            <a:spAutoFit/>
          </a:bodyPr>
          <a:lstStyle/>
          <a:p>
            <a:pPr marL="342900" indent="-342900">
              <a:buFont typeface="Arial"/>
              <a:buChar char="•"/>
            </a:pPr>
            <a:r>
              <a:rPr lang="en-US" sz="2400" dirty="0"/>
              <a:t>block(</a:t>
            </a:r>
            <a:r>
              <a:rPr lang="en-US" sz="2400" dirty="0" err="1"/>
              <a:t>name,html</a:t>
            </a:r>
            <a:r>
              <a:rPr lang="en-US" sz="2400" dirty="0" smtClean="0"/>
              <a:t>)</a:t>
            </a:r>
          </a:p>
          <a:p>
            <a:pPr marL="800100" lvl="1" indent="-342900">
              <a:buFont typeface="Arial"/>
              <a:buChar char="•"/>
            </a:pPr>
            <a:r>
              <a:rPr lang="en-US" sz="2400" dirty="0"/>
              <a:t>When called anywhere inside a template, adds the given html to the named block. In the layout you can then do `&lt;%-block('foo')%&gt; to render all the html for that block.</a:t>
            </a:r>
          </a:p>
          <a:p>
            <a:pPr marL="342900" indent="-342900">
              <a:buFont typeface="Arial"/>
              <a:buChar char="•"/>
            </a:pPr>
            <a:endParaRPr lang="en-US" sz="2400" dirty="0"/>
          </a:p>
          <a:p>
            <a:pPr marL="342900" indent="-342900">
              <a:buFont typeface="Arial"/>
              <a:buChar char="•"/>
            </a:pPr>
            <a:r>
              <a:rPr lang="en-US" sz="2400" dirty="0"/>
              <a:t>script(</a:t>
            </a:r>
            <a:r>
              <a:rPr lang="en-US" sz="2400" dirty="0" err="1"/>
              <a:t>src,type</a:t>
            </a:r>
            <a:r>
              <a:rPr lang="en-US" sz="2400" dirty="0" smtClean="0"/>
              <a:t>)</a:t>
            </a:r>
            <a:endParaRPr lang="en-US" sz="2400" dirty="0"/>
          </a:p>
          <a:p>
            <a:pPr marL="800100" lvl="1" indent="-342900">
              <a:buFont typeface="Arial"/>
              <a:buChar char="•"/>
            </a:pPr>
            <a:r>
              <a:rPr lang="en-US" sz="2400" dirty="0"/>
              <a:t>In the layout you can then do `&lt;%-scripts%&gt; to output the scripts from all the child templates.</a:t>
            </a:r>
          </a:p>
          <a:p>
            <a:pPr lvl="1"/>
            <a:endParaRPr lang="en-US" sz="2400" dirty="0"/>
          </a:p>
        </p:txBody>
      </p:sp>
      <p:sp>
        <p:nvSpPr>
          <p:cNvPr id="5" name="Title 2"/>
          <p:cNvSpPr>
            <a:spLocks noGrp="1"/>
          </p:cNvSpPr>
          <p:nvPr>
            <p:ph type="title"/>
          </p:nvPr>
        </p:nvSpPr>
        <p:spPr>
          <a:xfrm>
            <a:off x="4714572" y="5358858"/>
            <a:ext cx="3103300" cy="914400"/>
          </a:xfrm>
        </p:spPr>
        <p:txBody>
          <a:bodyPr/>
          <a:lstStyle/>
          <a:p>
            <a:r>
              <a:rPr lang="en-US" dirty="0" smtClean="0"/>
              <a:t>Features of EJS</a:t>
            </a:r>
            <a:endParaRPr lang="en-US" dirty="0"/>
          </a:p>
        </p:txBody>
      </p:sp>
    </p:spTree>
    <p:extLst>
      <p:ext uri="{BB962C8B-B14F-4D97-AF65-F5344CB8AC3E}">
        <p14:creationId xmlns:p14="http://schemas.microsoft.com/office/powerpoint/2010/main" val="263494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722456" y="5413321"/>
            <a:ext cx="5087531" cy="914400"/>
          </a:xfrm>
        </p:spPr>
        <p:txBody>
          <a:bodyPr/>
          <a:lstStyle/>
          <a:p>
            <a:r>
              <a:rPr lang="en-US" dirty="0" smtClean="0"/>
              <a:t>Commands to install EJS</a:t>
            </a:r>
            <a:endParaRPr lang="en-US" dirty="0"/>
          </a:p>
        </p:txBody>
      </p:sp>
      <p:sp>
        <p:nvSpPr>
          <p:cNvPr id="4" name="TextBox 3"/>
          <p:cNvSpPr txBox="1"/>
          <p:nvPr/>
        </p:nvSpPr>
        <p:spPr>
          <a:xfrm>
            <a:off x="336035" y="127727"/>
            <a:ext cx="8243035" cy="830997"/>
          </a:xfrm>
          <a:prstGeom prst="rect">
            <a:avLst/>
          </a:prstGeom>
          <a:noFill/>
        </p:spPr>
        <p:txBody>
          <a:bodyPr wrap="square" rtlCol="0">
            <a:spAutoFit/>
          </a:bodyPr>
          <a:lstStyle/>
          <a:p>
            <a:pPr marL="285750" indent="-285750">
              <a:buFont typeface="Arial"/>
              <a:buChar char="•"/>
            </a:pPr>
            <a:r>
              <a:rPr lang="en-US" sz="2400" dirty="0" err="1" smtClean="0">
                <a:solidFill>
                  <a:srgbClr val="000000"/>
                </a:solidFill>
              </a:rPr>
              <a:t>npm</a:t>
            </a:r>
            <a:r>
              <a:rPr lang="en-US" sz="2400" dirty="0" smtClean="0">
                <a:solidFill>
                  <a:srgbClr val="000000"/>
                </a:solidFill>
              </a:rPr>
              <a:t> install </a:t>
            </a:r>
            <a:r>
              <a:rPr lang="en-US" sz="2400" dirty="0" err="1" smtClean="0">
                <a:solidFill>
                  <a:srgbClr val="000000"/>
                </a:solidFill>
              </a:rPr>
              <a:t>ejs</a:t>
            </a:r>
            <a:endParaRPr lang="en-US" sz="2400" dirty="0" smtClean="0">
              <a:solidFill>
                <a:srgbClr val="000000"/>
              </a:solidFill>
            </a:endParaRPr>
          </a:p>
          <a:p>
            <a:pPr marL="285750" indent="-285750">
              <a:buFont typeface="Arial"/>
              <a:buChar char="•"/>
            </a:pPr>
            <a:r>
              <a:rPr lang="en-US" sz="2400" dirty="0" err="1" smtClean="0">
                <a:solidFill>
                  <a:srgbClr val="000000"/>
                </a:solidFill>
              </a:rPr>
              <a:t>Var</a:t>
            </a:r>
            <a:r>
              <a:rPr lang="en-US" sz="2400" dirty="0" smtClean="0">
                <a:solidFill>
                  <a:srgbClr val="000000"/>
                </a:solidFill>
              </a:rPr>
              <a:t> </a:t>
            </a:r>
            <a:r>
              <a:rPr lang="en-US" sz="2400" dirty="0" err="1" smtClean="0">
                <a:solidFill>
                  <a:srgbClr val="000000"/>
                </a:solidFill>
              </a:rPr>
              <a:t>ejs</a:t>
            </a:r>
            <a:r>
              <a:rPr lang="en-US" sz="2400" dirty="0" smtClean="0">
                <a:solidFill>
                  <a:srgbClr val="000000"/>
                </a:solidFill>
              </a:rPr>
              <a:t> =  require(‘</a:t>
            </a:r>
            <a:r>
              <a:rPr lang="en-US" sz="2400" dirty="0" err="1" smtClean="0">
                <a:solidFill>
                  <a:srgbClr val="000000"/>
                </a:solidFill>
              </a:rPr>
              <a:t>ejs</a:t>
            </a:r>
            <a:r>
              <a:rPr lang="en-US" sz="2400" dirty="0" smtClean="0">
                <a:solidFill>
                  <a:srgbClr val="000000"/>
                </a:solidFill>
              </a:rPr>
              <a:t>’)</a:t>
            </a:r>
            <a:endParaRPr lang="en-US" sz="2400" dirty="0">
              <a:solidFill>
                <a:srgbClr val="000000"/>
              </a:solidFill>
            </a:endParaRPr>
          </a:p>
        </p:txBody>
      </p:sp>
      <p:pic>
        <p:nvPicPr>
          <p:cNvPr id="2" name="Picture 1" descr="Screen Shot 2016-08-23 at 2.43.2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011" y="1130711"/>
            <a:ext cx="6702851" cy="3724771"/>
          </a:xfrm>
          <a:prstGeom prst="rect">
            <a:avLst/>
          </a:prstGeom>
          <a:ln>
            <a:solidFill>
              <a:srgbClr val="000000"/>
            </a:solidFill>
          </a:ln>
        </p:spPr>
      </p:pic>
    </p:spTree>
    <p:extLst>
      <p:ext uri="{BB962C8B-B14F-4D97-AF65-F5344CB8AC3E}">
        <p14:creationId xmlns:p14="http://schemas.microsoft.com/office/powerpoint/2010/main" val="1918292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762141" y="5432393"/>
            <a:ext cx="4624544" cy="914400"/>
          </a:xfrm>
        </p:spPr>
        <p:txBody>
          <a:bodyPr/>
          <a:lstStyle/>
          <a:p>
            <a:r>
              <a:rPr lang="en-US" dirty="0">
                <a:effectLst/>
              </a:rPr>
              <a:t>Creating Partial </a:t>
            </a:r>
            <a:r>
              <a:rPr lang="en-US" dirty="0" smtClean="0">
                <a:effectLst/>
              </a:rPr>
              <a:t>Views</a:t>
            </a:r>
            <a:endParaRPr lang="en-US" dirty="0">
              <a:effectLst/>
            </a:endParaRPr>
          </a:p>
        </p:txBody>
      </p:sp>
      <p:sp>
        <p:nvSpPr>
          <p:cNvPr id="4" name="TextBox 3"/>
          <p:cNvSpPr txBox="1"/>
          <p:nvPr/>
        </p:nvSpPr>
        <p:spPr>
          <a:xfrm>
            <a:off x="534458" y="715213"/>
            <a:ext cx="8243035" cy="461665"/>
          </a:xfrm>
          <a:prstGeom prst="rect">
            <a:avLst/>
          </a:prstGeom>
          <a:noFill/>
        </p:spPr>
        <p:txBody>
          <a:bodyPr wrap="square" rtlCol="0">
            <a:spAutoFit/>
          </a:bodyPr>
          <a:lstStyle/>
          <a:p>
            <a:pPr marL="285750" indent="-285750">
              <a:buFont typeface="Arial"/>
              <a:buChar char="•"/>
            </a:pPr>
            <a:r>
              <a:rPr lang="en-US" sz="2400" dirty="0" smtClean="0">
                <a:solidFill>
                  <a:srgbClr val="000000"/>
                </a:solidFill>
              </a:rPr>
              <a:t>Render different templates  </a:t>
            </a:r>
          </a:p>
        </p:txBody>
      </p:sp>
      <p:pic>
        <p:nvPicPr>
          <p:cNvPr id="5" name="Picture 4" descr="Screen Shot 2016-08-23 at 4.29.1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458" y="1799254"/>
            <a:ext cx="8397070" cy="2439616"/>
          </a:xfrm>
          <a:prstGeom prst="rect">
            <a:avLst/>
          </a:prstGeom>
          <a:ln>
            <a:solidFill>
              <a:srgbClr val="000000"/>
            </a:solidFill>
          </a:ln>
        </p:spPr>
      </p:pic>
    </p:spTree>
    <p:extLst>
      <p:ext uri="{BB962C8B-B14F-4D97-AF65-F5344CB8AC3E}">
        <p14:creationId xmlns:p14="http://schemas.microsoft.com/office/powerpoint/2010/main" val="3716958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43933" y="224907"/>
            <a:ext cx="8413142" cy="4405525"/>
          </a:xfrm>
        </p:spPr>
        <p:txBody>
          <a:bodyPr/>
          <a:lstStyle/>
          <a:p>
            <a:r>
              <a:rPr lang="en-US" dirty="0" smtClean="0"/>
              <a:t>How </a:t>
            </a:r>
            <a:r>
              <a:rPr lang="en-US" dirty="0"/>
              <a:t>do you use it? Is there a "</a:t>
            </a:r>
            <a:r>
              <a:rPr lang="en-US" dirty="0" err="1"/>
              <a:t>cheatsheet</a:t>
            </a:r>
            <a:r>
              <a:rPr lang="en-US" dirty="0"/>
              <a:t>" you found or made that others can reference?</a:t>
            </a:r>
            <a:br>
              <a:rPr lang="en-US" dirty="0"/>
            </a:br>
            <a:r>
              <a:rPr lang="en-US" dirty="0" smtClean="0">
                <a:hlinkClick r:id="rId2"/>
              </a:rPr>
              <a:t>https</a:t>
            </a:r>
            <a:r>
              <a:rPr lang="en-US" dirty="0">
                <a:hlinkClick r:id="rId2"/>
              </a:rPr>
              <a:t>://github.com/RandomEtc/ejs-</a:t>
            </a:r>
            <a:r>
              <a:rPr lang="en-US" dirty="0" smtClean="0">
                <a:hlinkClick r:id="rId2"/>
              </a:rPr>
              <a:t>locals</a:t>
            </a:r>
            <a:r>
              <a:rPr lang="en-US" dirty="0" smtClean="0"/>
              <a:t> </a:t>
            </a:r>
            <a:br>
              <a:rPr lang="en-US" dirty="0" smtClean="0"/>
            </a:br>
            <a:r>
              <a:rPr lang="en-US" dirty="0" smtClean="0"/>
              <a:t/>
            </a:r>
            <a:br>
              <a:rPr lang="en-US" dirty="0" smtClean="0"/>
            </a:br>
            <a:r>
              <a:rPr lang="en-US" dirty="0" smtClean="0"/>
              <a:t>What </a:t>
            </a:r>
            <a:r>
              <a:rPr lang="en-US" dirty="0"/>
              <a:t>did you build with this technology? (demo)</a:t>
            </a:r>
          </a:p>
        </p:txBody>
      </p:sp>
    </p:spTree>
    <p:extLst>
      <p:ext uri="{BB962C8B-B14F-4D97-AF65-F5344CB8AC3E}">
        <p14:creationId xmlns:p14="http://schemas.microsoft.com/office/powerpoint/2010/main" val="30690969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177</TotalTime>
  <Words>396</Words>
  <Application>Microsoft Macintosh PowerPoint</Application>
  <PresentationFormat>On-screen Show (4:3)</PresentationFormat>
  <Paragraphs>34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Angles</vt:lpstr>
      <vt:lpstr>Embedded JavaScript</vt:lpstr>
      <vt:lpstr>EJS Description </vt:lpstr>
      <vt:lpstr>What problem does this technology solve </vt:lpstr>
      <vt:lpstr>Features of EJS</vt:lpstr>
      <vt:lpstr>Features of EJS</vt:lpstr>
      <vt:lpstr>Commands to install EJS</vt:lpstr>
      <vt:lpstr>Creating Partial Views</vt:lpstr>
      <vt:lpstr>How do you use it? Is there a "cheatsheet" you found or made that others can reference? https://github.com/RandomEtc/ejs-locals   What did you build with this technology? (demo)</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JavaScript</dc:title>
  <dc:creator>Kyle Gibbons</dc:creator>
  <cp:lastModifiedBy>Kyle Gibbons</cp:lastModifiedBy>
  <cp:revision>9</cp:revision>
  <dcterms:created xsi:type="dcterms:W3CDTF">2016-08-23T20:26:46Z</dcterms:created>
  <dcterms:modified xsi:type="dcterms:W3CDTF">2016-08-24T15:46:29Z</dcterms:modified>
</cp:coreProperties>
</file>