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inal_data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final_data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[final_data2.xlsx]Sheet5!PivotTable9</c:name>
    <c:fmtId val="8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422813895848165E-2"/>
          <c:y val="8.4722222222222227E-2"/>
          <c:w val="0.4375583091630314"/>
          <c:h val="0.81388888888888888"/>
        </c:manualLayout>
      </c:layout>
      <c:pieChart>
        <c:varyColors val="1"/>
        <c:ser>
          <c:idx val="0"/>
          <c:order val="0"/>
          <c:tx>
            <c:strRef>
              <c:f>Sheet5!$B$4:$B$5</c:f>
              <c:strCache>
                <c:ptCount val="1"/>
                <c:pt idx="0">
                  <c:v>Count of event_id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Sheet5!$A$6:$A$12</c:f>
              <c:strCache>
                <c:ptCount val="6"/>
                <c:pt idx="0">
                  <c:v>chip</c:v>
                </c:pt>
                <c:pt idx="1">
                  <c:v>dump_change</c:v>
                </c:pt>
                <c:pt idx="2">
                  <c:v>failed</c:v>
                </c:pt>
                <c:pt idx="3">
                  <c:v>icing</c:v>
                </c:pt>
                <c:pt idx="4">
                  <c:v>pass</c:v>
                </c:pt>
                <c:pt idx="5">
                  <c:v>skate</c:v>
                </c:pt>
              </c:strCache>
            </c:strRef>
          </c:cat>
          <c:val>
            <c:numRef>
              <c:f>Sheet5!$B$6:$B$12</c:f>
              <c:numCache>
                <c:formatCode>General</c:formatCode>
                <c:ptCount val="6"/>
                <c:pt idx="0">
                  <c:v>20582</c:v>
                </c:pt>
                <c:pt idx="1">
                  <c:v>699</c:v>
                </c:pt>
                <c:pt idx="2">
                  <c:v>1374</c:v>
                </c:pt>
                <c:pt idx="3">
                  <c:v>420</c:v>
                </c:pt>
                <c:pt idx="4">
                  <c:v>2832</c:v>
                </c:pt>
                <c:pt idx="5">
                  <c:v>12264</c:v>
                </c:pt>
              </c:numCache>
            </c:numRef>
          </c:val>
        </c:ser>
        <c:ser>
          <c:idx val="1"/>
          <c:order val="1"/>
          <c:tx>
            <c:strRef>
              <c:f>Sheet5!$C$4:$C$5</c:f>
              <c:strCache>
                <c:ptCount val="1"/>
                <c:pt idx="0">
                  <c:v>Sum of event_id</c:v>
                </c:pt>
              </c:strCache>
            </c:strRef>
          </c:tx>
          <c:cat>
            <c:strRef>
              <c:f>Sheet5!$A$6:$A$12</c:f>
              <c:strCache>
                <c:ptCount val="6"/>
                <c:pt idx="0">
                  <c:v>chip</c:v>
                </c:pt>
                <c:pt idx="1">
                  <c:v>dump_change</c:v>
                </c:pt>
                <c:pt idx="2">
                  <c:v>failed</c:v>
                </c:pt>
                <c:pt idx="3">
                  <c:v>icing</c:v>
                </c:pt>
                <c:pt idx="4">
                  <c:v>pass</c:v>
                </c:pt>
                <c:pt idx="5">
                  <c:v>skate</c:v>
                </c:pt>
              </c:strCache>
            </c:strRef>
          </c:cat>
          <c:val>
            <c:numRef>
              <c:f>Sheet5!$C$6:$C$12</c:f>
              <c:numCache>
                <c:formatCode>0.00%</c:formatCode>
                <c:ptCount val="6"/>
                <c:pt idx="0">
                  <c:v>0.54777850026896469</c:v>
                </c:pt>
                <c:pt idx="1">
                  <c:v>1.4806129034280765E-2</c:v>
                </c:pt>
                <c:pt idx="2">
                  <c:v>3.5064498844943386E-2</c:v>
                </c:pt>
                <c:pt idx="3">
                  <c:v>1.0816522484585991E-2</c:v>
                </c:pt>
                <c:pt idx="4">
                  <c:v>7.231551141693382E-2</c:v>
                </c:pt>
                <c:pt idx="5">
                  <c:v>0.31921883795029138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Shots (by Type of Zone Entry)</c:v>
          </c:tx>
          <c:invertIfNegative val="0"/>
          <c:cat>
            <c:strRef>
              <c:f>Sheet2!$AN$3:$AS$3</c:f>
              <c:strCache>
                <c:ptCount val="6"/>
                <c:pt idx="0">
                  <c:v>chip</c:v>
                </c:pt>
                <c:pt idx="1">
                  <c:v>dump_change</c:v>
                </c:pt>
                <c:pt idx="2">
                  <c:v>failed</c:v>
                </c:pt>
                <c:pt idx="3">
                  <c:v>icing</c:v>
                </c:pt>
                <c:pt idx="4">
                  <c:v>pass</c:v>
                </c:pt>
                <c:pt idx="5">
                  <c:v>skate</c:v>
                </c:pt>
              </c:strCache>
            </c:strRef>
          </c:cat>
          <c:val>
            <c:numRef>
              <c:f>Sheet2!$AN$19:$AS$19</c:f>
              <c:numCache>
                <c:formatCode>0.00%</c:formatCode>
                <c:ptCount val="6"/>
                <c:pt idx="0">
                  <c:v>0.33674573825200688</c:v>
                </c:pt>
                <c:pt idx="1">
                  <c:v>4.1941011996031391E-3</c:v>
                </c:pt>
                <c:pt idx="2">
                  <c:v>7.3058537025344995E-3</c:v>
                </c:pt>
                <c:pt idx="3">
                  <c:v>1.1815639938666907E-2</c:v>
                </c:pt>
                <c:pt idx="4">
                  <c:v>0.12032109678001263</c:v>
                </c:pt>
                <c:pt idx="5">
                  <c:v>0.51957247226481462</c:v>
                </c:pt>
              </c:numCache>
            </c:numRef>
          </c:val>
        </c:ser>
        <c:ser>
          <c:idx val="0"/>
          <c:order val="0"/>
          <c:tx>
            <c:strRef>
              <c:f>Sheet2!$AN$2</c:f>
              <c:strCache>
                <c:ptCount val="1"/>
                <c:pt idx="0">
                  <c:v>Goals (by Type of Zone Entry)</c:v>
                </c:pt>
              </c:strCache>
            </c:strRef>
          </c:tx>
          <c:invertIfNegative val="0"/>
          <c:cat>
            <c:strRef>
              <c:f>Sheet2!$AN$3:$AS$3</c:f>
              <c:strCache>
                <c:ptCount val="6"/>
                <c:pt idx="0">
                  <c:v>chip</c:v>
                </c:pt>
                <c:pt idx="1">
                  <c:v>dump_change</c:v>
                </c:pt>
                <c:pt idx="2">
                  <c:v>failed</c:v>
                </c:pt>
                <c:pt idx="3">
                  <c:v>icing</c:v>
                </c:pt>
                <c:pt idx="4">
                  <c:v>pass</c:v>
                </c:pt>
                <c:pt idx="5">
                  <c:v>skate</c:v>
                </c:pt>
              </c:strCache>
            </c:strRef>
          </c:cat>
          <c:val>
            <c:numRef>
              <c:f>Sheet2!$AN$18:$AS$18</c:f>
              <c:numCache>
                <c:formatCode>0.00%</c:formatCode>
                <c:ptCount val="6"/>
                <c:pt idx="0">
                  <c:v>0.31772268135904502</c:v>
                </c:pt>
                <c:pt idx="1">
                  <c:v>9.1827364554637281E-4</c:v>
                </c:pt>
                <c:pt idx="2">
                  <c:v>4.5913682277318639E-3</c:v>
                </c:pt>
                <c:pt idx="3">
                  <c:v>8.2644628099173556E-3</c:v>
                </c:pt>
                <c:pt idx="4">
                  <c:v>0.13590449954086317</c:v>
                </c:pt>
                <c:pt idx="5">
                  <c:v>0.53259871441689621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023360"/>
        <c:axId val="61024896"/>
      </c:barChart>
      <c:catAx>
        <c:axId val="61023360"/>
        <c:scaling>
          <c:orientation val="minMax"/>
        </c:scaling>
        <c:delete val="0"/>
        <c:axPos val="b"/>
        <c:majorTickMark val="out"/>
        <c:minorTickMark val="none"/>
        <c:tickLblPos val="nextTo"/>
        <c:crossAx val="61024896"/>
        <c:crosses val="autoZero"/>
        <c:auto val="1"/>
        <c:lblAlgn val="ctr"/>
        <c:lblOffset val="100"/>
        <c:noMultiLvlLbl val="0"/>
      </c:catAx>
      <c:valAx>
        <c:axId val="610248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61023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07534760903918"/>
          <c:y val="0.84653805774278224"/>
          <c:w val="0.22177965856552934"/>
          <c:h val="9.5812773403324586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0.77991</cdr:x>
      <cdr:y>0.03264</cdr:y>
    </cdr:from>
    <cdr:to>
      <cdr:x>0.97704</cdr:x>
      <cdr:y>0.88264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632575" y="149225"/>
          <a:ext cx="1676400" cy="3886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Over 50% of shot attempts and goals across the league were generated from zone entries by skating the puck in.</a:t>
          </a:r>
        </a:p>
        <a:p xmlns:a="http://schemas.openxmlformats.org/drawingml/2006/main">
          <a:endParaRPr lang="en-US" dirty="0"/>
        </a:p>
        <a:p xmlns:a="http://schemas.openxmlformats.org/drawingml/2006/main">
          <a:r>
            <a:rPr lang="en-US" dirty="0" smtClean="0"/>
            <a:t>Meanwhile </a:t>
          </a:r>
          <a:r>
            <a:rPr lang="en-US" dirty="0" smtClean="0"/>
            <a:t>more than half of goals are scored after entering the zone  by skating, which is done just less than a third of the time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5E988E7-18A7-42FC-B81D-2F64684451BE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E42D7D-9016-48CA-8936-7CB36881D65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An analysis of offensive zone entry and results</a:t>
            </a:r>
          </a:p>
          <a:p>
            <a:endParaRPr lang="en-US" dirty="0" smtClean="0"/>
          </a:p>
          <a:p>
            <a:r>
              <a:rPr lang="en-US" dirty="0" smtClean="0"/>
              <a:t>R. Ivanac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87375"/>
            <a:ext cx="7772400" cy="1470025"/>
          </a:xfrm>
        </p:spPr>
        <p:txBody>
          <a:bodyPr/>
          <a:lstStyle/>
          <a:p>
            <a:r>
              <a:rPr lang="en-US" dirty="0" smtClean="0"/>
              <a:t>Stop Dumping the Puck!</a:t>
            </a:r>
            <a:br>
              <a:rPr lang="en-US" dirty="0" smtClean="0"/>
            </a:br>
            <a:r>
              <a:rPr lang="en-US" dirty="0" smtClean="0"/>
              <a:t>(so much…)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0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Percentage of Zone Entries by </a:t>
            </a:r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45713344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2600" y="2057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Teams enter the offensive zone by chipping in the puck over 50% of time, while only skating it in 32% of the time.</a:t>
            </a:r>
          </a:p>
          <a:p>
            <a:endParaRPr lang="en-US" dirty="0"/>
          </a:p>
          <a:p>
            <a:r>
              <a:rPr lang="en-US" dirty="0" smtClean="0"/>
              <a:t>4 teams in the league entered the offensive zone by chipping the puck in over 57% of the time. We’ll come back to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7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Percentage of Goals and Shots by type of Zone </a:t>
            </a:r>
            <a:r>
              <a:rPr lang="en-US" dirty="0" smtClean="0"/>
              <a:t>Entry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1509618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567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on Standings</a:t>
            </a:r>
            <a:endParaRPr 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8800302" cy="220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17526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the 4 teams mentioned before (that entered the zone by chipping more than 57% of the time), only 1 of them (Team ID 10) has a winning record over the games in the dataset. Overall those teams are 37-50-26.</a:t>
            </a:r>
          </a:p>
          <a:p>
            <a:endParaRPr lang="en-US" dirty="0"/>
          </a:p>
          <a:p>
            <a:r>
              <a:rPr lang="en-US" dirty="0" smtClean="0"/>
              <a:t>Those teams also only average 2.54 goals per game, which is below the league average of 2.74. Meanwhile, the 5 teams that skate the puck into the offensive zone the most are 58-57-31 and average 2.79 goals per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1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While the majority of zone entries are by dumping the puck, the majority of goals and shot attempts are generated from zone entries where the puck is skated in.</a:t>
            </a:r>
          </a:p>
          <a:p>
            <a:r>
              <a:rPr lang="en-US" dirty="0" smtClean="0"/>
              <a:t>Teams </a:t>
            </a:r>
            <a:r>
              <a:rPr lang="en-US" dirty="0" smtClean="0"/>
              <a:t>should enter the offensive zone by skating on </a:t>
            </a:r>
            <a:r>
              <a:rPr lang="en-US" dirty="0" smtClean="0"/>
              <a:t>more than </a:t>
            </a:r>
            <a:r>
              <a:rPr lang="en-US" dirty="0" smtClean="0"/>
              <a:t>at least 30</a:t>
            </a:r>
            <a:r>
              <a:rPr lang="en-US" dirty="0" smtClean="0"/>
              <a:t>% of zone </a:t>
            </a:r>
            <a:r>
              <a:rPr lang="en-US" dirty="0" smtClean="0"/>
              <a:t>entries and enter by chipping less than 55%. </a:t>
            </a:r>
            <a:r>
              <a:rPr lang="en-US" dirty="0" smtClean="0"/>
              <a:t>Teams that enter the zone by skating less than 30% of the time can expect a drop in expected goals.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</TotalTime>
  <Words>307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Stop Dumping the Puck! (so much…)</vt:lpstr>
      <vt:lpstr>Percentage of Zone Entries by Type</vt:lpstr>
      <vt:lpstr>Percentage of Goals and Shots by type of Zone Entry</vt:lpstr>
      <vt:lpstr>Trends on Standings</vt:lpstr>
      <vt:lpstr>Conclusions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Dumping the Puck! (so much…)</dc:title>
  <dc:creator>Ivanac, Russell (R.)</dc:creator>
  <cp:lastModifiedBy>Ivanac, Russell (R.)</cp:lastModifiedBy>
  <cp:revision>7</cp:revision>
  <dcterms:created xsi:type="dcterms:W3CDTF">2017-11-04T23:31:23Z</dcterms:created>
  <dcterms:modified xsi:type="dcterms:W3CDTF">2017-11-05T04:32:45Z</dcterms:modified>
</cp:coreProperties>
</file>