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8cf769ae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8cf769ae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8cf769ae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8cf769a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8cf769a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8cf769a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8cf769a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8cf769a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8cf769a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8cf769a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8cf769ae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8cf769a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8cf769a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78cf769a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78cf769ae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8cf769ae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8cf769ae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78cf769a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8cf769ae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8cf769ae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main.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Stakeholder Artifact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Trading Strategy Tester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Assumptions data handling/ prediction</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Outliers</a:t>
            </a:r>
            <a:r>
              <a:rPr lang="en"/>
              <a:t> are flagged and not removed, the SPY outliers are extremely valid and play a big part in trading.</a:t>
            </a:r>
            <a:endParaRPr/>
          </a:p>
          <a:p>
            <a:pPr indent="-342900" lvl="0" marL="457200" rtl="0" algn="l">
              <a:spcBef>
                <a:spcPts val="0"/>
              </a:spcBef>
              <a:spcAft>
                <a:spcPts val="0"/>
              </a:spcAft>
              <a:buSzPts val="1800"/>
              <a:buChar char="-"/>
            </a:pPr>
            <a:r>
              <a:rPr lang="en"/>
              <a:t>Data is already </a:t>
            </a:r>
            <a:r>
              <a:rPr lang="en"/>
              <a:t>standardized</a:t>
            </a:r>
            <a:r>
              <a:rPr lang="en"/>
              <a:t> with no NaNs as it is pulled from yfinance</a:t>
            </a:r>
            <a:endParaRPr/>
          </a:p>
          <a:p>
            <a:pPr indent="-342900" lvl="0" marL="457200" rtl="0" algn="l">
              <a:spcBef>
                <a:spcPts val="0"/>
              </a:spcBef>
              <a:spcAft>
                <a:spcPts val="0"/>
              </a:spcAft>
              <a:buSzPts val="1800"/>
              <a:buChar char="-"/>
            </a:pPr>
            <a:r>
              <a:rPr lang="en"/>
              <a:t>Since opening price is one of the parameters, our success is very much based on the </a:t>
            </a:r>
            <a:r>
              <a:rPr lang="en"/>
              <a:t>availability</a:t>
            </a:r>
            <a:r>
              <a:rPr lang="en"/>
              <a:t> of the data. </a:t>
            </a:r>
            <a:endParaRPr/>
          </a:p>
          <a:p>
            <a:pPr indent="-342900" lvl="0" marL="457200" rtl="0" algn="l">
              <a:spcBef>
                <a:spcPts val="0"/>
              </a:spcBef>
              <a:spcAft>
                <a:spcPts val="0"/>
              </a:spcAft>
              <a:buSzPts val="1800"/>
              <a:buChar char="-"/>
            </a:pPr>
            <a:r>
              <a:rPr lang="en"/>
              <a:t>This model, although is highly accurate in R^2 score, is not capable of accurately predicting months ahead</a:t>
            </a:r>
            <a:r>
              <a:rPr lang="en"/>
              <a:t>.</a:t>
            </a:r>
            <a:endParaRPr/>
          </a:p>
          <a:p>
            <a:pPr indent="-342900" lvl="0" marL="457200" rtl="0" algn="l">
              <a:spcBef>
                <a:spcPts val="0"/>
              </a:spcBef>
              <a:spcAft>
                <a:spcPts val="0"/>
              </a:spcAft>
              <a:buSzPts val="1800"/>
              <a:buChar char="-"/>
            </a:pPr>
            <a:r>
              <a:rPr lang="en"/>
              <a:t>There is also the underlying assumption that the SPY remains the same in nature, steadily increasing. Price accuracy should remain constant and our model’s accuracy should hold if our assumptions above are correct.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comments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code for said graphs can be found by running </a:t>
            </a:r>
            <a:r>
              <a:rPr lang="en" u="sng">
                <a:solidFill>
                  <a:schemeClr val="hlink"/>
                </a:solidFill>
                <a:hlinkClick r:id="rId3"/>
              </a:rPr>
              <a:t>main.py</a:t>
            </a:r>
            <a:r>
              <a:rPr lang="en"/>
              <a:t> inside my project repo.</a:t>
            </a:r>
            <a:endParaRPr/>
          </a:p>
          <a:p>
            <a:pPr indent="0" lvl="0" marL="0" rtl="0" algn="l">
              <a:spcBef>
                <a:spcPts val="1200"/>
              </a:spcBef>
              <a:spcAft>
                <a:spcPts val="1200"/>
              </a:spcAft>
              <a:buNone/>
            </a:pPr>
            <a:r>
              <a:rPr lang="en"/>
              <a:t>Should later changes affect this, load the committed latest as of 27th Aug 2026 6PM.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SPY price plot with calculated SMA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Allows us to observe overall SPY trend</a:t>
            </a:r>
            <a:endParaRPr/>
          </a:p>
          <a:p>
            <a:pPr indent="-342900" lvl="0" marL="457200" rtl="0" algn="l">
              <a:spcBef>
                <a:spcPts val="0"/>
              </a:spcBef>
              <a:spcAft>
                <a:spcPts val="0"/>
              </a:spcAft>
              <a:buSzPts val="1800"/>
              <a:buChar char="-"/>
            </a:pPr>
            <a:r>
              <a:rPr lang="en"/>
              <a:t>Full of information, hard to come up with a general strategy</a:t>
            </a:r>
            <a:endParaRPr/>
          </a:p>
          <a:p>
            <a:pPr indent="-342900" lvl="0" marL="457200" rtl="0" algn="l">
              <a:spcBef>
                <a:spcPts val="0"/>
              </a:spcBef>
              <a:spcAft>
                <a:spcPts val="0"/>
              </a:spcAft>
              <a:buSzPts val="1800"/>
              <a:buChar char="-"/>
            </a:pPr>
            <a:r>
              <a:rPr lang="en"/>
              <a:t>Calculated SMA to show recent trend.</a:t>
            </a:r>
            <a:endParaRPr/>
          </a:p>
          <a:p>
            <a:pPr indent="-342900" lvl="0" marL="457200" rtl="0" algn="l">
              <a:spcBef>
                <a:spcPts val="0"/>
              </a:spcBef>
              <a:spcAft>
                <a:spcPts val="0"/>
              </a:spcAft>
              <a:buSzPts val="1800"/>
              <a:buChar char="-"/>
            </a:pPr>
            <a:r>
              <a:rPr lang="en"/>
              <a:t>Graphed with the closing price of daily candles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243964"/>
            <a:ext cx="9144003" cy="45184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Strategy</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Observations:</a:t>
            </a:r>
            <a:br>
              <a:rPr lang="en"/>
            </a:br>
            <a:r>
              <a:rPr lang="en"/>
              <a:t>- SPY generally goes up, with good reasoning (ETF), but has periodic dips, that are make good </a:t>
            </a:r>
            <a:r>
              <a:rPr lang="en"/>
              <a:t>entries</a:t>
            </a:r>
            <a:r>
              <a:rPr lang="en"/>
              <a:t> for trades.</a:t>
            </a:r>
            <a:endParaRPr/>
          </a:p>
          <a:p>
            <a:pPr indent="0" lvl="0" marL="0" rtl="0" algn="l">
              <a:spcBef>
                <a:spcPts val="1200"/>
              </a:spcBef>
              <a:spcAft>
                <a:spcPts val="0"/>
              </a:spcAft>
              <a:buNone/>
            </a:pPr>
            <a:r>
              <a:rPr lang="en"/>
              <a:t>Strategies:</a:t>
            </a:r>
            <a:endParaRPr/>
          </a:p>
          <a:p>
            <a:pPr indent="-342900" lvl="0" marL="457200" rtl="0" algn="l">
              <a:spcBef>
                <a:spcPts val="1200"/>
              </a:spcBef>
              <a:spcAft>
                <a:spcPts val="0"/>
              </a:spcAft>
              <a:buSzPts val="1800"/>
              <a:buChar char="-"/>
            </a:pPr>
            <a:r>
              <a:rPr lang="en"/>
              <a:t>Geometric</a:t>
            </a:r>
            <a:r>
              <a:rPr lang="en"/>
              <a:t> Dip Buyer: buy exponentially if current prices are lower than all time highs. This was the most successful</a:t>
            </a:r>
            <a:endParaRPr/>
          </a:p>
          <a:p>
            <a:pPr indent="-342900" lvl="0" marL="457200" rtl="0" algn="l">
              <a:spcBef>
                <a:spcPts val="0"/>
              </a:spcBef>
              <a:spcAft>
                <a:spcPts val="0"/>
              </a:spcAft>
              <a:buSzPts val="1800"/>
              <a:buChar char="-"/>
            </a:pPr>
            <a:r>
              <a:rPr lang="en"/>
              <a:t>30 SMA </a:t>
            </a:r>
            <a:r>
              <a:rPr lang="en"/>
              <a:t>crossover</a:t>
            </a:r>
            <a:r>
              <a:rPr lang="en"/>
              <a:t>: buy when price crosses above and sell when the price crosses below</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Geometric dip buyer returns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1" name="Google Shape;81;p17"/>
          <p:cNvPicPr preferRelativeResize="0"/>
          <p:nvPr/>
        </p:nvPicPr>
        <p:blipFill>
          <a:blip r:embed="rId3">
            <a:alphaModFix/>
          </a:blip>
          <a:stretch>
            <a:fillRect/>
          </a:stretch>
        </p:blipFill>
        <p:spPr>
          <a:xfrm>
            <a:off x="0" y="592534"/>
            <a:ext cx="9144003" cy="453628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891536" y="0"/>
            <a:ext cx="6954278"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 of strategy - SPY</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of the gains, came from the </a:t>
            </a:r>
            <a:r>
              <a:rPr lang="en"/>
              <a:t>beginning, likely a specific condition at the start was key to the strategies success. This means the edge isn't fully established. Should this strategy have an actual edge, return rates should continuously deviate and tower over SPY returns, but after the initial boom, the difference remained stagnant.</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Linear Regression model is used to predict stock prices based on opening price and date. </a:t>
            </a:r>
            <a:br>
              <a:rPr lang="en"/>
            </a:br>
            <a:r>
              <a:rPr lang="en"/>
              <a:t>Using these parameters, we achieved </a:t>
            </a:r>
            <a:endParaRPr/>
          </a:p>
          <a:p>
            <a:pPr indent="0" lvl="0" marL="0" rtl="0" algn="l">
              <a:spcBef>
                <a:spcPts val="1200"/>
              </a:spcBef>
              <a:spcAft>
                <a:spcPts val="0"/>
              </a:spcAft>
              <a:buClr>
                <a:schemeClr val="dk1"/>
              </a:buClr>
              <a:buSzPts val="1100"/>
              <a:buFont typeface="Arial"/>
              <a:buNone/>
            </a:pPr>
            <a:r>
              <a:rPr lang="en"/>
              <a:t>Test R² score: 0.9891</a:t>
            </a:r>
            <a:endParaRPr/>
          </a:p>
          <a:p>
            <a:pPr indent="0" lvl="0" marL="0" rtl="0" algn="l">
              <a:spcBef>
                <a:spcPts val="1200"/>
              </a:spcBef>
              <a:spcAft>
                <a:spcPts val="0"/>
              </a:spcAft>
              <a:buNone/>
            </a:pPr>
            <a:r>
              <a:rPr lang="en"/>
              <a:t>Test Mean Squared Error: 13.1184</a:t>
            </a:r>
            <a:endParaRPr/>
          </a:p>
          <a:p>
            <a:pPr indent="0" lvl="0" marL="0" rtl="0" algn="l">
              <a:spcBef>
                <a:spcPts val="1200"/>
              </a:spcBef>
              <a:spcAft>
                <a:spcPts val="0"/>
              </a:spcAft>
              <a:buClr>
                <a:schemeClr val="dk1"/>
              </a:buClr>
              <a:buSzPts val="1100"/>
              <a:buFont typeface="Arial"/>
              <a:buNone/>
            </a:pPr>
            <a:r>
              <a:rPr lang="en"/>
              <a:t>i</a:t>
            </a:r>
            <a:r>
              <a:rPr lang="en"/>
              <a:t>n predicting the closing price of the SPY, with given input.</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0" y="597808"/>
            <a:ext cx="9144000" cy="4180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