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523" r:id="rId1"/>
    <p:sldMasterId id="2147490332" r:id="rId2"/>
  </p:sldMasterIdLst>
  <p:sldIdLst>
    <p:sldId id="258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86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20188" cy="6840538"/>
  <p:notesSz cx="6669088" cy="9872663"/>
  <p:defaultTextStyle>
    <a:defPPr>
      <a:defRPr lang="nl-NL"/>
    </a:defPPr>
    <a:lvl1pPr algn="l" defTabSz="9064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0850" indent="1588" algn="l" defTabSz="9064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06463" indent="3175" algn="l" defTabSz="9064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58900" indent="4763" algn="l" defTabSz="9064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14513" indent="4763" algn="l" defTabSz="9064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1224" y="-132"/>
      </p:cViewPr>
      <p:guideLst>
        <p:guide orient="horz" pos="978"/>
        <p:guide pos="2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>
          <a:xfrm>
            <a:off x="8178165" y="6394036"/>
            <a:ext cx="491952" cy="292026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 flipH="1">
            <a:off x="460376" y="6232590"/>
            <a:ext cx="40053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 userDrawn="1"/>
        </p:nvCxnSpPr>
        <p:spPr>
          <a:xfrm flipH="1">
            <a:off x="4554558" y="6232590"/>
            <a:ext cx="4021117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 userDrawn="1"/>
        </p:nvCxnSpPr>
        <p:spPr>
          <a:xfrm>
            <a:off x="4465696" y="6146126"/>
            <a:ext cx="0" cy="162992"/>
          </a:xfrm>
          <a:prstGeom prst="line">
            <a:avLst/>
          </a:prstGeom>
          <a:ln w="28575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4554558" y="6146126"/>
            <a:ext cx="0" cy="162992"/>
          </a:xfrm>
          <a:prstGeom prst="line">
            <a:avLst/>
          </a:prstGeom>
          <a:ln w="28575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Afbeelding 25" descr="ETV woordmer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6" y="6485317"/>
            <a:ext cx="1868424" cy="12192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613" y="274638"/>
            <a:ext cx="8208962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460375" y="1470025"/>
            <a:ext cx="8204200" cy="4676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5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itel 15"/>
          <p:cNvSpPr>
            <a:spLocks noGrp="1"/>
          </p:cNvSpPr>
          <p:nvPr>
            <p:ph type="title"/>
          </p:nvPr>
        </p:nvSpPr>
        <p:spPr>
          <a:xfrm>
            <a:off x="460375" y="3180514"/>
            <a:ext cx="8669974" cy="113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6" name="Tijdelijke aanduiding voor datum 18"/>
          <p:cNvSpPr>
            <a:spLocks noGrp="1"/>
          </p:cNvSpPr>
          <p:nvPr>
            <p:ph type="dt" sz="half" idx="2"/>
          </p:nvPr>
        </p:nvSpPr>
        <p:spPr>
          <a:xfrm>
            <a:off x="2203192" y="1045522"/>
            <a:ext cx="2128837" cy="507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0CF1D88F-6AA5-8541-92FD-1706EBEC2BCC}" type="datetimeFigureOut">
              <a:rPr lang="nl-NL" smtClean="0"/>
              <a:pPr/>
              <a:t>26-10-2016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43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 txBox="1">
            <a:spLocks/>
          </p:cNvSpPr>
          <p:nvPr userDrawn="1"/>
        </p:nvSpPr>
        <p:spPr>
          <a:xfrm>
            <a:off x="366713" y="274638"/>
            <a:ext cx="8208962" cy="700087"/>
          </a:xfrm>
          <a:prstGeom prst="rect">
            <a:avLst/>
          </a:prstGeom>
        </p:spPr>
        <p:txBody>
          <a:bodyPr/>
          <a:lstStyle>
            <a:lvl1pPr algn="l" defTabSz="908050" rtl="0" eaLnBrk="1" fontAlgn="base" hangingPunct="1">
              <a:spcBef>
                <a:spcPct val="0"/>
              </a:spcBef>
              <a:spcAft>
                <a:spcPct val="0"/>
              </a:spcAft>
              <a:defRPr sz="2800" b="1" kern="1400" spc="0">
                <a:solidFill>
                  <a:schemeClr val="accent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defTabSz="90805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MS PGothic" charset="0"/>
              </a:defRPr>
            </a:lvl2pPr>
            <a:lvl3pPr algn="l" defTabSz="90805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MS PGothic" charset="0"/>
              </a:defRPr>
            </a:lvl3pPr>
            <a:lvl4pPr algn="l" defTabSz="90805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MS PGothic" charset="0"/>
              </a:defRPr>
            </a:lvl4pPr>
            <a:lvl5pPr algn="l" defTabSz="90805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MS PGothic" charset="0"/>
              </a:defRPr>
            </a:lvl5pPr>
            <a:lvl6pPr marL="455935" algn="l" defTabSz="90870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</a:defRPr>
            </a:lvl6pPr>
            <a:lvl7pPr marL="911872" algn="l" defTabSz="90870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</a:defRPr>
            </a:lvl7pPr>
            <a:lvl8pPr marL="1367807" algn="l" defTabSz="90870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</a:defRPr>
            </a:lvl8pPr>
            <a:lvl9pPr marL="1823743" algn="l" defTabSz="90870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endParaRPr lang="nl-NL" dirty="0"/>
          </a:p>
        </p:txBody>
      </p:sp>
      <p:sp>
        <p:nvSpPr>
          <p:cNvPr id="11" name="Tijdelijke aanduiding voor inhoud 2"/>
          <p:cNvSpPr txBox="1">
            <a:spLocks/>
          </p:cNvSpPr>
          <p:nvPr userDrawn="1"/>
        </p:nvSpPr>
        <p:spPr>
          <a:xfrm>
            <a:off x="370508" y="1189690"/>
            <a:ext cx="8208169" cy="3148592"/>
          </a:xfrm>
          <a:prstGeom prst="rect">
            <a:avLst/>
          </a:prstGeom>
        </p:spPr>
        <p:txBody>
          <a:bodyPr/>
          <a:lstStyle>
            <a:lvl1pPr marL="338138" indent="-338138" algn="l" defTabSz="908050" rtl="0" eaLnBrk="1" fontAlgn="base" hangingPunct="1">
              <a:lnSpc>
                <a:spcPts val="1763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38163" indent="-176213" algn="l" defTabSz="908050" rtl="0" eaLnBrk="1" fontAlgn="base" hangingPunct="1">
              <a:lnSpc>
                <a:spcPts val="1763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-"/>
              <a:defRPr sz="1600" kern="1200" spc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33475" indent="-223838" algn="l" defTabSz="908050" rtl="0" eaLnBrk="1" fontAlgn="base" hangingPunct="1">
              <a:lnSpc>
                <a:spcPts val="1763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-"/>
              <a:defRPr sz="1600" kern="1200" spc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589088" indent="-223838" algn="l" defTabSz="908050" rtl="0" eaLnBrk="1" fontAlgn="base" hangingPunct="1">
              <a:lnSpc>
                <a:spcPts val="1763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-"/>
              <a:defRPr sz="1600" kern="1200" spc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43113" indent="-223838" algn="l" defTabSz="908050" rtl="0" eaLnBrk="1" fontAlgn="base" hangingPunct="1">
              <a:lnSpc>
                <a:spcPts val="1763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-"/>
              <a:defRPr sz="1600" kern="1200" spc="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00590" indent="-227328" algn="l" defTabSz="9093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247" indent="-227328" algn="l" defTabSz="9093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898" indent="-227328" algn="l" defTabSz="9093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556" indent="-227328" algn="l" defTabSz="9093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dirty="0" smtClean="0"/>
          </a:p>
        </p:txBody>
      </p:sp>
      <p:sp>
        <p:nvSpPr>
          <p:cNvPr id="12" name="Tijdelijke aanduiding voor tekst 7"/>
          <p:cNvSpPr txBox="1">
            <a:spLocks/>
          </p:cNvSpPr>
          <p:nvPr userDrawn="1"/>
        </p:nvSpPr>
        <p:spPr>
          <a:xfrm>
            <a:off x="370508" y="967641"/>
            <a:ext cx="8170168" cy="456036"/>
          </a:xfrm>
          <a:prstGeom prst="rect">
            <a:avLst/>
          </a:prstGeom>
        </p:spPr>
        <p:txBody>
          <a:bodyPr/>
          <a:lstStyle>
            <a:lvl1pPr marL="0" indent="0" algn="l" defTabSz="908050" rtl="0" eaLnBrk="1" fontAlgn="base" hangingPunct="1">
              <a:lnSpc>
                <a:spcPts val="1763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kern="1200" spc="0" baseline="0">
                <a:solidFill>
                  <a:schemeClr val="accent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38163" indent="-176213" algn="l" defTabSz="908050" rtl="0" eaLnBrk="1" fontAlgn="base" hangingPunct="1">
              <a:lnSpc>
                <a:spcPts val="1763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33475" indent="-223838" algn="l" defTabSz="908050" rtl="0" eaLnBrk="1" fontAlgn="base" hangingPunct="1">
              <a:lnSpc>
                <a:spcPts val="1763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589088" indent="-223838" algn="l" defTabSz="908050" rtl="0" eaLnBrk="1" fontAlgn="base" hangingPunct="1">
              <a:lnSpc>
                <a:spcPts val="1763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43113" indent="-223838" algn="l" defTabSz="908050" rtl="0" eaLnBrk="1" fontAlgn="base" hangingPunct="1">
              <a:lnSpc>
                <a:spcPts val="1763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00590" indent="-227328" algn="l" defTabSz="9093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247" indent="-227328" algn="l" defTabSz="9093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898" indent="-227328" algn="l" defTabSz="9093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556" indent="-227328" algn="l" defTabSz="9093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 smtClean="0"/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57845" y="6394036"/>
            <a:ext cx="491952" cy="292026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  <p:cxnSp>
        <p:nvCxnSpPr>
          <p:cNvPr id="15" name="Rechte verbindingslijn 14"/>
          <p:cNvCxnSpPr/>
          <p:nvPr userDrawn="1"/>
        </p:nvCxnSpPr>
        <p:spPr>
          <a:xfrm flipH="1">
            <a:off x="460376" y="6232590"/>
            <a:ext cx="40053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 userDrawn="1"/>
        </p:nvCxnSpPr>
        <p:spPr>
          <a:xfrm flipH="1">
            <a:off x="4554558" y="6232590"/>
            <a:ext cx="4021117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 userDrawn="1"/>
        </p:nvCxnSpPr>
        <p:spPr>
          <a:xfrm>
            <a:off x="4465696" y="6146126"/>
            <a:ext cx="0" cy="162992"/>
          </a:xfrm>
          <a:prstGeom prst="line">
            <a:avLst/>
          </a:prstGeom>
          <a:ln w="28575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 userDrawn="1"/>
        </p:nvCxnSpPr>
        <p:spPr>
          <a:xfrm>
            <a:off x="4554558" y="6146126"/>
            <a:ext cx="0" cy="162992"/>
          </a:xfrm>
          <a:prstGeom prst="line">
            <a:avLst/>
          </a:prstGeom>
          <a:ln w="28575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 descr="ETV woordmerk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6" y="6485317"/>
            <a:ext cx="1868424" cy="121920"/>
          </a:xfrm>
          <a:prstGeom prst="rect">
            <a:avLst/>
          </a:prstGeom>
        </p:spPr>
      </p:pic>
      <p:sp>
        <p:nvSpPr>
          <p:cNvPr id="20" name="Titel 1"/>
          <p:cNvSpPr txBox="1">
            <a:spLocks/>
          </p:cNvSpPr>
          <p:nvPr userDrawn="1"/>
        </p:nvSpPr>
        <p:spPr>
          <a:xfrm>
            <a:off x="366713" y="294958"/>
            <a:ext cx="8208962" cy="700087"/>
          </a:xfrm>
          <a:prstGeom prst="rect">
            <a:avLst/>
          </a:prstGeom>
        </p:spPr>
        <p:txBody>
          <a:bodyPr/>
          <a:lstStyle>
            <a:lvl1pPr algn="l" defTabSz="908050" rtl="0" eaLnBrk="1" fontAlgn="base" hangingPunct="1">
              <a:spcBef>
                <a:spcPct val="0"/>
              </a:spcBef>
              <a:spcAft>
                <a:spcPct val="0"/>
              </a:spcAft>
              <a:defRPr sz="2800" b="1" kern="1400" spc="0">
                <a:solidFill>
                  <a:schemeClr val="accent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defTabSz="90805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MS PGothic" charset="0"/>
              </a:defRPr>
            </a:lvl2pPr>
            <a:lvl3pPr algn="l" defTabSz="90805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MS PGothic" charset="0"/>
              </a:defRPr>
            </a:lvl3pPr>
            <a:lvl4pPr algn="l" defTabSz="90805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MS PGothic" charset="0"/>
              </a:defRPr>
            </a:lvl4pPr>
            <a:lvl5pPr algn="l" defTabSz="90805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MS PGothic" charset="0"/>
              </a:defRPr>
            </a:lvl5pPr>
            <a:lvl6pPr marL="455935" algn="l" defTabSz="90870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</a:defRPr>
            </a:lvl6pPr>
            <a:lvl7pPr marL="911872" algn="l" defTabSz="90870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</a:defRPr>
            </a:lvl7pPr>
            <a:lvl8pPr marL="1367807" algn="l" defTabSz="90870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</a:defRPr>
            </a:lvl8pPr>
            <a:lvl9pPr marL="1823743" algn="l" defTabSz="908703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endParaRPr lang="nl-N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274638"/>
            <a:ext cx="8208962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33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08050" rtl="0" eaLnBrk="1" fontAlgn="base" hangingPunct="1">
        <a:spcBef>
          <a:spcPct val="0"/>
        </a:spcBef>
        <a:spcAft>
          <a:spcPct val="0"/>
        </a:spcAft>
        <a:defRPr sz="3200" kern="1400" spc="60">
          <a:solidFill>
            <a:schemeClr val="accent1"/>
          </a:solidFill>
          <a:latin typeface="+mj-lt"/>
          <a:ea typeface="MS PGothic" pitchFamily="34" charset="-128"/>
          <a:cs typeface="MS PGothic" charset="0"/>
        </a:defRPr>
      </a:lvl1pPr>
      <a:lvl2pPr algn="l" defTabSz="90805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  <a:ea typeface="MS PGothic" pitchFamily="34" charset="-128"/>
          <a:cs typeface="MS PGothic" charset="0"/>
        </a:defRPr>
      </a:lvl2pPr>
      <a:lvl3pPr algn="l" defTabSz="90805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  <a:ea typeface="MS PGothic" pitchFamily="34" charset="-128"/>
          <a:cs typeface="MS PGothic" charset="0"/>
        </a:defRPr>
      </a:lvl3pPr>
      <a:lvl4pPr algn="l" defTabSz="90805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  <a:ea typeface="MS PGothic" pitchFamily="34" charset="-128"/>
          <a:cs typeface="MS PGothic" charset="0"/>
        </a:defRPr>
      </a:lvl4pPr>
      <a:lvl5pPr algn="l" defTabSz="908050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455935" algn="l" defTabSz="908703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6pPr>
      <a:lvl7pPr marL="911872" algn="l" defTabSz="908703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7pPr>
      <a:lvl8pPr marL="1367807" algn="l" defTabSz="908703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8pPr>
      <a:lvl9pPr marL="1823743" algn="l" defTabSz="908703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9pPr>
    </p:titleStyle>
    <p:bodyStyle>
      <a:lvl1pPr marL="338138" indent="-338138" algn="l" defTabSz="908050" rtl="0" eaLnBrk="1" fontAlgn="base" hangingPunct="1">
        <a:lnSpc>
          <a:spcPts val="1763"/>
        </a:lnSpc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8163" indent="-176213" algn="l" defTabSz="908050" rtl="0" eaLnBrk="1" fontAlgn="base" hangingPunct="1">
        <a:lnSpc>
          <a:spcPts val="1763"/>
        </a:lnSpc>
        <a:spcBef>
          <a:spcPts val="4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33475" indent="-223838" algn="l" defTabSz="908050" rtl="0" eaLnBrk="1" fontAlgn="base" hangingPunct="1">
        <a:lnSpc>
          <a:spcPts val="1763"/>
        </a:lnSpc>
        <a:spcBef>
          <a:spcPts val="4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589088" indent="-223838" algn="l" defTabSz="908050" rtl="0" eaLnBrk="1" fontAlgn="base" hangingPunct="1">
        <a:lnSpc>
          <a:spcPts val="1763"/>
        </a:lnSpc>
        <a:spcBef>
          <a:spcPts val="4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43113" indent="-223838" algn="l" defTabSz="908050" rtl="0" eaLnBrk="1" fontAlgn="base" hangingPunct="1">
        <a:lnSpc>
          <a:spcPts val="1763"/>
        </a:lnSpc>
        <a:spcBef>
          <a:spcPts val="4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00590" indent="-227328" algn="l" defTabSz="9093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5247" indent="-227328" algn="l" defTabSz="9093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9898" indent="-227328" algn="l" defTabSz="9093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4556" indent="-227328" algn="l" defTabSz="9093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09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654" algn="l" defTabSz="909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308" algn="l" defTabSz="909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960" algn="l" defTabSz="909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8614" algn="l" defTabSz="909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3267" algn="l" defTabSz="909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7921" algn="l" defTabSz="909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2574" algn="l" defTabSz="909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7224" algn="l" defTabSz="909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TenneT.de000075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" b="2757"/>
          <a:stretch/>
        </p:blipFill>
        <p:spPr>
          <a:xfrm>
            <a:off x="-1" y="1076002"/>
            <a:ext cx="9120189" cy="5764536"/>
          </a:xfrm>
          <a:prstGeom prst="rect">
            <a:avLst/>
          </a:prstGeom>
        </p:spPr>
      </p:pic>
      <p:pic>
        <p:nvPicPr>
          <p:cNvPr id="9" name="Afbeelding 8" descr="ETV woordmerk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93" y="440889"/>
            <a:ext cx="3868682" cy="252443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1045522"/>
            <a:ext cx="9130349" cy="509032"/>
          </a:xfrm>
          <a:prstGeom prst="rect">
            <a:avLst/>
          </a:prstGeom>
          <a:solidFill>
            <a:srgbClr val="8F12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2"/>
              </a:solidFill>
            </a:endParaRPr>
          </a:p>
        </p:txBody>
      </p:sp>
      <p:pic>
        <p:nvPicPr>
          <p:cNvPr id="8" name="Afbeelding 7" descr="ETV beeldmerk+schild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-10160"/>
            <a:ext cx="1496227" cy="2180431"/>
          </a:xfrm>
          <a:prstGeom prst="rect">
            <a:avLst/>
          </a:prstGeom>
        </p:spPr>
      </p:pic>
      <p:sp>
        <p:nvSpPr>
          <p:cNvPr id="16" name="Tijdelijke aanduiding voor titel 15"/>
          <p:cNvSpPr>
            <a:spLocks noGrp="1"/>
          </p:cNvSpPr>
          <p:nvPr>
            <p:ph type="title"/>
          </p:nvPr>
        </p:nvSpPr>
        <p:spPr>
          <a:xfrm>
            <a:off x="460375" y="3170354"/>
            <a:ext cx="8669974" cy="113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9" name="Tijdelijke aanduiding voor datum 18"/>
          <p:cNvSpPr>
            <a:spLocks noGrp="1"/>
          </p:cNvSpPr>
          <p:nvPr>
            <p:ph type="dt" sz="half" idx="2"/>
          </p:nvPr>
        </p:nvSpPr>
        <p:spPr>
          <a:xfrm>
            <a:off x="2203192" y="1045522"/>
            <a:ext cx="6270543" cy="507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0CF1D88F-6AA5-8541-92FD-1706EBEC2BCC}" type="datetimeFigureOut">
              <a:rPr lang="nl-NL" smtClean="0"/>
              <a:pPr/>
              <a:t>26-10-2016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979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339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6600" b="1" kern="1200">
          <a:solidFill>
            <a:srgbClr val="FFFFFF"/>
          </a:solidFill>
          <a:latin typeface="Arisal"/>
          <a:ea typeface="+mj-ea"/>
          <a:cs typeface="Aris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ontroler-naam/action-naam" TargetMode="Externa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orkshop-demo/index.php?r=site%2Flink&amp;url=google.com" TargetMode="External"/><Relationship Id="rId2" Type="http://schemas.openxmlformats.org/officeDocument/2006/relationships/hyperlink" Target="http://localhost/workshop-demo/index.php?r=index&amp;name=ern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index.php?r=name%2Fview&amp;id=1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framework.com/doc-2.0/guide-index.html" TargetMode="External"/><Relationship Id="rId2" Type="http://schemas.openxmlformats.org/officeDocument/2006/relationships/hyperlink" Target="http://www.yiiframework.com/doc-2.0/index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Webserver" TargetMode="External"/><Relationship Id="rId2" Type="http://schemas.openxmlformats.org/officeDocument/2006/relationships/hyperlink" Target="https://nl.wikipedia.org/wiki/Scripttaa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l.wikipedia.org/wiki/Dynamische_webpagin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3221447"/>
            <a:ext cx="8205454" cy="123899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184479" y="1087178"/>
            <a:ext cx="463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rgbClr val="FFFFFF"/>
                </a:solidFill>
              </a:rPr>
              <a:t>HoCo</a:t>
            </a:r>
            <a:r>
              <a:rPr lang="nl-NL" dirty="0" smtClean="0">
                <a:solidFill>
                  <a:srgbClr val="FFFFFF"/>
                </a:solidFill>
              </a:rPr>
              <a:t> – 20-06-2016 – 14:00</a:t>
            </a:r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Workshop </a:t>
            </a:r>
            <a:r>
              <a:rPr lang="en-GB" dirty="0" err="1" smtClean="0"/>
              <a:t>inhoud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err="1" smtClean="0"/>
              <a:t>Onze</a:t>
            </a:r>
            <a:r>
              <a:rPr lang="en-GB" dirty="0" smtClean="0"/>
              <a:t> </a:t>
            </a:r>
            <a:r>
              <a:rPr lang="en-GB" dirty="0" err="1" smtClean="0"/>
              <a:t>applicatie</a:t>
            </a:r>
            <a:r>
              <a:rPr lang="en-GB" dirty="0" smtClean="0"/>
              <a:t>!</a:t>
            </a:r>
          </a:p>
          <a:p>
            <a:r>
              <a:rPr lang="en-GB" dirty="0" err="1" smtClean="0"/>
              <a:t>Introductie</a:t>
            </a:r>
            <a:r>
              <a:rPr lang="en-GB" dirty="0" smtClean="0"/>
              <a:t> MVC</a:t>
            </a:r>
          </a:p>
          <a:p>
            <a:r>
              <a:rPr lang="en-GB" dirty="0" err="1" smtClean="0"/>
              <a:t>Introductie</a:t>
            </a:r>
            <a:r>
              <a:rPr lang="en-GB" dirty="0" smtClean="0"/>
              <a:t> git</a:t>
            </a:r>
          </a:p>
          <a:p>
            <a:r>
              <a:rPr lang="en-GB" dirty="0" err="1" smtClean="0"/>
              <a:t>Introductie</a:t>
            </a:r>
            <a:r>
              <a:rPr lang="en-GB" dirty="0" smtClean="0"/>
              <a:t> composer</a:t>
            </a:r>
          </a:p>
          <a:p>
            <a:r>
              <a:rPr lang="en-GB" dirty="0" err="1" smtClean="0"/>
              <a:t>Oefening</a:t>
            </a:r>
            <a:r>
              <a:rPr lang="en-GB" dirty="0" smtClean="0"/>
              <a:t> 1</a:t>
            </a:r>
          </a:p>
          <a:p>
            <a:r>
              <a:rPr lang="en-GB" dirty="0" smtClean="0"/>
              <a:t>Yii2 </a:t>
            </a:r>
            <a:r>
              <a:rPr lang="en-GB" dirty="0" err="1" smtClean="0"/>
              <a:t>bestandsstructuur</a:t>
            </a:r>
            <a:endParaRPr lang="en-GB" dirty="0" smtClean="0"/>
          </a:p>
          <a:p>
            <a:r>
              <a:rPr lang="en-GB" dirty="0" smtClean="0"/>
              <a:t>Controllers</a:t>
            </a:r>
          </a:p>
          <a:p>
            <a:r>
              <a:rPr lang="en-GB" dirty="0" smtClean="0"/>
              <a:t>Views</a:t>
            </a:r>
          </a:p>
          <a:p>
            <a:r>
              <a:rPr lang="en-GB" dirty="0" err="1" smtClean="0"/>
              <a:t>Oefening</a:t>
            </a:r>
            <a:r>
              <a:rPr lang="en-GB" dirty="0" smtClean="0"/>
              <a:t> 2</a:t>
            </a:r>
          </a:p>
          <a:p>
            <a:r>
              <a:rPr lang="en-GB" dirty="0" smtClean="0"/>
              <a:t>Models</a:t>
            </a:r>
          </a:p>
          <a:p>
            <a:r>
              <a:rPr lang="en-GB" dirty="0" smtClean="0"/>
              <a:t>Forms</a:t>
            </a:r>
          </a:p>
          <a:p>
            <a:pPr marL="0" indent="0">
              <a:buNone/>
            </a:pPr>
            <a:endParaRPr lang="en-GB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67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Onze</a:t>
            </a:r>
            <a:r>
              <a:rPr lang="en-GB" dirty="0" smtClean="0"/>
              <a:t> </a:t>
            </a:r>
            <a:r>
              <a:rPr lang="en-GB" dirty="0" err="1" smtClean="0"/>
              <a:t>applicatie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Wat </a:t>
            </a:r>
            <a:r>
              <a:rPr lang="en-GB" dirty="0" err="1" smtClean="0"/>
              <a:t>willen</a:t>
            </a:r>
            <a:r>
              <a:rPr lang="en-GB" dirty="0" smtClean="0"/>
              <a:t> </a:t>
            </a:r>
            <a:r>
              <a:rPr lang="en-GB" dirty="0" err="1" smtClean="0"/>
              <a:t>jullie</a:t>
            </a:r>
            <a:r>
              <a:rPr lang="en-GB" dirty="0" smtClean="0"/>
              <a:t>?!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View Controller</a:t>
            </a:r>
            <a:endParaRPr lang="nl-N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" y="2397298"/>
            <a:ext cx="6257925" cy="254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644140" y="1752600"/>
            <a:ext cx="3970020" cy="3368040"/>
          </a:xfrm>
          <a:prstGeom prst="ellipse">
            <a:avLst/>
          </a:prstGeom>
          <a:noFill/>
          <a:ln>
            <a:solidFill>
              <a:srgbClr val="8F1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7640" y="1311686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8F122F"/>
                </a:solidFill>
              </a:rPr>
              <a:t>Apache/PHP</a:t>
            </a:r>
            <a:endParaRPr lang="nl-NL" dirty="0">
              <a:solidFill>
                <a:srgbClr val="8F122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39840" y="1496352"/>
            <a:ext cx="2225040" cy="2508846"/>
          </a:xfrm>
          <a:prstGeom prst="ellipse">
            <a:avLst/>
          </a:prstGeom>
          <a:noFill/>
          <a:ln>
            <a:solidFill>
              <a:srgbClr val="8F1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045131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8F122F"/>
                </a:solidFill>
              </a:rPr>
              <a:t>MySQL</a:t>
            </a:r>
            <a:endParaRPr lang="nl-NL" dirty="0">
              <a:solidFill>
                <a:srgbClr val="8F122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567660" y="3296538"/>
            <a:ext cx="217560" cy="2075562"/>
          </a:xfrm>
          <a:prstGeom prst="straightConnector1">
            <a:avLst/>
          </a:prstGeom>
          <a:ln w="130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85220" y="5463540"/>
            <a:ext cx="1668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8F122F"/>
                </a:solidFill>
              </a:rPr>
              <a:t>Database </a:t>
            </a:r>
            <a:r>
              <a:rPr lang="en-GB" dirty="0" err="1" smtClean="0">
                <a:solidFill>
                  <a:srgbClr val="8F122F"/>
                </a:solidFill>
              </a:rPr>
              <a:t>verbinding</a:t>
            </a:r>
            <a:endParaRPr lang="nl-NL" dirty="0">
              <a:solidFill>
                <a:srgbClr val="8F12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View Controller – Yii2</a:t>
            </a:r>
            <a:endParaRPr lang="nl-NL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460375" y="1470025"/>
            <a:ext cx="8204200" cy="4676775"/>
          </a:xfrm>
        </p:spPr>
        <p:txBody>
          <a:bodyPr/>
          <a:lstStyle/>
          <a:p>
            <a:r>
              <a:rPr lang="en-GB" dirty="0" smtClean="0"/>
              <a:t>Requests </a:t>
            </a:r>
            <a:r>
              <a:rPr lang="en-GB" dirty="0" err="1" smtClean="0"/>
              <a:t>verwerk</a:t>
            </a:r>
            <a:r>
              <a:rPr lang="en-GB" dirty="0" smtClean="0"/>
              <a:t> je in </a:t>
            </a:r>
            <a:r>
              <a:rPr lang="en-GB" dirty="0" err="1" smtClean="0"/>
              <a:t>een</a:t>
            </a:r>
            <a:r>
              <a:rPr lang="en-GB" dirty="0" smtClean="0"/>
              <a:t> controller.</a:t>
            </a:r>
          </a:p>
          <a:p>
            <a:endParaRPr lang="en-GB" dirty="0"/>
          </a:p>
        </p:txBody>
      </p:sp>
      <p:pic>
        <p:nvPicPr>
          <p:cNvPr id="4098" name="Picture 2" descr="http://toetiebellie.nl/image/cache/data/Goki/goki-sambaballen-regenboog-toetiebellie-237-700x7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790700"/>
            <a:ext cx="4030980" cy="40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7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GET Requests</a:t>
            </a:r>
          </a:p>
          <a:p>
            <a:pPr lvl="1"/>
            <a:r>
              <a:rPr lang="en-GB" dirty="0" smtClean="0"/>
              <a:t>In URL</a:t>
            </a:r>
          </a:p>
          <a:p>
            <a:pPr lvl="1"/>
            <a:r>
              <a:rPr lang="en-GB" dirty="0" err="1" smtClean="0"/>
              <a:t>Kopieert</a:t>
            </a:r>
            <a:r>
              <a:rPr lang="en-GB" dirty="0" smtClean="0"/>
              <a:t> </a:t>
            </a:r>
            <a:r>
              <a:rPr lang="en-GB" dirty="0" err="1" smtClean="0"/>
              <a:t>dus</a:t>
            </a:r>
            <a:r>
              <a:rPr lang="en-GB" dirty="0" smtClean="0"/>
              <a:t> </a:t>
            </a:r>
            <a:r>
              <a:rPr lang="en-GB" dirty="0" err="1" smtClean="0"/>
              <a:t>mee</a:t>
            </a:r>
            <a:r>
              <a:rPr lang="en-GB" dirty="0" smtClean="0"/>
              <a:t>!</a:t>
            </a:r>
          </a:p>
          <a:p>
            <a:pPr lvl="1"/>
            <a:r>
              <a:rPr lang="en-GB" dirty="0" err="1" smtClean="0"/>
              <a:t>Vaak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zoekacties</a:t>
            </a:r>
            <a:r>
              <a:rPr lang="en-GB" dirty="0" smtClean="0"/>
              <a:t>/</a:t>
            </a:r>
            <a:r>
              <a:rPr lang="en-GB" dirty="0" err="1" smtClean="0"/>
              <a:t>ed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POST Requests</a:t>
            </a:r>
          </a:p>
          <a:p>
            <a:pPr lvl="1"/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pakketje</a:t>
            </a:r>
            <a:r>
              <a:rPr lang="en-GB" dirty="0" smtClean="0"/>
              <a:t> </a:t>
            </a:r>
            <a:r>
              <a:rPr lang="en-GB" dirty="0" err="1" smtClean="0"/>
              <a:t>aan</a:t>
            </a:r>
            <a:r>
              <a:rPr lang="en-GB" dirty="0" smtClean="0"/>
              <a:t> je request vast</a:t>
            </a:r>
          </a:p>
          <a:p>
            <a:pPr lvl="1"/>
            <a:r>
              <a:rPr lang="en-GB" dirty="0" smtClean="0"/>
              <a:t>Data is </a:t>
            </a:r>
            <a:r>
              <a:rPr lang="en-GB" dirty="0" err="1" smtClean="0"/>
              <a:t>vaak</a:t>
            </a:r>
            <a:r>
              <a:rPr lang="en-GB" dirty="0" smtClean="0"/>
              <a:t> </a:t>
            </a:r>
            <a:r>
              <a:rPr lang="en-GB" dirty="0" err="1" smtClean="0"/>
              <a:t>afkomsting</a:t>
            </a:r>
            <a:r>
              <a:rPr lang="en-GB" dirty="0" smtClean="0"/>
              <a:t> </a:t>
            </a:r>
            <a:r>
              <a:rPr lang="en-GB" dirty="0" err="1" smtClean="0"/>
              <a:t>uit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form</a:t>
            </a:r>
          </a:p>
          <a:p>
            <a:pPr lvl="1"/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3008457" y="1786578"/>
            <a:ext cx="566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https://localhost/index.php</a:t>
            </a:r>
            <a:r>
              <a:rPr lang="en-GB" dirty="0" smtClean="0">
                <a:solidFill>
                  <a:srgbClr val="8F122F"/>
                </a:solidFill>
              </a:rPr>
              <a:t>?param1=hallo&amp;name=erne</a:t>
            </a:r>
            <a:endParaRPr lang="nl-NL" dirty="0"/>
          </a:p>
        </p:txBody>
      </p:sp>
      <p:pic>
        <p:nvPicPr>
          <p:cNvPr id="2050" name="Picture 2" descr="http://files.www.gethifi.com/posts/html-forms/campaignmonitor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39" y="2674546"/>
            <a:ext cx="2828925" cy="16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4465320" y="3337560"/>
            <a:ext cx="624840" cy="266700"/>
          </a:xfrm>
          <a:prstGeom prst="straightConnector1">
            <a:avLst/>
          </a:prstGeom>
          <a:ln w="793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err="1" smtClean="0"/>
              <a:t>Meestel</a:t>
            </a:r>
            <a:r>
              <a:rPr lang="en-GB" dirty="0" smtClean="0"/>
              <a:t> HTML</a:t>
            </a:r>
          </a:p>
          <a:p>
            <a:endParaRPr lang="nl-NL" dirty="0"/>
          </a:p>
        </p:txBody>
      </p:sp>
      <p:pic>
        <p:nvPicPr>
          <p:cNvPr id="3074" name="Picture 2" descr="Afbeeldingsresultaat voor html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2241867"/>
            <a:ext cx="36766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Versioning control</a:t>
            </a:r>
          </a:p>
          <a:p>
            <a:r>
              <a:rPr lang="en-GB" dirty="0" smtClean="0"/>
              <a:t>Wat is nu </a:t>
            </a:r>
            <a:r>
              <a:rPr lang="en-GB" dirty="0" err="1" smtClean="0"/>
              <a:t>belangrijk</a:t>
            </a:r>
            <a:r>
              <a:rPr lang="en-GB" dirty="0" smtClean="0"/>
              <a:t>?</a:t>
            </a:r>
          </a:p>
          <a:p>
            <a:pPr lvl="1"/>
            <a:r>
              <a:rPr lang="en-GB" dirty="0" err="1" smtClean="0"/>
              <a:t>Clonen</a:t>
            </a:r>
            <a:endParaRPr lang="en-GB" dirty="0" smtClean="0"/>
          </a:p>
          <a:p>
            <a:pPr lvl="2"/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lokale</a:t>
            </a:r>
            <a:r>
              <a:rPr lang="en-GB" dirty="0" smtClean="0"/>
              <a:t> </a:t>
            </a:r>
            <a:r>
              <a:rPr lang="en-GB" dirty="0" err="1" smtClean="0"/>
              <a:t>kopie</a:t>
            </a:r>
            <a:r>
              <a:rPr lang="en-GB" dirty="0" smtClean="0"/>
              <a:t> </a:t>
            </a:r>
            <a:r>
              <a:rPr lang="en-GB" dirty="0" err="1" smtClean="0"/>
              <a:t>maken</a:t>
            </a:r>
            <a:r>
              <a:rPr lang="en-GB" dirty="0" smtClean="0"/>
              <a:t> van </a:t>
            </a:r>
            <a:r>
              <a:rPr lang="en-GB" dirty="0" err="1" smtClean="0"/>
              <a:t>een</a:t>
            </a:r>
            <a:r>
              <a:rPr lang="en-GB" dirty="0" smtClean="0"/>
              <a:t> project om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aan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kunnen</a:t>
            </a:r>
            <a:r>
              <a:rPr lang="en-GB" dirty="0" smtClean="0"/>
              <a:t> </a:t>
            </a:r>
            <a:r>
              <a:rPr lang="en-GB" dirty="0" err="1" smtClean="0"/>
              <a:t>werken</a:t>
            </a:r>
            <a:r>
              <a:rPr lang="en-GB" dirty="0" smtClean="0"/>
              <a:t>.</a:t>
            </a:r>
          </a:p>
          <a:p>
            <a:pPr lvl="2"/>
            <a:endParaRPr lang="en-GB" dirty="0"/>
          </a:p>
          <a:p>
            <a:pPr lvl="1"/>
            <a:r>
              <a:rPr lang="en-GB" dirty="0" err="1" smtClean="0"/>
              <a:t>HoCo</a:t>
            </a:r>
            <a:r>
              <a:rPr lang="en-GB" dirty="0" smtClean="0"/>
              <a:t> </a:t>
            </a:r>
            <a:r>
              <a:rPr lang="en-GB" dirty="0" err="1" smtClean="0"/>
              <a:t>gebruikt</a:t>
            </a:r>
            <a:r>
              <a:rPr lang="en-GB" dirty="0" smtClean="0"/>
              <a:t>: </a:t>
            </a:r>
            <a:r>
              <a:rPr lang="en-GB" dirty="0" err="1" smtClean="0"/>
              <a:t>Bitbucket</a:t>
            </a:r>
            <a:r>
              <a:rPr lang="en-GB" dirty="0" smtClean="0"/>
              <a:t>!</a:t>
            </a:r>
          </a:p>
          <a:p>
            <a:pPr lvl="2"/>
            <a:r>
              <a:rPr lang="en-GB" dirty="0" err="1" smtClean="0"/>
              <a:t>Jij</a:t>
            </a:r>
            <a:r>
              <a:rPr lang="en-GB" dirty="0" smtClean="0"/>
              <a:t> </a:t>
            </a:r>
            <a:r>
              <a:rPr lang="en-GB" dirty="0" err="1" smtClean="0"/>
              <a:t>dus</a:t>
            </a:r>
            <a:r>
              <a:rPr lang="en-GB" dirty="0" smtClean="0"/>
              <a:t> </a:t>
            </a:r>
            <a:r>
              <a:rPr lang="en-GB" dirty="0" err="1" smtClean="0"/>
              <a:t>vanaf</a:t>
            </a:r>
            <a:r>
              <a:rPr lang="en-GB" dirty="0" smtClean="0"/>
              <a:t> nu </a:t>
            </a:r>
            <a:r>
              <a:rPr lang="en-GB" dirty="0" err="1" smtClean="0"/>
              <a:t>ook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https://bitbucket.org/hoco-etc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60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Composer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Composer </a:t>
            </a:r>
            <a:r>
              <a:rPr lang="en-GB" dirty="0" err="1" smtClean="0"/>
              <a:t>installeerd</a:t>
            </a:r>
            <a:r>
              <a:rPr lang="en-GB" dirty="0" smtClean="0"/>
              <a:t> </a:t>
            </a:r>
            <a:r>
              <a:rPr lang="en-GB" dirty="0" err="1" smtClean="0"/>
              <a:t>alles</a:t>
            </a:r>
            <a:r>
              <a:rPr lang="en-GB" dirty="0" smtClean="0"/>
              <a:t> wat je </a:t>
            </a:r>
            <a:r>
              <a:rPr lang="en-GB" dirty="0" err="1" smtClean="0"/>
              <a:t>nodig</a:t>
            </a:r>
            <a:r>
              <a:rPr lang="en-GB" dirty="0" smtClean="0"/>
              <a:t> </a:t>
            </a:r>
            <a:r>
              <a:rPr lang="en-GB" dirty="0" err="1" smtClean="0"/>
              <a:t>hebt</a:t>
            </a:r>
            <a:r>
              <a:rPr lang="en-GB" dirty="0" smtClean="0"/>
              <a:t> om je </a:t>
            </a:r>
            <a:r>
              <a:rPr lang="en-GB" dirty="0" err="1" smtClean="0"/>
              <a:t>applicatie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kunnen</a:t>
            </a:r>
            <a:r>
              <a:rPr lang="en-GB" dirty="0" smtClean="0"/>
              <a:t> </a:t>
            </a:r>
            <a:r>
              <a:rPr lang="en-GB" dirty="0" err="1" smtClean="0"/>
              <a:t>draaien</a:t>
            </a:r>
            <a:r>
              <a:rPr lang="en-GB" dirty="0" smtClean="0"/>
              <a:t>, wat </a:t>
            </a:r>
            <a:r>
              <a:rPr lang="en-GB" dirty="0" err="1" smtClean="0"/>
              <a:t>jij</a:t>
            </a:r>
            <a:r>
              <a:rPr lang="en-GB" dirty="0" smtClean="0"/>
              <a:t>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gemaakt</a:t>
            </a:r>
            <a:r>
              <a:rPr lang="en-GB" dirty="0" smtClean="0"/>
              <a:t> </a:t>
            </a:r>
            <a:r>
              <a:rPr lang="en-GB" dirty="0" err="1" smtClean="0"/>
              <a:t>hebt</a:t>
            </a:r>
            <a:endParaRPr lang="nl-NL" dirty="0" smtClean="0"/>
          </a:p>
          <a:p>
            <a:r>
              <a:rPr lang="en-GB" dirty="0" err="1" smtClean="0"/>
              <a:t>Voorbeelden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Yii2 </a:t>
            </a:r>
            <a:r>
              <a:rPr lang="en-GB" dirty="0" err="1" smtClean="0"/>
              <a:t>zelf</a:t>
            </a:r>
            <a:r>
              <a:rPr lang="en-GB" dirty="0" smtClean="0"/>
              <a:t>!</a:t>
            </a:r>
          </a:p>
          <a:p>
            <a:pPr lvl="1"/>
            <a:r>
              <a:rPr lang="en-GB" dirty="0" smtClean="0"/>
              <a:t>Bootstrap</a:t>
            </a:r>
          </a:p>
          <a:p>
            <a:pPr lvl="1"/>
            <a:r>
              <a:rPr lang="en-GB" dirty="0" err="1" smtClean="0"/>
              <a:t>Externe</a:t>
            </a:r>
            <a:r>
              <a:rPr lang="en-GB" dirty="0" smtClean="0"/>
              <a:t> </a:t>
            </a:r>
            <a:r>
              <a:rPr lang="en-GB" dirty="0" err="1" smtClean="0"/>
              <a:t>pakketten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err="1" smtClean="0"/>
              <a:t>Waarom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Composer </a:t>
            </a:r>
            <a:r>
              <a:rPr lang="en-GB" dirty="0" err="1" smtClean="0"/>
              <a:t>zorgt</a:t>
            </a:r>
            <a:r>
              <a:rPr lang="en-GB" dirty="0" smtClean="0"/>
              <a:t> </a:t>
            </a:r>
            <a:r>
              <a:rPr lang="en-GB" dirty="0" err="1" smtClean="0"/>
              <a:t>ervoor</a:t>
            </a:r>
            <a:r>
              <a:rPr lang="en-GB" dirty="0" smtClean="0"/>
              <a:t> </a:t>
            </a:r>
            <a:r>
              <a:rPr lang="en-GB" dirty="0" err="1" smtClean="0"/>
              <a:t>dat</a:t>
            </a:r>
            <a:r>
              <a:rPr lang="en-GB" dirty="0" smtClean="0"/>
              <a:t> je </a:t>
            </a:r>
            <a:r>
              <a:rPr lang="en-GB" dirty="0" err="1" smtClean="0"/>
              <a:t>altijd</a:t>
            </a:r>
            <a:r>
              <a:rPr lang="en-GB" dirty="0" smtClean="0"/>
              <a:t> de </a:t>
            </a:r>
            <a:r>
              <a:rPr lang="en-GB" dirty="0" err="1" smtClean="0"/>
              <a:t>laatste</a:t>
            </a:r>
            <a:r>
              <a:rPr lang="en-GB" dirty="0" smtClean="0"/>
              <a:t> </a:t>
            </a:r>
            <a:r>
              <a:rPr lang="en-GB" dirty="0" err="1" smtClean="0"/>
              <a:t>versie</a:t>
            </a:r>
            <a:r>
              <a:rPr lang="en-GB" dirty="0" smtClean="0"/>
              <a:t> </a:t>
            </a:r>
            <a:r>
              <a:rPr lang="en-GB" dirty="0" err="1" smtClean="0"/>
              <a:t>hebt</a:t>
            </a:r>
            <a:endParaRPr lang="en-GB" dirty="0" smtClean="0"/>
          </a:p>
          <a:p>
            <a:pPr lvl="1"/>
            <a:r>
              <a:rPr lang="en-GB" dirty="0" smtClean="0"/>
              <a:t>Je </a:t>
            </a:r>
            <a:r>
              <a:rPr lang="en-GB" dirty="0" err="1" smtClean="0"/>
              <a:t>hoeft</a:t>
            </a:r>
            <a:r>
              <a:rPr lang="en-GB" dirty="0" smtClean="0"/>
              <a:t>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alles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installeren</a:t>
            </a:r>
            <a:r>
              <a:rPr lang="en-GB" dirty="0" smtClean="0"/>
              <a:t> </a:t>
            </a:r>
            <a:r>
              <a:rPr lang="en-GB" dirty="0" err="1" smtClean="0"/>
              <a:t>bij</a:t>
            </a:r>
            <a:r>
              <a:rPr lang="en-GB" dirty="0" smtClean="0"/>
              <a:t> het </a:t>
            </a:r>
            <a:r>
              <a:rPr lang="en-GB" dirty="0" err="1" smtClean="0"/>
              <a:t>installeren</a:t>
            </a:r>
            <a:r>
              <a:rPr lang="en-GB" dirty="0" smtClean="0"/>
              <a:t> op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nieuwe</a:t>
            </a:r>
            <a:r>
              <a:rPr lang="en-GB" dirty="0" smtClean="0"/>
              <a:t> server!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2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OEFENING 1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err="1" smtClean="0"/>
              <a:t>Installeer</a:t>
            </a:r>
            <a:r>
              <a:rPr lang="en-GB" dirty="0" smtClean="0"/>
              <a:t> XAMPP</a:t>
            </a:r>
          </a:p>
          <a:p>
            <a:pPr lvl="1"/>
            <a:r>
              <a:rPr lang="en-GB" dirty="0" smtClean="0"/>
              <a:t>Start apache service</a:t>
            </a:r>
          </a:p>
          <a:p>
            <a:r>
              <a:rPr lang="en-GB" dirty="0" err="1" smtClean="0"/>
              <a:t>Installeer</a:t>
            </a:r>
            <a:r>
              <a:rPr lang="en-GB" dirty="0" smtClean="0"/>
              <a:t> Composer</a:t>
            </a:r>
          </a:p>
          <a:p>
            <a:r>
              <a:rPr lang="en-GB" dirty="0" err="1" smtClean="0"/>
              <a:t>Installeer</a:t>
            </a:r>
            <a:r>
              <a:rPr lang="en-GB" dirty="0" smtClean="0"/>
              <a:t> git</a:t>
            </a:r>
          </a:p>
          <a:p>
            <a:r>
              <a:rPr lang="en-GB" dirty="0" smtClean="0"/>
              <a:t>Clone de workshop repo in </a:t>
            </a:r>
            <a:r>
              <a:rPr lang="en-GB" dirty="0" err="1" smtClean="0"/>
              <a:t>htdocs</a:t>
            </a:r>
            <a:r>
              <a:rPr lang="en-GB" dirty="0" smtClean="0"/>
              <a:t> van </a:t>
            </a:r>
            <a:r>
              <a:rPr lang="en-GB" dirty="0" err="1" smtClean="0"/>
              <a:t>xampp</a:t>
            </a:r>
            <a:endParaRPr lang="en-GB" dirty="0" smtClean="0"/>
          </a:p>
          <a:p>
            <a:pPr lvl="1"/>
            <a:r>
              <a:rPr lang="en-GB" dirty="0" err="1" smtClean="0"/>
              <a:t>Maak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bitbucket</a:t>
            </a:r>
            <a:r>
              <a:rPr lang="en-GB" dirty="0" smtClean="0"/>
              <a:t> account </a:t>
            </a:r>
            <a:r>
              <a:rPr lang="en-GB" dirty="0" err="1" smtClean="0"/>
              <a:t>aan</a:t>
            </a:r>
            <a:r>
              <a:rPr lang="en-GB" dirty="0" smtClean="0"/>
              <a:t>!</a:t>
            </a:r>
          </a:p>
          <a:p>
            <a:pPr lvl="1"/>
            <a:r>
              <a:rPr lang="en-GB" dirty="0"/>
              <a:t>https://bitbucket.org/hoco-etv/workshop-demo</a:t>
            </a:r>
            <a:endParaRPr lang="en-GB" dirty="0" smtClean="0"/>
          </a:p>
          <a:p>
            <a:r>
              <a:rPr lang="en-GB" dirty="0" err="1" smtClean="0"/>
              <a:t>Installeer</a:t>
            </a:r>
            <a:r>
              <a:rPr lang="en-GB" dirty="0" smtClean="0"/>
              <a:t> dependencies!</a:t>
            </a:r>
          </a:p>
          <a:p>
            <a:pPr lvl="1"/>
            <a:r>
              <a:rPr lang="en-GB" dirty="0" err="1" smtClean="0"/>
              <a:t>Ik</a:t>
            </a:r>
            <a:r>
              <a:rPr lang="en-GB" dirty="0" smtClean="0"/>
              <a:t> </a:t>
            </a:r>
            <a:r>
              <a:rPr lang="en-GB" dirty="0" err="1" smtClean="0"/>
              <a:t>zal</a:t>
            </a:r>
            <a:r>
              <a:rPr lang="en-GB" dirty="0" smtClean="0"/>
              <a:t> even </a:t>
            </a:r>
            <a:r>
              <a:rPr lang="en-GB" dirty="0" err="1" smtClean="0"/>
              <a:t>laten</a:t>
            </a:r>
            <a:r>
              <a:rPr lang="en-GB" dirty="0" smtClean="0"/>
              <a:t> </a:t>
            </a:r>
            <a:r>
              <a:rPr lang="en-GB" dirty="0" err="1" smtClean="0"/>
              <a:t>zien</a:t>
            </a:r>
            <a:r>
              <a:rPr lang="en-GB" dirty="0" smtClean="0"/>
              <a:t> hoe </a:t>
            </a:r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moet</a:t>
            </a:r>
            <a:r>
              <a:rPr lang="en-GB" dirty="0" smtClean="0"/>
              <a:t>!</a:t>
            </a:r>
          </a:p>
          <a:p>
            <a:r>
              <a:rPr lang="en-GB" dirty="0" err="1" smtClean="0"/>
              <a:t>Bekijk</a:t>
            </a:r>
            <a:r>
              <a:rPr lang="en-GB" dirty="0" smtClean="0"/>
              <a:t> je website! http://localhost/workshop-demo/web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Neem </a:t>
            </a:r>
            <a:r>
              <a:rPr lang="en-GB" dirty="0" err="1" smtClean="0">
                <a:solidFill>
                  <a:srgbClr val="FF0000"/>
                </a:solidFill>
              </a:rPr>
              <a:t>een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kijkje</a:t>
            </a:r>
            <a:r>
              <a:rPr lang="en-GB" dirty="0" smtClean="0">
                <a:solidFill>
                  <a:srgbClr val="FF0000"/>
                </a:solidFill>
              </a:rPr>
              <a:t> in de </a:t>
            </a:r>
            <a:r>
              <a:rPr lang="en-GB" dirty="0" err="1" smtClean="0">
                <a:solidFill>
                  <a:srgbClr val="FF0000"/>
                </a:solidFill>
              </a:rPr>
              <a:t>bestanden</a:t>
            </a:r>
            <a:r>
              <a:rPr lang="en-GB" dirty="0" smtClean="0">
                <a:solidFill>
                  <a:srgbClr val="FF0000"/>
                </a:solidFill>
              </a:rPr>
              <a:t> die je net </a:t>
            </a:r>
            <a:r>
              <a:rPr lang="en-GB" dirty="0" err="1" smtClean="0">
                <a:solidFill>
                  <a:srgbClr val="FF0000"/>
                </a:solidFill>
              </a:rPr>
              <a:t>hebt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gecloned</a:t>
            </a:r>
            <a:r>
              <a:rPr lang="en-GB" dirty="0" smtClean="0">
                <a:solidFill>
                  <a:srgbClr val="FF0000"/>
                </a:solidFill>
              </a:rPr>
              <a:t>, kun je al </a:t>
            </a:r>
            <a:r>
              <a:rPr lang="en-GB" dirty="0" err="1" smtClean="0">
                <a:solidFill>
                  <a:srgbClr val="FF0000"/>
                </a:solidFill>
              </a:rPr>
              <a:t>vinden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waar</a:t>
            </a:r>
            <a:r>
              <a:rPr lang="en-GB" dirty="0" smtClean="0">
                <a:solidFill>
                  <a:srgbClr val="FF0000"/>
                </a:solidFill>
              </a:rPr>
              <a:t> je de </a:t>
            </a:r>
            <a:r>
              <a:rPr lang="en-GB" dirty="0" err="1" smtClean="0">
                <a:solidFill>
                  <a:srgbClr val="FF0000"/>
                </a:solidFill>
              </a:rPr>
              <a:t>naam</a:t>
            </a:r>
            <a:r>
              <a:rPr lang="en-GB" dirty="0" smtClean="0">
                <a:solidFill>
                  <a:srgbClr val="FF0000"/>
                </a:solidFill>
              </a:rPr>
              <a:t> van de </a:t>
            </a:r>
            <a:r>
              <a:rPr lang="en-GB" dirty="0" err="1" smtClean="0">
                <a:solidFill>
                  <a:srgbClr val="FF0000"/>
                </a:solidFill>
              </a:rPr>
              <a:t>applicatie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veranderd</a:t>
            </a:r>
            <a:r>
              <a:rPr lang="en-GB" dirty="0" smtClean="0">
                <a:solidFill>
                  <a:srgbClr val="FF0000"/>
                </a:solidFill>
              </a:rPr>
              <a:t>? HINT: het </a:t>
            </a:r>
            <a:r>
              <a:rPr lang="en-GB" dirty="0" err="1" smtClean="0">
                <a:solidFill>
                  <a:srgbClr val="FF0000"/>
                </a:solidFill>
              </a:rPr>
              <a:t>zal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waarschijnlijk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ergens</a:t>
            </a:r>
            <a:r>
              <a:rPr lang="en-GB" dirty="0" smtClean="0">
                <a:solidFill>
                  <a:srgbClr val="FF0000"/>
                </a:solidFill>
              </a:rPr>
              <a:t> in </a:t>
            </a:r>
            <a:r>
              <a:rPr lang="en-GB" dirty="0" err="1" smtClean="0">
                <a:solidFill>
                  <a:srgbClr val="FF0000"/>
                </a:solidFill>
              </a:rPr>
              <a:t>een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config</a:t>
            </a:r>
            <a:r>
              <a:rPr lang="en-GB" dirty="0" smtClean="0">
                <a:solidFill>
                  <a:srgbClr val="FF0000"/>
                </a:solidFill>
              </a:rPr>
              <a:t> file </a:t>
            </a:r>
            <a:r>
              <a:rPr lang="en-GB" dirty="0" err="1" smtClean="0">
                <a:solidFill>
                  <a:srgbClr val="FF0000"/>
                </a:solidFill>
              </a:rPr>
              <a:t>staan</a:t>
            </a:r>
            <a:r>
              <a:rPr lang="en-GB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Jij</a:t>
            </a:r>
            <a:r>
              <a:rPr lang="en-GB" dirty="0" smtClean="0">
                <a:solidFill>
                  <a:srgbClr val="FF0000"/>
                </a:solidFill>
              </a:rPr>
              <a:t> bent </a:t>
            </a:r>
            <a:r>
              <a:rPr lang="en-GB" dirty="0" err="1" smtClean="0">
                <a:solidFill>
                  <a:srgbClr val="FF0000"/>
                </a:solidFill>
              </a:rPr>
              <a:t>echt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een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zieke</a:t>
            </a:r>
            <a:r>
              <a:rPr lang="en-GB" dirty="0" smtClean="0">
                <a:solidFill>
                  <a:srgbClr val="FF0000"/>
                </a:solidFill>
              </a:rPr>
              <a:t> pro, </a:t>
            </a:r>
            <a:r>
              <a:rPr lang="en-GB" dirty="0" err="1" smtClean="0">
                <a:solidFill>
                  <a:srgbClr val="FF0000"/>
                </a:solidFill>
              </a:rPr>
              <a:t>als</a:t>
            </a:r>
            <a:r>
              <a:rPr lang="en-GB" dirty="0" smtClean="0">
                <a:solidFill>
                  <a:srgbClr val="FF0000"/>
                </a:solidFill>
              </a:rPr>
              <a:t> je nu al </a:t>
            </a:r>
            <a:r>
              <a:rPr lang="en-GB" dirty="0" err="1" smtClean="0">
                <a:solidFill>
                  <a:srgbClr val="FF0000"/>
                </a:solidFill>
              </a:rPr>
              <a:t>hier</a:t>
            </a:r>
            <a:r>
              <a:rPr lang="en-GB" dirty="0" smtClean="0">
                <a:solidFill>
                  <a:srgbClr val="FF0000"/>
                </a:solidFill>
              </a:rPr>
              <a:t> bent! </a:t>
            </a:r>
            <a:r>
              <a:rPr lang="en-GB" dirty="0" err="1" smtClean="0">
                <a:solidFill>
                  <a:srgbClr val="FF0000"/>
                </a:solidFill>
              </a:rPr>
              <a:t>Speciaal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voor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jou</a:t>
            </a:r>
            <a:r>
              <a:rPr lang="en-GB" dirty="0" smtClean="0">
                <a:solidFill>
                  <a:srgbClr val="FF0000"/>
                </a:solidFill>
              </a:rPr>
              <a:t>: </a:t>
            </a:r>
            <a:r>
              <a:rPr lang="en-GB" dirty="0" err="1" smtClean="0">
                <a:solidFill>
                  <a:srgbClr val="FF0000"/>
                </a:solidFill>
              </a:rPr>
              <a:t>activeer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prettyUrls</a:t>
            </a:r>
            <a:r>
              <a:rPr lang="en-GB" dirty="0" smtClean="0">
                <a:solidFill>
                  <a:srgbClr val="FF0000"/>
                </a:solidFill>
              </a:rPr>
              <a:t>! Hoe? Google maar </a:t>
            </a:r>
            <a:r>
              <a:rPr lang="en-GB" dirty="0" err="1" smtClean="0">
                <a:solidFill>
                  <a:srgbClr val="FF0000"/>
                </a:solidFill>
              </a:rPr>
              <a:t>eens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naar</a:t>
            </a:r>
            <a:r>
              <a:rPr lang="en-GB" dirty="0" smtClean="0">
                <a:solidFill>
                  <a:srgbClr val="FF0000"/>
                </a:solidFill>
              </a:rPr>
              <a:t> ‘</a:t>
            </a:r>
            <a:r>
              <a:rPr lang="en-GB" dirty="0" err="1" smtClean="0">
                <a:solidFill>
                  <a:srgbClr val="FF0000"/>
                </a:solidFill>
              </a:rPr>
              <a:t>prettyUrls</a:t>
            </a:r>
            <a:r>
              <a:rPr lang="en-GB" dirty="0" smtClean="0">
                <a:solidFill>
                  <a:srgbClr val="FF0000"/>
                </a:solidFill>
              </a:rPr>
              <a:t> yii2’</a:t>
            </a:r>
            <a:r>
              <a:rPr lang="nl-NL" dirty="0" smtClean="0">
                <a:solidFill>
                  <a:srgbClr val="FF0000"/>
                </a:solidFill>
              </a:rPr>
              <a:t>.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Yii2 </a:t>
            </a:r>
            <a:r>
              <a:rPr lang="en-GB" dirty="0" err="1" smtClean="0"/>
              <a:t>bestanden</a:t>
            </a:r>
            <a:endParaRPr lang="nl-NL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7" y="1646960"/>
            <a:ext cx="1829055" cy="3286584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1409700" y="1226820"/>
            <a:ext cx="2575560" cy="784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5260" y="1042154"/>
            <a:ext cx="4561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Composer </a:t>
            </a:r>
            <a:r>
              <a:rPr lang="en-GB" dirty="0" err="1" smtClean="0"/>
              <a:t>troep</a:t>
            </a:r>
            <a:endParaRPr lang="en-GB" dirty="0" smtClean="0"/>
          </a:p>
          <a:p>
            <a:r>
              <a:rPr lang="en-GB" dirty="0" err="1" smtClean="0"/>
              <a:t>Configuratiebestanden</a:t>
            </a:r>
            <a:r>
              <a:rPr lang="en-GB" dirty="0" smtClean="0"/>
              <a:t> van </a:t>
            </a:r>
            <a:r>
              <a:rPr lang="en-GB" dirty="0" err="1" smtClean="0"/>
              <a:t>onze</a:t>
            </a:r>
            <a:r>
              <a:rPr lang="en-GB" dirty="0" smtClean="0"/>
              <a:t> app</a:t>
            </a:r>
          </a:p>
          <a:p>
            <a:r>
              <a:rPr lang="en-GB" dirty="0" smtClean="0"/>
              <a:t>Controllers van </a:t>
            </a:r>
            <a:r>
              <a:rPr lang="en-GB" dirty="0" err="1" smtClean="0"/>
              <a:t>onze</a:t>
            </a:r>
            <a:r>
              <a:rPr lang="en-GB" dirty="0" smtClean="0"/>
              <a:t> app</a:t>
            </a:r>
          </a:p>
          <a:p>
            <a:r>
              <a:rPr lang="en-GB" dirty="0" smtClean="0"/>
              <a:t>Models van </a:t>
            </a:r>
            <a:r>
              <a:rPr lang="en-GB" dirty="0" err="1" smtClean="0"/>
              <a:t>onze</a:t>
            </a:r>
            <a:r>
              <a:rPr lang="en-GB" dirty="0" smtClean="0"/>
              <a:t> </a:t>
            </a:r>
            <a:r>
              <a:rPr lang="en-GB" dirty="0" err="1" smtClean="0"/>
              <a:t>ap</a:t>
            </a:r>
            <a:r>
              <a:rPr lang="nl-NL" dirty="0" smtClean="0"/>
              <a:t>p</a:t>
            </a:r>
          </a:p>
          <a:p>
            <a:r>
              <a:rPr lang="en-GB" dirty="0" err="1" smtClean="0"/>
              <a:t>Tijdelijke</a:t>
            </a:r>
            <a:r>
              <a:rPr lang="en-GB" dirty="0" smtClean="0"/>
              <a:t> </a:t>
            </a:r>
            <a:r>
              <a:rPr lang="en-GB" dirty="0" err="1" smtClean="0"/>
              <a:t>bestanden</a:t>
            </a:r>
            <a:r>
              <a:rPr lang="en-GB" dirty="0" smtClean="0"/>
              <a:t> (</a:t>
            </a:r>
            <a:r>
              <a:rPr lang="en-GB" dirty="0" err="1" smtClean="0"/>
              <a:t>gebruiken</a:t>
            </a:r>
            <a:r>
              <a:rPr lang="en-GB" dirty="0" smtClean="0"/>
              <a:t> we nu </a:t>
            </a:r>
            <a:r>
              <a:rPr lang="en-GB" dirty="0" err="1" smtClean="0"/>
              <a:t>niet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Nog </a:t>
            </a:r>
            <a:r>
              <a:rPr lang="en-GB" dirty="0" err="1" smtClean="0"/>
              <a:t>meer</a:t>
            </a:r>
            <a:r>
              <a:rPr lang="en-GB" dirty="0" smtClean="0"/>
              <a:t> composer </a:t>
            </a:r>
            <a:r>
              <a:rPr lang="en-GB" dirty="0" err="1" smtClean="0"/>
              <a:t>troep</a:t>
            </a:r>
            <a:endParaRPr lang="en-GB" dirty="0" smtClean="0"/>
          </a:p>
          <a:p>
            <a:r>
              <a:rPr lang="en-GB" dirty="0" smtClean="0"/>
              <a:t>Views van </a:t>
            </a:r>
            <a:r>
              <a:rPr lang="en-GB" dirty="0" err="1" smtClean="0"/>
              <a:t>onze</a:t>
            </a:r>
            <a:r>
              <a:rPr lang="en-GB" dirty="0" smtClean="0"/>
              <a:t> app</a:t>
            </a:r>
          </a:p>
          <a:p>
            <a:r>
              <a:rPr lang="en-GB" dirty="0" smtClean="0"/>
              <a:t>De </a:t>
            </a:r>
            <a:r>
              <a:rPr lang="en-GB" dirty="0" err="1" smtClean="0"/>
              <a:t>webroot</a:t>
            </a:r>
            <a:r>
              <a:rPr lang="en-GB" dirty="0" smtClean="0"/>
              <a:t> van </a:t>
            </a:r>
            <a:r>
              <a:rPr lang="en-GB" dirty="0" err="1" smtClean="0"/>
              <a:t>onze</a:t>
            </a:r>
            <a:r>
              <a:rPr lang="en-GB" dirty="0" smtClean="0"/>
              <a:t> app (met </a:t>
            </a:r>
            <a:r>
              <a:rPr lang="en-GB" dirty="0" err="1" smtClean="0"/>
              <a:t>index.php</a:t>
            </a:r>
            <a:r>
              <a:rPr lang="en-GB" dirty="0" smtClean="0"/>
              <a:t>!)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52550" y="1524000"/>
            <a:ext cx="263271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59318" y="1798320"/>
            <a:ext cx="2325942" cy="60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478407" y="2099310"/>
            <a:ext cx="2430653" cy="544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409827" y="2371725"/>
            <a:ext cx="2575433" cy="46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478407" y="2603182"/>
            <a:ext cx="2506853" cy="43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352550" y="2948940"/>
            <a:ext cx="2556510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215390" y="3230880"/>
            <a:ext cx="2693670" cy="21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Introductie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Welkom!</a:t>
            </a:r>
          </a:p>
          <a:p>
            <a:r>
              <a:rPr lang="en-GB" dirty="0" smtClean="0"/>
              <a:t>Workshop details</a:t>
            </a:r>
          </a:p>
          <a:p>
            <a:pPr lvl="1"/>
            <a:r>
              <a:rPr lang="en-GB" dirty="0" err="1" smtClean="0"/>
              <a:t>Presentatie</a:t>
            </a:r>
            <a:endParaRPr lang="en-GB" dirty="0" smtClean="0"/>
          </a:p>
          <a:p>
            <a:pPr lvl="1"/>
            <a:r>
              <a:rPr lang="en-GB" dirty="0" err="1" smtClean="0"/>
              <a:t>Oefeningen</a:t>
            </a:r>
            <a:endParaRPr lang="en-GB" dirty="0" smtClean="0"/>
          </a:p>
          <a:p>
            <a:pPr lvl="1"/>
            <a:r>
              <a:rPr lang="en-GB" dirty="0" err="1" smtClean="0"/>
              <a:t>Presentatie</a:t>
            </a:r>
            <a:endParaRPr lang="en-GB" dirty="0" smtClean="0"/>
          </a:p>
          <a:p>
            <a:pPr lvl="1"/>
            <a:r>
              <a:rPr lang="en-GB" dirty="0" err="1" smtClean="0"/>
              <a:t>Oefeningen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3398519" y="1989676"/>
            <a:ext cx="4504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STEL </a:t>
            </a:r>
            <a:r>
              <a:rPr lang="en-GB" sz="4800" u="sng" dirty="0" smtClean="0">
                <a:solidFill>
                  <a:srgbClr val="8F122F"/>
                </a:solidFill>
              </a:rPr>
              <a:t>ALTIJD</a:t>
            </a:r>
            <a:r>
              <a:rPr lang="en-GB" sz="4800" u="sng" dirty="0" smtClean="0"/>
              <a:t> AL JE VRAGEN!!</a:t>
            </a:r>
            <a:endParaRPr lang="nl-NL" sz="4800" u="sng" dirty="0"/>
          </a:p>
        </p:txBody>
      </p:sp>
    </p:spTree>
    <p:extLst>
      <p:ext uri="{BB962C8B-B14F-4D97-AF65-F5344CB8AC3E}">
        <p14:creationId xmlns:p14="http://schemas.microsoft.com/office/powerpoint/2010/main" val="28210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Yii2 </a:t>
            </a:r>
            <a:r>
              <a:rPr lang="en-GB" dirty="0" err="1" smtClean="0"/>
              <a:t>bestanden</a:t>
            </a:r>
            <a:r>
              <a:rPr lang="en-GB" dirty="0" smtClean="0"/>
              <a:t> – entry script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Apache </a:t>
            </a:r>
            <a:r>
              <a:rPr lang="en-GB" dirty="0" err="1" smtClean="0"/>
              <a:t>laadt</a:t>
            </a:r>
            <a:r>
              <a:rPr lang="en-GB" dirty="0" smtClean="0"/>
              <a:t> </a:t>
            </a:r>
            <a:r>
              <a:rPr lang="en-GB" dirty="0" err="1" smtClean="0"/>
              <a:t>index.php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 smtClean="0"/>
              <a:t>index.php</a:t>
            </a:r>
            <a:r>
              <a:rPr lang="nl-NL" dirty="0" smtClean="0"/>
              <a:t> wordt het $app object gemaakt, hier staat tijdens het draaien van onze applicatie alles in, van </a:t>
            </a:r>
            <a:r>
              <a:rPr lang="nl-NL" dirty="0" err="1" smtClean="0"/>
              <a:t>request</a:t>
            </a:r>
            <a:r>
              <a:rPr lang="nl-NL" dirty="0" smtClean="0"/>
              <a:t> tot </a:t>
            </a:r>
            <a:r>
              <a:rPr lang="nl-NL" dirty="0" err="1" smtClean="0"/>
              <a:t>databseconnectie</a:t>
            </a:r>
            <a:r>
              <a:rPr lang="nl-NL" dirty="0" smtClean="0"/>
              <a:t>, je kunt het zo gek niet bedenken.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448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err="1" smtClean="0"/>
              <a:t>Een</a:t>
            </a:r>
            <a:r>
              <a:rPr lang="en-GB" dirty="0" smtClean="0"/>
              <a:t> controller is </a:t>
            </a:r>
            <a:r>
              <a:rPr lang="en-GB" dirty="0" err="1" smtClean="0"/>
              <a:t>een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Je </a:t>
            </a:r>
            <a:r>
              <a:rPr lang="en-GB" dirty="0" err="1" smtClean="0"/>
              <a:t>hebt</a:t>
            </a:r>
            <a:r>
              <a:rPr lang="en-GB" dirty="0" smtClean="0"/>
              <a:t> 1 controller per site </a:t>
            </a:r>
            <a:r>
              <a:rPr lang="en-GB" dirty="0" err="1" smtClean="0"/>
              <a:t>onderdeel</a:t>
            </a:r>
            <a:endParaRPr lang="en-GB" dirty="0"/>
          </a:p>
          <a:p>
            <a:pPr lvl="2"/>
            <a:r>
              <a:rPr lang="en-GB" dirty="0" err="1" smtClean="0"/>
              <a:t>Voorbeeld</a:t>
            </a:r>
            <a:r>
              <a:rPr lang="en-GB" dirty="0" smtClean="0"/>
              <a:t>: </a:t>
            </a:r>
          </a:p>
          <a:p>
            <a:pPr lvl="3"/>
            <a:r>
              <a:rPr lang="en-GB" dirty="0" err="1" smtClean="0"/>
              <a:t>SiteController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alles</a:t>
            </a:r>
            <a:r>
              <a:rPr lang="en-GB" dirty="0" smtClean="0"/>
              <a:t> wat met de site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maken</a:t>
            </a:r>
            <a:r>
              <a:rPr lang="en-GB" dirty="0" smtClean="0"/>
              <a:t> </a:t>
            </a:r>
            <a:r>
              <a:rPr lang="en-GB" dirty="0" err="1" smtClean="0"/>
              <a:t>heeft</a:t>
            </a:r>
            <a:r>
              <a:rPr lang="en-GB" dirty="0" smtClean="0"/>
              <a:t>.</a:t>
            </a:r>
          </a:p>
          <a:p>
            <a:pPr lvl="3"/>
            <a:r>
              <a:rPr lang="en-GB" dirty="0" err="1" smtClean="0"/>
              <a:t>ImageController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bewerkingen</a:t>
            </a:r>
            <a:r>
              <a:rPr lang="en-GB" dirty="0" smtClean="0"/>
              <a:t> </a:t>
            </a:r>
            <a:r>
              <a:rPr lang="en-GB" dirty="0" err="1" smtClean="0"/>
              <a:t>aan</a:t>
            </a:r>
            <a:r>
              <a:rPr lang="en-GB" dirty="0" smtClean="0"/>
              <a:t> </a:t>
            </a:r>
            <a:r>
              <a:rPr lang="en-GB" dirty="0" err="1" smtClean="0"/>
              <a:t>afbeeldingen</a:t>
            </a:r>
            <a:endParaRPr lang="en-GB" dirty="0" smtClean="0"/>
          </a:p>
          <a:p>
            <a:pPr lvl="3"/>
            <a:r>
              <a:rPr lang="en-GB" dirty="0" err="1" smtClean="0"/>
              <a:t>UserContoller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bewerkingen</a:t>
            </a:r>
            <a:r>
              <a:rPr lang="en-GB" dirty="0" smtClean="0"/>
              <a:t> </a:t>
            </a:r>
            <a:r>
              <a:rPr lang="en-GB" dirty="0" err="1" smtClean="0"/>
              <a:t>aan</a:t>
            </a:r>
            <a:r>
              <a:rPr lang="en-GB" dirty="0" smtClean="0"/>
              <a:t> users</a:t>
            </a:r>
          </a:p>
          <a:p>
            <a:r>
              <a:rPr lang="en-GB" dirty="0" err="1" smtClean="0"/>
              <a:t>Een</a:t>
            </a:r>
            <a:r>
              <a:rPr lang="en-GB" dirty="0" smtClean="0"/>
              <a:t> controller </a:t>
            </a:r>
            <a:r>
              <a:rPr lang="en-GB" dirty="0" err="1" smtClean="0"/>
              <a:t>heeft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aantal</a:t>
            </a:r>
            <a:r>
              <a:rPr lang="en-GB" dirty="0" smtClean="0"/>
              <a:t> </a:t>
            </a:r>
            <a:r>
              <a:rPr lang="en-GB" dirty="0" err="1" smtClean="0"/>
              <a:t>functies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parameters, de </a:t>
            </a:r>
            <a:r>
              <a:rPr lang="en-GB" dirty="0" err="1" smtClean="0"/>
              <a:t>belangrijkste</a:t>
            </a:r>
            <a:r>
              <a:rPr lang="en-GB" dirty="0" smtClean="0"/>
              <a:t> </a:t>
            </a:r>
            <a:r>
              <a:rPr lang="en-GB" dirty="0" err="1" smtClean="0"/>
              <a:t>zijn</a:t>
            </a:r>
            <a:r>
              <a:rPr lang="en-GB" dirty="0" smtClean="0"/>
              <a:t> de action </a:t>
            </a:r>
            <a:r>
              <a:rPr lang="en-GB" dirty="0" err="1" smtClean="0"/>
              <a:t>functies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Decoderen</a:t>
            </a:r>
            <a:r>
              <a:rPr lang="en-GB" dirty="0" smtClean="0"/>
              <a:t> van </a:t>
            </a:r>
            <a:r>
              <a:rPr lang="en-GB" dirty="0" err="1" smtClean="0"/>
              <a:t>een</a:t>
            </a:r>
            <a:r>
              <a:rPr lang="en-GB" dirty="0" smtClean="0"/>
              <a:t> request</a:t>
            </a:r>
          </a:p>
          <a:p>
            <a:pPr lvl="1"/>
            <a:r>
              <a:rPr lang="en-GB" dirty="0" err="1" smtClean="0"/>
              <a:t>Aanroepen</a:t>
            </a:r>
            <a:r>
              <a:rPr lang="en-GB" dirty="0" smtClean="0"/>
              <a:t> van je </a:t>
            </a:r>
            <a:r>
              <a:rPr lang="en-GB" dirty="0" err="1" smtClean="0"/>
              <a:t>juiste</a:t>
            </a:r>
            <a:r>
              <a:rPr lang="en-GB" dirty="0" smtClean="0"/>
              <a:t> </a:t>
            </a:r>
            <a:r>
              <a:rPr lang="en-GB" dirty="0" err="1" smtClean="0"/>
              <a:t>modellen</a:t>
            </a:r>
            <a:endParaRPr lang="en-GB" dirty="0" smtClean="0"/>
          </a:p>
          <a:p>
            <a:pPr lvl="1"/>
            <a:r>
              <a:rPr lang="en-GB" dirty="0" err="1" smtClean="0"/>
              <a:t>Renderen</a:t>
            </a:r>
            <a:r>
              <a:rPr lang="en-GB" dirty="0" smtClean="0"/>
              <a:t> van </a:t>
            </a:r>
            <a:r>
              <a:rPr lang="en-GB" dirty="0" err="1" smtClean="0"/>
              <a:t>een</a:t>
            </a:r>
            <a:r>
              <a:rPr lang="en-GB" dirty="0" smtClean="0"/>
              <a:t> view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35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Controllers – Action functie</a:t>
            </a:r>
            <a:endParaRPr lang="nl-NL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5" y="1253662"/>
            <a:ext cx="3905795" cy="2076740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764280" y="2514600"/>
            <a:ext cx="2217420" cy="2080260"/>
          </a:xfrm>
          <a:prstGeom prst="straightConnector1">
            <a:avLst/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4704681"/>
            <a:ext cx="3018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 argumenten van een action functie zijn de GET parameters van je </a:t>
            </a:r>
            <a:r>
              <a:rPr lang="nl-NL" dirty="0" err="1" smtClean="0"/>
              <a:t>request</a:t>
            </a:r>
            <a:r>
              <a:rPr lang="nl-NL" dirty="0" smtClean="0"/>
              <a:t>.</a:t>
            </a:r>
            <a:endParaRPr lang="nl-NL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27960" y="3055620"/>
            <a:ext cx="381000" cy="1198112"/>
          </a:xfrm>
          <a:prstGeom prst="straightConnector1">
            <a:avLst/>
          </a:prstGeom>
          <a:ln w="857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560" y="4396740"/>
            <a:ext cx="460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 </a:t>
            </a:r>
            <a:r>
              <a:rPr lang="nl-NL" dirty="0" err="1" smtClean="0"/>
              <a:t>render</a:t>
            </a:r>
            <a:r>
              <a:rPr lang="nl-NL" dirty="0" smtClean="0"/>
              <a:t> functie roept een view aan, vanaf hier doet je controller niets meer, zorg er dus voor dat alle data meegegeven word aan je view!</a:t>
            </a:r>
            <a:endParaRPr lang="nl-NL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108960" y="1253662"/>
            <a:ext cx="2636520" cy="116187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2156" y="1173480"/>
            <a:ext cx="2927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 naam van een action functie bepaald hoe je hem aanroept: </a:t>
            </a:r>
          </a:p>
          <a:p>
            <a:r>
              <a:rPr lang="nl-NL" dirty="0" smtClean="0">
                <a:hlinkClick r:id="rId3"/>
              </a:rPr>
              <a:t>http://localhost/controler-naam/action-naam</a:t>
            </a:r>
            <a:r>
              <a:rPr lang="nl-NL" dirty="0" smtClean="0"/>
              <a:t>,</a:t>
            </a:r>
          </a:p>
          <a:p>
            <a:r>
              <a:rPr lang="nl-NL" dirty="0" smtClean="0"/>
              <a:t>Hier dus:</a:t>
            </a:r>
          </a:p>
          <a:p>
            <a:r>
              <a:rPr lang="nl-NL" dirty="0" smtClean="0"/>
              <a:t>http://localhost/site/index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54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23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Controllers – Action functie</a:t>
            </a:r>
            <a:endParaRPr lang="nl-NL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7" y="1498920"/>
            <a:ext cx="5772956" cy="2257740"/>
          </a:xfrm>
        </p:spPr>
      </p:pic>
      <p:cxnSp>
        <p:nvCxnSpPr>
          <p:cNvPr id="7" name="Straight Arrow Connector 6"/>
          <p:cNvCxnSpPr/>
          <p:nvPr/>
        </p:nvCxnSpPr>
        <p:spPr>
          <a:xfrm flipV="1">
            <a:off x="1653540" y="3169920"/>
            <a:ext cx="0" cy="1356360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12080" y="3406140"/>
            <a:ext cx="365760" cy="1066800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260" y="452628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Dit is een nieuwe variabele voor ons bericht.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5067300" y="4526280"/>
            <a:ext cx="3507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Data voor de view, in de view kan ik $</a:t>
            </a:r>
            <a:r>
              <a:rPr lang="nl-NL" dirty="0" err="1" smtClean="0"/>
              <a:t>message</a:t>
            </a:r>
            <a:r>
              <a:rPr lang="nl-NL" dirty="0" smtClean="0"/>
              <a:t> aanroepen, deze bevat nu de data van $</a:t>
            </a:r>
            <a:r>
              <a:rPr lang="nl-NL" dirty="0" err="1" smtClean="0"/>
              <a:t>message</a:t>
            </a:r>
            <a:r>
              <a:rPr lang="nl-NL" dirty="0" smtClean="0"/>
              <a:t> in de controller.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630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24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Views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smtClean="0"/>
              <a:t>Een view wordt aangeroepen vanuit een controller.</a:t>
            </a:r>
          </a:p>
          <a:p>
            <a:r>
              <a:rPr lang="nl-NL" dirty="0" smtClean="0"/>
              <a:t>In een view is de data beschikbaar die je hebt meegegeven vanuit de controller.</a:t>
            </a:r>
          </a:p>
          <a:p>
            <a:r>
              <a:rPr lang="nl-NL" dirty="0" smtClean="0"/>
              <a:t>Elke view zit in een </a:t>
            </a:r>
            <a:r>
              <a:rPr lang="nl-NL" dirty="0" err="1" smtClean="0"/>
              <a:t>submap</a:t>
            </a:r>
            <a:r>
              <a:rPr lang="nl-NL" dirty="0" smtClean="0"/>
              <a:t> van views, met de naam van de controller.</a:t>
            </a:r>
          </a:p>
          <a:p>
            <a:pPr lvl="1"/>
            <a:r>
              <a:rPr lang="nl-NL" dirty="0" smtClean="0"/>
              <a:t>Views</a:t>
            </a:r>
          </a:p>
          <a:p>
            <a:pPr lvl="2"/>
            <a:r>
              <a:rPr lang="nl-NL" dirty="0" smtClean="0"/>
              <a:t>Site</a:t>
            </a:r>
          </a:p>
          <a:p>
            <a:pPr lvl="3"/>
            <a:r>
              <a:rPr lang="nl-NL" dirty="0" smtClean="0"/>
              <a:t>Index</a:t>
            </a:r>
          </a:p>
          <a:p>
            <a:pPr lvl="3"/>
            <a:r>
              <a:rPr lang="nl-NL" dirty="0" err="1" smtClean="0"/>
              <a:t>About</a:t>
            </a:r>
            <a:endParaRPr lang="nl-NL" dirty="0" smtClean="0"/>
          </a:p>
          <a:p>
            <a:pPr lvl="2"/>
            <a:r>
              <a:rPr lang="nl-NL" dirty="0" smtClean="0"/>
              <a:t>User</a:t>
            </a:r>
          </a:p>
          <a:p>
            <a:pPr lvl="3"/>
            <a:r>
              <a:rPr lang="nl-NL" dirty="0" err="1" smtClean="0"/>
              <a:t>Create</a:t>
            </a:r>
            <a:endParaRPr lang="nl-NL" dirty="0" smtClean="0"/>
          </a:p>
          <a:p>
            <a:pPr lvl="3"/>
            <a:r>
              <a:rPr lang="nl-NL" dirty="0" smtClean="0"/>
              <a:t>View</a:t>
            </a:r>
            <a:endParaRPr lang="nl-NL" dirty="0"/>
          </a:p>
          <a:p>
            <a:r>
              <a:rPr lang="nl-NL" dirty="0" smtClean="0"/>
              <a:t>In de views map staat ook de </a:t>
            </a:r>
            <a:r>
              <a:rPr lang="nl-NL" dirty="0" err="1" smtClean="0"/>
              <a:t>layout</a:t>
            </a:r>
            <a:r>
              <a:rPr lang="nl-NL" dirty="0" smtClean="0"/>
              <a:t> map, hierin zit het template van de site.</a:t>
            </a:r>
          </a:p>
        </p:txBody>
      </p:sp>
    </p:spTree>
    <p:extLst>
      <p:ext uri="{BB962C8B-B14F-4D97-AF65-F5344CB8AC3E}">
        <p14:creationId xmlns:p14="http://schemas.microsoft.com/office/powerpoint/2010/main" val="19903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25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Views – een voorbeeld</a:t>
            </a:r>
            <a:endParaRPr lang="nl-NL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2290763"/>
            <a:ext cx="5048955" cy="3229426"/>
          </a:xfrm>
        </p:spPr>
      </p:pic>
      <p:cxnSp>
        <p:nvCxnSpPr>
          <p:cNvPr id="7" name="Straight Arrow Connector 6"/>
          <p:cNvCxnSpPr/>
          <p:nvPr/>
        </p:nvCxnSpPr>
        <p:spPr>
          <a:xfrm flipH="1">
            <a:off x="3291840" y="1737360"/>
            <a:ext cx="2019300" cy="167640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04568" y="136802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De paginatitel</a:t>
            </a:r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75660" y="2804160"/>
            <a:ext cx="2468880" cy="159258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1" y="2804160"/>
            <a:ext cx="2811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Hee, hier is onze </a:t>
            </a:r>
            <a:r>
              <a:rPr lang="nl-NL" dirty="0" err="1" smtClean="0"/>
              <a:t>message</a:t>
            </a:r>
            <a:r>
              <a:rPr lang="nl-NL" dirty="0" smtClean="0"/>
              <a:t>! Maar waarom Html::</a:t>
            </a:r>
            <a:r>
              <a:rPr lang="nl-NL" dirty="0" err="1" smtClean="0"/>
              <a:t>encode</a:t>
            </a:r>
            <a:r>
              <a:rPr lang="nl-NL" dirty="0" smtClean="0"/>
              <a:t>()?</a:t>
            </a:r>
            <a:endParaRPr lang="nl-NL" dirty="0"/>
          </a:p>
        </p:txBody>
      </p:sp>
      <p:sp>
        <p:nvSpPr>
          <p:cNvPr id="12" name="Oval 11"/>
          <p:cNvSpPr/>
          <p:nvPr/>
        </p:nvSpPr>
        <p:spPr>
          <a:xfrm>
            <a:off x="929640" y="2674620"/>
            <a:ext cx="2156460" cy="98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2164080" y="2305288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DAFUQ?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999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26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Iets over HTML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smtClean="0"/>
              <a:t>Gebruik van HTML helper</a:t>
            </a:r>
          </a:p>
          <a:p>
            <a:pPr lvl="1"/>
            <a:r>
              <a:rPr lang="nl-NL" dirty="0" smtClean="0"/>
              <a:t>In normale HTML zou een link er zo uit zien:</a:t>
            </a:r>
          </a:p>
          <a:p>
            <a:pPr lvl="2"/>
            <a:r>
              <a:rPr lang="nl-NL" dirty="0" smtClean="0">
                <a:latin typeface="Courier" pitchFamily="49" charset="0"/>
              </a:rPr>
              <a:t>&lt;a </a:t>
            </a:r>
            <a:r>
              <a:rPr lang="nl-NL" dirty="0" err="1" smtClean="0">
                <a:latin typeface="Courier" pitchFamily="49" charset="0"/>
              </a:rPr>
              <a:t>href</a:t>
            </a:r>
            <a:r>
              <a:rPr lang="nl-NL" dirty="0" smtClean="0">
                <a:latin typeface="Courier" pitchFamily="49" charset="0"/>
              </a:rPr>
              <a:t>=</a:t>
            </a:r>
            <a:r>
              <a:rPr lang="nl-NL" dirty="0">
                <a:latin typeface="Courier" pitchFamily="49" charset="0"/>
              </a:rPr>
              <a:t>’</a:t>
            </a:r>
            <a:r>
              <a:rPr lang="nl-NL" dirty="0" smtClean="0">
                <a:latin typeface="Courier" pitchFamily="49" charset="0"/>
              </a:rPr>
              <a:t>http://localhost/users/create’&gt;Maak een nieuwe gebruiker&lt;/a&gt;</a:t>
            </a:r>
          </a:p>
          <a:p>
            <a:pPr lvl="1"/>
            <a:r>
              <a:rPr lang="nl-NL" dirty="0" smtClean="0"/>
              <a:t>Dit werkt prima, maar wat gebeurd er als ons URL naar de </a:t>
            </a:r>
            <a:r>
              <a:rPr lang="nl-NL" dirty="0" err="1" smtClean="0"/>
              <a:t>create</a:t>
            </a:r>
            <a:r>
              <a:rPr lang="nl-NL" dirty="0" smtClean="0"/>
              <a:t> user controller veranderd?</a:t>
            </a:r>
          </a:p>
          <a:p>
            <a:pPr lvl="2"/>
            <a:r>
              <a:rPr lang="nl-NL" dirty="0" smtClean="0"/>
              <a:t>Juist, die verander ook.</a:t>
            </a:r>
          </a:p>
          <a:p>
            <a:pPr lvl="2"/>
            <a:r>
              <a:rPr lang="nl-NL" dirty="0" smtClean="0"/>
              <a:t>Oplossing?</a:t>
            </a:r>
          </a:p>
          <a:p>
            <a:pPr lvl="2"/>
            <a:r>
              <a:rPr lang="nl-NL" dirty="0" smtClean="0"/>
              <a:t>Variabel maken!</a:t>
            </a:r>
            <a:endParaRPr lang="nl-NL" dirty="0"/>
          </a:p>
          <a:p>
            <a:pPr lvl="1"/>
            <a:r>
              <a:rPr lang="nl-NL" dirty="0" smtClean="0"/>
              <a:t>Dan wordt het dit:</a:t>
            </a:r>
          </a:p>
          <a:p>
            <a:pPr lvl="2"/>
            <a:r>
              <a:rPr lang="nl-NL" dirty="0" smtClean="0">
                <a:latin typeface="Courier" pitchFamily="49" charset="0"/>
              </a:rPr>
              <a:t>&lt;a </a:t>
            </a:r>
            <a:r>
              <a:rPr lang="nl-NL" dirty="0" err="1" smtClean="0">
                <a:latin typeface="Courier" pitchFamily="49" charset="0"/>
              </a:rPr>
              <a:t>href</a:t>
            </a:r>
            <a:r>
              <a:rPr lang="nl-NL" dirty="0" smtClean="0">
                <a:latin typeface="Courier" pitchFamily="49" charset="0"/>
              </a:rPr>
              <a:t>=‘&lt;?= $</a:t>
            </a:r>
            <a:r>
              <a:rPr lang="nl-NL" dirty="0" err="1" smtClean="0">
                <a:latin typeface="Courier" pitchFamily="49" charset="0"/>
              </a:rPr>
              <a:t>url</a:t>
            </a:r>
            <a:r>
              <a:rPr lang="nl-NL" dirty="0" smtClean="0">
                <a:latin typeface="Courier" pitchFamily="49" charset="0"/>
              </a:rPr>
              <a:t>-&gt;</a:t>
            </a:r>
            <a:r>
              <a:rPr lang="nl-NL" dirty="0" err="1" smtClean="0">
                <a:latin typeface="Courier" pitchFamily="49" charset="0"/>
              </a:rPr>
              <a:t>newUser</a:t>
            </a:r>
            <a:r>
              <a:rPr lang="nl-NL" dirty="0" smtClean="0">
                <a:latin typeface="Courier" pitchFamily="49" charset="0"/>
              </a:rPr>
              <a:t> ?&gt;’&gt;Nieuwe gebruiker man!&lt;/a&gt;</a:t>
            </a:r>
          </a:p>
          <a:p>
            <a:pPr lvl="2"/>
            <a:r>
              <a:rPr lang="nl-NL" dirty="0" smtClean="0"/>
              <a:t>Werkt top!</a:t>
            </a:r>
          </a:p>
          <a:p>
            <a:pPr lvl="1"/>
            <a:r>
              <a:rPr lang="nl-NL" dirty="0" smtClean="0"/>
              <a:t>Wat nu als we de opmaak van deze link uit een database willen halen?</a:t>
            </a:r>
          </a:p>
          <a:p>
            <a:pPr lvl="1"/>
            <a:r>
              <a:rPr lang="nl-NL" dirty="0" err="1" smtClean="0"/>
              <a:t>Euh</a:t>
            </a:r>
            <a:r>
              <a:rPr lang="nl-NL" dirty="0" smtClean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5528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27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Iets over HTML</a:t>
            </a:r>
            <a:endParaRPr lang="nl-NL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5" y="2617621"/>
            <a:ext cx="7373380" cy="2381583"/>
          </a:xfrm>
        </p:spPr>
      </p:pic>
      <p:sp>
        <p:nvSpPr>
          <p:cNvPr id="7" name="Rectangle 6"/>
          <p:cNvSpPr/>
          <p:nvPr/>
        </p:nvSpPr>
        <p:spPr>
          <a:xfrm rot="1240354">
            <a:off x="1042551" y="2521979"/>
            <a:ext cx="643100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3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LELIJK</a:t>
            </a:r>
            <a:endParaRPr lang="en-US" sz="13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18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Iets meer over HTML</a:t>
            </a:r>
            <a:endParaRPr lang="nl-NL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6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597882"/>
            <a:ext cx="8204200" cy="2421061"/>
          </a:xfrm>
        </p:spPr>
      </p:pic>
      <p:sp>
        <p:nvSpPr>
          <p:cNvPr id="6" name="Rectangle 5"/>
          <p:cNvSpPr/>
          <p:nvPr/>
        </p:nvSpPr>
        <p:spPr>
          <a:xfrm>
            <a:off x="1310640" y="2788920"/>
            <a:ext cx="63507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MOOOOOI</a:t>
            </a:r>
            <a:endParaRPr 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38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OEFENING 2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err="1" smtClean="0"/>
              <a:t>Pagina</a:t>
            </a:r>
            <a:r>
              <a:rPr lang="en-GB" dirty="0" smtClean="0"/>
              <a:t> wat </a:t>
            </a:r>
            <a:r>
              <a:rPr lang="en-GB" dirty="0" err="1" smtClean="0"/>
              <a:t>vriendelijker</a:t>
            </a:r>
            <a:r>
              <a:rPr lang="en-GB" dirty="0" smtClean="0"/>
              <a:t> </a:t>
            </a:r>
            <a:r>
              <a:rPr lang="en-GB" dirty="0" err="1" smtClean="0"/>
              <a:t>maken</a:t>
            </a:r>
            <a:r>
              <a:rPr lang="en-GB" dirty="0" smtClean="0"/>
              <a:t>.</a:t>
            </a:r>
          </a:p>
          <a:p>
            <a:pPr lvl="1"/>
            <a:r>
              <a:rPr lang="en-GB" dirty="0" err="1" smtClean="0"/>
              <a:t>Laat</a:t>
            </a:r>
            <a:r>
              <a:rPr lang="en-GB" dirty="0" smtClean="0"/>
              <a:t> de index </a:t>
            </a:r>
            <a:r>
              <a:rPr lang="en-GB" dirty="0" err="1" smtClean="0"/>
              <a:t>pagina</a:t>
            </a:r>
            <a:r>
              <a:rPr lang="en-GB" dirty="0" smtClean="0"/>
              <a:t> je </a:t>
            </a:r>
            <a:r>
              <a:rPr lang="en-GB" dirty="0" err="1" smtClean="0"/>
              <a:t>begoeten</a:t>
            </a:r>
            <a:r>
              <a:rPr lang="en-GB" dirty="0" smtClean="0"/>
              <a:t>! </a:t>
            </a:r>
            <a:r>
              <a:rPr lang="en-GB" dirty="0" err="1" smtClean="0"/>
              <a:t>Voorbeeld</a:t>
            </a:r>
            <a:r>
              <a:rPr lang="en-GB" dirty="0" smtClean="0"/>
              <a:t>: </a:t>
            </a:r>
            <a:r>
              <a:rPr lang="en-GB" b="1" dirty="0" smtClean="0"/>
              <a:t>Hallo </a:t>
            </a:r>
            <a:r>
              <a:rPr lang="en-GB" b="1" dirty="0" err="1" smtClean="0"/>
              <a:t>HoCo</a:t>
            </a:r>
            <a:r>
              <a:rPr lang="en-GB" b="1" dirty="0" smtClean="0"/>
              <a:t>!</a:t>
            </a:r>
          </a:p>
          <a:p>
            <a:pPr lvl="1"/>
            <a:r>
              <a:rPr lang="en-GB" dirty="0" err="1" smtClean="0"/>
              <a:t>Hierbij</a:t>
            </a:r>
            <a:r>
              <a:rPr lang="en-GB" dirty="0" smtClean="0"/>
              <a:t> </a:t>
            </a:r>
            <a:r>
              <a:rPr lang="en-GB" dirty="0" err="1" smtClean="0"/>
              <a:t>moet</a:t>
            </a:r>
            <a:r>
              <a:rPr lang="en-GB" dirty="0" smtClean="0"/>
              <a:t> </a:t>
            </a:r>
            <a:r>
              <a:rPr lang="en-GB" dirty="0" err="1" smtClean="0"/>
              <a:t>HoCo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get parameter </a:t>
            </a:r>
            <a:r>
              <a:rPr lang="en-GB" dirty="0" err="1" smtClean="0"/>
              <a:t>zijn</a:t>
            </a:r>
            <a:r>
              <a:rPr lang="en-GB" dirty="0" smtClean="0"/>
              <a:t>, </a:t>
            </a:r>
            <a:r>
              <a:rPr lang="en-GB" dirty="0" err="1" smtClean="0"/>
              <a:t>zodat</a:t>
            </a:r>
            <a:r>
              <a:rPr lang="en-GB" dirty="0" smtClean="0"/>
              <a:t> je hem </a:t>
            </a:r>
            <a:r>
              <a:rPr lang="en-GB" dirty="0" err="1" smtClean="0"/>
              <a:t>mee</a:t>
            </a:r>
            <a:r>
              <a:rPr lang="en-GB" dirty="0" smtClean="0"/>
              <a:t> </a:t>
            </a:r>
            <a:r>
              <a:rPr lang="en-GB" dirty="0" err="1" smtClean="0"/>
              <a:t>kunt</a:t>
            </a:r>
            <a:r>
              <a:rPr lang="en-GB" dirty="0" smtClean="0"/>
              <a:t> </a:t>
            </a:r>
            <a:r>
              <a:rPr lang="en-GB" dirty="0" err="1" smtClean="0"/>
              <a:t>geven</a:t>
            </a:r>
            <a:r>
              <a:rPr lang="en-GB" dirty="0" smtClean="0"/>
              <a:t> </a:t>
            </a:r>
            <a:r>
              <a:rPr lang="en-GB" dirty="0" err="1" smtClean="0"/>
              <a:t>aan</a:t>
            </a:r>
            <a:r>
              <a:rPr lang="en-GB" dirty="0" smtClean="0"/>
              <a:t> je </a:t>
            </a:r>
            <a:r>
              <a:rPr lang="en-GB" dirty="0" err="1" smtClean="0"/>
              <a:t>url</a:t>
            </a:r>
            <a:endParaRPr lang="en-GB" dirty="0" smtClean="0"/>
          </a:p>
          <a:p>
            <a:pPr lvl="2"/>
            <a:r>
              <a:rPr lang="en-GB" dirty="0" smtClean="0">
                <a:hlinkClick r:id="rId2"/>
              </a:rPr>
              <a:t>http://localhost/workshop-demo/index.php?r=site%2Findex&amp;name=erne</a:t>
            </a:r>
            <a:r>
              <a:rPr lang="en-GB" dirty="0" smtClean="0"/>
              <a:t> </a:t>
            </a:r>
            <a:r>
              <a:rPr lang="en-GB" dirty="0" err="1" smtClean="0"/>
              <a:t>geeft</a:t>
            </a:r>
            <a:r>
              <a:rPr lang="en-GB" dirty="0" smtClean="0"/>
              <a:t> </a:t>
            </a:r>
            <a:r>
              <a:rPr lang="en-GB" dirty="0" err="1" smtClean="0"/>
              <a:t>dus</a:t>
            </a:r>
            <a:endParaRPr lang="en-GB" dirty="0" smtClean="0"/>
          </a:p>
          <a:p>
            <a:pPr lvl="2"/>
            <a:r>
              <a:rPr lang="en-GB" dirty="0" smtClean="0"/>
              <a:t>Hallo erne!</a:t>
            </a:r>
          </a:p>
          <a:p>
            <a:pPr lvl="1"/>
            <a:r>
              <a:rPr lang="en-GB" dirty="0" err="1" smtClean="0"/>
              <a:t>Vergeet</a:t>
            </a:r>
            <a:r>
              <a:rPr lang="en-GB" dirty="0" smtClean="0"/>
              <a:t> </a:t>
            </a:r>
            <a:r>
              <a:rPr lang="en-GB" dirty="0" err="1" smtClean="0"/>
              <a:t>niet</a:t>
            </a:r>
            <a:r>
              <a:rPr lang="en-GB" dirty="0" smtClean="0"/>
              <a:t>: encode de get </a:t>
            </a:r>
            <a:r>
              <a:rPr lang="en-GB" dirty="0" err="1" smtClean="0"/>
              <a:t>parametes</a:t>
            </a:r>
            <a:r>
              <a:rPr lang="en-GB" dirty="0" smtClean="0"/>
              <a:t> in je view</a:t>
            </a:r>
            <a:endParaRPr lang="en-GB" dirty="0"/>
          </a:p>
          <a:p>
            <a:r>
              <a:rPr lang="en-GB" dirty="0" err="1" smtClean="0"/>
              <a:t>Maak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nieuwe</a:t>
            </a:r>
            <a:r>
              <a:rPr lang="en-GB" dirty="0" smtClean="0"/>
              <a:t> view, (site/time), </a:t>
            </a:r>
            <a:r>
              <a:rPr lang="en-GB" dirty="0" err="1" smtClean="0"/>
              <a:t>en</a:t>
            </a:r>
            <a:r>
              <a:rPr lang="en-GB" dirty="0" smtClean="0"/>
              <a:t> print de </a:t>
            </a:r>
            <a:r>
              <a:rPr lang="en-GB" dirty="0" err="1" smtClean="0"/>
              <a:t>huidige</a:t>
            </a:r>
            <a:r>
              <a:rPr lang="en-GB" dirty="0" smtClean="0"/>
              <a:t> </a:t>
            </a:r>
            <a:r>
              <a:rPr lang="en-GB" dirty="0" err="1" smtClean="0"/>
              <a:t>servertijd</a:t>
            </a:r>
            <a:r>
              <a:rPr lang="en-GB" dirty="0" smtClean="0"/>
              <a:t>!</a:t>
            </a:r>
          </a:p>
          <a:p>
            <a:r>
              <a:rPr lang="en-GB" dirty="0" err="1" smtClean="0"/>
              <a:t>Maak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nieuwe</a:t>
            </a:r>
            <a:r>
              <a:rPr lang="en-GB" dirty="0" smtClean="0"/>
              <a:t> view, (site/link),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maak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linkje</a:t>
            </a:r>
            <a:r>
              <a:rPr lang="en-GB" dirty="0" smtClean="0"/>
              <a:t> </a:t>
            </a:r>
            <a:r>
              <a:rPr lang="en-GB" dirty="0" err="1" smtClean="0"/>
              <a:t>naar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site </a:t>
            </a:r>
            <a:r>
              <a:rPr lang="en-GB" dirty="0" err="1" smtClean="0"/>
              <a:t>gegeven</a:t>
            </a:r>
            <a:r>
              <a:rPr lang="en-GB" dirty="0" smtClean="0"/>
              <a:t> in je get parameter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localhost/workshop-demo/index.php?r=site%2Flink&amp;url=google.com</a:t>
            </a:r>
            <a:r>
              <a:rPr lang="en-GB" dirty="0" smtClean="0"/>
              <a:t> </a:t>
            </a:r>
            <a:r>
              <a:rPr lang="en-GB" dirty="0" err="1" smtClean="0"/>
              <a:t>moet</a:t>
            </a:r>
            <a:r>
              <a:rPr lang="en-GB" dirty="0" smtClean="0"/>
              <a:t> </a:t>
            </a:r>
            <a:r>
              <a:rPr lang="en-GB" dirty="0" err="1" smtClean="0"/>
              <a:t>dus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linkje</a:t>
            </a:r>
            <a:r>
              <a:rPr lang="en-GB" dirty="0" smtClean="0"/>
              <a:t> </a:t>
            </a:r>
            <a:r>
              <a:rPr lang="en-GB" dirty="0" err="1" smtClean="0"/>
              <a:t>maken</a:t>
            </a:r>
            <a:r>
              <a:rPr lang="en-GB" dirty="0" smtClean="0"/>
              <a:t> </a:t>
            </a:r>
            <a:r>
              <a:rPr lang="en-GB" dirty="0" err="1" smtClean="0"/>
              <a:t>naar</a:t>
            </a:r>
            <a:r>
              <a:rPr lang="en-GB" dirty="0" smtClean="0"/>
              <a:t> google!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C00000"/>
                </a:solidFill>
              </a:rPr>
              <a:t>He PRO! </a:t>
            </a:r>
            <a:r>
              <a:rPr lang="en-GB" dirty="0" err="1" smtClean="0">
                <a:solidFill>
                  <a:srgbClr val="C00000"/>
                </a:solidFill>
              </a:rPr>
              <a:t>Voor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err="1" smtClean="0">
                <a:solidFill>
                  <a:srgbClr val="C00000"/>
                </a:solidFill>
              </a:rPr>
              <a:t>jou</a:t>
            </a:r>
            <a:r>
              <a:rPr lang="en-GB" dirty="0" smtClean="0">
                <a:solidFill>
                  <a:srgbClr val="C00000"/>
                </a:solidFill>
              </a:rPr>
              <a:t> het </a:t>
            </a:r>
            <a:r>
              <a:rPr lang="en-GB" dirty="0" err="1" smtClean="0">
                <a:solidFill>
                  <a:srgbClr val="C00000"/>
                </a:solidFill>
              </a:rPr>
              <a:t>volgende</a:t>
            </a:r>
            <a:r>
              <a:rPr lang="en-GB" dirty="0" smtClean="0">
                <a:solidFill>
                  <a:srgbClr val="C00000"/>
                </a:solidFill>
              </a:rPr>
              <a:t>, GET is </a:t>
            </a:r>
            <a:r>
              <a:rPr lang="en-GB" dirty="0" err="1" smtClean="0">
                <a:solidFill>
                  <a:srgbClr val="C00000"/>
                </a:solidFill>
              </a:rPr>
              <a:t>natuurlijk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err="1" smtClean="0">
                <a:solidFill>
                  <a:srgbClr val="C00000"/>
                </a:solidFill>
              </a:rPr>
              <a:t>een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err="1" smtClean="0">
                <a:solidFill>
                  <a:srgbClr val="C00000"/>
                </a:solidFill>
              </a:rPr>
              <a:t>makkie</a:t>
            </a:r>
            <a:r>
              <a:rPr lang="en-GB" dirty="0" smtClean="0">
                <a:solidFill>
                  <a:srgbClr val="C00000"/>
                </a:solidFill>
              </a:rPr>
              <a:t>, maar wat nu </a:t>
            </a:r>
            <a:r>
              <a:rPr lang="en-GB" dirty="0" err="1" smtClean="0">
                <a:solidFill>
                  <a:srgbClr val="C00000"/>
                </a:solidFill>
              </a:rPr>
              <a:t>als</a:t>
            </a:r>
            <a:r>
              <a:rPr lang="en-GB" dirty="0" smtClean="0">
                <a:solidFill>
                  <a:srgbClr val="C00000"/>
                </a:solidFill>
              </a:rPr>
              <a:t> we </a:t>
            </a:r>
            <a:r>
              <a:rPr lang="en-GB" dirty="0" err="1" smtClean="0">
                <a:solidFill>
                  <a:srgbClr val="C00000"/>
                </a:solidFill>
              </a:rPr>
              <a:t>een</a:t>
            </a:r>
            <a:r>
              <a:rPr lang="en-GB" dirty="0" smtClean="0">
                <a:solidFill>
                  <a:srgbClr val="C00000"/>
                </a:solidFill>
              </a:rPr>
              <a:t> POST </a:t>
            </a:r>
            <a:r>
              <a:rPr lang="en-GB" dirty="0" err="1" smtClean="0">
                <a:solidFill>
                  <a:srgbClr val="C00000"/>
                </a:solidFill>
              </a:rPr>
              <a:t>doen</a:t>
            </a:r>
            <a:r>
              <a:rPr lang="en-GB" dirty="0" smtClean="0">
                <a:solidFill>
                  <a:srgbClr val="C00000"/>
                </a:solidFill>
              </a:rPr>
              <a:t>? Kun je de </a:t>
            </a:r>
            <a:r>
              <a:rPr lang="en-GB" dirty="0" err="1" smtClean="0">
                <a:solidFill>
                  <a:srgbClr val="C00000"/>
                </a:solidFill>
              </a:rPr>
              <a:t>bovenstaande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err="1" smtClean="0">
                <a:solidFill>
                  <a:srgbClr val="C00000"/>
                </a:solidFill>
              </a:rPr>
              <a:t>opdrachten</a:t>
            </a:r>
            <a:r>
              <a:rPr lang="en-GB" dirty="0" smtClean="0">
                <a:solidFill>
                  <a:srgbClr val="C00000"/>
                </a:solidFill>
              </a:rPr>
              <a:t> met </a:t>
            </a:r>
            <a:r>
              <a:rPr lang="en-GB" dirty="0" err="1" smtClean="0">
                <a:solidFill>
                  <a:srgbClr val="C00000"/>
                </a:solidFill>
              </a:rPr>
              <a:t>een</a:t>
            </a:r>
            <a:r>
              <a:rPr lang="en-GB" dirty="0" smtClean="0">
                <a:solidFill>
                  <a:srgbClr val="C00000"/>
                </a:solidFill>
              </a:rPr>
              <a:t> post </a:t>
            </a:r>
            <a:r>
              <a:rPr lang="en-GB" dirty="0" err="1" smtClean="0">
                <a:solidFill>
                  <a:srgbClr val="C00000"/>
                </a:solidFill>
              </a:rPr>
              <a:t>doen</a:t>
            </a:r>
            <a:r>
              <a:rPr lang="en-GB" dirty="0" smtClean="0">
                <a:solidFill>
                  <a:srgbClr val="C00000"/>
                </a:solidFill>
              </a:rPr>
              <a:t>?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392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OEFENING 0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moet</a:t>
            </a:r>
            <a:r>
              <a:rPr lang="en-GB" dirty="0" smtClean="0"/>
              <a:t> je </a:t>
            </a:r>
            <a:r>
              <a:rPr lang="en-GB" dirty="0" err="1" smtClean="0"/>
              <a:t>doen</a:t>
            </a:r>
            <a:endParaRPr lang="en-GB" dirty="0" smtClean="0"/>
          </a:p>
          <a:p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moet</a:t>
            </a:r>
            <a:r>
              <a:rPr lang="en-GB" dirty="0" smtClean="0"/>
              <a:t> je </a:t>
            </a:r>
            <a:r>
              <a:rPr lang="en-GB" dirty="0" err="1" smtClean="0"/>
              <a:t>ook</a:t>
            </a:r>
            <a:r>
              <a:rPr lang="en-GB" dirty="0" smtClean="0"/>
              <a:t> </a:t>
            </a:r>
            <a:r>
              <a:rPr lang="en-GB" dirty="0" err="1" smtClean="0"/>
              <a:t>doen</a:t>
            </a:r>
            <a:endParaRPr lang="en-GB" dirty="0" smtClean="0"/>
          </a:p>
          <a:p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moet</a:t>
            </a:r>
            <a:r>
              <a:rPr lang="en-GB" dirty="0" smtClean="0"/>
              <a:t> je </a:t>
            </a:r>
            <a:r>
              <a:rPr lang="en-GB" dirty="0" err="1" smtClean="0"/>
              <a:t>ook</a:t>
            </a:r>
            <a:r>
              <a:rPr lang="en-GB" dirty="0" smtClean="0"/>
              <a:t> </a:t>
            </a:r>
            <a:r>
              <a:rPr lang="en-GB" dirty="0" err="1" smtClean="0"/>
              <a:t>doen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Doe </a:t>
            </a:r>
            <a:r>
              <a:rPr lang="en-GB" dirty="0" err="1" smtClean="0">
                <a:solidFill>
                  <a:srgbClr val="FF0000"/>
                </a:solidFill>
              </a:rPr>
              <a:t>dit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alleen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als</a:t>
            </a:r>
            <a:r>
              <a:rPr lang="en-GB" dirty="0" smtClean="0">
                <a:solidFill>
                  <a:srgbClr val="FF0000"/>
                </a:solidFill>
              </a:rPr>
              <a:t> je al </a:t>
            </a:r>
            <a:r>
              <a:rPr lang="en-GB" dirty="0" err="1" smtClean="0">
                <a:solidFill>
                  <a:srgbClr val="FF0000"/>
                </a:solidFill>
              </a:rPr>
              <a:t>klaar</a:t>
            </a:r>
            <a:r>
              <a:rPr lang="en-GB" dirty="0" smtClean="0">
                <a:solidFill>
                  <a:srgbClr val="FF0000"/>
                </a:solidFill>
              </a:rPr>
              <a:t> bent 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alles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snapt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Models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smtClean="0"/>
              <a:t>Modellen bevatten de data van je applicatie.</a:t>
            </a:r>
          </a:p>
          <a:p>
            <a:r>
              <a:rPr lang="nl-NL" dirty="0" smtClean="0"/>
              <a:t>Modellen halen hun data uit een database, in ons geval </a:t>
            </a:r>
            <a:r>
              <a:rPr lang="nl-NL" dirty="0" err="1" smtClean="0"/>
              <a:t>MySQL</a:t>
            </a:r>
            <a:r>
              <a:rPr lang="nl-NL" dirty="0" smtClean="0"/>
              <a:t>.</a:t>
            </a:r>
          </a:p>
          <a:p>
            <a:r>
              <a:rPr lang="nl-NL" dirty="0" smtClean="0"/>
              <a:t>Operaties op data probeer je altijd in je model zelf te doen, alleen de logica doe je in je controller.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We zullen eerst maar eens een database maken.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95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phpmyadmin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err="1" smtClean="0"/>
              <a:t>Phpmyadmin</a:t>
            </a:r>
            <a:r>
              <a:rPr lang="nl-NL" dirty="0" smtClean="0"/>
              <a:t> is een applicatie in XAMPP die het beheren van je database makkelijker maakt.</a:t>
            </a:r>
          </a:p>
          <a:p>
            <a:r>
              <a:rPr lang="nl-NL" dirty="0" err="1" smtClean="0"/>
              <a:t>Phpmyadmin</a:t>
            </a:r>
            <a:r>
              <a:rPr lang="nl-NL" dirty="0" smtClean="0"/>
              <a:t> is te bereiken via </a:t>
            </a:r>
            <a:r>
              <a:rPr lang="nl-NL" dirty="0" smtClean="0">
                <a:hlinkClick r:id="rId2"/>
              </a:rPr>
              <a:t>http://localhost/phpmyadmin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17" y="2543305"/>
            <a:ext cx="5790248" cy="312353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562100" y="3489960"/>
            <a:ext cx="1089660" cy="868680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375" y="4427220"/>
            <a:ext cx="1741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Databases</a:t>
            </a:r>
          </a:p>
          <a:p>
            <a:r>
              <a:rPr lang="nl-NL" dirty="0" smtClean="0"/>
              <a:t>Elke app heeft een database.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8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phpmyadmin</a:t>
            </a:r>
            <a:r>
              <a:rPr lang="nl-NL" dirty="0" smtClean="0"/>
              <a:t> – nieuwe database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smtClean="0"/>
              <a:t>Via </a:t>
            </a:r>
            <a:r>
              <a:rPr lang="nl-NL" dirty="0" err="1" smtClean="0"/>
              <a:t>phpmyadmin</a:t>
            </a:r>
            <a:r>
              <a:rPr lang="nl-NL" dirty="0" smtClean="0"/>
              <a:t> kun je een database maken, onthoud de naam goed, deze heb je later nog nodig!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12" y="2345847"/>
            <a:ext cx="3997168" cy="35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Phpmyadmin</a:t>
            </a:r>
            <a:r>
              <a:rPr lang="nl-NL" dirty="0" smtClean="0"/>
              <a:t> - </a:t>
            </a:r>
            <a:r>
              <a:rPr lang="nl-NL" dirty="0" err="1" smtClean="0"/>
              <a:t>tabllen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smtClean="0"/>
              <a:t>Data sla je op in tabellen. Je kunt nieuwe tabellen maken in je nieuwe database, hierbij moet je het datatype </a:t>
            </a:r>
            <a:r>
              <a:rPr lang="nl-NL" dirty="0" err="1" smtClean="0"/>
              <a:t>speceficeren</a:t>
            </a:r>
            <a:r>
              <a:rPr lang="nl-NL" dirty="0" smtClean="0"/>
              <a:t>, zodat </a:t>
            </a:r>
            <a:r>
              <a:rPr lang="nl-NL" dirty="0" err="1" smtClean="0"/>
              <a:t>MySQL</a:t>
            </a:r>
            <a:r>
              <a:rPr lang="nl-NL" dirty="0" smtClean="0"/>
              <a:t> weet hoeveel ruimte hij vrij moet houden.</a:t>
            </a:r>
          </a:p>
          <a:p>
            <a:r>
              <a:rPr lang="nl-NL" dirty="0" smtClean="0"/>
              <a:t>Het is altijd handig om je aan te leren een ‘</a:t>
            </a:r>
            <a:r>
              <a:rPr lang="nl-NL" dirty="0" err="1" smtClean="0"/>
              <a:t>id</a:t>
            </a:r>
            <a:r>
              <a:rPr lang="nl-NL" dirty="0" smtClean="0"/>
              <a:t>’ kolom in je tabel te maken, zo kun je makkelijk zoeken naar je data.</a:t>
            </a:r>
            <a:endParaRPr lang="nl-N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94" y="2860856"/>
            <a:ext cx="5787866" cy="30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34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Yii2 database </a:t>
            </a:r>
            <a:r>
              <a:rPr lang="nl-NL" dirty="0" err="1" smtClean="0"/>
              <a:t>connection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smtClean="0"/>
              <a:t>Nu we een </a:t>
            </a:r>
            <a:r>
              <a:rPr lang="nl-NL" dirty="0" err="1" smtClean="0"/>
              <a:t>databse</a:t>
            </a:r>
            <a:r>
              <a:rPr lang="nl-NL" dirty="0" smtClean="0"/>
              <a:t> hebben moeten we </a:t>
            </a:r>
            <a:r>
              <a:rPr lang="nl-NL" dirty="0" err="1" smtClean="0"/>
              <a:t>Yii</a:t>
            </a:r>
            <a:r>
              <a:rPr lang="nl-NL" dirty="0" smtClean="0"/>
              <a:t> nog kunnen laten praten met de database, dit doe je door de </a:t>
            </a:r>
            <a:r>
              <a:rPr lang="nl-NL" dirty="0" err="1" smtClean="0"/>
              <a:t>db.php</a:t>
            </a:r>
            <a:r>
              <a:rPr lang="nl-NL" dirty="0" smtClean="0"/>
              <a:t> file in de </a:t>
            </a:r>
            <a:r>
              <a:rPr lang="nl-NL" dirty="0" err="1" smtClean="0"/>
              <a:t>config</a:t>
            </a:r>
            <a:r>
              <a:rPr lang="nl-NL" dirty="0" smtClean="0"/>
              <a:t> map van je app te vullen met de data van je database.</a:t>
            </a:r>
            <a:endParaRPr lang="nl-N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3" y="2953404"/>
            <a:ext cx="6249273" cy="200052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137660" y="2697480"/>
            <a:ext cx="30480" cy="1074420"/>
          </a:xfrm>
          <a:prstGeom prst="straightConnector1">
            <a:avLst/>
          </a:prstGeom>
          <a:ln w="857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14060" y="2697480"/>
            <a:ext cx="30480" cy="1074420"/>
          </a:xfrm>
          <a:prstGeom prst="straightConnector1">
            <a:avLst/>
          </a:prstGeom>
          <a:ln w="857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52700" y="2628900"/>
            <a:ext cx="800100" cy="1433909"/>
          </a:xfrm>
          <a:prstGeom prst="straightConnector1">
            <a:avLst/>
          </a:prstGeom>
          <a:ln w="857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0200" y="233934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Database naam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3086100" y="2316956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Database locatie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1051560" y="2232660"/>
            <a:ext cx="2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gebruikersnaam</a:t>
            </a:r>
            <a:endParaRPr lang="nl-NL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611880" y="4358641"/>
            <a:ext cx="1417320" cy="1082039"/>
          </a:xfrm>
          <a:prstGeom prst="straightConnector1">
            <a:avLst/>
          </a:prstGeom>
          <a:ln w="857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10200" y="5303520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wachtwoord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05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smtClean="0"/>
              <a:t>Nu gaan we het model maken, dit doen we door een nieuw bestand te maken in de </a:t>
            </a:r>
            <a:r>
              <a:rPr lang="nl-NL" dirty="0" err="1" smtClean="0"/>
              <a:t>models</a:t>
            </a:r>
            <a:r>
              <a:rPr lang="nl-NL" dirty="0" smtClean="0"/>
              <a:t> map, met de naam van ons Model: </a:t>
            </a:r>
            <a:r>
              <a:rPr lang="nl-NL" dirty="0" err="1" smtClean="0"/>
              <a:t>Name.php</a:t>
            </a:r>
            <a:endParaRPr lang="nl-N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7" y="3320067"/>
            <a:ext cx="4534533" cy="27150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46960" y="2628900"/>
            <a:ext cx="2118360" cy="1036320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46320" y="252222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Define</a:t>
            </a:r>
            <a:r>
              <a:rPr lang="nl-NL" dirty="0" smtClean="0"/>
              <a:t> </a:t>
            </a:r>
            <a:r>
              <a:rPr lang="nl-NL" dirty="0" err="1" smtClean="0"/>
              <a:t>namespace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900454" y="30825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Include</a:t>
            </a:r>
            <a:r>
              <a:rPr lang="nl-NL" dirty="0" smtClean="0"/>
              <a:t> </a:t>
            </a:r>
            <a:r>
              <a:rPr lang="nl-NL" dirty="0" err="1" smtClean="0"/>
              <a:t>ActiveRecord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27120" y="3348761"/>
            <a:ext cx="2118360" cy="1036320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21480" y="4385081"/>
            <a:ext cx="1455420" cy="579120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0454" y="4267200"/>
            <a:ext cx="23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Koppel met de tabel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92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– wat kunnen we nu?!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smtClean="0"/>
              <a:t>Nu we een model hebben, kunnen we data opslaan en opvragen vanuit de database!</a:t>
            </a:r>
          </a:p>
          <a:p>
            <a:endParaRPr lang="nl-NL" dirty="0"/>
          </a:p>
        </p:txBody>
      </p:sp>
      <p:pic>
        <p:nvPicPr>
          <p:cNvPr id="6146" name="Picture 2" descr="http://www.rodzooi.nl/wp-content/uploads/2015/01/oude-telef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35" y="2553652"/>
            <a:ext cx="48768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37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– werken met modellen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62269" y="1499868"/>
            <a:ext cx="8204200" cy="37541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We kunnen nu een nieuw record van ons model aanmaken: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0" y="1936243"/>
            <a:ext cx="2781688" cy="43821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" y="3433890"/>
            <a:ext cx="3934374" cy="71447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" y="4850859"/>
            <a:ext cx="3848637" cy="933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269" y="2606037"/>
            <a:ext cx="751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 kunnen de data binnen dit model manipuleren door gebruik te maken van de namen:</a:t>
            </a:r>
          </a:p>
          <a:p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565785" y="4198620"/>
            <a:ext cx="761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Om de nieuwe record op te slaan maken we gebruik van de save() </a:t>
            </a:r>
            <a:r>
              <a:rPr lang="nl-NL" dirty="0" err="1"/>
              <a:t>method</a:t>
            </a:r>
            <a:r>
              <a:rPr lang="nl-NL" dirty="0"/>
              <a:t>: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1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38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– zoeken naar modellen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541020" y="1303020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 kunnen ook zoeken naar modellen, bijvoorbeeld naar een model met gebruik van zijn id.</a:t>
            </a:r>
            <a:endParaRPr lang="nl-NL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2027694"/>
            <a:ext cx="3458058" cy="285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020" y="2499360"/>
            <a:ext cx="64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We kunnen ook meerdere records zoeken</a:t>
            </a:r>
            <a:endParaRPr lang="nl-NL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1" y="2955422"/>
            <a:ext cx="706853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39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– niet vergeten!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err="1" smtClean="0"/>
              <a:t>Models</a:t>
            </a:r>
            <a:r>
              <a:rPr lang="nl-NL" dirty="0" smtClean="0"/>
              <a:t> gebruik je veelal in controllers, om data te vinden voor je view.</a:t>
            </a:r>
          </a:p>
          <a:p>
            <a:r>
              <a:rPr lang="nl-NL" dirty="0" smtClean="0"/>
              <a:t>Vergeet niet dat je overal waar je je model aanroept, je hem wel eerst moet declareren!</a:t>
            </a:r>
          </a:p>
          <a:p>
            <a:endParaRPr lang="nl-NL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9" y="3420268"/>
            <a:ext cx="4467849" cy="14765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706880" y="2392549"/>
            <a:ext cx="769620" cy="1826838"/>
          </a:xfrm>
          <a:prstGeom prst="straightConnector1">
            <a:avLst/>
          </a:prstGeom>
          <a:ln w="2317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52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Introductie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Welkom!</a:t>
            </a:r>
          </a:p>
          <a:p>
            <a:r>
              <a:rPr lang="en-GB" dirty="0"/>
              <a:t>Workshop details</a:t>
            </a:r>
          </a:p>
          <a:p>
            <a:pPr lvl="1"/>
            <a:r>
              <a:rPr lang="en-GB" dirty="0" err="1"/>
              <a:t>Presentatie</a:t>
            </a:r>
            <a:endParaRPr lang="en-GB" dirty="0"/>
          </a:p>
          <a:p>
            <a:pPr lvl="1"/>
            <a:r>
              <a:rPr lang="en-GB" dirty="0" err="1"/>
              <a:t>Oefeningen</a:t>
            </a:r>
            <a:endParaRPr lang="en-GB" dirty="0"/>
          </a:p>
          <a:p>
            <a:pPr lvl="1"/>
            <a:r>
              <a:rPr lang="en-GB" dirty="0" err="1"/>
              <a:t>Presentatie</a:t>
            </a:r>
            <a:endParaRPr lang="en-GB" dirty="0"/>
          </a:p>
          <a:p>
            <a:pPr lvl="1"/>
            <a:r>
              <a:rPr lang="en-GB" dirty="0" err="1"/>
              <a:t>Oefeningen</a:t>
            </a:r>
            <a:endParaRPr lang="en-GB" dirty="0"/>
          </a:p>
          <a:p>
            <a:r>
              <a:rPr lang="en-GB" dirty="0" err="1" smtClean="0"/>
              <a:t>Introductie</a:t>
            </a:r>
            <a:r>
              <a:rPr lang="en-GB" dirty="0" smtClean="0"/>
              <a:t> PHP Framework Yii2</a:t>
            </a:r>
            <a:endParaRPr lang="nl-NL" dirty="0" smtClean="0"/>
          </a:p>
          <a:p>
            <a:r>
              <a:rPr lang="en-GB" dirty="0" smtClean="0"/>
              <a:t>Wat is PHP???</a:t>
            </a:r>
          </a:p>
          <a:p>
            <a:r>
              <a:rPr lang="en-GB" dirty="0" smtClean="0"/>
              <a:t>Wat is </a:t>
            </a:r>
            <a:r>
              <a:rPr lang="en-GB" dirty="0" err="1" smtClean="0"/>
              <a:t>een</a:t>
            </a:r>
            <a:r>
              <a:rPr lang="en-GB" dirty="0" smtClean="0"/>
              <a:t> Framework???</a:t>
            </a:r>
          </a:p>
        </p:txBody>
      </p:sp>
    </p:spTree>
    <p:extLst>
      <p:ext uri="{BB962C8B-B14F-4D97-AF65-F5344CB8AC3E}">
        <p14:creationId xmlns:p14="http://schemas.microsoft.com/office/powerpoint/2010/main" val="114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40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Models</a:t>
            </a:r>
            <a:r>
              <a:rPr lang="nl-NL" dirty="0" smtClean="0"/>
              <a:t> – Controller combineren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err="1" smtClean="0"/>
              <a:t>Oke</a:t>
            </a:r>
            <a:r>
              <a:rPr lang="nl-NL" dirty="0"/>
              <a:t> </a:t>
            </a:r>
            <a:r>
              <a:rPr lang="nl-NL" dirty="0" smtClean="0"/>
              <a:t>top, tijd om een model aan te roepen vanuit een controller!</a:t>
            </a:r>
            <a:endParaRPr lang="nl-NL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15" y="2348557"/>
            <a:ext cx="6496957" cy="214342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15" y="2348557"/>
            <a:ext cx="649695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41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 3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smtClean="0"/>
              <a:t>Maak een tabel in </a:t>
            </a:r>
            <a:r>
              <a:rPr lang="nl-NL" dirty="0" err="1" smtClean="0"/>
              <a:t>phpmyadmin</a:t>
            </a:r>
            <a:endParaRPr lang="nl-NL" dirty="0" smtClean="0"/>
          </a:p>
          <a:p>
            <a:r>
              <a:rPr lang="nl-NL" dirty="0" smtClean="0"/>
              <a:t>Maak een model in </a:t>
            </a:r>
            <a:r>
              <a:rPr lang="nl-NL" dirty="0" err="1" smtClean="0"/>
              <a:t>yii</a:t>
            </a:r>
            <a:endParaRPr lang="nl-NL" dirty="0" smtClean="0"/>
          </a:p>
          <a:p>
            <a:r>
              <a:rPr lang="nl-NL" dirty="0" smtClean="0"/>
              <a:t>Maak een controller om je model te zien: (name/view).</a:t>
            </a:r>
          </a:p>
          <a:p>
            <a:r>
              <a:rPr lang="nl-NL" dirty="0" smtClean="0"/>
              <a:t>Maak een dummy record in </a:t>
            </a:r>
            <a:r>
              <a:rPr lang="nl-NL" dirty="0" err="1" smtClean="0"/>
              <a:t>phpmyadmin</a:t>
            </a:r>
            <a:endParaRPr lang="nl-NL" dirty="0" smtClean="0"/>
          </a:p>
          <a:p>
            <a:r>
              <a:rPr lang="nl-NL" dirty="0" smtClean="0"/>
              <a:t>Roep je dummy record op in je controller, pass hem door naar een aparte view.</a:t>
            </a:r>
          </a:p>
          <a:p>
            <a:r>
              <a:rPr lang="nl-NL" dirty="0" err="1" smtClean="0"/>
              <a:t>Render</a:t>
            </a:r>
            <a:r>
              <a:rPr lang="nl-NL" dirty="0" smtClean="0"/>
              <a:t> de view: </a:t>
            </a:r>
            <a:r>
              <a:rPr lang="nl-NL" dirty="0" smtClean="0">
                <a:hlinkClick r:id="rId2"/>
              </a:rPr>
              <a:t>http://localhost/index.php?r=name%2Fview&amp;id=1</a:t>
            </a:r>
            <a:r>
              <a:rPr lang="nl-NL" dirty="0" smtClean="0"/>
              <a:t> geeft dus een pagina met de inhoudt van je model!</a:t>
            </a:r>
          </a:p>
          <a:p>
            <a:endParaRPr lang="nl-NL" dirty="0"/>
          </a:p>
          <a:p>
            <a:r>
              <a:rPr lang="nl-NL" dirty="0" smtClean="0">
                <a:solidFill>
                  <a:srgbClr val="C00000"/>
                </a:solidFill>
              </a:rPr>
              <a:t>He pro! Wat ben je weer lekker bezig, aan jou alvast de taak om te gaan zoeken naar hoe we meerdere records kunnen weergeven op een pagina, kijk eens naar </a:t>
            </a:r>
            <a:r>
              <a:rPr lang="nl-NL" dirty="0" err="1" smtClean="0">
                <a:solidFill>
                  <a:srgbClr val="C00000"/>
                </a:solidFill>
              </a:rPr>
              <a:t>ActiveDataProvider</a:t>
            </a:r>
            <a:r>
              <a:rPr lang="nl-NL" dirty="0" smtClean="0">
                <a:solidFill>
                  <a:srgbClr val="C00000"/>
                </a:solidFill>
              </a:rPr>
              <a:t> en </a:t>
            </a:r>
            <a:r>
              <a:rPr lang="nl-NL" dirty="0" err="1" smtClean="0">
                <a:solidFill>
                  <a:srgbClr val="C00000"/>
                </a:solidFill>
              </a:rPr>
              <a:t>GridView</a:t>
            </a:r>
            <a:r>
              <a:rPr lang="nl-NL" dirty="0" smtClean="0">
                <a:solidFill>
                  <a:srgbClr val="C00000"/>
                </a:solidFill>
              </a:rPr>
              <a:t>, lukt het je om een view te maken met alle records in de </a:t>
            </a:r>
            <a:r>
              <a:rPr lang="nl-NL" dirty="0" err="1" smtClean="0">
                <a:solidFill>
                  <a:srgbClr val="C00000"/>
                </a:solidFill>
              </a:rPr>
              <a:t>databse</a:t>
            </a:r>
            <a:r>
              <a:rPr lang="nl-NL" dirty="0" smtClean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99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42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einde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smtClean="0"/>
              <a:t>Aan alles komt een einde.</a:t>
            </a:r>
          </a:p>
          <a:p>
            <a:endParaRPr lang="nl-NL" dirty="0"/>
          </a:p>
          <a:p>
            <a:r>
              <a:rPr lang="nl-NL" dirty="0" smtClean="0"/>
              <a:t>Handige links:</a:t>
            </a:r>
          </a:p>
          <a:p>
            <a:pPr marL="0" indent="0">
              <a:buNone/>
            </a:pPr>
            <a:endParaRPr lang="nl-NL" dirty="0" smtClean="0"/>
          </a:p>
          <a:p>
            <a:pPr lvl="1"/>
            <a:r>
              <a:rPr lang="nl-NL" dirty="0" smtClean="0"/>
              <a:t>Yii2 </a:t>
            </a:r>
            <a:r>
              <a:rPr lang="nl-NL" dirty="0" err="1" smtClean="0"/>
              <a:t>documentation</a:t>
            </a:r>
            <a:r>
              <a:rPr lang="nl-NL" dirty="0" smtClean="0"/>
              <a:t> -&gt; alle antwoorden</a:t>
            </a:r>
          </a:p>
          <a:p>
            <a:pPr lvl="1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www.yiiframework.com/doc-2.0/index.html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r>
              <a:rPr lang="nl-NL" dirty="0" smtClean="0"/>
              <a:t>Yii2 guide</a:t>
            </a:r>
          </a:p>
          <a:p>
            <a:pPr lvl="1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www.yiiframework.com/doc-2.0/guide-index.html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r>
              <a:rPr lang="nl-NL" dirty="0" smtClean="0"/>
              <a:t>Google</a:t>
            </a:r>
          </a:p>
          <a:p>
            <a:pPr lvl="1"/>
            <a:r>
              <a:rPr lang="nl-NL" dirty="0" smtClean="0"/>
              <a:t>Altijd, overal, altijd.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Vergeet niet, je kunt altijd meedoen met de opensource projecten van de </a:t>
            </a:r>
            <a:r>
              <a:rPr lang="nl-NL" dirty="0" err="1" smtClean="0"/>
              <a:t>HoCo</a:t>
            </a:r>
            <a:r>
              <a:rPr lang="nl-NL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41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err="1" smtClean="0"/>
              <a:t>Oke</a:t>
            </a:r>
            <a:r>
              <a:rPr lang="en-GB" dirty="0" smtClean="0"/>
              <a:t> </a:t>
            </a:r>
            <a:r>
              <a:rPr lang="en-GB" dirty="0" err="1" smtClean="0"/>
              <a:t>wikipedia</a:t>
            </a:r>
            <a:r>
              <a:rPr lang="en-GB" dirty="0" smtClean="0"/>
              <a:t>, </a:t>
            </a:r>
            <a:r>
              <a:rPr lang="en-GB" dirty="0" err="1" smtClean="0"/>
              <a:t>vertel</a:t>
            </a:r>
            <a:r>
              <a:rPr lang="en-GB" dirty="0" smtClean="0"/>
              <a:t> maar </a:t>
            </a:r>
            <a:r>
              <a:rPr lang="en-GB" dirty="0" err="1" smtClean="0"/>
              <a:t>eens</a:t>
            </a:r>
            <a:r>
              <a:rPr lang="en-GB" dirty="0" smtClean="0"/>
              <a:t>!</a:t>
            </a:r>
          </a:p>
          <a:p>
            <a:endParaRPr lang="en-GB" dirty="0"/>
          </a:p>
          <a:p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249680" y="1944022"/>
            <a:ext cx="707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"Framework is een begrip uit de informatica."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9680" y="2498048"/>
            <a:ext cx="7078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/>
              <a:t>"</a:t>
            </a:r>
            <a:r>
              <a:rPr lang="nl-NL" i="1" dirty="0"/>
              <a:t>Een </a:t>
            </a:r>
            <a:r>
              <a:rPr lang="nl-NL" i="1" dirty="0" err="1"/>
              <a:t>softwareframework</a:t>
            </a:r>
            <a:r>
              <a:rPr lang="nl-NL" i="1" dirty="0"/>
              <a:t> is een geheel van softwarecomponenten dat gebruikt kan worden bij het programmeren van </a:t>
            </a:r>
            <a:r>
              <a:rPr lang="nl-NL" i="1" dirty="0">
                <a:solidFill>
                  <a:srgbClr val="8F122F"/>
                </a:solidFill>
              </a:rPr>
              <a:t>applicaties</a:t>
            </a:r>
            <a:r>
              <a:rPr lang="nl-NL" i="1" dirty="0"/>
              <a:t>. Echter ook </a:t>
            </a:r>
            <a:r>
              <a:rPr lang="nl-NL" i="1" dirty="0">
                <a:solidFill>
                  <a:srgbClr val="8F122F"/>
                </a:solidFill>
              </a:rPr>
              <a:t>afspraken</a:t>
            </a:r>
            <a:r>
              <a:rPr lang="nl-NL" i="1" dirty="0"/>
              <a:t> hoe die componenten gebruikt worden binnen een groep ontwikkelaars en welke code-standaarden en bibliotheken gebruikt worden kunnen ook onderdeel zijn van een </a:t>
            </a:r>
            <a:r>
              <a:rPr lang="nl-NL" i="1" dirty="0" err="1"/>
              <a:t>framework</a:t>
            </a:r>
            <a:r>
              <a:rPr lang="nl-NL" i="1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2777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Introductie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Welkom!</a:t>
            </a:r>
          </a:p>
          <a:p>
            <a:r>
              <a:rPr lang="en-GB" dirty="0"/>
              <a:t>Workshop details</a:t>
            </a:r>
          </a:p>
          <a:p>
            <a:pPr lvl="1"/>
            <a:r>
              <a:rPr lang="en-GB" dirty="0" err="1"/>
              <a:t>Presentatie</a:t>
            </a:r>
            <a:endParaRPr lang="en-GB" dirty="0"/>
          </a:p>
          <a:p>
            <a:pPr lvl="1"/>
            <a:r>
              <a:rPr lang="en-GB" dirty="0" err="1"/>
              <a:t>Oefeningen</a:t>
            </a:r>
            <a:endParaRPr lang="en-GB" dirty="0"/>
          </a:p>
          <a:p>
            <a:pPr lvl="1"/>
            <a:r>
              <a:rPr lang="en-GB" dirty="0" err="1"/>
              <a:t>Presentatie</a:t>
            </a:r>
            <a:endParaRPr lang="en-GB" dirty="0"/>
          </a:p>
          <a:p>
            <a:pPr lvl="1"/>
            <a:r>
              <a:rPr lang="en-GB" dirty="0" err="1"/>
              <a:t>Oefeningen</a:t>
            </a:r>
            <a:endParaRPr lang="en-GB" dirty="0"/>
          </a:p>
          <a:p>
            <a:r>
              <a:rPr lang="en-GB" dirty="0" err="1" smtClean="0"/>
              <a:t>Introductie</a:t>
            </a:r>
            <a:r>
              <a:rPr lang="en-GB" dirty="0" smtClean="0"/>
              <a:t> PHP Framework Yii2</a:t>
            </a:r>
            <a:endParaRPr lang="nl-NL" dirty="0" smtClean="0"/>
          </a:p>
          <a:p>
            <a:r>
              <a:rPr lang="en-GB" dirty="0" smtClean="0">
                <a:solidFill>
                  <a:srgbClr val="8F122F"/>
                </a:solidFill>
              </a:rPr>
              <a:t>Wat is PHP???</a:t>
            </a:r>
          </a:p>
          <a:p>
            <a:r>
              <a:rPr lang="en-GB" strike="sngStrike" dirty="0" smtClean="0"/>
              <a:t>Wat is </a:t>
            </a:r>
            <a:r>
              <a:rPr lang="en-GB" strike="sngStrike" dirty="0" err="1" smtClean="0"/>
              <a:t>een</a:t>
            </a:r>
            <a:r>
              <a:rPr lang="en-GB" strike="sngStrike" dirty="0" smtClean="0"/>
              <a:t> Framework????</a:t>
            </a:r>
          </a:p>
        </p:txBody>
      </p:sp>
    </p:spTree>
    <p:extLst>
      <p:ext uri="{BB962C8B-B14F-4D97-AF65-F5344CB8AC3E}">
        <p14:creationId xmlns:p14="http://schemas.microsoft.com/office/powerpoint/2010/main" val="16171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Wikipedia?</a:t>
            </a:r>
          </a:p>
          <a:p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844040" y="239268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PHP</a:t>
            </a:r>
            <a:r>
              <a:rPr lang="nl-NL" dirty="0"/>
              <a:t> (</a:t>
            </a:r>
            <a:r>
              <a:rPr lang="nl-NL" b="1" dirty="0"/>
              <a:t>PHP: Hypertext Preprocessor</a:t>
            </a:r>
            <a:r>
              <a:rPr lang="nl-NL" dirty="0"/>
              <a:t>) is een </a:t>
            </a:r>
            <a:r>
              <a:rPr lang="nl-NL" dirty="0">
                <a:hlinkClick r:id="rId2" tooltip="Scripttaal"/>
              </a:rPr>
              <a:t>scripttaal</a:t>
            </a:r>
            <a:r>
              <a:rPr lang="nl-NL" dirty="0"/>
              <a:t>, die bedoeld is om op </a:t>
            </a:r>
            <a:r>
              <a:rPr lang="nl-NL" dirty="0">
                <a:hlinkClick r:id="rId3" tooltip="Webserver"/>
              </a:rPr>
              <a:t>webservers</a:t>
            </a:r>
            <a:r>
              <a:rPr lang="nl-NL" dirty="0"/>
              <a:t> </a:t>
            </a:r>
            <a:r>
              <a:rPr lang="nl-NL" dirty="0">
                <a:hlinkClick r:id="rId4" tooltip="Dynamische webpagina"/>
              </a:rPr>
              <a:t>dynamische webpagina</a:t>
            </a:r>
            <a:r>
              <a:rPr lang="nl-NL" dirty="0"/>
              <a:t>'s te creëren.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885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err="1" smtClean="0"/>
              <a:t>Simpel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Verweken</a:t>
            </a:r>
            <a:r>
              <a:rPr lang="en-GB" dirty="0" smtClean="0"/>
              <a:t> van web requests (van je browser </a:t>
            </a:r>
            <a:r>
              <a:rPr lang="en-GB" dirty="0" err="1" smtClean="0"/>
              <a:t>dus</a:t>
            </a:r>
            <a:r>
              <a:rPr lang="en-GB" dirty="0" smtClean="0"/>
              <a:t>!)</a:t>
            </a:r>
          </a:p>
          <a:p>
            <a:pPr lvl="1"/>
            <a:r>
              <a:rPr lang="en-GB" dirty="0" err="1" smtClean="0"/>
              <a:t>Draait</a:t>
            </a:r>
            <a:r>
              <a:rPr lang="en-GB" dirty="0" smtClean="0"/>
              <a:t> op de server.</a:t>
            </a:r>
          </a:p>
          <a:p>
            <a:pPr lvl="1"/>
            <a:r>
              <a:rPr lang="en-GB" dirty="0" err="1" smtClean="0"/>
              <a:t>Vormt</a:t>
            </a:r>
            <a:r>
              <a:rPr lang="en-GB" dirty="0" smtClean="0"/>
              <a:t> HTML response</a:t>
            </a:r>
          </a:p>
          <a:p>
            <a:pPr lvl="1"/>
            <a:endParaRPr lang="en-GB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03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7A48313-3551-7349-84D3-D0675BC6578C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Introductie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Welkom!</a:t>
            </a:r>
          </a:p>
          <a:p>
            <a:r>
              <a:rPr lang="en-GB" dirty="0"/>
              <a:t>Workshop details</a:t>
            </a:r>
          </a:p>
          <a:p>
            <a:pPr lvl="1"/>
            <a:r>
              <a:rPr lang="en-GB" dirty="0" err="1"/>
              <a:t>Presentatie</a:t>
            </a:r>
            <a:endParaRPr lang="en-GB" dirty="0"/>
          </a:p>
          <a:p>
            <a:pPr lvl="1"/>
            <a:r>
              <a:rPr lang="en-GB" dirty="0" err="1"/>
              <a:t>Oefeningen</a:t>
            </a:r>
            <a:endParaRPr lang="en-GB" dirty="0"/>
          </a:p>
          <a:p>
            <a:pPr lvl="1"/>
            <a:r>
              <a:rPr lang="en-GB" dirty="0" err="1"/>
              <a:t>Presentatie</a:t>
            </a:r>
            <a:endParaRPr lang="en-GB" dirty="0"/>
          </a:p>
          <a:p>
            <a:pPr lvl="1"/>
            <a:r>
              <a:rPr lang="en-GB" dirty="0" err="1"/>
              <a:t>Oefeningen</a:t>
            </a:r>
            <a:endParaRPr lang="en-GB" dirty="0"/>
          </a:p>
          <a:p>
            <a:r>
              <a:rPr lang="en-GB" dirty="0" err="1" smtClean="0"/>
              <a:t>Introductie</a:t>
            </a:r>
            <a:r>
              <a:rPr lang="en-GB" dirty="0" smtClean="0"/>
              <a:t> PHP Framework Yii2</a:t>
            </a:r>
            <a:endParaRPr lang="nl-NL" dirty="0" smtClean="0"/>
          </a:p>
          <a:p>
            <a:r>
              <a:rPr lang="en-GB" strike="sngStrike" dirty="0" smtClean="0"/>
              <a:t>Wat is PHP???</a:t>
            </a:r>
          </a:p>
          <a:p>
            <a:r>
              <a:rPr lang="en-GB" strike="sngStrike" dirty="0" smtClean="0"/>
              <a:t>Wat is </a:t>
            </a:r>
            <a:r>
              <a:rPr lang="en-GB" strike="sngStrike" dirty="0" err="1" smtClean="0"/>
              <a:t>een</a:t>
            </a:r>
            <a:r>
              <a:rPr lang="en-GB" strike="sngStrike" dirty="0" smtClean="0"/>
              <a:t> Framework????</a:t>
            </a:r>
          </a:p>
        </p:txBody>
      </p:sp>
    </p:spTree>
    <p:extLst>
      <p:ext uri="{BB962C8B-B14F-4D97-AF65-F5344CB8AC3E}">
        <p14:creationId xmlns:p14="http://schemas.microsoft.com/office/powerpoint/2010/main" val="30898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thema">
  <a:themeElements>
    <a:clrScheme name="Aangepast 6">
      <a:dk1>
        <a:srgbClr val="404040"/>
      </a:dk1>
      <a:lt1>
        <a:sysClr val="window" lastClr="FFFFFF"/>
      </a:lt1>
      <a:dk2>
        <a:srgbClr val="141313"/>
      </a:dk2>
      <a:lt2>
        <a:srgbClr val="FFFFFF"/>
      </a:lt2>
      <a:accent1>
        <a:srgbClr val="8E1923"/>
      </a:accent1>
      <a:accent2>
        <a:srgbClr val="CBDB5B"/>
      </a:accent2>
      <a:accent3>
        <a:srgbClr val="58595B"/>
      </a:accent3>
      <a:accent4>
        <a:srgbClr val="E7E7E8"/>
      </a:accent4>
      <a:accent5>
        <a:srgbClr val="979797"/>
      </a:accent5>
      <a:accent6>
        <a:srgbClr val="231F20"/>
      </a:accent6>
      <a:hlink>
        <a:srgbClr val="00ACE9"/>
      </a:hlink>
      <a:folHlink>
        <a:srgbClr val="58595B"/>
      </a:folHlink>
    </a:clrScheme>
    <a:fontScheme name="Tenn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300</TotalTime>
  <Words>1692</Words>
  <Application>Microsoft Office PowerPoint</Application>
  <PresentationFormat>Custom</PresentationFormat>
  <Paragraphs>308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Standaardthema</vt:lpstr>
      <vt:lpstr>Aangepast ontwerp</vt:lpstr>
      <vt:lpstr>PowerPoint Presentation</vt:lpstr>
      <vt:lpstr>Introductie</vt:lpstr>
      <vt:lpstr>OEFENING 0</vt:lpstr>
      <vt:lpstr>Introductie</vt:lpstr>
      <vt:lpstr>Framework</vt:lpstr>
      <vt:lpstr>Introductie</vt:lpstr>
      <vt:lpstr>PHP</vt:lpstr>
      <vt:lpstr>PHP</vt:lpstr>
      <vt:lpstr>Introductie</vt:lpstr>
      <vt:lpstr>Workshop inhoud</vt:lpstr>
      <vt:lpstr>Onze applicatie</vt:lpstr>
      <vt:lpstr>Model View Controller</vt:lpstr>
      <vt:lpstr>Model View Controller – Yii2</vt:lpstr>
      <vt:lpstr>Requests</vt:lpstr>
      <vt:lpstr>Response</vt:lpstr>
      <vt:lpstr>Git</vt:lpstr>
      <vt:lpstr>Composer</vt:lpstr>
      <vt:lpstr>OEFENING 1</vt:lpstr>
      <vt:lpstr>Yii2 bestanden</vt:lpstr>
      <vt:lpstr>Yii2 bestanden – entry script</vt:lpstr>
      <vt:lpstr>Controllers</vt:lpstr>
      <vt:lpstr>Controllers – Action functie</vt:lpstr>
      <vt:lpstr>Controllers – Action functie</vt:lpstr>
      <vt:lpstr>Views</vt:lpstr>
      <vt:lpstr>Views – een voorbeeld</vt:lpstr>
      <vt:lpstr>Iets over HTML</vt:lpstr>
      <vt:lpstr>Iets over HTML</vt:lpstr>
      <vt:lpstr>Iets meer over HTML</vt:lpstr>
      <vt:lpstr>OEFENING 2</vt:lpstr>
      <vt:lpstr>Models</vt:lpstr>
      <vt:lpstr>phpmyadmin</vt:lpstr>
      <vt:lpstr>phpmyadmin – nieuwe database</vt:lpstr>
      <vt:lpstr>Phpmyadmin - tabllen</vt:lpstr>
      <vt:lpstr>Yii2 database connection</vt:lpstr>
      <vt:lpstr>Model</vt:lpstr>
      <vt:lpstr>Model – wat kunnen we nu?!</vt:lpstr>
      <vt:lpstr>Model – werken met modellen</vt:lpstr>
      <vt:lpstr>Model – zoeken naar modellen</vt:lpstr>
      <vt:lpstr>Model – niet vergeten!</vt:lpstr>
      <vt:lpstr>Models – Controller combineren</vt:lpstr>
      <vt:lpstr>OEFENING 3</vt:lpstr>
      <vt:lpstr>Het einde</vt:lpstr>
    </vt:vector>
  </TitlesOfParts>
  <Company>Pootentieel bv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Ester van der Bijl</dc:creator>
  <cp:lastModifiedBy>Erné Bronkhorst</cp:lastModifiedBy>
  <cp:revision>31</cp:revision>
  <dcterms:created xsi:type="dcterms:W3CDTF">2016-09-06T13:35:48Z</dcterms:created>
  <dcterms:modified xsi:type="dcterms:W3CDTF">2016-10-26T11:19:58Z</dcterms:modified>
</cp:coreProperties>
</file>