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2" r:id="rId5"/>
    <p:sldId id="273" r:id="rId6"/>
    <p:sldId id="274" r:id="rId7"/>
    <p:sldId id="281" r:id="rId8"/>
    <p:sldId id="270" r:id="rId9"/>
    <p:sldId id="282" r:id="rId10"/>
    <p:sldId id="295" r:id="rId11"/>
    <p:sldId id="283" r:id="rId12"/>
    <p:sldId id="284" r:id="rId13"/>
    <p:sldId id="285" r:id="rId14"/>
    <p:sldId id="286" r:id="rId15"/>
    <p:sldId id="288" r:id="rId16"/>
    <p:sldId id="289" r:id="rId17"/>
    <p:sldId id="290" r:id="rId18"/>
    <p:sldId id="291" r:id="rId19"/>
    <p:sldId id="292" r:id="rId20"/>
    <p:sldId id="293" r:id="rId21"/>
    <p:sldId id="300" r:id="rId22"/>
    <p:sldId id="294" r:id="rId23"/>
    <p:sldId id="275" r:id="rId24"/>
    <p:sldId id="302" r:id="rId25"/>
    <p:sldId id="303" r:id="rId26"/>
    <p:sldId id="304" r:id="rId27"/>
    <p:sldId id="307" r:id="rId28"/>
    <p:sldId id="308" r:id="rId29"/>
    <p:sldId id="309" r:id="rId30"/>
    <p:sldId id="310" r:id="rId31"/>
    <p:sldId id="311" r:id="rId32"/>
    <p:sldId id="312" r:id="rId33"/>
    <p:sldId id="313" r:id="rId34"/>
    <p:sldId id="2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66" d="100"/>
          <a:sy n="66" d="100"/>
        </p:scale>
        <p:origin x="1301" y="50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8/20/2023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8/20/2023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764DE79-268F-4C1A-8933-263129D2AF90}" type="datetimeFigureOut">
              <a:rPr lang="en-US" dirty="0"/>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764DE79-268F-4C1A-8933-263129D2AF90}" type="datetimeFigureOut">
              <a:rPr lang="en-US" dirty="0"/>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pPr algn="l"/>
            <a:r>
              <a:rPr lang="en-US" sz="3600" b="0" i="0" dirty="0">
                <a:solidFill>
                  <a:schemeClr val="bg1"/>
                </a:solidFill>
                <a:effectLst/>
                <a:latin typeface="Lato Extended"/>
              </a:rPr>
              <a:t>G2M insight for Cab Investment firm</a:t>
            </a:r>
          </a:p>
          <a:p>
            <a:endParaRPr lang="en-US" sz="4000" dirty="0"/>
          </a:p>
          <a:p>
            <a:r>
              <a:rPr lang="tr-TR" sz="2800" b="1" dirty="0">
                <a:solidFill>
                  <a:schemeClr val="bg1"/>
                </a:solidFill>
              </a:rPr>
              <a:t> 08.20.2023</a:t>
            </a:r>
            <a:endParaRPr lang="en-US" sz="2800" b="1" dirty="0">
              <a:solidFill>
                <a:schemeClr val="bg1"/>
              </a:solidFill>
            </a:endParaRPr>
          </a:p>
        </p:txBody>
      </p:sp>
      <p:sp>
        <p:nvSpPr>
          <p:cNvPr id="3" name="Dikdörtgen 2">
            <a:extLst>
              <a:ext uri="{FF2B5EF4-FFF2-40B4-BE49-F238E27FC236}">
                <a16:creationId xmlns:a16="http://schemas.microsoft.com/office/drawing/2014/main" id="{1B509D78-FC9F-DEC3-C29E-99FD62CA3EEB}"/>
              </a:ext>
            </a:extLst>
          </p:cNvPr>
          <p:cNvSpPr/>
          <p:nvPr/>
        </p:nvSpPr>
        <p:spPr>
          <a:xfrm>
            <a:off x="8987891" y="5880860"/>
            <a:ext cx="2642583" cy="400110"/>
          </a:xfrm>
          <a:prstGeom prst="rect">
            <a:avLst/>
          </a:prstGeom>
          <a:noFill/>
        </p:spPr>
        <p:txBody>
          <a:bodyPr wrap="none" lIns="91440" tIns="45720" rIns="91440" bIns="45720">
            <a:spAutoFit/>
          </a:bodyPr>
          <a:lstStyle/>
          <a:p>
            <a:pPr algn="ctr"/>
            <a:r>
              <a:rPr lang="tr-TR" sz="2000" b="1" dirty="0" err="1">
                <a:ln w="0"/>
                <a:solidFill>
                  <a:srgbClr val="FF6600"/>
                </a:solidFill>
              </a:rPr>
              <a:t>b</a:t>
            </a:r>
            <a:r>
              <a:rPr lang="tr-TR" sz="2000" b="1" cap="none" spc="0" dirty="0" err="1">
                <a:ln w="0"/>
                <a:solidFill>
                  <a:srgbClr val="FF6600"/>
                </a:solidFill>
              </a:rPr>
              <a:t>y</a:t>
            </a:r>
            <a:r>
              <a:rPr lang="tr-TR" sz="2000" b="1" cap="none" spc="0" dirty="0">
                <a:ln w="0"/>
                <a:solidFill>
                  <a:srgbClr val="FF6600"/>
                </a:solidFill>
              </a:rPr>
              <a:t> Abdullah Fatih Hocu</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58732977-0299-D969-72FC-BCC57535A6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6487" y="120192"/>
            <a:ext cx="8823488" cy="6617616"/>
          </a:xfrm>
        </p:spPr>
      </p:pic>
      <p:pic>
        <p:nvPicPr>
          <p:cNvPr id="4" name="Picture 3">
            <a:extLst>
              <a:ext uri="{FF2B5EF4-FFF2-40B4-BE49-F238E27FC236}">
                <a16:creationId xmlns:a16="http://schemas.microsoft.com/office/drawing/2014/main" id="{5ED609D6-ED79-B876-75AC-C411974B40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302536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517A45A0-6D7B-777A-74E2-3CD936ADC3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630" y="83754"/>
            <a:ext cx="8597244" cy="6447933"/>
          </a:xfrm>
        </p:spPr>
      </p:pic>
      <p:pic>
        <p:nvPicPr>
          <p:cNvPr id="4" name="Picture 3">
            <a:extLst>
              <a:ext uri="{FF2B5EF4-FFF2-40B4-BE49-F238E27FC236}">
                <a16:creationId xmlns:a16="http://schemas.microsoft.com/office/drawing/2014/main" id="{5ED609D6-ED79-B876-75AC-C411974B40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77323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8EC10A69-7BD8-F90B-2FEC-FCF3C909E7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4409" y="0"/>
            <a:ext cx="8568964" cy="6426724"/>
          </a:xfrm>
        </p:spPr>
      </p:pic>
      <p:pic>
        <p:nvPicPr>
          <p:cNvPr id="4" name="Picture 3">
            <a:extLst>
              <a:ext uri="{FF2B5EF4-FFF2-40B4-BE49-F238E27FC236}">
                <a16:creationId xmlns:a16="http://schemas.microsoft.com/office/drawing/2014/main" id="{5ED609D6-ED79-B876-75AC-C411974B40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3350484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D609D6-ED79-B876-75AC-C411974B40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pic>
        <p:nvPicPr>
          <p:cNvPr id="13" name="İçerik Yer Tutucusu 12">
            <a:extLst>
              <a:ext uri="{FF2B5EF4-FFF2-40B4-BE49-F238E27FC236}">
                <a16:creationId xmlns:a16="http://schemas.microsoft.com/office/drawing/2014/main" id="{40C5BD21-54C4-87A3-0801-9E47C31363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0072" y="340518"/>
            <a:ext cx="8235951" cy="6176963"/>
          </a:xfrm>
        </p:spPr>
      </p:pic>
    </p:spTree>
    <p:extLst>
      <p:ext uri="{BB962C8B-B14F-4D97-AF65-F5344CB8AC3E}">
        <p14:creationId xmlns:p14="http://schemas.microsoft.com/office/powerpoint/2010/main" val="95783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E075427-9026-7808-98AB-CB68F19558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3517" y="350060"/>
            <a:ext cx="7711125" cy="5783345"/>
          </a:xfrm>
        </p:spPr>
      </p:pic>
      <p:pic>
        <p:nvPicPr>
          <p:cNvPr id="4" name="Picture 3">
            <a:extLst>
              <a:ext uri="{FF2B5EF4-FFF2-40B4-BE49-F238E27FC236}">
                <a16:creationId xmlns:a16="http://schemas.microsoft.com/office/drawing/2014/main" id="{5ED609D6-ED79-B876-75AC-C411974B40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423338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B99298D-8ED5-3490-FF03-7DC7FEA8A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2602" y="375984"/>
            <a:ext cx="7946796" cy="5960098"/>
          </a:xfrm>
        </p:spPr>
      </p:pic>
      <p:pic>
        <p:nvPicPr>
          <p:cNvPr id="4" name="Picture 3">
            <a:extLst>
              <a:ext uri="{FF2B5EF4-FFF2-40B4-BE49-F238E27FC236}">
                <a16:creationId xmlns:a16="http://schemas.microsoft.com/office/drawing/2014/main" id="{5ED609D6-ED79-B876-75AC-C411974B40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2687149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C1D4F584-E202-7D09-FCE5-57DE1E4633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4408" y="367645"/>
            <a:ext cx="8163613" cy="6122710"/>
          </a:xfrm>
        </p:spPr>
      </p:pic>
      <p:pic>
        <p:nvPicPr>
          <p:cNvPr id="4" name="Picture 3">
            <a:extLst>
              <a:ext uri="{FF2B5EF4-FFF2-40B4-BE49-F238E27FC236}">
                <a16:creationId xmlns:a16="http://schemas.microsoft.com/office/drawing/2014/main" id="{5ED609D6-ED79-B876-75AC-C411974B40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2340322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DCD7A9B2-81A0-AC5F-55E5-8DE51BC673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1604" y="102606"/>
            <a:ext cx="8502977" cy="6377234"/>
          </a:xfrm>
        </p:spPr>
      </p:pic>
      <p:pic>
        <p:nvPicPr>
          <p:cNvPr id="4" name="Picture 3">
            <a:extLst>
              <a:ext uri="{FF2B5EF4-FFF2-40B4-BE49-F238E27FC236}">
                <a16:creationId xmlns:a16="http://schemas.microsoft.com/office/drawing/2014/main" id="{5ED609D6-ED79-B876-75AC-C411974B40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2413293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8377F84-85E2-4124-3169-E79E4ABBD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9566" y="300479"/>
            <a:ext cx="8342722" cy="6257042"/>
          </a:xfrm>
        </p:spPr>
      </p:pic>
      <p:pic>
        <p:nvPicPr>
          <p:cNvPr id="4" name="Picture 3">
            <a:extLst>
              <a:ext uri="{FF2B5EF4-FFF2-40B4-BE49-F238E27FC236}">
                <a16:creationId xmlns:a16="http://schemas.microsoft.com/office/drawing/2014/main" id="{5ED609D6-ED79-B876-75AC-C411974B40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1760393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02F9B83B-8B6A-107C-9E76-88118504AB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3323" y="100250"/>
            <a:ext cx="8521831" cy="6391374"/>
          </a:xfrm>
        </p:spPr>
      </p:pic>
      <p:pic>
        <p:nvPicPr>
          <p:cNvPr id="4" name="Picture 3">
            <a:extLst>
              <a:ext uri="{FF2B5EF4-FFF2-40B4-BE49-F238E27FC236}">
                <a16:creationId xmlns:a16="http://schemas.microsoft.com/office/drawing/2014/main" id="{5ED609D6-ED79-B876-75AC-C411974B40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228997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b="1" dirty="0">
                <a:solidFill>
                  <a:srgbClr val="FF6600"/>
                </a:solidFill>
              </a:rPr>
              <a:t>         Executive Summary</a:t>
            </a:r>
          </a:p>
          <a:p>
            <a:pPr algn="just"/>
            <a:r>
              <a:rPr lang="en-US" sz="2800" b="1" dirty="0">
                <a:solidFill>
                  <a:srgbClr val="FF6600"/>
                </a:solidFill>
              </a:rPr>
              <a:t>         Problem Statement</a:t>
            </a:r>
          </a:p>
          <a:p>
            <a:pPr algn="just"/>
            <a:r>
              <a:rPr lang="en-US" sz="2800" b="1" dirty="0">
                <a:solidFill>
                  <a:srgbClr val="FF6600"/>
                </a:solidFill>
              </a:rPr>
              <a:t>         Approach</a:t>
            </a:r>
          </a:p>
          <a:p>
            <a:pPr algn="just"/>
            <a:r>
              <a:rPr lang="en-US" sz="2800" b="1" dirty="0">
                <a:solidFill>
                  <a:srgbClr val="FF6600"/>
                </a:solidFill>
              </a:rPr>
              <a:t>         EDA</a:t>
            </a:r>
          </a:p>
          <a:p>
            <a:pPr algn="just"/>
            <a:r>
              <a:rPr lang="en-US" sz="2800" b="1" dirty="0">
                <a:solidFill>
                  <a:srgbClr val="FF6600"/>
                </a:solidFill>
              </a:rPr>
              <a:t>         EDA Summary</a:t>
            </a:r>
          </a:p>
          <a:p>
            <a:pPr algn="just"/>
            <a:r>
              <a:rPr lang="en-US" sz="2800" b="1"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5" name="Picture 3">
            <a:extLst>
              <a:ext uri="{FF2B5EF4-FFF2-40B4-BE49-F238E27FC236}">
                <a16:creationId xmlns:a16="http://schemas.microsoft.com/office/drawing/2014/main" id="{65D08FBD-2846-5151-15A9-345ECD75D7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52C18C8-B226-BC63-BAF4-961C083156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6859" y="0"/>
            <a:ext cx="8846831" cy="6635124"/>
          </a:xfrm>
        </p:spPr>
      </p:pic>
      <p:pic>
        <p:nvPicPr>
          <p:cNvPr id="4" name="Picture 3">
            <a:extLst>
              <a:ext uri="{FF2B5EF4-FFF2-40B4-BE49-F238E27FC236}">
                <a16:creationId xmlns:a16="http://schemas.microsoft.com/office/drawing/2014/main" id="{5ED609D6-ED79-B876-75AC-C411974B40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1014490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CD60ECD-DB97-42F0-B209-DA28E3F61C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458" y="240382"/>
            <a:ext cx="8502978" cy="6377235"/>
          </a:xfrm>
        </p:spPr>
      </p:pic>
      <p:pic>
        <p:nvPicPr>
          <p:cNvPr id="4" name="Picture 3">
            <a:extLst>
              <a:ext uri="{FF2B5EF4-FFF2-40B4-BE49-F238E27FC236}">
                <a16:creationId xmlns:a16="http://schemas.microsoft.com/office/drawing/2014/main" id="{5ED609D6-ED79-B876-75AC-C411974B40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1522274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8D0A5AFC-5D77-EB7E-1778-83B90878A7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4310" y="-32736"/>
            <a:ext cx="8941099" cy="6705825"/>
          </a:xfrm>
        </p:spPr>
      </p:pic>
      <p:pic>
        <p:nvPicPr>
          <p:cNvPr id="4" name="Picture 3">
            <a:extLst>
              <a:ext uri="{FF2B5EF4-FFF2-40B4-BE49-F238E27FC236}">
                <a16:creationId xmlns:a16="http://schemas.microsoft.com/office/drawing/2014/main" id="{5ED609D6-ED79-B876-75AC-C411974B40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2484793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94143C2-584B-C087-7B57-C89C214D33C2}"/>
              </a:ext>
            </a:extLst>
          </p:cNvPr>
          <p:cNvSpPr>
            <a:spLocks noGrp="1"/>
          </p:cNvSpPr>
          <p:nvPr>
            <p:ph idx="1"/>
          </p:nvPr>
        </p:nvSpPr>
        <p:spPr>
          <a:xfrm>
            <a:off x="6096000" y="1253331"/>
            <a:ext cx="5450975" cy="4351338"/>
          </a:xfrm>
        </p:spPr>
        <p:txBody>
          <a:bodyPr/>
          <a:lstStyle/>
          <a:p>
            <a:r>
              <a:rPr lang="en-US" b="1" dirty="0"/>
              <a:t>The analysis revealed that taxi use is high in certain cities and demographic groups. In addition, some taxi companies were found to be more popular in certain regions.</a:t>
            </a:r>
            <a:endParaRPr lang="tr-TR" b="1" dirty="0"/>
          </a:p>
        </p:txBody>
      </p:sp>
      <p:sp>
        <p:nvSpPr>
          <p:cNvPr id="5" name="Title 1">
            <a:extLst>
              <a:ext uri="{FF2B5EF4-FFF2-40B4-BE49-F238E27FC236}">
                <a16:creationId xmlns:a16="http://schemas.microsoft.com/office/drawing/2014/main" id="{678B838F-014C-FB01-DBD6-6BA2CB7D27AF}"/>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br>
              <a:rPr lang="en-US" dirty="0"/>
            </a:br>
            <a:endParaRPr lang="tr-TR" dirty="0"/>
          </a:p>
          <a:p>
            <a:pPr algn="ctr"/>
            <a:r>
              <a:rPr lang="en-US" sz="6000" b="1" dirty="0">
                <a:solidFill>
                  <a:srgbClr val="FF6600"/>
                </a:solidFill>
              </a:rPr>
              <a:t>EDA Summary</a:t>
            </a:r>
            <a:endParaRPr lang="en-US" b="1" dirty="0">
              <a:solidFill>
                <a:srgbClr val="FF6600"/>
              </a:solidFill>
            </a:endParaRPr>
          </a:p>
        </p:txBody>
      </p:sp>
      <p:pic>
        <p:nvPicPr>
          <p:cNvPr id="4" name="Picture 3">
            <a:extLst>
              <a:ext uri="{FF2B5EF4-FFF2-40B4-BE49-F238E27FC236}">
                <a16:creationId xmlns:a16="http://schemas.microsoft.com/office/drawing/2014/main" id="{28FB888C-4377-5C07-C0FB-E0702627D2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2325309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94143C2-584B-C087-7B57-C89C214D33C2}"/>
              </a:ext>
            </a:extLst>
          </p:cNvPr>
          <p:cNvSpPr>
            <a:spLocks noGrp="1"/>
          </p:cNvSpPr>
          <p:nvPr>
            <p:ph idx="1"/>
          </p:nvPr>
        </p:nvSpPr>
        <p:spPr>
          <a:xfrm>
            <a:off x="6096000" y="1253331"/>
            <a:ext cx="5450975" cy="4351338"/>
          </a:xfrm>
        </p:spPr>
        <p:txBody>
          <a:bodyPr/>
          <a:lstStyle/>
          <a:p>
            <a:r>
              <a:rPr lang="en-US" b="1" dirty="0"/>
              <a:t>XYZ is recommended to invest by considering the most popular taxi companies according to the regions and demographic groups it intends to invest in. In addition, a more effective investment strategy can be developed by targeting cities and demographic groups where taxi use is high.</a:t>
            </a:r>
            <a:endParaRPr lang="tr-TR" b="1" dirty="0"/>
          </a:p>
        </p:txBody>
      </p:sp>
      <p:sp>
        <p:nvSpPr>
          <p:cNvPr id="5" name="Title 1">
            <a:extLst>
              <a:ext uri="{FF2B5EF4-FFF2-40B4-BE49-F238E27FC236}">
                <a16:creationId xmlns:a16="http://schemas.microsoft.com/office/drawing/2014/main" id="{678B838F-014C-FB01-DBD6-6BA2CB7D27AF}"/>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br>
              <a:rPr lang="en-US" dirty="0"/>
            </a:br>
            <a:endParaRPr lang="tr-TR" dirty="0"/>
          </a:p>
          <a:p>
            <a:pPr algn="ctr"/>
            <a:r>
              <a:rPr lang="en-US" sz="4800" b="1" dirty="0">
                <a:solidFill>
                  <a:srgbClr val="FF6600"/>
                </a:solidFill>
              </a:rPr>
              <a:t>Recommendations</a:t>
            </a:r>
            <a:endParaRPr lang="en-US" sz="3600" b="1" dirty="0">
              <a:solidFill>
                <a:srgbClr val="FF6600"/>
              </a:solidFill>
            </a:endParaRPr>
          </a:p>
        </p:txBody>
      </p:sp>
      <p:pic>
        <p:nvPicPr>
          <p:cNvPr id="4" name="Picture 3">
            <a:extLst>
              <a:ext uri="{FF2B5EF4-FFF2-40B4-BE49-F238E27FC236}">
                <a16:creationId xmlns:a16="http://schemas.microsoft.com/office/drawing/2014/main" id="{28FB888C-4377-5C07-C0FB-E0702627D2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4254875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8B838F-014C-FB01-DBD6-6BA2CB7D27AF}"/>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br>
              <a:rPr lang="en-US" dirty="0"/>
            </a:br>
            <a:endParaRPr lang="tr-TR" dirty="0"/>
          </a:p>
          <a:p>
            <a:pPr algn="ctr"/>
            <a:r>
              <a:rPr lang="en-US" sz="4800" b="1" dirty="0">
                <a:solidFill>
                  <a:srgbClr val="FF6600"/>
                </a:solidFill>
              </a:rPr>
              <a:t>Which age group uses taxis the most?</a:t>
            </a:r>
            <a:endParaRPr lang="en-US" sz="3600" b="1" dirty="0">
              <a:solidFill>
                <a:srgbClr val="FF6600"/>
              </a:solidFill>
            </a:endParaRPr>
          </a:p>
        </p:txBody>
      </p:sp>
      <p:pic>
        <p:nvPicPr>
          <p:cNvPr id="4" name="Picture 3">
            <a:extLst>
              <a:ext uri="{FF2B5EF4-FFF2-40B4-BE49-F238E27FC236}">
                <a16:creationId xmlns:a16="http://schemas.microsoft.com/office/drawing/2014/main" id="{28FB888C-4377-5C07-C0FB-E0702627D2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pic>
        <p:nvPicPr>
          <p:cNvPr id="6" name="Resim 5">
            <a:extLst>
              <a:ext uri="{FF2B5EF4-FFF2-40B4-BE49-F238E27FC236}">
                <a16:creationId xmlns:a16="http://schemas.microsoft.com/office/drawing/2014/main" id="{2897FA70-59E1-8053-28ED-5D482455D5BE}"/>
              </a:ext>
            </a:extLst>
          </p:cNvPr>
          <p:cNvPicPr>
            <a:picLocks noChangeAspect="1"/>
          </p:cNvPicPr>
          <p:nvPr/>
        </p:nvPicPr>
        <p:blipFill>
          <a:blip r:embed="rId3"/>
          <a:stretch>
            <a:fillRect/>
          </a:stretch>
        </p:blipFill>
        <p:spPr>
          <a:xfrm>
            <a:off x="7066436" y="2007467"/>
            <a:ext cx="3835827" cy="3073580"/>
          </a:xfrm>
          <a:prstGeom prst="rect">
            <a:avLst/>
          </a:prstGeom>
        </p:spPr>
      </p:pic>
    </p:spTree>
    <p:extLst>
      <p:ext uri="{BB962C8B-B14F-4D97-AF65-F5344CB8AC3E}">
        <p14:creationId xmlns:p14="http://schemas.microsoft.com/office/powerpoint/2010/main" val="3371315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8B838F-014C-FB01-DBD6-6BA2CB7D27AF}"/>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br>
              <a:rPr lang="en-US" dirty="0"/>
            </a:br>
            <a:endParaRPr lang="tr-TR" dirty="0"/>
          </a:p>
          <a:p>
            <a:pPr algn="ctr"/>
            <a:r>
              <a:rPr lang="en-US" b="1" dirty="0">
                <a:solidFill>
                  <a:srgbClr val="FF6600"/>
                </a:solidFill>
              </a:rPr>
              <a:t>In which city is the Pink Cab company more popular than the Yellow Cab company?</a:t>
            </a:r>
            <a:endParaRPr lang="en-US" sz="3200" b="1" dirty="0">
              <a:solidFill>
                <a:srgbClr val="FF6600"/>
              </a:solidFill>
            </a:endParaRPr>
          </a:p>
        </p:txBody>
      </p:sp>
      <p:pic>
        <p:nvPicPr>
          <p:cNvPr id="4" name="Picture 3">
            <a:extLst>
              <a:ext uri="{FF2B5EF4-FFF2-40B4-BE49-F238E27FC236}">
                <a16:creationId xmlns:a16="http://schemas.microsoft.com/office/drawing/2014/main" id="{28FB888C-4377-5C07-C0FB-E0702627D2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pic>
        <p:nvPicPr>
          <p:cNvPr id="8" name="Resim 7">
            <a:extLst>
              <a:ext uri="{FF2B5EF4-FFF2-40B4-BE49-F238E27FC236}">
                <a16:creationId xmlns:a16="http://schemas.microsoft.com/office/drawing/2014/main" id="{2E24EB6E-0A46-54A0-3CD2-1C62F77C037B}"/>
              </a:ext>
            </a:extLst>
          </p:cNvPr>
          <p:cNvPicPr>
            <a:picLocks noChangeAspect="1"/>
          </p:cNvPicPr>
          <p:nvPr/>
        </p:nvPicPr>
        <p:blipFill>
          <a:blip r:embed="rId3"/>
          <a:stretch>
            <a:fillRect/>
          </a:stretch>
        </p:blipFill>
        <p:spPr>
          <a:xfrm>
            <a:off x="5902825" y="2019525"/>
            <a:ext cx="3253069" cy="3811967"/>
          </a:xfrm>
          <a:prstGeom prst="rect">
            <a:avLst/>
          </a:prstGeom>
        </p:spPr>
      </p:pic>
      <p:pic>
        <p:nvPicPr>
          <p:cNvPr id="12" name="Resim 11">
            <a:extLst>
              <a:ext uri="{FF2B5EF4-FFF2-40B4-BE49-F238E27FC236}">
                <a16:creationId xmlns:a16="http://schemas.microsoft.com/office/drawing/2014/main" id="{EC17F5F2-D5D3-FEB9-0A49-DBEB249A92AA}"/>
              </a:ext>
            </a:extLst>
          </p:cNvPr>
          <p:cNvPicPr>
            <a:picLocks noChangeAspect="1"/>
          </p:cNvPicPr>
          <p:nvPr/>
        </p:nvPicPr>
        <p:blipFill>
          <a:blip r:embed="rId4"/>
          <a:stretch>
            <a:fillRect/>
          </a:stretch>
        </p:blipFill>
        <p:spPr>
          <a:xfrm>
            <a:off x="8947737" y="2019525"/>
            <a:ext cx="2716150" cy="3895138"/>
          </a:xfrm>
          <a:prstGeom prst="rect">
            <a:avLst/>
          </a:prstGeom>
        </p:spPr>
      </p:pic>
    </p:spTree>
    <p:extLst>
      <p:ext uri="{BB962C8B-B14F-4D97-AF65-F5344CB8AC3E}">
        <p14:creationId xmlns:p14="http://schemas.microsoft.com/office/powerpoint/2010/main" val="3941705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8B838F-014C-FB01-DBD6-6BA2CB7D27AF}"/>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br>
              <a:rPr lang="en-US" dirty="0"/>
            </a:br>
            <a:endParaRPr lang="tr-TR" dirty="0"/>
          </a:p>
          <a:p>
            <a:pPr algn="ctr"/>
            <a:r>
              <a:rPr lang="en-US" b="1" dirty="0">
                <a:solidFill>
                  <a:srgbClr val="FF6600"/>
                </a:solidFill>
              </a:rPr>
              <a:t>Which payment mode is more popular among customers?</a:t>
            </a:r>
            <a:endParaRPr lang="en-US" sz="3200" b="1" dirty="0">
              <a:solidFill>
                <a:srgbClr val="FF6600"/>
              </a:solidFill>
            </a:endParaRPr>
          </a:p>
        </p:txBody>
      </p:sp>
      <p:pic>
        <p:nvPicPr>
          <p:cNvPr id="4" name="Picture 3">
            <a:extLst>
              <a:ext uri="{FF2B5EF4-FFF2-40B4-BE49-F238E27FC236}">
                <a16:creationId xmlns:a16="http://schemas.microsoft.com/office/drawing/2014/main" id="{28FB888C-4377-5C07-C0FB-E0702627D2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pic>
        <p:nvPicPr>
          <p:cNvPr id="3" name="Resim 2">
            <a:extLst>
              <a:ext uri="{FF2B5EF4-FFF2-40B4-BE49-F238E27FC236}">
                <a16:creationId xmlns:a16="http://schemas.microsoft.com/office/drawing/2014/main" id="{259B31D5-A977-57DC-E5FD-88BB10950376}"/>
              </a:ext>
            </a:extLst>
          </p:cNvPr>
          <p:cNvPicPr>
            <a:picLocks noChangeAspect="1"/>
          </p:cNvPicPr>
          <p:nvPr/>
        </p:nvPicPr>
        <p:blipFill>
          <a:blip r:embed="rId3"/>
          <a:stretch>
            <a:fillRect/>
          </a:stretch>
        </p:blipFill>
        <p:spPr>
          <a:xfrm>
            <a:off x="6969849" y="2702238"/>
            <a:ext cx="3887205" cy="1652064"/>
          </a:xfrm>
          <a:prstGeom prst="rect">
            <a:avLst/>
          </a:prstGeom>
        </p:spPr>
      </p:pic>
    </p:spTree>
    <p:extLst>
      <p:ext uri="{BB962C8B-B14F-4D97-AF65-F5344CB8AC3E}">
        <p14:creationId xmlns:p14="http://schemas.microsoft.com/office/powerpoint/2010/main" val="1241253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8B838F-014C-FB01-DBD6-6BA2CB7D27AF}"/>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br>
              <a:rPr lang="en-US" dirty="0"/>
            </a:br>
            <a:endParaRPr lang="tr-TR" dirty="0"/>
          </a:p>
          <a:p>
            <a:pPr algn="ctr"/>
            <a:r>
              <a:rPr lang="en-US" sz="4800" b="1" dirty="0">
                <a:solidFill>
                  <a:srgbClr val="FF6600"/>
                </a:solidFill>
              </a:rPr>
              <a:t>Which gender predominates in taxi usage?</a:t>
            </a:r>
            <a:endParaRPr lang="en-US" sz="3600" b="1" dirty="0">
              <a:solidFill>
                <a:srgbClr val="FF6600"/>
              </a:solidFill>
            </a:endParaRPr>
          </a:p>
        </p:txBody>
      </p:sp>
      <p:pic>
        <p:nvPicPr>
          <p:cNvPr id="4" name="Picture 3">
            <a:extLst>
              <a:ext uri="{FF2B5EF4-FFF2-40B4-BE49-F238E27FC236}">
                <a16:creationId xmlns:a16="http://schemas.microsoft.com/office/drawing/2014/main" id="{28FB888C-4377-5C07-C0FB-E0702627D2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pic>
        <p:nvPicPr>
          <p:cNvPr id="3" name="Resim 2">
            <a:extLst>
              <a:ext uri="{FF2B5EF4-FFF2-40B4-BE49-F238E27FC236}">
                <a16:creationId xmlns:a16="http://schemas.microsoft.com/office/drawing/2014/main" id="{4A0BC89F-3D4A-877E-59FC-ADA93EE9914B}"/>
              </a:ext>
            </a:extLst>
          </p:cNvPr>
          <p:cNvPicPr>
            <a:picLocks noChangeAspect="1"/>
          </p:cNvPicPr>
          <p:nvPr/>
        </p:nvPicPr>
        <p:blipFill>
          <a:blip r:embed="rId3"/>
          <a:stretch>
            <a:fillRect/>
          </a:stretch>
        </p:blipFill>
        <p:spPr>
          <a:xfrm>
            <a:off x="6990193" y="2723707"/>
            <a:ext cx="3851986" cy="1410585"/>
          </a:xfrm>
          <a:prstGeom prst="rect">
            <a:avLst/>
          </a:prstGeom>
        </p:spPr>
      </p:pic>
    </p:spTree>
    <p:extLst>
      <p:ext uri="{BB962C8B-B14F-4D97-AF65-F5344CB8AC3E}">
        <p14:creationId xmlns:p14="http://schemas.microsoft.com/office/powerpoint/2010/main" val="4180083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8B838F-014C-FB01-DBD6-6BA2CB7D27AF}"/>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br>
              <a:rPr lang="en-US" dirty="0"/>
            </a:br>
            <a:endParaRPr lang="tr-TR" dirty="0"/>
          </a:p>
          <a:p>
            <a:pPr algn="ctr"/>
            <a:r>
              <a:rPr lang="en-US" sz="4800" b="1" dirty="0">
                <a:solidFill>
                  <a:srgbClr val="FF6600"/>
                </a:solidFill>
              </a:rPr>
              <a:t>During which months do people use taxis the most?</a:t>
            </a:r>
            <a:endParaRPr lang="en-US" sz="3600" b="1" dirty="0">
              <a:solidFill>
                <a:srgbClr val="FF6600"/>
              </a:solidFill>
            </a:endParaRPr>
          </a:p>
        </p:txBody>
      </p:sp>
      <p:pic>
        <p:nvPicPr>
          <p:cNvPr id="4" name="Picture 3">
            <a:extLst>
              <a:ext uri="{FF2B5EF4-FFF2-40B4-BE49-F238E27FC236}">
                <a16:creationId xmlns:a16="http://schemas.microsoft.com/office/drawing/2014/main" id="{28FB888C-4377-5C07-C0FB-E0702627D2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pic>
        <p:nvPicPr>
          <p:cNvPr id="3" name="Resim 2">
            <a:extLst>
              <a:ext uri="{FF2B5EF4-FFF2-40B4-BE49-F238E27FC236}">
                <a16:creationId xmlns:a16="http://schemas.microsoft.com/office/drawing/2014/main" id="{07C027B2-5475-338A-2813-67BD288921BA}"/>
              </a:ext>
            </a:extLst>
          </p:cNvPr>
          <p:cNvPicPr>
            <a:picLocks noChangeAspect="1"/>
          </p:cNvPicPr>
          <p:nvPr/>
        </p:nvPicPr>
        <p:blipFill>
          <a:blip r:embed="rId3"/>
          <a:stretch>
            <a:fillRect/>
          </a:stretch>
        </p:blipFill>
        <p:spPr>
          <a:xfrm>
            <a:off x="7317089" y="1332322"/>
            <a:ext cx="2613989" cy="4509133"/>
          </a:xfrm>
          <a:prstGeom prst="rect">
            <a:avLst/>
          </a:prstGeom>
        </p:spPr>
      </p:pic>
    </p:spTree>
    <p:extLst>
      <p:ext uri="{BB962C8B-B14F-4D97-AF65-F5344CB8AC3E}">
        <p14:creationId xmlns:p14="http://schemas.microsoft.com/office/powerpoint/2010/main" val="286480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94143C2-584B-C087-7B57-C89C214D33C2}"/>
              </a:ext>
            </a:extLst>
          </p:cNvPr>
          <p:cNvSpPr>
            <a:spLocks noGrp="1"/>
          </p:cNvSpPr>
          <p:nvPr>
            <p:ph idx="1"/>
          </p:nvPr>
        </p:nvSpPr>
        <p:spPr>
          <a:xfrm>
            <a:off x="6096000" y="1253331"/>
            <a:ext cx="5450975" cy="4351338"/>
          </a:xfrm>
        </p:spPr>
        <p:txBody>
          <a:bodyPr/>
          <a:lstStyle/>
          <a:p>
            <a:r>
              <a:rPr lang="en-US" b="1" dirty="0"/>
              <a:t>In this project, we conducted a data analysis on taxi usage in different cities and demographic groups in the United States to determine the most appropriate taxi investment for XYZ. The findings provide critical recommendations for the firm to consider when making an investment.</a:t>
            </a:r>
            <a:endParaRPr lang="tr-TR" b="1" dirty="0"/>
          </a:p>
        </p:txBody>
      </p:sp>
      <p:sp>
        <p:nvSpPr>
          <p:cNvPr id="5" name="Title 1">
            <a:extLst>
              <a:ext uri="{FF2B5EF4-FFF2-40B4-BE49-F238E27FC236}">
                <a16:creationId xmlns:a16="http://schemas.microsoft.com/office/drawing/2014/main" id="{678B838F-014C-FB01-DBD6-6BA2CB7D27AF}"/>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br>
              <a:rPr lang="en-US" dirty="0"/>
            </a:br>
            <a:endParaRPr lang="tr-TR" dirty="0"/>
          </a:p>
          <a:p>
            <a:pPr algn="ctr"/>
            <a:r>
              <a:rPr lang="en-US" sz="6000" b="1" dirty="0">
                <a:solidFill>
                  <a:srgbClr val="FF6600"/>
                </a:solidFill>
              </a:rPr>
              <a:t>Executive Summary</a:t>
            </a:r>
          </a:p>
          <a:p>
            <a:pPr algn="ctr"/>
            <a:endParaRPr lang="en-US" b="1" dirty="0">
              <a:solidFill>
                <a:srgbClr val="FF6600"/>
              </a:solidFill>
            </a:endParaRPr>
          </a:p>
        </p:txBody>
      </p:sp>
      <p:pic>
        <p:nvPicPr>
          <p:cNvPr id="4" name="Picture 3">
            <a:extLst>
              <a:ext uri="{FF2B5EF4-FFF2-40B4-BE49-F238E27FC236}">
                <a16:creationId xmlns:a16="http://schemas.microsoft.com/office/drawing/2014/main" id="{28FB888C-4377-5C07-C0FB-E0702627D2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3431245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8B838F-014C-FB01-DBD6-6BA2CB7D27AF}"/>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br>
              <a:rPr lang="en-US" dirty="0"/>
            </a:br>
            <a:endParaRPr lang="tr-TR" dirty="0"/>
          </a:p>
          <a:p>
            <a:pPr algn="ctr"/>
            <a:r>
              <a:rPr lang="en-US" sz="4800" b="1" dirty="0">
                <a:solidFill>
                  <a:srgbClr val="FF6600"/>
                </a:solidFill>
              </a:rPr>
              <a:t>Which age group uses taxis the most?</a:t>
            </a:r>
            <a:endParaRPr lang="en-US" sz="3600" b="1" dirty="0">
              <a:solidFill>
                <a:srgbClr val="FF6600"/>
              </a:solidFill>
            </a:endParaRPr>
          </a:p>
        </p:txBody>
      </p:sp>
      <p:pic>
        <p:nvPicPr>
          <p:cNvPr id="4" name="Picture 3">
            <a:extLst>
              <a:ext uri="{FF2B5EF4-FFF2-40B4-BE49-F238E27FC236}">
                <a16:creationId xmlns:a16="http://schemas.microsoft.com/office/drawing/2014/main" id="{28FB888C-4377-5C07-C0FB-E0702627D2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pic>
        <p:nvPicPr>
          <p:cNvPr id="6" name="Resim 5">
            <a:extLst>
              <a:ext uri="{FF2B5EF4-FFF2-40B4-BE49-F238E27FC236}">
                <a16:creationId xmlns:a16="http://schemas.microsoft.com/office/drawing/2014/main" id="{2897FA70-59E1-8053-28ED-5D482455D5BE}"/>
              </a:ext>
            </a:extLst>
          </p:cNvPr>
          <p:cNvPicPr>
            <a:picLocks noChangeAspect="1"/>
          </p:cNvPicPr>
          <p:nvPr/>
        </p:nvPicPr>
        <p:blipFill>
          <a:blip r:embed="rId3"/>
          <a:stretch>
            <a:fillRect/>
          </a:stretch>
        </p:blipFill>
        <p:spPr>
          <a:xfrm>
            <a:off x="7066436" y="2007467"/>
            <a:ext cx="3835827" cy="3073580"/>
          </a:xfrm>
          <a:prstGeom prst="rect">
            <a:avLst/>
          </a:prstGeom>
        </p:spPr>
      </p:pic>
    </p:spTree>
    <p:extLst>
      <p:ext uri="{BB962C8B-B14F-4D97-AF65-F5344CB8AC3E}">
        <p14:creationId xmlns:p14="http://schemas.microsoft.com/office/powerpoint/2010/main" val="2034518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8B838F-014C-FB01-DBD6-6BA2CB7D27AF}"/>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br>
              <a:rPr lang="en-US" dirty="0"/>
            </a:br>
            <a:endParaRPr lang="tr-TR" dirty="0"/>
          </a:p>
          <a:p>
            <a:pPr algn="ctr"/>
            <a:r>
              <a:rPr lang="en-US" sz="4800" b="1" dirty="0">
                <a:solidFill>
                  <a:srgbClr val="FF6600"/>
                </a:solidFill>
              </a:rPr>
              <a:t>Which age group uses taxis the most?</a:t>
            </a:r>
            <a:endParaRPr lang="en-US" sz="3600" b="1" dirty="0">
              <a:solidFill>
                <a:srgbClr val="FF6600"/>
              </a:solidFill>
            </a:endParaRPr>
          </a:p>
        </p:txBody>
      </p:sp>
      <p:pic>
        <p:nvPicPr>
          <p:cNvPr id="4" name="Picture 3">
            <a:extLst>
              <a:ext uri="{FF2B5EF4-FFF2-40B4-BE49-F238E27FC236}">
                <a16:creationId xmlns:a16="http://schemas.microsoft.com/office/drawing/2014/main" id="{28FB888C-4377-5C07-C0FB-E0702627D2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pic>
        <p:nvPicPr>
          <p:cNvPr id="6" name="Resim 5">
            <a:extLst>
              <a:ext uri="{FF2B5EF4-FFF2-40B4-BE49-F238E27FC236}">
                <a16:creationId xmlns:a16="http://schemas.microsoft.com/office/drawing/2014/main" id="{2897FA70-59E1-8053-28ED-5D482455D5BE}"/>
              </a:ext>
            </a:extLst>
          </p:cNvPr>
          <p:cNvPicPr>
            <a:picLocks noChangeAspect="1"/>
          </p:cNvPicPr>
          <p:nvPr/>
        </p:nvPicPr>
        <p:blipFill>
          <a:blip r:embed="rId3"/>
          <a:stretch>
            <a:fillRect/>
          </a:stretch>
        </p:blipFill>
        <p:spPr>
          <a:xfrm>
            <a:off x="7066436" y="2007467"/>
            <a:ext cx="3835827" cy="3073580"/>
          </a:xfrm>
          <a:prstGeom prst="rect">
            <a:avLst/>
          </a:prstGeom>
        </p:spPr>
      </p:pic>
    </p:spTree>
    <p:extLst>
      <p:ext uri="{BB962C8B-B14F-4D97-AF65-F5344CB8AC3E}">
        <p14:creationId xmlns:p14="http://schemas.microsoft.com/office/powerpoint/2010/main" val="3157553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8B838F-014C-FB01-DBD6-6BA2CB7D27AF}"/>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br>
              <a:rPr lang="en-US" dirty="0"/>
            </a:br>
            <a:endParaRPr lang="tr-TR" dirty="0"/>
          </a:p>
          <a:p>
            <a:pPr algn="ctr"/>
            <a:r>
              <a:rPr lang="en-US" sz="4800" b="1" dirty="0">
                <a:solidFill>
                  <a:srgbClr val="FF6600"/>
                </a:solidFill>
              </a:rPr>
              <a:t>In which city is taxi usage the least?</a:t>
            </a:r>
            <a:endParaRPr lang="en-US" sz="3600" b="1" dirty="0">
              <a:solidFill>
                <a:srgbClr val="FF6600"/>
              </a:solidFill>
            </a:endParaRPr>
          </a:p>
        </p:txBody>
      </p:sp>
      <p:pic>
        <p:nvPicPr>
          <p:cNvPr id="4" name="Picture 3">
            <a:extLst>
              <a:ext uri="{FF2B5EF4-FFF2-40B4-BE49-F238E27FC236}">
                <a16:creationId xmlns:a16="http://schemas.microsoft.com/office/drawing/2014/main" id="{28FB888C-4377-5C07-C0FB-E0702627D2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pic>
        <p:nvPicPr>
          <p:cNvPr id="3" name="Resim 2">
            <a:extLst>
              <a:ext uri="{FF2B5EF4-FFF2-40B4-BE49-F238E27FC236}">
                <a16:creationId xmlns:a16="http://schemas.microsoft.com/office/drawing/2014/main" id="{764F5D43-93F1-641E-083B-5C023A4F393D}"/>
              </a:ext>
            </a:extLst>
          </p:cNvPr>
          <p:cNvPicPr>
            <a:picLocks noChangeAspect="1"/>
          </p:cNvPicPr>
          <p:nvPr/>
        </p:nvPicPr>
        <p:blipFill>
          <a:blip r:embed="rId3"/>
          <a:stretch>
            <a:fillRect/>
          </a:stretch>
        </p:blipFill>
        <p:spPr>
          <a:xfrm>
            <a:off x="6904566" y="1095797"/>
            <a:ext cx="3813072" cy="4899889"/>
          </a:xfrm>
          <a:prstGeom prst="rect">
            <a:avLst/>
          </a:prstGeom>
        </p:spPr>
      </p:pic>
    </p:spTree>
    <p:extLst>
      <p:ext uri="{BB962C8B-B14F-4D97-AF65-F5344CB8AC3E}">
        <p14:creationId xmlns:p14="http://schemas.microsoft.com/office/powerpoint/2010/main" val="165801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94143C2-584B-C087-7B57-C89C214D33C2}"/>
              </a:ext>
            </a:extLst>
          </p:cNvPr>
          <p:cNvSpPr>
            <a:spLocks noGrp="1"/>
          </p:cNvSpPr>
          <p:nvPr>
            <p:ph idx="1"/>
          </p:nvPr>
        </p:nvSpPr>
        <p:spPr>
          <a:xfrm>
            <a:off x="6096000" y="1253331"/>
            <a:ext cx="5450975" cy="4351338"/>
          </a:xfrm>
        </p:spPr>
        <p:txBody>
          <a:bodyPr/>
          <a:lstStyle/>
          <a:p>
            <a:pPr algn="l"/>
            <a:r>
              <a:rPr lang="en-US" b="1" i="0" dirty="0">
                <a:solidFill>
                  <a:srgbClr val="000000"/>
                </a:solidFill>
                <a:effectLst/>
                <a:latin typeface="Helvetica Neue"/>
              </a:rPr>
              <a:t>By closely examining taxi usage patterns, demographic preferences, and company ratings, XYZ company can make informed decisions about their investments in the taxi industry. The data-driven insights provided above offer a comprehensive understanding of current market dynamics.</a:t>
            </a:r>
          </a:p>
        </p:txBody>
      </p:sp>
      <p:sp>
        <p:nvSpPr>
          <p:cNvPr id="5" name="Title 1">
            <a:extLst>
              <a:ext uri="{FF2B5EF4-FFF2-40B4-BE49-F238E27FC236}">
                <a16:creationId xmlns:a16="http://schemas.microsoft.com/office/drawing/2014/main" id="{678B838F-014C-FB01-DBD6-6BA2CB7D27AF}"/>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br>
              <a:rPr lang="en-US" dirty="0"/>
            </a:br>
            <a:endParaRPr lang="tr-TR" dirty="0"/>
          </a:p>
          <a:p>
            <a:pPr algn="ctr"/>
            <a:r>
              <a:rPr lang="en-US" sz="4800" b="1" dirty="0">
                <a:solidFill>
                  <a:srgbClr val="FF6600"/>
                </a:solidFill>
              </a:rPr>
              <a:t>Conclusion</a:t>
            </a:r>
            <a:endParaRPr lang="en-US" sz="3600" b="1" dirty="0">
              <a:solidFill>
                <a:srgbClr val="FF6600"/>
              </a:solidFill>
            </a:endParaRPr>
          </a:p>
        </p:txBody>
      </p:sp>
      <p:pic>
        <p:nvPicPr>
          <p:cNvPr id="4" name="Picture 3">
            <a:extLst>
              <a:ext uri="{FF2B5EF4-FFF2-40B4-BE49-F238E27FC236}">
                <a16:creationId xmlns:a16="http://schemas.microsoft.com/office/drawing/2014/main" id="{28FB888C-4377-5C07-C0FB-E0702627D2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3376342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94143C2-584B-C087-7B57-C89C214D33C2}"/>
              </a:ext>
            </a:extLst>
          </p:cNvPr>
          <p:cNvSpPr>
            <a:spLocks noGrp="1"/>
          </p:cNvSpPr>
          <p:nvPr>
            <p:ph idx="1"/>
          </p:nvPr>
        </p:nvSpPr>
        <p:spPr>
          <a:xfrm>
            <a:off x="6096000" y="1253331"/>
            <a:ext cx="5450975" cy="4351338"/>
          </a:xfrm>
        </p:spPr>
        <p:txBody>
          <a:bodyPr/>
          <a:lstStyle/>
          <a:p>
            <a:r>
              <a:rPr lang="en-US" b="1" dirty="0"/>
              <a:t>XYZ is planning to invest in taxis in the US. However, it does not have clear information about which taxi company is the most popular, which demographic group uses more taxis, or which taxi company is more prominent in which city. Having this information will guide the firm in making the right investment decision.</a:t>
            </a:r>
            <a:endParaRPr lang="tr-TR" b="1" dirty="0"/>
          </a:p>
        </p:txBody>
      </p:sp>
      <p:sp>
        <p:nvSpPr>
          <p:cNvPr id="5" name="Title 1">
            <a:extLst>
              <a:ext uri="{FF2B5EF4-FFF2-40B4-BE49-F238E27FC236}">
                <a16:creationId xmlns:a16="http://schemas.microsoft.com/office/drawing/2014/main" id="{678B838F-014C-FB01-DBD6-6BA2CB7D27AF}"/>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br>
              <a:rPr lang="en-US" dirty="0"/>
            </a:br>
            <a:endParaRPr lang="tr-TR" dirty="0"/>
          </a:p>
          <a:p>
            <a:pPr algn="ctr"/>
            <a:r>
              <a:rPr lang="en-US" sz="6000" b="1" dirty="0">
                <a:solidFill>
                  <a:srgbClr val="FF6600"/>
                </a:solidFill>
              </a:rPr>
              <a:t>Problem Statement</a:t>
            </a:r>
          </a:p>
          <a:p>
            <a:pPr algn="ctr"/>
            <a:endParaRPr lang="en-US" b="1" dirty="0">
              <a:solidFill>
                <a:srgbClr val="FF6600"/>
              </a:solidFill>
            </a:endParaRPr>
          </a:p>
        </p:txBody>
      </p:sp>
      <p:pic>
        <p:nvPicPr>
          <p:cNvPr id="4" name="Picture 3">
            <a:extLst>
              <a:ext uri="{FF2B5EF4-FFF2-40B4-BE49-F238E27FC236}">
                <a16:creationId xmlns:a16="http://schemas.microsoft.com/office/drawing/2014/main" id="{28FB888C-4377-5C07-C0FB-E0702627D2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10123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94143C2-584B-C087-7B57-C89C214D33C2}"/>
              </a:ext>
            </a:extLst>
          </p:cNvPr>
          <p:cNvSpPr>
            <a:spLocks noGrp="1"/>
          </p:cNvSpPr>
          <p:nvPr>
            <p:ph idx="1"/>
          </p:nvPr>
        </p:nvSpPr>
        <p:spPr>
          <a:xfrm>
            <a:off x="6096000" y="1253331"/>
            <a:ext cx="5450975" cy="4351338"/>
          </a:xfrm>
        </p:spPr>
        <p:txBody>
          <a:bodyPr/>
          <a:lstStyle/>
          <a:p>
            <a:r>
              <a:rPr lang="en-US" b="1" dirty="0"/>
              <a:t>The dataset used in the project details taxi usage in different cities and demographic groups in the United States. First, the dataset was cleaned and preprocessed. Then, taxi usage was analyzed for different cities and demographic groups.</a:t>
            </a:r>
            <a:endParaRPr lang="tr-TR" b="1" dirty="0"/>
          </a:p>
        </p:txBody>
      </p:sp>
      <p:sp>
        <p:nvSpPr>
          <p:cNvPr id="5" name="Title 1">
            <a:extLst>
              <a:ext uri="{FF2B5EF4-FFF2-40B4-BE49-F238E27FC236}">
                <a16:creationId xmlns:a16="http://schemas.microsoft.com/office/drawing/2014/main" id="{678B838F-014C-FB01-DBD6-6BA2CB7D27AF}"/>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br>
              <a:rPr lang="en-US" dirty="0"/>
            </a:br>
            <a:endParaRPr lang="tr-TR" dirty="0"/>
          </a:p>
          <a:p>
            <a:pPr algn="ctr"/>
            <a:r>
              <a:rPr lang="en-US" sz="6000" b="1" dirty="0">
                <a:solidFill>
                  <a:srgbClr val="FF6600"/>
                </a:solidFill>
              </a:rPr>
              <a:t>Approach</a:t>
            </a:r>
          </a:p>
          <a:p>
            <a:pPr algn="ctr"/>
            <a:endParaRPr lang="en-US" b="1" dirty="0">
              <a:solidFill>
                <a:srgbClr val="FF6600"/>
              </a:solidFill>
            </a:endParaRPr>
          </a:p>
        </p:txBody>
      </p:sp>
      <p:pic>
        <p:nvPicPr>
          <p:cNvPr id="4" name="Picture 3">
            <a:extLst>
              <a:ext uri="{FF2B5EF4-FFF2-40B4-BE49-F238E27FC236}">
                <a16:creationId xmlns:a16="http://schemas.microsoft.com/office/drawing/2014/main" id="{28FB888C-4377-5C07-C0FB-E0702627D2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340528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94143C2-584B-C087-7B57-C89C214D33C2}"/>
              </a:ext>
            </a:extLst>
          </p:cNvPr>
          <p:cNvSpPr>
            <a:spLocks noGrp="1"/>
          </p:cNvSpPr>
          <p:nvPr>
            <p:ph idx="1"/>
          </p:nvPr>
        </p:nvSpPr>
        <p:spPr>
          <a:xfrm>
            <a:off x="6096000" y="1253331"/>
            <a:ext cx="5450975" cy="4351338"/>
          </a:xfrm>
        </p:spPr>
        <p:txBody>
          <a:bodyPr/>
          <a:lstStyle/>
          <a:p>
            <a:r>
              <a:rPr lang="en-US" b="1" dirty="0"/>
              <a:t>The analysis revealed that taxi use is high in certain cities and demographic groups. In addition, some taxi companies were found to be more popular in certain regions.</a:t>
            </a:r>
            <a:endParaRPr lang="tr-TR" b="1" dirty="0"/>
          </a:p>
        </p:txBody>
      </p:sp>
      <p:sp>
        <p:nvSpPr>
          <p:cNvPr id="5" name="Title 1">
            <a:extLst>
              <a:ext uri="{FF2B5EF4-FFF2-40B4-BE49-F238E27FC236}">
                <a16:creationId xmlns:a16="http://schemas.microsoft.com/office/drawing/2014/main" id="{678B838F-014C-FB01-DBD6-6BA2CB7D27AF}"/>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br>
              <a:rPr lang="en-US" dirty="0"/>
            </a:br>
            <a:endParaRPr lang="tr-TR" dirty="0"/>
          </a:p>
          <a:p>
            <a:pPr algn="ctr"/>
            <a:r>
              <a:rPr lang="tr-TR" sz="6000" b="1" dirty="0">
                <a:solidFill>
                  <a:srgbClr val="FF6600"/>
                </a:solidFill>
              </a:rPr>
              <a:t>EDA</a:t>
            </a:r>
            <a:endParaRPr lang="en-US" sz="6000" b="1" dirty="0">
              <a:solidFill>
                <a:srgbClr val="FF6600"/>
              </a:solidFill>
            </a:endParaRPr>
          </a:p>
          <a:p>
            <a:pPr algn="ctr"/>
            <a:endParaRPr lang="en-US" b="1" dirty="0">
              <a:solidFill>
                <a:srgbClr val="FF6600"/>
              </a:solidFill>
            </a:endParaRPr>
          </a:p>
        </p:txBody>
      </p:sp>
      <p:pic>
        <p:nvPicPr>
          <p:cNvPr id="4" name="Picture 3">
            <a:extLst>
              <a:ext uri="{FF2B5EF4-FFF2-40B4-BE49-F238E27FC236}">
                <a16:creationId xmlns:a16="http://schemas.microsoft.com/office/drawing/2014/main" id="{28FB888C-4377-5C07-C0FB-E0702627D2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415020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A8E8C291-0403-120B-FCF8-C679362A47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2649" y="-31669"/>
            <a:ext cx="8463652" cy="6770923"/>
          </a:xfrm>
        </p:spPr>
      </p:pic>
      <p:pic>
        <p:nvPicPr>
          <p:cNvPr id="4" name="Picture 3">
            <a:extLst>
              <a:ext uri="{FF2B5EF4-FFF2-40B4-BE49-F238E27FC236}">
                <a16:creationId xmlns:a16="http://schemas.microsoft.com/office/drawing/2014/main" id="{5ED609D6-ED79-B876-75AC-C411974B40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52992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012896EE-3803-E9AE-6BB6-D59D04FB64D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9382" y="142429"/>
            <a:ext cx="6573141" cy="6573141"/>
          </a:xfrm>
        </p:spPr>
      </p:pic>
      <p:pic>
        <p:nvPicPr>
          <p:cNvPr id="4" name="Picture 3">
            <a:extLst>
              <a:ext uri="{FF2B5EF4-FFF2-40B4-BE49-F238E27FC236}">
                <a16:creationId xmlns:a16="http://schemas.microsoft.com/office/drawing/2014/main" id="{5ED609D6-ED79-B876-75AC-C411974B40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3622494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AB6BBC70-9E2B-0B7A-AA4F-E42B16580A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207" y="194084"/>
            <a:ext cx="8032215" cy="6024162"/>
          </a:xfrm>
        </p:spPr>
      </p:pic>
      <p:pic>
        <p:nvPicPr>
          <p:cNvPr id="4" name="Picture 3">
            <a:extLst>
              <a:ext uri="{FF2B5EF4-FFF2-40B4-BE49-F238E27FC236}">
                <a16:creationId xmlns:a16="http://schemas.microsoft.com/office/drawing/2014/main" id="{5ED609D6-ED79-B876-75AC-C411974B40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683" y="5684362"/>
            <a:ext cx="1654627" cy="1616700"/>
          </a:xfrm>
          <a:prstGeom prst="rect">
            <a:avLst/>
          </a:prstGeom>
        </p:spPr>
      </p:pic>
    </p:spTree>
    <p:extLst>
      <p:ext uri="{BB962C8B-B14F-4D97-AF65-F5344CB8AC3E}">
        <p14:creationId xmlns:p14="http://schemas.microsoft.com/office/powerpoint/2010/main" val="505583880"/>
      </p:ext>
    </p:extLst>
  </p:cSld>
  <p:clrMapOvr>
    <a:masterClrMapping/>
  </p:clrMapOvr>
</p:sld>
</file>

<file path=ppt/theme/theme1.xml><?xml version="1.0" encoding="utf-8"?>
<a:theme xmlns:a="http://schemas.openxmlformats.org/drawingml/2006/main" name="Office Teması">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91</TotalTime>
  <Words>469</Words>
  <Application>Microsoft Office PowerPoint</Application>
  <PresentationFormat>Geniş ekran</PresentationFormat>
  <Paragraphs>54</Paragraphs>
  <Slides>34</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34</vt:i4>
      </vt:variant>
    </vt:vector>
  </HeadingPairs>
  <TitlesOfParts>
    <vt:vector size="40" baseType="lpstr">
      <vt:lpstr>Arial</vt:lpstr>
      <vt:lpstr>Calibri</vt:lpstr>
      <vt:lpstr>Calibri Light</vt:lpstr>
      <vt:lpstr>Helvetica Neue</vt:lpstr>
      <vt:lpstr>Lato Extended</vt:lpstr>
      <vt:lpstr>Office Teması</vt:lpstr>
      <vt:lpstr>PowerPoint Sunusu</vt:lpstr>
      <vt:lpstr>   Agenda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abdullah höcü</dc:creator>
  <cp:lastModifiedBy>abdullah höcü</cp:lastModifiedBy>
  <cp:revision>1</cp:revision>
  <dcterms:created xsi:type="dcterms:W3CDTF">2023-08-20T07:13:52Z</dcterms:created>
  <dcterms:modified xsi:type="dcterms:W3CDTF">2023-08-20T08:45:11Z</dcterms:modified>
</cp:coreProperties>
</file>