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496" r:id="rId5"/>
    <p:sldId id="497" r:id="rId6"/>
    <p:sldId id="507" r:id="rId7"/>
    <p:sldId id="508" r:id="rId8"/>
    <p:sldId id="524" r:id="rId9"/>
    <p:sldId id="509" r:id="rId10"/>
    <p:sldId id="519" r:id="rId11"/>
    <p:sldId id="510" r:id="rId12"/>
    <p:sldId id="511" r:id="rId13"/>
    <p:sldId id="513" r:id="rId14"/>
    <p:sldId id="515" r:id="rId15"/>
    <p:sldId id="516" r:id="rId16"/>
    <p:sldId id="512" r:id="rId17"/>
    <p:sldId id="521" r:id="rId18"/>
    <p:sldId id="520" r:id="rId19"/>
    <p:sldId id="517" r:id="rId20"/>
    <p:sldId id="522" r:id="rId21"/>
    <p:sldId id="523" r:id="rId22"/>
    <p:sldId id="514" r:id="rId23"/>
    <p:sldId id="518" r:id="rId24"/>
    <p:sldId id="5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50E"/>
    <a:srgbClr val="91BDFE"/>
    <a:srgbClr val="FFB1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Sentiment </a:t>
            </a:r>
            <a:r>
              <a:rPr lang="en-US" sz="8800" dirty="0" err="1">
                <a:solidFill>
                  <a:schemeClr val="bg1"/>
                </a:solidFill>
              </a:rPr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Basalam</a:t>
            </a:r>
            <a:r>
              <a:rPr lang="en-US" sz="3200" b="1" dirty="0">
                <a:solidFill>
                  <a:schemeClr val="bg1"/>
                </a:solidFill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7EC2-4D97-4ABA-A93A-FEFA3BF8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65" y="420266"/>
            <a:ext cx="10515600" cy="1344168"/>
          </a:xfrm>
        </p:spPr>
        <p:txBody>
          <a:bodyPr>
            <a:normAutofit fontScale="90000"/>
          </a:bodyPr>
          <a:lstStyle/>
          <a:p>
            <a:r>
              <a:rPr lang="en-US" dirty="0"/>
              <a:t>Making 2 samples </a:t>
            </a:r>
            <a:br>
              <a:rPr lang="en-US" dirty="0"/>
            </a:br>
            <a:r>
              <a:rPr lang="en-US" dirty="0"/>
              <a:t>1. imbalanced                       2. balanced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A5A929-9061-4E01-A937-D4DA7231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31" y="2616218"/>
            <a:ext cx="5651892" cy="359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F5769E-45D5-40C4-9CEA-F67CE6E3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61" y="2620700"/>
            <a:ext cx="5883604" cy="36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0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2318576-CC0B-460D-9032-EB72F35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Make a data frame of Extracted features from comments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65D0-B406-41F6-9BF6-92669EB1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EDA6-AB97-4725-B186-6F8DAFE3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24DA-38D8-459A-8301-BE9565D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897420C-E9F9-4559-ABA3-FA6B88C30A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28" r="20728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97CC-17EA-4B48-98F3-567FBEBD55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Make a data frame of Extracted features from comments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1CC54-771F-4E30-B23F-9A3411E5A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2" y="2466413"/>
            <a:ext cx="5556084" cy="42563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2D1C21-DBEB-4DD6-8B9F-BEAE8B3E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14" y="2924442"/>
            <a:ext cx="4503810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3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54FA-52CC-4128-B166-BFAB4159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parsbert</a:t>
            </a:r>
            <a:r>
              <a:rPr lang="en-US" dirty="0"/>
              <a:t> embeddings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FCB7-5572-444A-A993-A01510D13BC0}"/>
              </a:ext>
            </a:extLst>
          </p:cNvPr>
          <p:cNvSpPr txBox="1"/>
          <p:nvPr/>
        </p:nvSpPr>
        <p:spPr>
          <a:xfrm>
            <a:off x="407351" y="2721114"/>
            <a:ext cx="339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E465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SVM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BCA26C-3D09-4511-932E-CF9DE2A2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98" y="3445817"/>
            <a:ext cx="4130398" cy="28044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4BAD4F-8D6A-4059-B5AE-50347B4C3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9"/>
          <a:stretch/>
        </p:blipFill>
        <p:spPr>
          <a:xfrm>
            <a:off x="497806" y="3429000"/>
            <a:ext cx="4221846" cy="28212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9062DA-5D18-4604-83D5-E54261050E59}"/>
              </a:ext>
            </a:extLst>
          </p:cNvPr>
          <p:cNvSpPr txBox="1"/>
          <p:nvPr/>
        </p:nvSpPr>
        <p:spPr>
          <a:xfrm>
            <a:off x="6442046" y="2575020"/>
            <a:ext cx="5210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E465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7992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851996-06F4-47BB-941A-ECAB5154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 with balance and imbalanced data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4612A-3305-480A-A5D1-00E0E13B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6A2F0-A823-4FCD-A179-EB87C418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324F5-136D-4102-A3F8-1905264F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968EA-9592-4DD5-A62D-C49C43D70EE2}"/>
              </a:ext>
            </a:extLst>
          </p:cNvPr>
          <p:cNvSpPr txBox="1"/>
          <p:nvPr/>
        </p:nvSpPr>
        <p:spPr>
          <a:xfrm>
            <a:off x="541821" y="77941"/>
            <a:ext cx="339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Imbalanced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D1E71-0F68-46A1-8860-F011F1FE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4" y="809204"/>
            <a:ext cx="4115157" cy="1958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5E66E-55DC-4502-A999-FE15C8785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8" y="2975757"/>
            <a:ext cx="3775905" cy="37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8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851996-06F4-47BB-941A-ECAB5154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 with balance and imbalanced data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4612A-3305-480A-A5D1-00E0E13B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968EA-9592-4DD5-A62D-C49C43D70EE2}"/>
              </a:ext>
            </a:extLst>
          </p:cNvPr>
          <p:cNvSpPr txBox="1"/>
          <p:nvPr/>
        </p:nvSpPr>
        <p:spPr>
          <a:xfrm>
            <a:off x="541821" y="77941"/>
            <a:ext cx="339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Balanced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CCFEF3-7ECE-4096-A5AF-2A99A73B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9" y="735220"/>
            <a:ext cx="3726503" cy="21337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1BB520-947F-4822-AEFB-949D2B1B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3" y="2811931"/>
            <a:ext cx="3896830" cy="39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851996-06F4-47BB-941A-ECAB5154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 with balance and imbalanced data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4612A-3305-480A-A5D1-00E0E13B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6A2F0-A823-4FCD-A179-EB87C418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324F5-136D-4102-A3F8-1905264F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968EA-9592-4DD5-A62D-C49C43D70EE2}"/>
              </a:ext>
            </a:extLst>
          </p:cNvPr>
          <p:cNvSpPr txBox="1"/>
          <p:nvPr/>
        </p:nvSpPr>
        <p:spPr>
          <a:xfrm>
            <a:off x="541821" y="77941"/>
            <a:ext cx="339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Imbalanced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D1E71-0F68-46A1-8860-F011F1FE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4" y="809204"/>
            <a:ext cx="4115157" cy="1958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5E66E-55DC-4502-A999-FE15C8785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8" y="2975757"/>
            <a:ext cx="3775905" cy="37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851996-06F4-47BB-941A-ECAB5154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 with balance and imbalanced data</a:t>
            </a:r>
          </a:p>
          <a:p>
            <a:r>
              <a:rPr lang="en-US" dirty="0"/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E40F5-2C00-4269-8E5B-312609E5B163}"/>
              </a:ext>
            </a:extLst>
          </p:cNvPr>
          <p:cNvSpPr txBox="1"/>
          <p:nvPr/>
        </p:nvSpPr>
        <p:spPr>
          <a:xfrm>
            <a:off x="379564" y="84379"/>
            <a:ext cx="339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Balanced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322FD-A5DD-454E-8024-E3949EBC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4" y="784180"/>
            <a:ext cx="4619926" cy="2975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6D36D8-C2E4-458A-B9AC-6073D49D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47" y="1147487"/>
            <a:ext cx="5867908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5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79AF-FE72-41B2-8D42-2E280BFC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EF1EA-4756-4006-9A73-9409154D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" y="1748201"/>
            <a:ext cx="6049354" cy="4159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12157A-22DB-487D-BC91-2F496FFA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61" y="1891636"/>
            <a:ext cx="5568663" cy="38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851996-06F4-47BB-941A-ECAB5154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 with balance and imbalanced data</a:t>
            </a:r>
          </a:p>
          <a:p>
            <a:r>
              <a:rPr lang="en-US" dirty="0"/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E40F5-2C00-4269-8E5B-312609E5B163}"/>
              </a:ext>
            </a:extLst>
          </p:cNvPr>
          <p:cNvSpPr txBox="1"/>
          <p:nvPr/>
        </p:nvSpPr>
        <p:spPr>
          <a:xfrm>
            <a:off x="379564" y="84379"/>
            <a:ext cx="339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Balanced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322FD-A5DD-454E-8024-E3949EBC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4" y="784180"/>
            <a:ext cx="4619926" cy="2975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6D36D8-C2E4-458A-B9AC-6073D49D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47" y="1147487"/>
            <a:ext cx="5867908" cy="5082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62636D-3BE9-4C00-ACD9-D99E56DC0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45" y="4645768"/>
            <a:ext cx="5779983" cy="15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9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B691-20F9-467C-AF10-5004C4D2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conflict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9B9298-4143-4701-90CA-0C0128D8E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61902" b="6717"/>
          <a:stretch/>
        </p:blipFill>
        <p:spPr>
          <a:xfrm>
            <a:off x="295835" y="2510119"/>
            <a:ext cx="3487271" cy="40610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6735A4-7934-430A-994D-706C9A9809D4}"/>
              </a:ext>
            </a:extLst>
          </p:cNvPr>
          <p:cNvSpPr txBox="1"/>
          <p:nvPr/>
        </p:nvSpPr>
        <p:spPr>
          <a:xfrm>
            <a:off x="3867912" y="2773834"/>
            <a:ext cx="3393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There are 230 comments with more than 3 happy adjectives with sad label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328223-0657-4D44-9266-5CA299894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218" y="2332110"/>
            <a:ext cx="2167764" cy="43208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748A92-0002-489E-8B69-3D90D58B436F}"/>
              </a:ext>
            </a:extLst>
          </p:cNvPr>
          <p:cNvSpPr txBox="1"/>
          <p:nvPr/>
        </p:nvSpPr>
        <p:spPr>
          <a:xfrm>
            <a:off x="9598788" y="3897218"/>
            <a:ext cx="2678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Also 50 comments with more than 3 sad adjective and happy label</a:t>
            </a:r>
          </a:p>
        </p:txBody>
      </p:sp>
    </p:spTree>
    <p:extLst>
      <p:ext uri="{BB962C8B-B14F-4D97-AF65-F5344CB8AC3E}">
        <p14:creationId xmlns:p14="http://schemas.microsoft.com/office/powerpoint/2010/main" val="201966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3" y="753035"/>
            <a:ext cx="5765024" cy="546488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Preprocessing</a:t>
            </a:r>
          </a:p>
          <a:p>
            <a:r>
              <a:rPr lang="en-US" dirty="0"/>
              <a:t>Words feature engineering</a:t>
            </a:r>
          </a:p>
          <a:p>
            <a:pPr lvl="0"/>
            <a:r>
              <a:rPr lang="en-US" dirty="0"/>
              <a:t>Emoji Analysis</a:t>
            </a:r>
          </a:p>
          <a:p>
            <a:pPr lvl="0"/>
            <a:r>
              <a:rPr lang="en-US" dirty="0"/>
              <a:t>Essential words Analysis</a:t>
            </a:r>
          </a:p>
          <a:p>
            <a:pPr lvl="0"/>
            <a:r>
              <a:rPr lang="en-US" dirty="0"/>
              <a:t>TF-IDF Approach</a:t>
            </a:r>
          </a:p>
          <a:p>
            <a:pPr lvl="0"/>
            <a:r>
              <a:rPr lang="en-US" dirty="0"/>
              <a:t>ML Based Approach</a:t>
            </a:r>
          </a:p>
          <a:p>
            <a:pPr lvl="0"/>
            <a:r>
              <a:rPr lang="en-US" dirty="0"/>
              <a:t>Word Embedding _ml Approach</a:t>
            </a:r>
          </a:p>
          <a:p>
            <a:pPr lvl="0"/>
            <a:r>
              <a:rPr lang="en-US" dirty="0"/>
              <a:t>ParsBert Approach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8432-CFA9-4F2E-902D-95B3806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 </a:t>
            </a:r>
            <a:r>
              <a:rPr lang="en-US" dirty="0" err="1"/>
              <a:t>hoda</a:t>
            </a:r>
            <a:r>
              <a:rPr lang="en-US" dirty="0"/>
              <a:t> </a:t>
            </a:r>
            <a:r>
              <a:rPr lang="en-US" dirty="0" err="1"/>
              <a:t>nayebi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851996-06F4-47BB-941A-ECAB5154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 with balance and imbalanced data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6A2F0-A823-4FCD-A179-EB87C418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324F5-136D-4102-A3F8-1905264F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E40F5-2C00-4269-8E5B-312609E5B163}"/>
              </a:ext>
            </a:extLst>
          </p:cNvPr>
          <p:cNvSpPr txBox="1"/>
          <p:nvPr/>
        </p:nvSpPr>
        <p:spPr>
          <a:xfrm>
            <a:off x="622504" y="4171634"/>
            <a:ext cx="339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parsBert-50K Balanced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4DFD3-ABE9-4B5F-9B33-F7DBDCD0A332}"/>
              </a:ext>
            </a:extLst>
          </p:cNvPr>
          <p:cNvSpPr txBox="1"/>
          <p:nvPr/>
        </p:nvSpPr>
        <p:spPr>
          <a:xfrm>
            <a:off x="530979" y="830538"/>
            <a:ext cx="339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parsBert-50K Imbalance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52CB0-8C50-4D30-ABA5-D1A37E44ECDC}"/>
              </a:ext>
            </a:extLst>
          </p:cNvPr>
          <p:cNvSpPr txBox="1"/>
          <p:nvPr/>
        </p:nvSpPr>
        <p:spPr>
          <a:xfrm>
            <a:off x="835152" y="2109821"/>
            <a:ext cx="154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Accuracy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59D32-3069-4CE0-88EB-665B6C6CD6E8}"/>
              </a:ext>
            </a:extLst>
          </p:cNvPr>
          <p:cNvSpPr txBox="1"/>
          <p:nvPr/>
        </p:nvSpPr>
        <p:spPr>
          <a:xfrm>
            <a:off x="2475509" y="2109821"/>
            <a:ext cx="154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90%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475E5-3306-474A-8DCB-2D3D0D98D1A0}"/>
              </a:ext>
            </a:extLst>
          </p:cNvPr>
          <p:cNvSpPr txBox="1"/>
          <p:nvPr/>
        </p:nvSpPr>
        <p:spPr>
          <a:xfrm>
            <a:off x="1112340" y="2745886"/>
            <a:ext cx="224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F1-score_happy: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	neutral: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	sad: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D9E16-4A08-4977-8301-14718FA6F98A}"/>
              </a:ext>
            </a:extLst>
          </p:cNvPr>
          <p:cNvSpPr txBox="1"/>
          <p:nvPr/>
        </p:nvSpPr>
        <p:spPr>
          <a:xfrm>
            <a:off x="1466805" y="5258827"/>
            <a:ext cx="154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Accuracy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D01B35-A39B-414B-B136-FEE5D49A23C2}"/>
              </a:ext>
            </a:extLst>
          </p:cNvPr>
          <p:cNvSpPr txBox="1"/>
          <p:nvPr/>
        </p:nvSpPr>
        <p:spPr>
          <a:xfrm>
            <a:off x="3603856" y="5258827"/>
            <a:ext cx="154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71%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BEB9C-CD39-4F61-9025-185C508A82A1}"/>
              </a:ext>
            </a:extLst>
          </p:cNvPr>
          <p:cNvSpPr txBox="1"/>
          <p:nvPr/>
        </p:nvSpPr>
        <p:spPr>
          <a:xfrm>
            <a:off x="3302800" y="2745886"/>
            <a:ext cx="224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30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5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723A2-3D37-41B5-826C-5DB1575D389C}"/>
              </a:ext>
            </a:extLst>
          </p:cNvPr>
          <p:cNvSpPr txBox="1"/>
          <p:nvPr/>
        </p:nvSpPr>
        <p:spPr>
          <a:xfrm>
            <a:off x="4703065" y="5905158"/>
            <a:ext cx="224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76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56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76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6E712-4594-49D3-BE67-3936CAC00FC6}"/>
              </a:ext>
            </a:extLst>
          </p:cNvPr>
          <p:cNvSpPr txBox="1"/>
          <p:nvPr/>
        </p:nvSpPr>
        <p:spPr>
          <a:xfrm>
            <a:off x="2319254" y="5893415"/>
            <a:ext cx="224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F1-score_happy: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	neutral: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	sad: </a:t>
            </a:r>
          </a:p>
        </p:txBody>
      </p:sp>
    </p:spTree>
    <p:extLst>
      <p:ext uri="{BB962C8B-B14F-4D97-AF65-F5344CB8AC3E}">
        <p14:creationId xmlns:p14="http://schemas.microsoft.com/office/powerpoint/2010/main" val="95145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CE53-B6D2-4C63-8335-311141EC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2DF19A-83AA-46FE-9481-F2A7471D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427" y="2496421"/>
            <a:ext cx="1478408" cy="18746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884A-7BEF-4724-85BB-020E826D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E4CF-FDB0-45BD-8B44-919E0351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94D1-494A-430A-9E80-01EDC1B6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5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F23E7BF-7110-4EAD-9CA1-EEF5FE17F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8" r="8667"/>
          <a:stretch/>
        </p:blipFill>
        <p:spPr>
          <a:xfrm>
            <a:off x="6010836" y="587717"/>
            <a:ext cx="5906037" cy="39022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4828-9E42-4078-A711-2DD0B72E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51BAB-B51D-40D4-9190-52BDBC27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D81D5-4562-4E30-A0FA-0A28AC4C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3" y="320079"/>
            <a:ext cx="2449069" cy="60362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450CB-8DE7-4B0D-BB1A-33796A0E724A}"/>
              </a:ext>
            </a:extLst>
          </p:cNvPr>
          <p:cNvCxnSpPr/>
          <p:nvPr/>
        </p:nvCxnSpPr>
        <p:spPr>
          <a:xfrm>
            <a:off x="2976282" y="4563035"/>
            <a:ext cx="7709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9351C8-16C9-47FC-ACB3-C4F61B31CF81}"/>
              </a:ext>
            </a:extLst>
          </p:cNvPr>
          <p:cNvSpPr txBox="1"/>
          <p:nvPr/>
        </p:nvSpPr>
        <p:spPr>
          <a:xfrm>
            <a:off x="3843618" y="4146339"/>
            <a:ext cx="1299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41%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23358-72EE-4277-B42F-95A054A54951}"/>
              </a:ext>
            </a:extLst>
          </p:cNvPr>
          <p:cNvSpPr txBox="1"/>
          <p:nvPr/>
        </p:nvSpPr>
        <p:spPr>
          <a:xfrm>
            <a:off x="7292788" y="4549314"/>
            <a:ext cx="3480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We have 781 Unique categories </a:t>
            </a:r>
            <a:r>
              <a:rPr lang="en-US" sz="2400" dirty="0">
                <a:ln w="0"/>
                <a:solidFill>
                  <a:srgbClr val="E465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which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310 of them are more than 1000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62633-2B2A-461F-9B58-EB8036F28EEC}"/>
              </a:ext>
            </a:extLst>
          </p:cNvPr>
          <p:cNvSpPr txBox="1"/>
          <p:nvPr/>
        </p:nvSpPr>
        <p:spPr>
          <a:xfrm>
            <a:off x="3933265" y="4779396"/>
            <a:ext cx="348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Null values</a:t>
            </a:r>
          </a:p>
        </p:txBody>
      </p:sp>
    </p:spTree>
    <p:extLst>
      <p:ext uri="{BB962C8B-B14F-4D97-AF65-F5344CB8AC3E}">
        <p14:creationId xmlns:p14="http://schemas.microsoft.com/office/powerpoint/2010/main" val="94577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C9A9491-DF65-4A82-A5CC-0C0B069B4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7"/>
          <a:stretch/>
        </p:blipFill>
        <p:spPr>
          <a:xfrm>
            <a:off x="84078" y="4061396"/>
            <a:ext cx="8222631" cy="2796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766B6-8A2A-4370-981B-27767271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161" y="100200"/>
            <a:ext cx="6329439" cy="4202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2D6A4E-AC7A-4632-B06E-061B3186A1AA}"/>
              </a:ext>
            </a:extLst>
          </p:cNvPr>
          <p:cNvSpPr txBox="1"/>
          <p:nvPr/>
        </p:nvSpPr>
        <p:spPr>
          <a:xfrm>
            <a:off x="8494966" y="4745366"/>
            <a:ext cx="316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There is no significant variation in vendors with delivery over stars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CAA91-CFB9-4F82-B1E9-B41931BDFE0F}"/>
              </a:ext>
            </a:extLst>
          </p:cNvPr>
          <p:cNvSpPr txBox="1"/>
          <p:nvPr/>
        </p:nvSpPr>
        <p:spPr>
          <a:xfrm>
            <a:off x="1832925" y="1227342"/>
            <a:ext cx="4029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The median price of 4 star products are more than the others while products with 5 stars have more discount amount</a:t>
            </a:r>
          </a:p>
        </p:txBody>
      </p:sp>
    </p:spTree>
    <p:extLst>
      <p:ext uri="{BB962C8B-B14F-4D97-AF65-F5344CB8AC3E}">
        <p14:creationId xmlns:p14="http://schemas.microsoft.com/office/powerpoint/2010/main" val="93794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3874C7-48FF-44F1-AE0F-F3C6BA20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72" y="497763"/>
            <a:ext cx="9646055" cy="58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9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368F63E-8854-4392-BEE3-EEF726D5FEC0}"/>
              </a:ext>
            </a:extLst>
          </p:cNvPr>
          <p:cNvSpPr/>
          <p:nvPr/>
        </p:nvSpPr>
        <p:spPr>
          <a:xfrm>
            <a:off x="4457789" y="3882348"/>
            <a:ext cx="2840377" cy="28069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889D60-F38E-42F3-B393-BB3FCB34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 analysis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CFED06-C33A-43D8-A909-CF4237B596F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46357" y="5312353"/>
            <a:ext cx="3063240" cy="54864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Neutral Unique emojis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D588EF-834F-4221-A082-11380E500C93}"/>
              </a:ext>
            </a:extLst>
          </p:cNvPr>
          <p:cNvSpPr txBox="1">
            <a:spLocks/>
          </p:cNvSpPr>
          <p:nvPr/>
        </p:nvSpPr>
        <p:spPr>
          <a:xfrm>
            <a:off x="4345773" y="4371505"/>
            <a:ext cx="3063240" cy="907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4A062A-0326-460F-999A-2D515096E443}"/>
              </a:ext>
            </a:extLst>
          </p:cNvPr>
          <p:cNvGrpSpPr/>
          <p:nvPr/>
        </p:nvGrpSpPr>
        <p:grpSpPr>
          <a:xfrm>
            <a:off x="714574" y="3163557"/>
            <a:ext cx="3094351" cy="2806939"/>
            <a:chOff x="714574" y="3047013"/>
            <a:chExt cx="3094351" cy="2806939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462A9E44-BC88-4E58-8EC5-3596444B15AD}"/>
                </a:ext>
              </a:extLst>
            </p:cNvPr>
            <p:cNvSpPr/>
            <p:nvPr/>
          </p:nvSpPr>
          <p:spPr>
            <a:xfrm>
              <a:off x="841248" y="3047013"/>
              <a:ext cx="2840377" cy="2806939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 Placeholder 10">
              <a:extLst>
                <a:ext uri="{FF2B5EF4-FFF2-40B4-BE49-F238E27FC236}">
                  <a16:creationId xmlns:a16="http://schemas.microsoft.com/office/drawing/2014/main" id="{01D54228-EE20-43C7-9E1A-0A6DC5C70CF1}"/>
                </a:ext>
              </a:extLst>
            </p:cNvPr>
            <p:cNvSpPr txBox="1">
              <a:spLocks/>
            </p:cNvSpPr>
            <p:nvPr/>
          </p:nvSpPr>
          <p:spPr>
            <a:xfrm>
              <a:off x="745685" y="3586376"/>
              <a:ext cx="3063240" cy="5486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Sad Unique emojis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FDD1B5EF-99A6-4285-82E2-7BA54C58FD9A}"/>
                </a:ext>
              </a:extLst>
            </p:cNvPr>
            <p:cNvSpPr txBox="1">
              <a:spLocks/>
            </p:cNvSpPr>
            <p:nvPr/>
          </p:nvSpPr>
          <p:spPr>
            <a:xfrm>
              <a:off x="714574" y="4469667"/>
              <a:ext cx="3063240" cy="9070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A00CBD-1CA1-4A0E-8F1C-3E6602DE6303}"/>
              </a:ext>
            </a:extLst>
          </p:cNvPr>
          <p:cNvGrpSpPr/>
          <p:nvPr/>
        </p:nvGrpSpPr>
        <p:grpSpPr>
          <a:xfrm>
            <a:off x="8073161" y="3163556"/>
            <a:ext cx="3098115" cy="2806939"/>
            <a:chOff x="8261602" y="3047013"/>
            <a:chExt cx="3098115" cy="2806939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8A7CEF9B-0ACB-4FEC-A416-150193E6D50A}"/>
                </a:ext>
              </a:extLst>
            </p:cNvPr>
            <p:cNvSpPr/>
            <p:nvPr/>
          </p:nvSpPr>
          <p:spPr>
            <a:xfrm>
              <a:off x="8373034" y="3047013"/>
              <a:ext cx="2840377" cy="2806939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EF4F53A8-9235-49D0-93B0-890A0748FC59}"/>
                </a:ext>
              </a:extLst>
            </p:cNvPr>
            <p:cNvSpPr txBox="1">
              <a:spLocks/>
            </p:cNvSpPr>
            <p:nvPr/>
          </p:nvSpPr>
          <p:spPr>
            <a:xfrm>
              <a:off x="8261602" y="3586376"/>
              <a:ext cx="3063240" cy="5486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Happy Unique emojis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CB2FB533-EA82-481C-B045-7F04963384D9}"/>
                </a:ext>
              </a:extLst>
            </p:cNvPr>
            <p:cNvSpPr txBox="1">
              <a:spLocks/>
            </p:cNvSpPr>
            <p:nvPr/>
          </p:nvSpPr>
          <p:spPr>
            <a:xfrm>
              <a:off x="8296477" y="4443131"/>
              <a:ext cx="3063240" cy="9070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440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1401AE2-8CC2-43B6-99A0-75FF039B7CB3}"/>
              </a:ext>
            </a:extLst>
          </p:cNvPr>
          <p:cNvSpPr txBox="1"/>
          <p:nvPr/>
        </p:nvSpPr>
        <p:spPr>
          <a:xfrm>
            <a:off x="4928970" y="257412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95.41%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0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DE794A0-3528-409D-81A1-3BED9E4D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Emojis dataset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CD68CD8-28BB-4CCA-B24C-2A59434F4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2868706"/>
            <a:ext cx="11546026" cy="36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5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5CB12C-5CAA-4727-8A1C-91EE998A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3" y="0"/>
            <a:ext cx="6234926" cy="3857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E0235-B9F6-4566-BF21-0594676AC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05"/>
          <a:stretch/>
        </p:blipFill>
        <p:spPr>
          <a:xfrm>
            <a:off x="1414060" y="549479"/>
            <a:ext cx="3537180" cy="3347539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197F91F-4608-43BF-A74C-8505332D679F}"/>
              </a:ext>
            </a:extLst>
          </p:cNvPr>
          <p:cNvCxnSpPr>
            <a:cxnSpLocks/>
          </p:cNvCxnSpPr>
          <p:nvPr/>
        </p:nvCxnSpPr>
        <p:spPr>
          <a:xfrm rot="10800000">
            <a:off x="4670613" y="2223250"/>
            <a:ext cx="1066801" cy="92336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01ED2F-836A-4CC5-B6CF-8D8240669426}"/>
              </a:ext>
            </a:extLst>
          </p:cNvPr>
          <p:cNvSpPr txBox="1"/>
          <p:nvPr/>
        </p:nvSpPr>
        <p:spPr>
          <a:xfrm>
            <a:off x="6096000" y="1132591"/>
            <a:ext cx="316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About 10% of all comments contains emojis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FA948-A652-4112-94AE-5035C3FC1F18}"/>
              </a:ext>
            </a:extLst>
          </p:cNvPr>
          <p:cNvSpPr txBox="1"/>
          <p:nvPr/>
        </p:nvSpPr>
        <p:spPr>
          <a:xfrm>
            <a:off x="190377" y="245085"/>
            <a:ext cx="244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98% of all these emojis are happy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EE25D4-C66B-442F-940C-FD2BC2ACB69D}"/>
              </a:ext>
            </a:extLst>
          </p:cNvPr>
          <p:cNvGrpSpPr/>
          <p:nvPr/>
        </p:nvGrpSpPr>
        <p:grpSpPr>
          <a:xfrm>
            <a:off x="457379" y="4201412"/>
            <a:ext cx="5450542" cy="2510118"/>
            <a:chOff x="484093" y="4347882"/>
            <a:chExt cx="5450542" cy="25101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890122-B307-4BBE-81A8-086F0723CE97}"/>
                </a:ext>
              </a:extLst>
            </p:cNvPr>
            <p:cNvSpPr/>
            <p:nvPr/>
          </p:nvSpPr>
          <p:spPr>
            <a:xfrm>
              <a:off x="484094" y="4347882"/>
              <a:ext cx="5450541" cy="2510118"/>
            </a:xfrm>
            <a:prstGeom prst="rect">
              <a:avLst/>
            </a:prstGeom>
            <a:solidFill>
              <a:srgbClr val="FFB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5102B6-7749-4476-BBFB-ADABE7F9C8C8}"/>
                </a:ext>
              </a:extLst>
            </p:cNvPr>
            <p:cNvSpPr/>
            <p:nvPr/>
          </p:nvSpPr>
          <p:spPr>
            <a:xfrm>
              <a:off x="484093" y="5873046"/>
              <a:ext cx="5450541" cy="984954"/>
            </a:xfrm>
            <a:prstGeom prst="rect">
              <a:avLst/>
            </a:prstGeom>
            <a:solidFill>
              <a:srgbClr val="91BD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9B0A88-3379-4D21-B407-E8ADF9D00EE5}"/>
              </a:ext>
            </a:extLst>
          </p:cNvPr>
          <p:cNvSpPr txBox="1"/>
          <p:nvPr/>
        </p:nvSpPr>
        <p:spPr>
          <a:xfrm>
            <a:off x="6096000" y="5141870"/>
            <a:ext cx="4014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The average length of characters in sad comments is 1.5 times greater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CE0602-72C7-49F1-A158-3A3D4A69BC4E}"/>
              </a:ext>
            </a:extLst>
          </p:cNvPr>
          <p:cNvSpPr txBox="1"/>
          <p:nvPr/>
        </p:nvSpPr>
        <p:spPr>
          <a:xfrm>
            <a:off x="547026" y="4351652"/>
            <a:ext cx="244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Average of character amount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3F3B2-A06E-4588-8FA3-0A63D75EF707}"/>
              </a:ext>
            </a:extLst>
          </p:cNvPr>
          <p:cNvSpPr txBox="1"/>
          <p:nvPr/>
        </p:nvSpPr>
        <p:spPr>
          <a:xfrm>
            <a:off x="4773883" y="5029609"/>
            <a:ext cx="24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77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67D6B7-5072-4D6C-8345-AED387298781}"/>
              </a:ext>
            </a:extLst>
          </p:cNvPr>
          <p:cNvSpPr txBox="1"/>
          <p:nvPr/>
        </p:nvSpPr>
        <p:spPr>
          <a:xfrm>
            <a:off x="4773883" y="5725339"/>
            <a:ext cx="244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68967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3A2710-602D-4BB7-B0BB-78659469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words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243D3-EDB9-4EED-81C4-D6147F13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76E93E-5F51-4F34-B2BC-CABE62A1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6" y="2844804"/>
            <a:ext cx="6962076" cy="3337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3548F7-12D6-4008-B956-ACDC0774E124}"/>
              </a:ext>
            </a:extLst>
          </p:cNvPr>
          <p:cNvSpPr txBox="1"/>
          <p:nvPr/>
        </p:nvSpPr>
        <p:spPr>
          <a:xfrm>
            <a:off x="7910994" y="2926234"/>
            <a:ext cx="3572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Make lists of words that that have more than 60% chance of use for each Adj, Noun &amp; Adverb</a:t>
            </a:r>
          </a:p>
        </p:txBody>
      </p:sp>
    </p:spTree>
    <p:extLst>
      <p:ext uri="{BB962C8B-B14F-4D97-AF65-F5344CB8AC3E}">
        <p14:creationId xmlns:p14="http://schemas.microsoft.com/office/powerpoint/2010/main" val="358119009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1404</TotalTime>
  <Words>327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Arial Rounded MT Bold</vt:lpstr>
      <vt:lpstr>Calibri</vt:lpstr>
      <vt:lpstr>The Hand Black</vt:lpstr>
      <vt:lpstr>The Serif Hand Black</vt:lpstr>
      <vt:lpstr>SketchyVTI</vt:lpstr>
      <vt:lpstr>Sentiment aNALYSIS</vt:lpstr>
      <vt:lpstr>Agenda</vt:lpstr>
      <vt:lpstr>PowerPoint Presentation</vt:lpstr>
      <vt:lpstr>PowerPoint Presentation</vt:lpstr>
      <vt:lpstr>PowerPoint Presentation</vt:lpstr>
      <vt:lpstr>Emoji analysis</vt:lpstr>
      <vt:lpstr>Emojis dataset</vt:lpstr>
      <vt:lpstr>PowerPoint Presentation</vt:lpstr>
      <vt:lpstr>Essential words Analysis</vt:lpstr>
      <vt:lpstr>Making 2 samples  1. imbalanced                       2. balanced</vt:lpstr>
      <vt:lpstr>Make a data frame of Extracted features from comments </vt:lpstr>
      <vt:lpstr>Using parsbert embeddings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 conflict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Hamidreza</dc:creator>
  <cp:lastModifiedBy>Hamidreza</cp:lastModifiedBy>
  <cp:revision>32</cp:revision>
  <dcterms:created xsi:type="dcterms:W3CDTF">2024-11-26T10:14:50Z</dcterms:created>
  <dcterms:modified xsi:type="dcterms:W3CDTF">2024-12-05T10:06:22Z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