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2"/>
  </p:notesMasterIdLst>
  <p:sldIdLst>
    <p:sldId id="273" r:id="rId5"/>
    <p:sldId id="291" r:id="rId6"/>
    <p:sldId id="282" r:id="rId7"/>
    <p:sldId id="280" r:id="rId8"/>
    <p:sldId id="276" r:id="rId9"/>
    <p:sldId id="281" r:id="rId10"/>
    <p:sldId id="277" r:id="rId11"/>
    <p:sldId id="278" r:id="rId12"/>
    <p:sldId id="279" r:id="rId13"/>
    <p:sldId id="284" r:id="rId14"/>
    <p:sldId id="283" r:id="rId15"/>
    <p:sldId id="289" r:id="rId16"/>
    <p:sldId id="292" r:id="rId17"/>
    <p:sldId id="293" r:id="rId18"/>
    <p:sldId id="294" r:id="rId19"/>
    <p:sldId id="299" r:id="rId20"/>
    <p:sldId id="300" r:id="rId21"/>
    <p:sldId id="285" r:id="rId22"/>
    <p:sldId id="287" r:id="rId23"/>
    <p:sldId id="288" r:id="rId24"/>
    <p:sldId id="286" r:id="rId25"/>
    <p:sldId id="290" r:id="rId26"/>
    <p:sldId id="295" r:id="rId27"/>
    <p:sldId id="296" r:id="rId28"/>
    <p:sldId id="297" r:id="rId29"/>
    <p:sldId id="298" r:id="rId30"/>
    <p:sldId id="30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p:scale>
          <a:sx n="66" d="100"/>
          <a:sy n="66" d="100"/>
        </p:scale>
        <p:origin x="732" y="104"/>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35567-7478-4524-96C4-7AAF265F3C39}"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CC380D33-679E-4A7E-86E5-470C6F058F88}">
      <dgm:prSet phldrT="[Text]"/>
      <dgm:spPr/>
      <dgm:t>
        <a:bodyPr/>
        <a:lstStyle/>
        <a:p>
          <a:r>
            <a:rPr lang="fr-FR" dirty="0" smtClean="0"/>
            <a:t>retrait</a:t>
          </a:r>
          <a:endParaRPr lang="en-US" dirty="0"/>
        </a:p>
      </dgm:t>
    </dgm:pt>
    <dgm:pt modelId="{BFF7691B-44A0-481F-BF6B-F6B7FFD009DA}">
      <dgm:prSet phldrT="[Text]"/>
      <dgm:spPr/>
      <dgm:t>
        <a:bodyPr/>
        <a:lstStyle/>
        <a:p>
          <a:r>
            <a:rPr lang="fr-FR" dirty="0" smtClean="0"/>
            <a:t>virement </a:t>
          </a:r>
          <a:endParaRPr lang="en-US" dirty="0"/>
        </a:p>
      </dgm:t>
    </dgm:pt>
    <dgm:pt modelId="{0801383E-D1A2-42ED-A080-678E7B9065EA}">
      <dgm:prSet phldrT="[Text]"/>
      <dgm:spPr/>
      <dgm:t>
        <a:bodyPr/>
        <a:lstStyle/>
        <a:p>
          <a:r>
            <a:rPr lang="fr-FR" dirty="0" smtClean="0"/>
            <a:t>versement</a:t>
          </a:r>
          <a:endParaRPr lang="en-US" dirty="0"/>
        </a:p>
      </dgm:t>
    </dgm:pt>
    <dgm:pt modelId="{92751246-0F2F-4AAB-B974-9D7B86888EF7}">
      <dgm:prSet phldrT="[Text]"/>
      <dgm:spPr>
        <a:solidFill>
          <a:srgbClr val="00B0F0"/>
        </a:solidFill>
      </dgm:spPr>
      <dgm:t>
        <a:bodyPr/>
        <a:lstStyle/>
        <a:p>
          <a:r>
            <a:rPr lang="fr-FR" dirty="0" smtClean="0"/>
            <a:t>opérations</a:t>
          </a:r>
        </a:p>
      </dgm:t>
    </dgm:pt>
    <dgm:pt modelId="{0F7233C4-106B-49D1-9669-086632EBFC91}" type="sibTrans" cxnId="{40D62E39-5B21-44FD-B3D2-8D7B6A70F4D5}">
      <dgm:prSet/>
      <dgm:spPr/>
      <dgm:t>
        <a:bodyPr/>
        <a:lstStyle/>
        <a:p>
          <a:endParaRPr lang="en-US"/>
        </a:p>
      </dgm:t>
    </dgm:pt>
    <dgm:pt modelId="{320E308B-29CF-4D21-A6AC-9106E8F84726}" type="parTrans" cxnId="{40D62E39-5B21-44FD-B3D2-8D7B6A70F4D5}">
      <dgm:prSet/>
      <dgm:spPr/>
      <dgm:t>
        <a:bodyPr/>
        <a:lstStyle/>
        <a:p>
          <a:endParaRPr lang="en-US"/>
        </a:p>
      </dgm:t>
    </dgm:pt>
    <dgm:pt modelId="{E5498A7C-72EC-4DE3-A92B-9268B1C81280}" type="sibTrans" cxnId="{1BCFE492-09CA-44CE-BC33-C68C60D6AC9E}">
      <dgm:prSet/>
      <dgm:spPr/>
      <dgm:t>
        <a:bodyPr/>
        <a:lstStyle/>
        <a:p>
          <a:endParaRPr lang="en-US"/>
        </a:p>
      </dgm:t>
    </dgm:pt>
    <dgm:pt modelId="{27CB91CE-F173-496E-BEF1-641F08CA3C6A}" type="parTrans" cxnId="{1BCFE492-09CA-44CE-BC33-C68C60D6AC9E}">
      <dgm:prSet/>
      <dgm:spPr/>
      <dgm:t>
        <a:bodyPr/>
        <a:lstStyle/>
        <a:p>
          <a:endParaRPr lang="en-US"/>
        </a:p>
      </dgm:t>
    </dgm:pt>
    <dgm:pt modelId="{246B6105-340B-4B57-AF04-35BCC7B18B33}" type="sibTrans" cxnId="{EF90B5E6-79E5-4D43-97AB-95E5078CE506}">
      <dgm:prSet/>
      <dgm:spPr/>
      <dgm:t>
        <a:bodyPr/>
        <a:lstStyle/>
        <a:p>
          <a:endParaRPr lang="en-US"/>
        </a:p>
      </dgm:t>
    </dgm:pt>
    <dgm:pt modelId="{A991B1C3-3A2A-4587-A720-46A98C5DA3A4}" type="parTrans" cxnId="{EF90B5E6-79E5-4D43-97AB-95E5078CE506}">
      <dgm:prSet/>
      <dgm:spPr/>
      <dgm:t>
        <a:bodyPr/>
        <a:lstStyle/>
        <a:p>
          <a:endParaRPr lang="en-US"/>
        </a:p>
      </dgm:t>
    </dgm:pt>
    <dgm:pt modelId="{27FF238A-DDF0-4F9C-B3DA-A59F782EFBFC}" type="sibTrans" cxnId="{F40B0479-CD86-4E38-8F27-80CB7520B008}">
      <dgm:prSet/>
      <dgm:spPr/>
      <dgm:t>
        <a:bodyPr/>
        <a:lstStyle/>
        <a:p>
          <a:endParaRPr lang="en-US"/>
        </a:p>
      </dgm:t>
    </dgm:pt>
    <dgm:pt modelId="{EED987E7-20FF-4FA0-941C-569F29AF7E61}" type="parTrans" cxnId="{F40B0479-CD86-4E38-8F27-80CB7520B008}">
      <dgm:prSet/>
      <dgm:spPr/>
      <dgm:t>
        <a:bodyPr/>
        <a:lstStyle/>
        <a:p>
          <a:endParaRPr lang="en-US"/>
        </a:p>
      </dgm:t>
    </dgm:pt>
    <dgm:pt modelId="{42EF81BE-8118-4569-ACCB-8AC53C2CFEC3}">
      <dgm:prSet/>
      <dgm:spPr/>
      <dgm:t>
        <a:bodyPr/>
        <a:lstStyle/>
        <a:p>
          <a:r>
            <a:rPr lang="fr-FR" dirty="0" smtClean="0"/>
            <a:t>prêt</a:t>
          </a:r>
          <a:endParaRPr lang="en-US" dirty="0"/>
        </a:p>
      </dgm:t>
    </dgm:pt>
    <dgm:pt modelId="{6B2A2EB4-F217-47DC-B2A0-C8EA33A1CD5F}" type="parTrans" cxnId="{D369A260-DD7E-4FEC-8111-6909CD1C4912}">
      <dgm:prSet/>
      <dgm:spPr/>
      <dgm:t>
        <a:bodyPr/>
        <a:lstStyle/>
        <a:p>
          <a:endParaRPr lang="en-US"/>
        </a:p>
      </dgm:t>
    </dgm:pt>
    <dgm:pt modelId="{2455151B-D461-4B95-9107-4E76D7DB1A49}" type="sibTrans" cxnId="{D369A260-DD7E-4FEC-8111-6909CD1C4912}">
      <dgm:prSet/>
      <dgm:spPr/>
      <dgm:t>
        <a:bodyPr/>
        <a:lstStyle/>
        <a:p>
          <a:endParaRPr lang="en-US"/>
        </a:p>
      </dgm:t>
    </dgm:pt>
    <dgm:pt modelId="{4DB39B52-1D1C-4D0A-9D42-362392524D2B}" type="pres">
      <dgm:prSet presAssocID="{1D935567-7478-4524-96C4-7AAF265F3C39}" presName="hierChild1" presStyleCnt="0">
        <dgm:presLayoutVars>
          <dgm:orgChart val="1"/>
          <dgm:chPref val="1"/>
          <dgm:dir/>
          <dgm:animOne val="branch"/>
          <dgm:animLvl val="lvl"/>
          <dgm:resizeHandles/>
        </dgm:presLayoutVars>
      </dgm:prSet>
      <dgm:spPr/>
      <dgm:t>
        <a:bodyPr/>
        <a:lstStyle/>
        <a:p>
          <a:endParaRPr lang="en-US"/>
        </a:p>
      </dgm:t>
    </dgm:pt>
    <dgm:pt modelId="{E1623671-0219-42FF-BFEC-D37C396DBBF0}" type="pres">
      <dgm:prSet presAssocID="{92751246-0F2F-4AAB-B974-9D7B86888EF7}" presName="hierRoot1" presStyleCnt="0">
        <dgm:presLayoutVars>
          <dgm:hierBranch val="init"/>
        </dgm:presLayoutVars>
      </dgm:prSet>
      <dgm:spPr/>
    </dgm:pt>
    <dgm:pt modelId="{F5550E21-6AAF-4F11-9507-75DD8949817D}" type="pres">
      <dgm:prSet presAssocID="{92751246-0F2F-4AAB-B974-9D7B86888EF7}" presName="rootComposite1" presStyleCnt="0"/>
      <dgm:spPr/>
    </dgm:pt>
    <dgm:pt modelId="{448180C7-EFFC-4E3B-8A6C-DB3715BE8664}" type="pres">
      <dgm:prSet presAssocID="{92751246-0F2F-4AAB-B974-9D7B86888EF7}" presName="rootText1" presStyleLbl="node0" presStyleIdx="0" presStyleCnt="1" custScaleX="205862" custLinFactNeighborX="-27089" custLinFactNeighborY="-34090">
        <dgm:presLayoutVars>
          <dgm:chPref val="3"/>
        </dgm:presLayoutVars>
      </dgm:prSet>
      <dgm:spPr/>
      <dgm:t>
        <a:bodyPr/>
        <a:lstStyle/>
        <a:p>
          <a:endParaRPr lang="en-US"/>
        </a:p>
      </dgm:t>
    </dgm:pt>
    <dgm:pt modelId="{D61F1F41-3559-45E0-8AA2-46C839594F66}" type="pres">
      <dgm:prSet presAssocID="{92751246-0F2F-4AAB-B974-9D7B86888EF7}" presName="rootConnector1" presStyleLbl="node1" presStyleIdx="0" presStyleCnt="0"/>
      <dgm:spPr/>
      <dgm:t>
        <a:bodyPr/>
        <a:lstStyle/>
        <a:p>
          <a:endParaRPr lang="en-US"/>
        </a:p>
      </dgm:t>
    </dgm:pt>
    <dgm:pt modelId="{CD2DE8B6-795C-4D69-9D88-80A1A959F3FD}" type="pres">
      <dgm:prSet presAssocID="{92751246-0F2F-4AAB-B974-9D7B86888EF7}" presName="hierChild2" presStyleCnt="0"/>
      <dgm:spPr/>
    </dgm:pt>
    <dgm:pt modelId="{414ED4C1-A5D6-49CB-9E9E-2D1653AB45DD}" type="pres">
      <dgm:prSet presAssocID="{EED987E7-20FF-4FA0-941C-569F29AF7E61}" presName="Name37" presStyleLbl="parChTrans1D2" presStyleIdx="0" presStyleCnt="4"/>
      <dgm:spPr/>
      <dgm:t>
        <a:bodyPr/>
        <a:lstStyle/>
        <a:p>
          <a:endParaRPr lang="en-US"/>
        </a:p>
      </dgm:t>
    </dgm:pt>
    <dgm:pt modelId="{3618C29B-CEF0-47F3-BF9F-93505EA2DEC4}" type="pres">
      <dgm:prSet presAssocID="{0801383E-D1A2-42ED-A080-678E7B9065EA}" presName="hierRoot2" presStyleCnt="0">
        <dgm:presLayoutVars>
          <dgm:hierBranch val="init"/>
        </dgm:presLayoutVars>
      </dgm:prSet>
      <dgm:spPr/>
    </dgm:pt>
    <dgm:pt modelId="{0C7B4AF9-F68B-4CED-96B3-53C47702F465}" type="pres">
      <dgm:prSet presAssocID="{0801383E-D1A2-42ED-A080-678E7B9065EA}" presName="rootComposite" presStyleCnt="0"/>
      <dgm:spPr/>
    </dgm:pt>
    <dgm:pt modelId="{176A77D3-F305-4FDD-8728-2D5772CB0544}" type="pres">
      <dgm:prSet presAssocID="{0801383E-D1A2-42ED-A080-678E7B9065EA}" presName="rootText" presStyleLbl="node2" presStyleIdx="0" presStyleCnt="4">
        <dgm:presLayoutVars>
          <dgm:chPref val="3"/>
        </dgm:presLayoutVars>
      </dgm:prSet>
      <dgm:spPr/>
      <dgm:t>
        <a:bodyPr/>
        <a:lstStyle/>
        <a:p>
          <a:endParaRPr lang="en-US"/>
        </a:p>
      </dgm:t>
    </dgm:pt>
    <dgm:pt modelId="{4CE1857B-B9DB-4AFE-A80D-0C56996436B7}" type="pres">
      <dgm:prSet presAssocID="{0801383E-D1A2-42ED-A080-678E7B9065EA}" presName="rootConnector" presStyleLbl="node2" presStyleIdx="0" presStyleCnt="4"/>
      <dgm:spPr/>
      <dgm:t>
        <a:bodyPr/>
        <a:lstStyle/>
        <a:p>
          <a:endParaRPr lang="en-US"/>
        </a:p>
      </dgm:t>
    </dgm:pt>
    <dgm:pt modelId="{B70A5020-F676-44B0-AE9E-BC571AD1635E}" type="pres">
      <dgm:prSet presAssocID="{0801383E-D1A2-42ED-A080-678E7B9065EA}" presName="hierChild4" presStyleCnt="0"/>
      <dgm:spPr/>
    </dgm:pt>
    <dgm:pt modelId="{CA290337-E9FD-4A70-80B5-73E8E440C9DA}" type="pres">
      <dgm:prSet presAssocID="{0801383E-D1A2-42ED-A080-678E7B9065EA}" presName="hierChild5" presStyleCnt="0"/>
      <dgm:spPr/>
    </dgm:pt>
    <dgm:pt modelId="{B384ECCF-3135-4192-8036-CD8F23B5B148}" type="pres">
      <dgm:prSet presAssocID="{A991B1C3-3A2A-4587-A720-46A98C5DA3A4}" presName="Name37" presStyleLbl="parChTrans1D2" presStyleIdx="1" presStyleCnt="4"/>
      <dgm:spPr/>
      <dgm:t>
        <a:bodyPr/>
        <a:lstStyle/>
        <a:p>
          <a:endParaRPr lang="en-US"/>
        </a:p>
      </dgm:t>
    </dgm:pt>
    <dgm:pt modelId="{B9B9E4F0-4846-484F-857D-5BEEAA59E844}" type="pres">
      <dgm:prSet presAssocID="{BFF7691B-44A0-481F-BF6B-F6B7FFD009DA}" presName="hierRoot2" presStyleCnt="0">
        <dgm:presLayoutVars>
          <dgm:hierBranch val="init"/>
        </dgm:presLayoutVars>
      </dgm:prSet>
      <dgm:spPr/>
    </dgm:pt>
    <dgm:pt modelId="{DC36D9BA-8ECA-4F52-8B88-F7C2BA6AE1D0}" type="pres">
      <dgm:prSet presAssocID="{BFF7691B-44A0-481F-BF6B-F6B7FFD009DA}" presName="rootComposite" presStyleCnt="0"/>
      <dgm:spPr/>
    </dgm:pt>
    <dgm:pt modelId="{E2E16F52-7581-49A9-A4B7-A261C5EFD544}" type="pres">
      <dgm:prSet presAssocID="{BFF7691B-44A0-481F-BF6B-F6B7FFD009DA}" presName="rootText" presStyleLbl="node2" presStyleIdx="1" presStyleCnt="4">
        <dgm:presLayoutVars>
          <dgm:chPref val="3"/>
        </dgm:presLayoutVars>
      </dgm:prSet>
      <dgm:spPr/>
      <dgm:t>
        <a:bodyPr/>
        <a:lstStyle/>
        <a:p>
          <a:endParaRPr lang="en-US"/>
        </a:p>
      </dgm:t>
    </dgm:pt>
    <dgm:pt modelId="{A93A8B66-BC7A-4CA7-9FDC-124652624191}" type="pres">
      <dgm:prSet presAssocID="{BFF7691B-44A0-481F-BF6B-F6B7FFD009DA}" presName="rootConnector" presStyleLbl="node2" presStyleIdx="1" presStyleCnt="4"/>
      <dgm:spPr/>
      <dgm:t>
        <a:bodyPr/>
        <a:lstStyle/>
        <a:p>
          <a:endParaRPr lang="en-US"/>
        </a:p>
      </dgm:t>
    </dgm:pt>
    <dgm:pt modelId="{45DDF09B-4490-458C-827C-7CC03EEAA47F}" type="pres">
      <dgm:prSet presAssocID="{BFF7691B-44A0-481F-BF6B-F6B7FFD009DA}" presName="hierChild4" presStyleCnt="0"/>
      <dgm:spPr/>
    </dgm:pt>
    <dgm:pt modelId="{EABAF42C-5D9A-4973-A2A6-C8814026F010}" type="pres">
      <dgm:prSet presAssocID="{BFF7691B-44A0-481F-BF6B-F6B7FFD009DA}" presName="hierChild5" presStyleCnt="0"/>
      <dgm:spPr/>
    </dgm:pt>
    <dgm:pt modelId="{B6EE5BA2-657D-459B-B4DC-0B80501C3582}" type="pres">
      <dgm:prSet presAssocID="{27CB91CE-F173-496E-BEF1-641F08CA3C6A}" presName="Name37" presStyleLbl="parChTrans1D2" presStyleIdx="2" presStyleCnt="4"/>
      <dgm:spPr/>
      <dgm:t>
        <a:bodyPr/>
        <a:lstStyle/>
        <a:p>
          <a:endParaRPr lang="en-US"/>
        </a:p>
      </dgm:t>
    </dgm:pt>
    <dgm:pt modelId="{7C4252E9-802F-46B9-958F-FD741BEA3BEF}" type="pres">
      <dgm:prSet presAssocID="{CC380D33-679E-4A7E-86E5-470C6F058F88}" presName="hierRoot2" presStyleCnt="0">
        <dgm:presLayoutVars>
          <dgm:hierBranch val="init"/>
        </dgm:presLayoutVars>
      </dgm:prSet>
      <dgm:spPr/>
    </dgm:pt>
    <dgm:pt modelId="{3D50C328-98F1-4EE9-A682-CED94A1F56B9}" type="pres">
      <dgm:prSet presAssocID="{CC380D33-679E-4A7E-86E5-470C6F058F88}" presName="rootComposite" presStyleCnt="0"/>
      <dgm:spPr/>
    </dgm:pt>
    <dgm:pt modelId="{EA0BB02E-7C2C-4458-B2C6-082505CFD49A}" type="pres">
      <dgm:prSet presAssocID="{CC380D33-679E-4A7E-86E5-470C6F058F88}" presName="rootText" presStyleLbl="node2" presStyleIdx="2" presStyleCnt="4">
        <dgm:presLayoutVars>
          <dgm:chPref val="3"/>
        </dgm:presLayoutVars>
      </dgm:prSet>
      <dgm:spPr/>
      <dgm:t>
        <a:bodyPr/>
        <a:lstStyle/>
        <a:p>
          <a:endParaRPr lang="en-US"/>
        </a:p>
      </dgm:t>
    </dgm:pt>
    <dgm:pt modelId="{C80FCC65-49E3-4C28-9946-3ECE13FAC254}" type="pres">
      <dgm:prSet presAssocID="{CC380D33-679E-4A7E-86E5-470C6F058F88}" presName="rootConnector" presStyleLbl="node2" presStyleIdx="2" presStyleCnt="4"/>
      <dgm:spPr/>
      <dgm:t>
        <a:bodyPr/>
        <a:lstStyle/>
        <a:p>
          <a:endParaRPr lang="en-US"/>
        </a:p>
      </dgm:t>
    </dgm:pt>
    <dgm:pt modelId="{F7B11D9E-215A-400B-B6F2-C5F7BF6357A0}" type="pres">
      <dgm:prSet presAssocID="{CC380D33-679E-4A7E-86E5-470C6F058F88}" presName="hierChild4" presStyleCnt="0"/>
      <dgm:spPr/>
    </dgm:pt>
    <dgm:pt modelId="{548EE64C-448D-4638-A7B7-160DC768AD27}" type="pres">
      <dgm:prSet presAssocID="{CC380D33-679E-4A7E-86E5-470C6F058F88}" presName="hierChild5" presStyleCnt="0"/>
      <dgm:spPr/>
    </dgm:pt>
    <dgm:pt modelId="{38E2D438-50AE-42EE-B135-712D0B7C1A46}" type="pres">
      <dgm:prSet presAssocID="{6B2A2EB4-F217-47DC-B2A0-C8EA33A1CD5F}" presName="Name37" presStyleLbl="parChTrans1D2" presStyleIdx="3" presStyleCnt="4"/>
      <dgm:spPr/>
      <dgm:t>
        <a:bodyPr/>
        <a:lstStyle/>
        <a:p>
          <a:endParaRPr lang="en-US"/>
        </a:p>
      </dgm:t>
    </dgm:pt>
    <dgm:pt modelId="{6D57E996-C3CB-443C-B25C-B76D0963BFA8}" type="pres">
      <dgm:prSet presAssocID="{42EF81BE-8118-4569-ACCB-8AC53C2CFEC3}" presName="hierRoot2" presStyleCnt="0">
        <dgm:presLayoutVars>
          <dgm:hierBranch val="init"/>
        </dgm:presLayoutVars>
      </dgm:prSet>
      <dgm:spPr/>
    </dgm:pt>
    <dgm:pt modelId="{EE969E7B-E9A8-40B9-8310-7B3B68F62E69}" type="pres">
      <dgm:prSet presAssocID="{42EF81BE-8118-4569-ACCB-8AC53C2CFEC3}" presName="rootComposite" presStyleCnt="0"/>
      <dgm:spPr/>
    </dgm:pt>
    <dgm:pt modelId="{00AD3DF6-5969-4267-B28B-667214DA14AB}" type="pres">
      <dgm:prSet presAssocID="{42EF81BE-8118-4569-ACCB-8AC53C2CFEC3}" presName="rootText" presStyleLbl="node2" presStyleIdx="3" presStyleCnt="4">
        <dgm:presLayoutVars>
          <dgm:chPref val="3"/>
        </dgm:presLayoutVars>
      </dgm:prSet>
      <dgm:spPr/>
      <dgm:t>
        <a:bodyPr/>
        <a:lstStyle/>
        <a:p>
          <a:endParaRPr lang="en-US"/>
        </a:p>
      </dgm:t>
    </dgm:pt>
    <dgm:pt modelId="{E793408A-598B-4103-8121-83E7146DA6FC}" type="pres">
      <dgm:prSet presAssocID="{42EF81BE-8118-4569-ACCB-8AC53C2CFEC3}" presName="rootConnector" presStyleLbl="node2" presStyleIdx="3" presStyleCnt="4"/>
      <dgm:spPr/>
      <dgm:t>
        <a:bodyPr/>
        <a:lstStyle/>
        <a:p>
          <a:endParaRPr lang="en-US"/>
        </a:p>
      </dgm:t>
    </dgm:pt>
    <dgm:pt modelId="{BC1F2F9C-EE03-45B0-8843-15D0931F932E}" type="pres">
      <dgm:prSet presAssocID="{42EF81BE-8118-4569-ACCB-8AC53C2CFEC3}" presName="hierChild4" presStyleCnt="0"/>
      <dgm:spPr/>
    </dgm:pt>
    <dgm:pt modelId="{47B6BAF1-DAE9-4CC8-9A52-BF9DD008BD40}" type="pres">
      <dgm:prSet presAssocID="{42EF81BE-8118-4569-ACCB-8AC53C2CFEC3}" presName="hierChild5" presStyleCnt="0"/>
      <dgm:spPr/>
    </dgm:pt>
    <dgm:pt modelId="{8B4D383B-BDE4-4160-BAAB-EB70E75AEC7C}" type="pres">
      <dgm:prSet presAssocID="{92751246-0F2F-4AAB-B974-9D7B86888EF7}" presName="hierChild3" presStyleCnt="0"/>
      <dgm:spPr/>
    </dgm:pt>
  </dgm:ptLst>
  <dgm:cxnLst>
    <dgm:cxn modelId="{9EC3C2E4-B8D2-4287-91E5-0576BB7B819F}" type="presOf" srcId="{42EF81BE-8118-4569-ACCB-8AC53C2CFEC3}" destId="{00AD3DF6-5969-4267-B28B-667214DA14AB}" srcOrd="0" destOrd="0" presId="urn:microsoft.com/office/officeart/2005/8/layout/orgChart1"/>
    <dgm:cxn modelId="{FD3773AA-0188-4F95-99B5-DF21A372AFAB}" type="presOf" srcId="{A991B1C3-3A2A-4587-A720-46A98C5DA3A4}" destId="{B384ECCF-3135-4192-8036-CD8F23B5B148}" srcOrd="0" destOrd="0" presId="urn:microsoft.com/office/officeart/2005/8/layout/orgChart1"/>
    <dgm:cxn modelId="{290477A9-81FC-4048-8A98-140FD8AC014B}" type="presOf" srcId="{6B2A2EB4-F217-47DC-B2A0-C8EA33A1CD5F}" destId="{38E2D438-50AE-42EE-B135-712D0B7C1A46}" srcOrd="0" destOrd="0" presId="urn:microsoft.com/office/officeart/2005/8/layout/orgChart1"/>
    <dgm:cxn modelId="{EF90B5E6-79E5-4D43-97AB-95E5078CE506}" srcId="{92751246-0F2F-4AAB-B974-9D7B86888EF7}" destId="{BFF7691B-44A0-481F-BF6B-F6B7FFD009DA}" srcOrd="1" destOrd="0" parTransId="{A991B1C3-3A2A-4587-A720-46A98C5DA3A4}" sibTransId="{246B6105-340B-4B57-AF04-35BCC7B18B33}"/>
    <dgm:cxn modelId="{145B6307-48EA-44F1-85D3-7A96A0BA64F7}" type="presOf" srcId="{0801383E-D1A2-42ED-A080-678E7B9065EA}" destId="{4CE1857B-B9DB-4AFE-A80D-0C56996436B7}" srcOrd="1" destOrd="0" presId="urn:microsoft.com/office/officeart/2005/8/layout/orgChart1"/>
    <dgm:cxn modelId="{D369A260-DD7E-4FEC-8111-6909CD1C4912}" srcId="{92751246-0F2F-4AAB-B974-9D7B86888EF7}" destId="{42EF81BE-8118-4569-ACCB-8AC53C2CFEC3}" srcOrd="3" destOrd="0" parTransId="{6B2A2EB4-F217-47DC-B2A0-C8EA33A1CD5F}" sibTransId="{2455151B-D461-4B95-9107-4E76D7DB1A49}"/>
    <dgm:cxn modelId="{536A1DF8-CBFB-4B09-9867-D20C6D6586F5}" type="presOf" srcId="{CC380D33-679E-4A7E-86E5-470C6F058F88}" destId="{EA0BB02E-7C2C-4458-B2C6-082505CFD49A}" srcOrd="0" destOrd="0" presId="urn:microsoft.com/office/officeart/2005/8/layout/orgChart1"/>
    <dgm:cxn modelId="{DC8CE80F-EB04-4E81-AD3F-F8556A5215F6}" type="presOf" srcId="{42EF81BE-8118-4569-ACCB-8AC53C2CFEC3}" destId="{E793408A-598B-4103-8121-83E7146DA6FC}" srcOrd="1" destOrd="0" presId="urn:microsoft.com/office/officeart/2005/8/layout/orgChart1"/>
    <dgm:cxn modelId="{D553D84B-BB1A-4B9C-B095-BD6EF6039A79}" type="presOf" srcId="{92751246-0F2F-4AAB-B974-9D7B86888EF7}" destId="{448180C7-EFFC-4E3B-8A6C-DB3715BE8664}" srcOrd="0" destOrd="0" presId="urn:microsoft.com/office/officeart/2005/8/layout/orgChart1"/>
    <dgm:cxn modelId="{C2C675C1-A492-40B9-A4AA-DDC360658242}" type="presOf" srcId="{1D935567-7478-4524-96C4-7AAF265F3C39}" destId="{4DB39B52-1D1C-4D0A-9D42-362392524D2B}" srcOrd="0" destOrd="0" presId="urn:microsoft.com/office/officeart/2005/8/layout/orgChart1"/>
    <dgm:cxn modelId="{FDA6F524-422F-485E-9F7B-2E1A1EC6F9E2}" type="presOf" srcId="{0801383E-D1A2-42ED-A080-678E7B9065EA}" destId="{176A77D3-F305-4FDD-8728-2D5772CB0544}" srcOrd="0" destOrd="0" presId="urn:microsoft.com/office/officeart/2005/8/layout/orgChart1"/>
    <dgm:cxn modelId="{47AE3F4F-2F93-485B-8E30-7D6F61FF3DA3}" type="presOf" srcId="{BFF7691B-44A0-481F-BF6B-F6B7FFD009DA}" destId="{E2E16F52-7581-49A9-A4B7-A261C5EFD544}" srcOrd="0" destOrd="0" presId="urn:microsoft.com/office/officeart/2005/8/layout/orgChart1"/>
    <dgm:cxn modelId="{E5EEC31D-4627-4CDD-A2BB-77698D62AA7D}" type="presOf" srcId="{92751246-0F2F-4AAB-B974-9D7B86888EF7}" destId="{D61F1F41-3559-45E0-8AA2-46C839594F66}" srcOrd="1" destOrd="0" presId="urn:microsoft.com/office/officeart/2005/8/layout/orgChart1"/>
    <dgm:cxn modelId="{815BCAE4-B267-493E-A230-5081FA7A67F8}" type="presOf" srcId="{CC380D33-679E-4A7E-86E5-470C6F058F88}" destId="{C80FCC65-49E3-4C28-9946-3ECE13FAC254}" srcOrd="1" destOrd="0" presId="urn:microsoft.com/office/officeart/2005/8/layout/orgChart1"/>
    <dgm:cxn modelId="{4B88F0AC-60FC-404B-BFA4-E86A29F19A43}" type="presOf" srcId="{EED987E7-20FF-4FA0-941C-569F29AF7E61}" destId="{414ED4C1-A5D6-49CB-9E9E-2D1653AB45DD}" srcOrd="0" destOrd="0" presId="urn:microsoft.com/office/officeart/2005/8/layout/orgChart1"/>
    <dgm:cxn modelId="{F789F395-7A0F-4577-B1EC-E7D34B47151C}" type="presOf" srcId="{BFF7691B-44A0-481F-BF6B-F6B7FFD009DA}" destId="{A93A8B66-BC7A-4CA7-9FDC-124652624191}" srcOrd="1" destOrd="0" presId="urn:microsoft.com/office/officeart/2005/8/layout/orgChart1"/>
    <dgm:cxn modelId="{F40B0479-CD86-4E38-8F27-80CB7520B008}" srcId="{92751246-0F2F-4AAB-B974-9D7B86888EF7}" destId="{0801383E-D1A2-42ED-A080-678E7B9065EA}" srcOrd="0" destOrd="0" parTransId="{EED987E7-20FF-4FA0-941C-569F29AF7E61}" sibTransId="{27FF238A-DDF0-4F9C-B3DA-A59F782EFBFC}"/>
    <dgm:cxn modelId="{1BCFE492-09CA-44CE-BC33-C68C60D6AC9E}" srcId="{92751246-0F2F-4AAB-B974-9D7B86888EF7}" destId="{CC380D33-679E-4A7E-86E5-470C6F058F88}" srcOrd="2" destOrd="0" parTransId="{27CB91CE-F173-496E-BEF1-641F08CA3C6A}" sibTransId="{E5498A7C-72EC-4DE3-A92B-9268B1C81280}"/>
    <dgm:cxn modelId="{4311F3A7-4364-4F40-86E4-F025AA917708}" type="presOf" srcId="{27CB91CE-F173-496E-BEF1-641F08CA3C6A}" destId="{B6EE5BA2-657D-459B-B4DC-0B80501C3582}" srcOrd="0" destOrd="0" presId="urn:microsoft.com/office/officeart/2005/8/layout/orgChart1"/>
    <dgm:cxn modelId="{40D62E39-5B21-44FD-B3D2-8D7B6A70F4D5}" srcId="{1D935567-7478-4524-96C4-7AAF265F3C39}" destId="{92751246-0F2F-4AAB-B974-9D7B86888EF7}" srcOrd="0" destOrd="0" parTransId="{320E308B-29CF-4D21-A6AC-9106E8F84726}" sibTransId="{0F7233C4-106B-49D1-9669-086632EBFC91}"/>
    <dgm:cxn modelId="{ADAF0742-33E4-4832-9C46-F7D0BB53FA1E}" type="presParOf" srcId="{4DB39B52-1D1C-4D0A-9D42-362392524D2B}" destId="{E1623671-0219-42FF-BFEC-D37C396DBBF0}" srcOrd="0" destOrd="0" presId="urn:microsoft.com/office/officeart/2005/8/layout/orgChart1"/>
    <dgm:cxn modelId="{EF8C1F8F-63C1-4EAC-B32F-FAE631307BBC}" type="presParOf" srcId="{E1623671-0219-42FF-BFEC-D37C396DBBF0}" destId="{F5550E21-6AAF-4F11-9507-75DD8949817D}" srcOrd="0" destOrd="0" presId="urn:microsoft.com/office/officeart/2005/8/layout/orgChart1"/>
    <dgm:cxn modelId="{9069D920-EB01-4B7D-AA38-2F509471BE64}" type="presParOf" srcId="{F5550E21-6AAF-4F11-9507-75DD8949817D}" destId="{448180C7-EFFC-4E3B-8A6C-DB3715BE8664}" srcOrd="0" destOrd="0" presId="urn:microsoft.com/office/officeart/2005/8/layout/orgChart1"/>
    <dgm:cxn modelId="{74207F5B-3E2B-4ACD-842D-24997C57D0A6}" type="presParOf" srcId="{F5550E21-6AAF-4F11-9507-75DD8949817D}" destId="{D61F1F41-3559-45E0-8AA2-46C839594F66}" srcOrd="1" destOrd="0" presId="urn:microsoft.com/office/officeart/2005/8/layout/orgChart1"/>
    <dgm:cxn modelId="{C382660B-135F-4FCF-BB42-4C25A04A73C8}" type="presParOf" srcId="{E1623671-0219-42FF-BFEC-D37C396DBBF0}" destId="{CD2DE8B6-795C-4D69-9D88-80A1A959F3FD}" srcOrd="1" destOrd="0" presId="urn:microsoft.com/office/officeart/2005/8/layout/orgChart1"/>
    <dgm:cxn modelId="{5C27E77B-75D8-4A5B-B4BF-946EA2E71402}" type="presParOf" srcId="{CD2DE8B6-795C-4D69-9D88-80A1A959F3FD}" destId="{414ED4C1-A5D6-49CB-9E9E-2D1653AB45DD}" srcOrd="0" destOrd="0" presId="urn:microsoft.com/office/officeart/2005/8/layout/orgChart1"/>
    <dgm:cxn modelId="{98603CC5-3B97-48F8-9C7F-AE2C375B98B7}" type="presParOf" srcId="{CD2DE8B6-795C-4D69-9D88-80A1A959F3FD}" destId="{3618C29B-CEF0-47F3-BF9F-93505EA2DEC4}" srcOrd="1" destOrd="0" presId="urn:microsoft.com/office/officeart/2005/8/layout/orgChart1"/>
    <dgm:cxn modelId="{8DA5B5BD-8664-4F60-A4EA-899754933C3F}" type="presParOf" srcId="{3618C29B-CEF0-47F3-BF9F-93505EA2DEC4}" destId="{0C7B4AF9-F68B-4CED-96B3-53C47702F465}" srcOrd="0" destOrd="0" presId="urn:microsoft.com/office/officeart/2005/8/layout/orgChart1"/>
    <dgm:cxn modelId="{17072B7A-DB73-4D6D-8325-A75446981BAE}" type="presParOf" srcId="{0C7B4AF9-F68B-4CED-96B3-53C47702F465}" destId="{176A77D3-F305-4FDD-8728-2D5772CB0544}" srcOrd="0" destOrd="0" presId="urn:microsoft.com/office/officeart/2005/8/layout/orgChart1"/>
    <dgm:cxn modelId="{C2425A90-A247-4CA8-8D08-72ED2410A91E}" type="presParOf" srcId="{0C7B4AF9-F68B-4CED-96B3-53C47702F465}" destId="{4CE1857B-B9DB-4AFE-A80D-0C56996436B7}" srcOrd="1" destOrd="0" presId="urn:microsoft.com/office/officeart/2005/8/layout/orgChart1"/>
    <dgm:cxn modelId="{85449C73-5275-4020-81FA-010FE6C6830E}" type="presParOf" srcId="{3618C29B-CEF0-47F3-BF9F-93505EA2DEC4}" destId="{B70A5020-F676-44B0-AE9E-BC571AD1635E}" srcOrd="1" destOrd="0" presId="urn:microsoft.com/office/officeart/2005/8/layout/orgChart1"/>
    <dgm:cxn modelId="{2AC74BC6-84E1-42FA-960B-55A727C4EF39}" type="presParOf" srcId="{3618C29B-CEF0-47F3-BF9F-93505EA2DEC4}" destId="{CA290337-E9FD-4A70-80B5-73E8E440C9DA}" srcOrd="2" destOrd="0" presId="urn:microsoft.com/office/officeart/2005/8/layout/orgChart1"/>
    <dgm:cxn modelId="{6E523D98-B74E-44E0-AF4B-5A3F77DDD81C}" type="presParOf" srcId="{CD2DE8B6-795C-4D69-9D88-80A1A959F3FD}" destId="{B384ECCF-3135-4192-8036-CD8F23B5B148}" srcOrd="2" destOrd="0" presId="urn:microsoft.com/office/officeart/2005/8/layout/orgChart1"/>
    <dgm:cxn modelId="{BA35C694-8177-4DA1-9A16-DC8392DB8DA8}" type="presParOf" srcId="{CD2DE8B6-795C-4D69-9D88-80A1A959F3FD}" destId="{B9B9E4F0-4846-484F-857D-5BEEAA59E844}" srcOrd="3" destOrd="0" presId="urn:microsoft.com/office/officeart/2005/8/layout/orgChart1"/>
    <dgm:cxn modelId="{682C8C71-CF41-4091-B19B-A935CB9868AD}" type="presParOf" srcId="{B9B9E4F0-4846-484F-857D-5BEEAA59E844}" destId="{DC36D9BA-8ECA-4F52-8B88-F7C2BA6AE1D0}" srcOrd="0" destOrd="0" presId="urn:microsoft.com/office/officeart/2005/8/layout/orgChart1"/>
    <dgm:cxn modelId="{08884256-0C5E-4EEC-B141-79EDA0F2B61A}" type="presParOf" srcId="{DC36D9BA-8ECA-4F52-8B88-F7C2BA6AE1D0}" destId="{E2E16F52-7581-49A9-A4B7-A261C5EFD544}" srcOrd="0" destOrd="0" presId="urn:microsoft.com/office/officeart/2005/8/layout/orgChart1"/>
    <dgm:cxn modelId="{F7104104-D5DF-421E-B056-7F159BF6F23B}" type="presParOf" srcId="{DC36D9BA-8ECA-4F52-8B88-F7C2BA6AE1D0}" destId="{A93A8B66-BC7A-4CA7-9FDC-124652624191}" srcOrd="1" destOrd="0" presId="urn:microsoft.com/office/officeart/2005/8/layout/orgChart1"/>
    <dgm:cxn modelId="{90261542-7B97-4B5B-8EEE-EBFAF3ACD638}" type="presParOf" srcId="{B9B9E4F0-4846-484F-857D-5BEEAA59E844}" destId="{45DDF09B-4490-458C-827C-7CC03EEAA47F}" srcOrd="1" destOrd="0" presId="urn:microsoft.com/office/officeart/2005/8/layout/orgChart1"/>
    <dgm:cxn modelId="{D8D90549-A163-4A34-A30C-3AC19BEB8916}" type="presParOf" srcId="{B9B9E4F0-4846-484F-857D-5BEEAA59E844}" destId="{EABAF42C-5D9A-4973-A2A6-C8814026F010}" srcOrd="2" destOrd="0" presId="urn:microsoft.com/office/officeart/2005/8/layout/orgChart1"/>
    <dgm:cxn modelId="{E2396472-A368-4F76-A127-103992EDAC93}" type="presParOf" srcId="{CD2DE8B6-795C-4D69-9D88-80A1A959F3FD}" destId="{B6EE5BA2-657D-459B-B4DC-0B80501C3582}" srcOrd="4" destOrd="0" presId="urn:microsoft.com/office/officeart/2005/8/layout/orgChart1"/>
    <dgm:cxn modelId="{4936840E-9638-4639-8FD7-CD533A4F243E}" type="presParOf" srcId="{CD2DE8B6-795C-4D69-9D88-80A1A959F3FD}" destId="{7C4252E9-802F-46B9-958F-FD741BEA3BEF}" srcOrd="5" destOrd="0" presId="urn:microsoft.com/office/officeart/2005/8/layout/orgChart1"/>
    <dgm:cxn modelId="{32B26E84-2079-41D5-9C91-3B1259B39A2D}" type="presParOf" srcId="{7C4252E9-802F-46B9-958F-FD741BEA3BEF}" destId="{3D50C328-98F1-4EE9-A682-CED94A1F56B9}" srcOrd="0" destOrd="0" presId="urn:microsoft.com/office/officeart/2005/8/layout/orgChart1"/>
    <dgm:cxn modelId="{C577B6CD-3F86-49D9-A62F-F6749B3B9BB4}" type="presParOf" srcId="{3D50C328-98F1-4EE9-A682-CED94A1F56B9}" destId="{EA0BB02E-7C2C-4458-B2C6-082505CFD49A}" srcOrd="0" destOrd="0" presId="urn:microsoft.com/office/officeart/2005/8/layout/orgChart1"/>
    <dgm:cxn modelId="{387EB514-B788-429B-98FE-A803A08ACAA0}" type="presParOf" srcId="{3D50C328-98F1-4EE9-A682-CED94A1F56B9}" destId="{C80FCC65-49E3-4C28-9946-3ECE13FAC254}" srcOrd="1" destOrd="0" presId="urn:microsoft.com/office/officeart/2005/8/layout/orgChart1"/>
    <dgm:cxn modelId="{5ABED2D5-06D7-42B7-B83D-FEA2E9637F5A}" type="presParOf" srcId="{7C4252E9-802F-46B9-958F-FD741BEA3BEF}" destId="{F7B11D9E-215A-400B-B6F2-C5F7BF6357A0}" srcOrd="1" destOrd="0" presId="urn:microsoft.com/office/officeart/2005/8/layout/orgChart1"/>
    <dgm:cxn modelId="{99A31A07-6112-4845-B046-1788A3E9F539}" type="presParOf" srcId="{7C4252E9-802F-46B9-958F-FD741BEA3BEF}" destId="{548EE64C-448D-4638-A7B7-160DC768AD27}" srcOrd="2" destOrd="0" presId="urn:microsoft.com/office/officeart/2005/8/layout/orgChart1"/>
    <dgm:cxn modelId="{EBBD2997-321A-4BBA-8254-8F3968D4DF62}" type="presParOf" srcId="{CD2DE8B6-795C-4D69-9D88-80A1A959F3FD}" destId="{38E2D438-50AE-42EE-B135-712D0B7C1A46}" srcOrd="6" destOrd="0" presId="urn:microsoft.com/office/officeart/2005/8/layout/orgChart1"/>
    <dgm:cxn modelId="{F78CBD42-E40A-4F53-9474-3BA7EE00AFB6}" type="presParOf" srcId="{CD2DE8B6-795C-4D69-9D88-80A1A959F3FD}" destId="{6D57E996-C3CB-443C-B25C-B76D0963BFA8}" srcOrd="7" destOrd="0" presId="urn:microsoft.com/office/officeart/2005/8/layout/orgChart1"/>
    <dgm:cxn modelId="{99070661-35B1-4778-9B90-49F094B1E72B}" type="presParOf" srcId="{6D57E996-C3CB-443C-B25C-B76D0963BFA8}" destId="{EE969E7B-E9A8-40B9-8310-7B3B68F62E69}" srcOrd="0" destOrd="0" presId="urn:microsoft.com/office/officeart/2005/8/layout/orgChart1"/>
    <dgm:cxn modelId="{965E4F6F-5C56-4048-A7B8-900713887236}" type="presParOf" srcId="{EE969E7B-E9A8-40B9-8310-7B3B68F62E69}" destId="{00AD3DF6-5969-4267-B28B-667214DA14AB}" srcOrd="0" destOrd="0" presId="urn:microsoft.com/office/officeart/2005/8/layout/orgChart1"/>
    <dgm:cxn modelId="{F2834FEA-268C-4B1D-B603-1C2543911D50}" type="presParOf" srcId="{EE969E7B-E9A8-40B9-8310-7B3B68F62E69}" destId="{E793408A-598B-4103-8121-83E7146DA6FC}" srcOrd="1" destOrd="0" presId="urn:microsoft.com/office/officeart/2005/8/layout/orgChart1"/>
    <dgm:cxn modelId="{F9C47A43-5AC5-4812-A022-4272E8125794}" type="presParOf" srcId="{6D57E996-C3CB-443C-B25C-B76D0963BFA8}" destId="{BC1F2F9C-EE03-45B0-8843-15D0931F932E}" srcOrd="1" destOrd="0" presId="urn:microsoft.com/office/officeart/2005/8/layout/orgChart1"/>
    <dgm:cxn modelId="{AB206ABB-1DD5-4796-8676-179E6D22D3B0}" type="presParOf" srcId="{6D57E996-C3CB-443C-B25C-B76D0963BFA8}" destId="{47B6BAF1-DAE9-4CC8-9A52-BF9DD008BD40}" srcOrd="2" destOrd="0" presId="urn:microsoft.com/office/officeart/2005/8/layout/orgChart1"/>
    <dgm:cxn modelId="{8E75F873-5B0F-4A99-BA09-087759018921}" type="presParOf" srcId="{E1623671-0219-42FF-BFEC-D37C396DBBF0}" destId="{8B4D383B-BDE4-4160-BAAB-EB70E75AEC7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2D438-50AE-42EE-B135-712D0B7C1A46}">
      <dsp:nvSpPr>
        <dsp:cNvPr id="0" name=""/>
        <dsp:cNvSpPr/>
      </dsp:nvSpPr>
      <dsp:spPr>
        <a:xfrm>
          <a:off x="3588942" y="1689644"/>
          <a:ext cx="3658007" cy="667191"/>
        </a:xfrm>
        <a:custGeom>
          <a:avLst/>
          <a:gdLst/>
          <a:ahLst/>
          <a:cxnLst/>
          <a:rect l="0" t="0" r="0" b="0"/>
          <a:pathLst>
            <a:path>
              <a:moveTo>
                <a:pt x="0" y="0"/>
              </a:moveTo>
              <a:lnTo>
                <a:pt x="0" y="483054"/>
              </a:lnTo>
              <a:lnTo>
                <a:pt x="3658007" y="483054"/>
              </a:lnTo>
              <a:lnTo>
                <a:pt x="3658007" y="667191"/>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EE5BA2-657D-459B-B4DC-0B80501C3582}">
      <dsp:nvSpPr>
        <dsp:cNvPr id="0" name=""/>
        <dsp:cNvSpPr/>
      </dsp:nvSpPr>
      <dsp:spPr>
        <a:xfrm>
          <a:off x="3588942" y="1689644"/>
          <a:ext cx="1536040" cy="667191"/>
        </a:xfrm>
        <a:custGeom>
          <a:avLst/>
          <a:gdLst/>
          <a:ahLst/>
          <a:cxnLst/>
          <a:rect l="0" t="0" r="0" b="0"/>
          <a:pathLst>
            <a:path>
              <a:moveTo>
                <a:pt x="0" y="0"/>
              </a:moveTo>
              <a:lnTo>
                <a:pt x="0" y="483054"/>
              </a:lnTo>
              <a:lnTo>
                <a:pt x="1536040" y="483054"/>
              </a:lnTo>
              <a:lnTo>
                <a:pt x="1536040" y="667191"/>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84ECCF-3135-4192-8036-CD8F23B5B148}">
      <dsp:nvSpPr>
        <dsp:cNvPr id="0" name=""/>
        <dsp:cNvSpPr/>
      </dsp:nvSpPr>
      <dsp:spPr>
        <a:xfrm>
          <a:off x="3003016" y="1689644"/>
          <a:ext cx="585925" cy="667191"/>
        </a:xfrm>
        <a:custGeom>
          <a:avLst/>
          <a:gdLst/>
          <a:ahLst/>
          <a:cxnLst/>
          <a:rect l="0" t="0" r="0" b="0"/>
          <a:pathLst>
            <a:path>
              <a:moveTo>
                <a:pt x="585925" y="0"/>
              </a:moveTo>
              <a:lnTo>
                <a:pt x="585925" y="483054"/>
              </a:lnTo>
              <a:lnTo>
                <a:pt x="0" y="483054"/>
              </a:lnTo>
              <a:lnTo>
                <a:pt x="0" y="667191"/>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4ED4C1-A5D6-49CB-9E9E-2D1653AB45DD}">
      <dsp:nvSpPr>
        <dsp:cNvPr id="0" name=""/>
        <dsp:cNvSpPr/>
      </dsp:nvSpPr>
      <dsp:spPr>
        <a:xfrm>
          <a:off x="881050" y="1689644"/>
          <a:ext cx="2707892" cy="667191"/>
        </a:xfrm>
        <a:custGeom>
          <a:avLst/>
          <a:gdLst/>
          <a:ahLst/>
          <a:cxnLst/>
          <a:rect l="0" t="0" r="0" b="0"/>
          <a:pathLst>
            <a:path>
              <a:moveTo>
                <a:pt x="2707892" y="0"/>
              </a:moveTo>
              <a:lnTo>
                <a:pt x="2707892" y="483054"/>
              </a:lnTo>
              <a:lnTo>
                <a:pt x="0" y="483054"/>
              </a:lnTo>
              <a:lnTo>
                <a:pt x="0" y="667191"/>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80C7-EFFC-4E3B-8A6C-DB3715BE8664}">
      <dsp:nvSpPr>
        <dsp:cNvPr id="0" name=""/>
        <dsp:cNvSpPr/>
      </dsp:nvSpPr>
      <dsp:spPr>
        <a:xfrm>
          <a:off x="1783850" y="812798"/>
          <a:ext cx="3610184" cy="876845"/>
        </a:xfrm>
        <a:prstGeom prst="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fr-FR" sz="3000" kern="1200" dirty="0" smtClean="0"/>
            <a:t>opérations</a:t>
          </a:r>
        </a:p>
      </dsp:txBody>
      <dsp:txXfrm>
        <a:off x="1783850" y="812798"/>
        <a:ext cx="3610184" cy="876845"/>
      </dsp:txXfrm>
    </dsp:sp>
    <dsp:sp modelId="{176A77D3-F305-4FDD-8728-2D5772CB0544}">
      <dsp:nvSpPr>
        <dsp:cNvPr id="0" name=""/>
        <dsp:cNvSpPr/>
      </dsp:nvSpPr>
      <dsp:spPr>
        <a:xfrm>
          <a:off x="4204" y="2356836"/>
          <a:ext cx="1753691" cy="8768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fr-FR" sz="3000" kern="1200" dirty="0" smtClean="0"/>
            <a:t>versement</a:t>
          </a:r>
          <a:endParaRPr lang="en-US" sz="3000" kern="1200" dirty="0"/>
        </a:p>
      </dsp:txBody>
      <dsp:txXfrm>
        <a:off x="4204" y="2356836"/>
        <a:ext cx="1753691" cy="876845"/>
      </dsp:txXfrm>
    </dsp:sp>
    <dsp:sp modelId="{E2E16F52-7581-49A9-A4B7-A261C5EFD544}">
      <dsp:nvSpPr>
        <dsp:cNvPr id="0" name=""/>
        <dsp:cNvSpPr/>
      </dsp:nvSpPr>
      <dsp:spPr>
        <a:xfrm>
          <a:off x="2126170" y="2356836"/>
          <a:ext cx="1753691" cy="8768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fr-FR" sz="3000" kern="1200" dirty="0" smtClean="0"/>
            <a:t>virement </a:t>
          </a:r>
          <a:endParaRPr lang="en-US" sz="3000" kern="1200" dirty="0"/>
        </a:p>
      </dsp:txBody>
      <dsp:txXfrm>
        <a:off x="2126170" y="2356836"/>
        <a:ext cx="1753691" cy="876845"/>
      </dsp:txXfrm>
    </dsp:sp>
    <dsp:sp modelId="{EA0BB02E-7C2C-4458-B2C6-082505CFD49A}">
      <dsp:nvSpPr>
        <dsp:cNvPr id="0" name=""/>
        <dsp:cNvSpPr/>
      </dsp:nvSpPr>
      <dsp:spPr>
        <a:xfrm>
          <a:off x="4248137" y="2356836"/>
          <a:ext cx="1753691" cy="8768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fr-FR" sz="3000" kern="1200" dirty="0" smtClean="0"/>
            <a:t>retrait</a:t>
          </a:r>
          <a:endParaRPr lang="en-US" sz="3000" kern="1200" dirty="0"/>
        </a:p>
      </dsp:txBody>
      <dsp:txXfrm>
        <a:off x="4248137" y="2356836"/>
        <a:ext cx="1753691" cy="876845"/>
      </dsp:txXfrm>
    </dsp:sp>
    <dsp:sp modelId="{00AD3DF6-5969-4267-B28B-667214DA14AB}">
      <dsp:nvSpPr>
        <dsp:cNvPr id="0" name=""/>
        <dsp:cNvSpPr/>
      </dsp:nvSpPr>
      <dsp:spPr>
        <a:xfrm>
          <a:off x="6370104" y="2356836"/>
          <a:ext cx="1753691" cy="8768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fr-FR" sz="3000" kern="1200" dirty="0" smtClean="0"/>
            <a:t>prêt</a:t>
          </a:r>
          <a:endParaRPr lang="en-US" sz="3000" kern="1200" dirty="0"/>
        </a:p>
      </dsp:txBody>
      <dsp:txXfrm>
        <a:off x="6370104" y="2356836"/>
        <a:ext cx="1753691" cy="8768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648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0304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t>12/8/2023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3079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289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t>12/8/2023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476847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008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750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652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236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816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140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t>12/8/2023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080712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xmlns="" val="1"/>
              </a:ext>
            </a:extLst>
          </p:cNvPr>
          <p:cNvPicPr>
            <a:picLocks noChangeAspect="1"/>
          </p:cNvPicPr>
          <p:nvPr/>
        </p:nvPicPr>
        <p:blipFill rotWithShape="1">
          <a:blip r:embed="rId2"/>
          <a:srcRect t="15730"/>
          <a:stretch/>
        </p:blipFill>
        <p:spPr>
          <a:xfrm>
            <a:off x="-7692" y="-1967"/>
            <a:ext cx="12191980" cy="6857990"/>
          </a:xfrm>
          <a:prstGeom prst="rect">
            <a:avLst/>
          </a:prstGeom>
        </p:spPr>
      </p:pic>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1699491" y="2207490"/>
            <a:ext cx="6677891" cy="1487055"/>
          </a:xfrm>
        </p:spPr>
        <p:txBody>
          <a:bodyPr>
            <a:normAutofit/>
          </a:bodyPr>
          <a:lstStyle/>
          <a:p>
            <a:endParaRPr lang="fr-FR" sz="4000" dirty="0">
              <a:solidFill>
                <a:schemeClr val="bg1"/>
              </a:solidFill>
            </a:endParaRP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36722" y="3832541"/>
            <a:ext cx="11503152" cy="526909"/>
          </a:xfrm>
        </p:spPr>
        <p:txBody>
          <a:bodyPr>
            <a:normAutofit/>
          </a:bodyPr>
          <a:lstStyle/>
          <a:p>
            <a:r>
              <a:rPr lang="fr-FR" b="1" dirty="0"/>
              <a:t>P</a:t>
            </a:r>
            <a:r>
              <a:rPr lang="fr-FR" dirty="0"/>
              <a:t>rogrammation</a:t>
            </a:r>
            <a:r>
              <a:rPr lang="fr-FR" b="1" dirty="0"/>
              <a:t> O</a:t>
            </a:r>
            <a:r>
              <a:rPr lang="fr-FR" dirty="0"/>
              <a:t>rientée</a:t>
            </a:r>
            <a:r>
              <a:rPr lang="fr-FR" b="1" dirty="0"/>
              <a:t> </a:t>
            </a:r>
            <a:r>
              <a:rPr lang="fr-FR" b="1" dirty="0" smtClean="0"/>
              <a:t>O</a:t>
            </a:r>
            <a:r>
              <a:rPr lang="fr-FR" dirty="0" smtClean="0"/>
              <a:t>bjet en </a:t>
            </a:r>
            <a:r>
              <a:rPr lang="fr-FR" b="1" dirty="0" smtClean="0"/>
              <a:t>C</a:t>
            </a:r>
            <a:r>
              <a:rPr lang="fr-FR" dirty="0" smtClean="0"/>
              <a:t>++ </a:t>
            </a:r>
            <a:endParaRPr lang="en-US" dirty="0"/>
          </a:p>
        </p:txBody>
      </p:sp>
      <p:sp>
        <p:nvSpPr>
          <p:cNvPr id="9" name="TextBox 8"/>
          <p:cNvSpPr txBox="1"/>
          <p:nvPr/>
        </p:nvSpPr>
        <p:spPr>
          <a:xfrm>
            <a:off x="347472" y="5163127"/>
            <a:ext cx="4104455" cy="1231106"/>
          </a:xfrm>
          <a:prstGeom prst="rect">
            <a:avLst/>
          </a:prstGeom>
          <a:noFill/>
        </p:spPr>
        <p:txBody>
          <a:bodyPr wrap="square" rtlCol="0">
            <a:spAutoFit/>
          </a:bodyPr>
          <a:lstStyle/>
          <a:p>
            <a:r>
              <a:rPr lang="en-US" sz="2000" b="1" dirty="0" smtClean="0"/>
              <a:t>réalisé par : </a:t>
            </a:r>
          </a:p>
          <a:p>
            <a:r>
              <a:rPr lang="en-US" dirty="0"/>
              <a:t>-</a:t>
            </a:r>
            <a:r>
              <a:rPr lang="en-US" dirty="0" smtClean="0"/>
              <a:t>  EL </a:t>
            </a:r>
            <a:r>
              <a:rPr lang="en-US" dirty="0"/>
              <a:t>JABLY </a:t>
            </a:r>
            <a:r>
              <a:rPr lang="en-US" dirty="0" smtClean="0"/>
              <a:t>SalahEddine</a:t>
            </a:r>
          </a:p>
          <a:p>
            <a:r>
              <a:rPr lang="en-US" dirty="0" smtClean="0"/>
              <a:t> - EL </a:t>
            </a:r>
            <a:r>
              <a:rPr lang="en-US" dirty="0"/>
              <a:t>ATEKI GANONI El Mahdi</a:t>
            </a:r>
            <a:endParaRPr lang="fr-FR" dirty="0"/>
          </a:p>
          <a:p>
            <a:r>
              <a:rPr lang="en-US" dirty="0" smtClean="0"/>
              <a:t>-  ECHFANNI Hodaifa</a:t>
            </a:r>
            <a:endParaRPr lang="en-US" dirty="0"/>
          </a:p>
        </p:txBody>
      </p:sp>
      <p:sp>
        <p:nvSpPr>
          <p:cNvPr id="10" name="TextBox 9"/>
          <p:cNvSpPr txBox="1"/>
          <p:nvPr/>
        </p:nvSpPr>
        <p:spPr>
          <a:xfrm>
            <a:off x="7093527" y="5163127"/>
            <a:ext cx="4757097" cy="954107"/>
          </a:xfrm>
          <a:prstGeom prst="rect">
            <a:avLst/>
          </a:prstGeom>
          <a:noFill/>
        </p:spPr>
        <p:txBody>
          <a:bodyPr wrap="square" rtlCol="0">
            <a:spAutoFit/>
          </a:bodyPr>
          <a:lstStyle/>
          <a:p>
            <a:r>
              <a:rPr lang="fr-FR" sz="2000" b="1" dirty="0"/>
              <a:t>E</a:t>
            </a:r>
            <a:r>
              <a:rPr lang="fr-FR" sz="2000" b="1" dirty="0" smtClean="0"/>
              <a:t>ncadré par :</a:t>
            </a:r>
          </a:p>
          <a:p>
            <a:r>
              <a:rPr lang="en-US" dirty="0" smtClean="0"/>
              <a:t>-</a:t>
            </a:r>
            <a:r>
              <a:rPr lang="fr-FR" b="1" dirty="0"/>
              <a:t> </a:t>
            </a:r>
            <a:r>
              <a:rPr lang="fr-FR" dirty="0" smtClean="0"/>
              <a:t>Pr</a:t>
            </a:r>
            <a:r>
              <a:rPr lang="fr-FR" dirty="0"/>
              <a:t>. El Mokhtar EN-NAIMI</a:t>
            </a:r>
          </a:p>
          <a:p>
            <a:endParaRPr lang="fr-FR" dirty="0"/>
          </a:p>
        </p:txBody>
      </p:sp>
      <p:sp>
        <p:nvSpPr>
          <p:cNvPr id="4" name="Rectangle 3"/>
          <p:cNvSpPr/>
          <p:nvPr/>
        </p:nvSpPr>
        <p:spPr>
          <a:xfrm>
            <a:off x="-7692" y="2053912"/>
            <a:ext cx="12191980" cy="167613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3200" b="1" dirty="0">
                <a:solidFill>
                  <a:schemeClr val="bg1"/>
                </a:solidFill>
              </a:rPr>
              <a:t>Gestion des comptes </a:t>
            </a:r>
            <a:r>
              <a:rPr lang="fr-FR" sz="3200" b="1" dirty="0" smtClean="0">
                <a:solidFill>
                  <a:schemeClr val="bg1"/>
                </a:solidFill>
              </a:rPr>
              <a:t>bancaires </a:t>
            </a:r>
            <a:r>
              <a:rPr lang="fr-FR" sz="3200" b="1" dirty="0">
                <a:solidFill>
                  <a:schemeClr val="bg1"/>
                </a:solidFill>
              </a:rPr>
              <a:t>en utilisant l’interface graphique Qt</a:t>
            </a:r>
            <a:endParaRPr lang="fr-FR" sz="3200" dirty="0">
              <a:solidFill>
                <a:schemeClr val="bg1"/>
              </a:solidFill>
            </a:endParaRPr>
          </a:p>
          <a:p>
            <a:pPr algn="ctr"/>
            <a:endParaRPr lang="fr-F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6278" y="122842"/>
            <a:ext cx="1771073" cy="177107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60" y="281889"/>
            <a:ext cx="3657607" cy="1298451"/>
          </a:xfrm>
          <a:prstGeom prst="rect">
            <a:avLst/>
          </a:prstGeom>
        </p:spPr>
      </p:pic>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’interface about  :  </a:t>
            </a:r>
            <a:endParaRPr lang="fr-FR" dirty="0"/>
          </a:p>
        </p:txBody>
      </p:sp>
      <p:sp>
        <p:nvSpPr>
          <p:cNvPr id="4" name="TextBox 3"/>
          <p:cNvSpPr txBox="1"/>
          <p:nvPr/>
        </p:nvSpPr>
        <p:spPr>
          <a:xfrm>
            <a:off x="5855854" y="3393940"/>
            <a:ext cx="4849091" cy="646331"/>
          </a:xfrm>
          <a:prstGeom prst="rect">
            <a:avLst/>
          </a:prstGeom>
          <a:noFill/>
        </p:spPr>
        <p:txBody>
          <a:bodyPr wrap="square" rtlCol="0">
            <a:spAutoFit/>
          </a:bodyPr>
          <a:lstStyle/>
          <a:p>
            <a:r>
              <a:rPr lang="en-US" b="1" dirty="0" err="1" smtClean="0"/>
              <a:t>Une</a:t>
            </a:r>
            <a:r>
              <a:rPr lang="en-US" b="1" dirty="0" smtClean="0"/>
              <a:t> page qui </a:t>
            </a:r>
            <a:r>
              <a:rPr lang="en-US" b="1" dirty="0" err="1" smtClean="0"/>
              <a:t>affiche</a:t>
            </a:r>
            <a:r>
              <a:rPr lang="en-US" b="1" dirty="0" smtClean="0"/>
              <a:t> un message </a:t>
            </a:r>
            <a:r>
              <a:rPr lang="en-US" b="1" dirty="0" err="1" smtClean="0"/>
              <a:t>d’acceuil</a:t>
            </a:r>
            <a:r>
              <a:rPr lang="en-US" b="1" dirty="0" smtClean="0"/>
              <a:t> et des </a:t>
            </a:r>
            <a:r>
              <a:rPr lang="en-US" b="1" dirty="0" err="1" smtClean="0"/>
              <a:t>informations</a:t>
            </a:r>
            <a:r>
              <a:rPr lang="en-US" b="1" dirty="0" smtClean="0"/>
              <a:t> sur la banque</a:t>
            </a:r>
            <a:r>
              <a:rPr lang="en-US" b="1" dirty="0"/>
              <a:t>.</a:t>
            </a:r>
            <a:endParaRPr lang="fr-FR"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04" y="2530764"/>
            <a:ext cx="4836013" cy="3288145"/>
          </a:xfrm>
          <a:prstGeom prst="rect">
            <a:avLst/>
          </a:prstGeom>
        </p:spPr>
      </p:pic>
    </p:spTree>
    <p:extLst>
      <p:ext uri="{BB962C8B-B14F-4D97-AF65-F5344CB8AC3E}">
        <p14:creationId xmlns:p14="http://schemas.microsoft.com/office/powerpoint/2010/main" val="3961582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’interface de connexion  :  </a:t>
            </a:r>
            <a:endParaRPr lang="fr-FR" dirty="0"/>
          </a:p>
        </p:txBody>
      </p:sp>
      <p:sp>
        <p:nvSpPr>
          <p:cNvPr id="4" name="TextBox 3"/>
          <p:cNvSpPr txBox="1"/>
          <p:nvPr/>
        </p:nvSpPr>
        <p:spPr>
          <a:xfrm>
            <a:off x="6456219" y="2352319"/>
            <a:ext cx="4821382" cy="1200329"/>
          </a:xfrm>
          <a:prstGeom prst="rect">
            <a:avLst/>
          </a:prstGeom>
          <a:noFill/>
        </p:spPr>
        <p:txBody>
          <a:bodyPr wrap="square" rtlCol="0">
            <a:spAutoFit/>
          </a:bodyPr>
          <a:lstStyle/>
          <a:p>
            <a:r>
              <a:rPr lang="en-US" dirty="0" smtClean="0"/>
              <a:t>Permet de : </a:t>
            </a:r>
            <a:br>
              <a:rPr lang="en-US" dirty="0" smtClean="0"/>
            </a:br>
            <a:r>
              <a:rPr lang="en-US" dirty="0" smtClean="0"/>
              <a:t>- choisir le type de la personne qui veut acceder au service : client ou personnel de la banque </a:t>
            </a:r>
          </a:p>
          <a:p>
            <a:r>
              <a:rPr lang="en-US" dirty="0" smtClean="0"/>
              <a:t>-quitter l’application.</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31" y="2352319"/>
            <a:ext cx="5671128" cy="3337282"/>
          </a:xfrm>
          <a:prstGeom prst="rect">
            <a:avLst/>
          </a:prstGeom>
        </p:spPr>
      </p:pic>
    </p:spTree>
    <p:extLst>
      <p:ext uri="{BB962C8B-B14F-4D97-AF65-F5344CB8AC3E}">
        <p14:creationId xmlns:p14="http://schemas.microsoft.com/office/powerpoint/2010/main" val="2425521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284176"/>
            <a:ext cx="11296072" cy="1508760"/>
          </a:xfrm>
        </p:spPr>
        <p:txBody>
          <a:bodyPr/>
          <a:lstStyle/>
          <a:p>
            <a:r>
              <a:rPr lang="fr-FR" dirty="0"/>
              <a:t>Connexion et identification d’un personnel de la </a:t>
            </a:r>
            <a:r>
              <a:rPr lang="fr-FR" dirty="0" smtClean="0"/>
              <a:t>banque</a:t>
            </a:r>
            <a:endParaRPr lang="fr-F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73" y="2367991"/>
            <a:ext cx="4645890" cy="3857318"/>
          </a:xfrm>
          <a:prstGeom prst="rect">
            <a:avLst/>
          </a:prstGeom>
        </p:spPr>
      </p:pic>
      <p:sp>
        <p:nvSpPr>
          <p:cNvPr id="5" name="TextBox 4"/>
          <p:cNvSpPr txBox="1"/>
          <p:nvPr/>
        </p:nvSpPr>
        <p:spPr>
          <a:xfrm>
            <a:off x="5902037" y="3408218"/>
            <a:ext cx="5578763" cy="1477328"/>
          </a:xfrm>
          <a:prstGeom prst="rect">
            <a:avLst/>
          </a:prstGeom>
          <a:noFill/>
        </p:spPr>
        <p:txBody>
          <a:bodyPr wrap="square" rtlCol="0">
            <a:spAutoFit/>
          </a:bodyPr>
          <a:lstStyle/>
          <a:p>
            <a:r>
              <a:rPr lang="fr-FR" b="1" dirty="0"/>
              <a:t>La connexion s’établit par l’insertion de deux champs obligatoires : </a:t>
            </a:r>
          </a:p>
          <a:p>
            <a:pPr lvl="0"/>
            <a:r>
              <a:rPr lang="fr-FR" b="1" dirty="0"/>
              <a:t>	</a:t>
            </a:r>
            <a:r>
              <a:rPr lang="fr-FR" b="1" dirty="0" smtClean="0"/>
              <a:t>-&gt; Identifiant.</a:t>
            </a:r>
            <a:endParaRPr lang="fr-FR" b="1" dirty="0"/>
          </a:p>
          <a:p>
            <a:pPr lvl="0"/>
            <a:r>
              <a:rPr lang="fr-FR" b="1" dirty="0"/>
              <a:t>	</a:t>
            </a:r>
            <a:r>
              <a:rPr lang="fr-FR" b="1" dirty="0" smtClean="0"/>
              <a:t>-&gt; Mot </a:t>
            </a:r>
            <a:r>
              <a:rPr lang="fr-FR" b="1" dirty="0"/>
              <a:t>de </a:t>
            </a:r>
            <a:r>
              <a:rPr lang="fr-FR" b="1" dirty="0" smtClean="0"/>
              <a:t>passe. </a:t>
            </a:r>
            <a:endParaRPr lang="fr-FR" b="1" dirty="0"/>
          </a:p>
          <a:p>
            <a:endParaRPr lang="fr-FR" dirty="0"/>
          </a:p>
        </p:txBody>
      </p:sp>
    </p:spTree>
    <p:extLst>
      <p:ext uri="{BB962C8B-B14F-4D97-AF65-F5344CB8AC3E}">
        <p14:creationId xmlns:p14="http://schemas.microsoft.com/office/powerpoint/2010/main" val="266344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284176"/>
            <a:ext cx="11296072" cy="1508760"/>
          </a:xfrm>
        </p:spPr>
        <p:txBody>
          <a:bodyPr/>
          <a:lstStyle/>
          <a:p>
            <a:r>
              <a:rPr lang="fr-FR" dirty="0"/>
              <a:t>Connexion et identification d’un personnel de la banque </a:t>
            </a:r>
          </a:p>
        </p:txBody>
      </p:sp>
      <p:sp>
        <p:nvSpPr>
          <p:cNvPr id="5" name="TextBox 4"/>
          <p:cNvSpPr txBox="1"/>
          <p:nvPr/>
        </p:nvSpPr>
        <p:spPr>
          <a:xfrm>
            <a:off x="5971309" y="3171989"/>
            <a:ext cx="5578763" cy="2031325"/>
          </a:xfrm>
          <a:prstGeom prst="rect">
            <a:avLst/>
          </a:prstGeom>
          <a:noFill/>
        </p:spPr>
        <p:txBody>
          <a:bodyPr wrap="square" rtlCol="0">
            <a:spAutoFit/>
          </a:bodyPr>
          <a:lstStyle/>
          <a:p>
            <a:r>
              <a:rPr lang="fr-FR" b="1" dirty="0"/>
              <a:t>Dans le cadre de ce projet, nous avons configuré uniquement un poste, celui du directeur général. Par conséquent, nous avons la possibilité de nous connecter uniquement en tant que lui</a:t>
            </a:r>
            <a:r>
              <a:rPr lang="fr-FR" b="1" dirty="0" smtClean="0"/>
              <a:t>.</a:t>
            </a:r>
          </a:p>
          <a:p>
            <a:r>
              <a:rPr lang="en-US" b="1" dirty="0" smtClean="0">
                <a:sym typeface="Wingdings" panose="05000000000000000000" pitchFamily="2" charset="2"/>
              </a:rPr>
              <a:t></a:t>
            </a:r>
            <a:r>
              <a:rPr lang="fr-FR" b="1" dirty="0" smtClean="0"/>
              <a:t>On </a:t>
            </a:r>
            <a:r>
              <a:rPr lang="fr-FR" b="1" dirty="0"/>
              <a:t>a donné tous les droits d’accès au directeur (création – modification - suppression - lecture )</a:t>
            </a:r>
          </a:p>
          <a:p>
            <a:endParaRPr lang="fr-FR" dirty="0"/>
          </a:p>
        </p:txBody>
      </p:sp>
      <p:pic>
        <p:nvPicPr>
          <p:cNvPr id="7" name="Picture 6"/>
          <p:cNvPicPr/>
          <p:nvPr/>
        </p:nvPicPr>
        <p:blipFill>
          <a:blip r:embed="rId2"/>
          <a:stretch>
            <a:fillRect/>
          </a:stretch>
        </p:blipFill>
        <p:spPr>
          <a:xfrm>
            <a:off x="323273" y="2177703"/>
            <a:ext cx="5394036" cy="4019896"/>
          </a:xfrm>
          <a:prstGeom prst="rect">
            <a:avLst/>
          </a:prstGeom>
        </p:spPr>
      </p:pic>
    </p:spTree>
    <p:extLst>
      <p:ext uri="{BB962C8B-B14F-4D97-AF65-F5344CB8AC3E}">
        <p14:creationId xmlns:p14="http://schemas.microsoft.com/office/powerpoint/2010/main" val="2806751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284176"/>
            <a:ext cx="11296072" cy="1508760"/>
          </a:xfrm>
        </p:spPr>
        <p:txBody>
          <a:bodyPr/>
          <a:lstStyle/>
          <a:p>
            <a:pPr algn="ctr"/>
            <a:r>
              <a:rPr lang="fr-FR" dirty="0"/>
              <a:t>la principale interface de travail du banquier. </a:t>
            </a:r>
          </a:p>
        </p:txBody>
      </p:sp>
      <p:sp>
        <p:nvSpPr>
          <p:cNvPr id="4" name="Rectangle 3"/>
          <p:cNvSpPr/>
          <p:nvPr/>
        </p:nvSpPr>
        <p:spPr>
          <a:xfrm>
            <a:off x="5643418" y="2367991"/>
            <a:ext cx="6096000" cy="3416320"/>
          </a:xfrm>
          <a:prstGeom prst="rect">
            <a:avLst/>
          </a:prstGeom>
        </p:spPr>
        <p:txBody>
          <a:bodyPr>
            <a:spAutoFit/>
          </a:bodyPr>
          <a:lstStyle/>
          <a:p>
            <a:pPr>
              <a:lnSpc>
                <a:spcPct val="150000"/>
              </a:lnSpc>
              <a:spcAft>
                <a:spcPts val="800"/>
              </a:spcAft>
              <a:tabLst>
                <a:tab pos="2291715" algn="l"/>
              </a:tabLst>
            </a:pPr>
            <a:r>
              <a:rPr lang="fr-FR" b="1" dirty="0">
                <a:latin typeface="Arial Narrow" panose="020B0606020202030204" pitchFamily="34" charset="0"/>
                <a:ea typeface="Calibri" panose="020F0502020204030204" pitchFamily="34" charset="0"/>
                <a:cs typeface="Times New Roman" panose="02020603050405020304" pitchFamily="18" charset="0"/>
              </a:rPr>
              <a:t>Ceci représente la principale interface de travail du banquier. Il a la capacité d'accéder à la liste complète des clients, d'enregistrer un nouveau client, de créer un compte pour lui, d'effectuer diverses transactions (dépôts, retraits, virements, octroi de prêts, autorisation de découvert), de geler un compte, et de rechercher un client en utilisant des mots clés tels que le numéro de compte, le nom, le prénom, l'e-mail, le numéro de téléphone, ou le type de compte.</a:t>
            </a:r>
            <a:endParaRPr lang="fr-FR" sz="1400" b="1" dirty="0">
              <a:effectLst/>
              <a:latin typeface="Arial Narrow" panose="020B0606020202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stretch>
            <a:fillRect/>
          </a:stretch>
        </p:blipFill>
        <p:spPr>
          <a:xfrm>
            <a:off x="436246" y="1974503"/>
            <a:ext cx="4782300" cy="4684915"/>
          </a:xfrm>
          <a:prstGeom prst="rect">
            <a:avLst/>
          </a:prstGeom>
        </p:spPr>
      </p:pic>
    </p:spTree>
    <p:extLst>
      <p:ext uri="{BB962C8B-B14F-4D97-AF65-F5344CB8AC3E}">
        <p14:creationId xmlns:p14="http://schemas.microsoft.com/office/powerpoint/2010/main" val="3771169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721894"/>
            <a:ext cx="11296072" cy="1071041"/>
          </a:xfrm>
        </p:spPr>
        <p:txBody>
          <a:bodyPr>
            <a:normAutofit fontScale="90000"/>
          </a:bodyPr>
          <a:lstStyle/>
          <a:p>
            <a:pPr algn="ctr"/>
            <a:r>
              <a:rPr lang="fr-FR" b="1" dirty="0"/>
              <a:t>Exemples des fonctionnalités offertes par l’interface principale du banquier </a:t>
            </a:r>
            <a:r>
              <a:rPr lang="fr-FR" dirty="0"/>
              <a:t/>
            </a:r>
            <a:br>
              <a:rPr lang="fr-FR" dirty="0"/>
            </a:br>
            <a:endParaRPr lang="fr-FR" dirty="0"/>
          </a:p>
        </p:txBody>
      </p:sp>
      <p:sp>
        <p:nvSpPr>
          <p:cNvPr id="5" name="TextBox 4"/>
          <p:cNvSpPr txBox="1"/>
          <p:nvPr/>
        </p:nvSpPr>
        <p:spPr>
          <a:xfrm>
            <a:off x="3181927" y="6030902"/>
            <a:ext cx="5578763" cy="369332"/>
          </a:xfrm>
          <a:prstGeom prst="rect">
            <a:avLst/>
          </a:prstGeom>
          <a:noFill/>
        </p:spPr>
        <p:txBody>
          <a:bodyPr wrap="square" rtlCol="0">
            <a:spAutoFit/>
          </a:bodyPr>
          <a:lstStyle/>
          <a:p>
            <a:pPr algn="ctr"/>
            <a:r>
              <a:rPr lang="fr-FR" b="1" dirty="0"/>
              <a:t>Affichage de la liste des clients </a:t>
            </a:r>
          </a:p>
        </p:txBody>
      </p:sp>
      <p:pic>
        <p:nvPicPr>
          <p:cNvPr id="6" name="Picture 5"/>
          <p:cNvPicPr/>
          <p:nvPr/>
        </p:nvPicPr>
        <p:blipFill>
          <a:blip r:embed="rId2"/>
          <a:stretch>
            <a:fillRect/>
          </a:stretch>
        </p:blipFill>
        <p:spPr>
          <a:xfrm>
            <a:off x="2648354" y="2008647"/>
            <a:ext cx="6645910" cy="3883545"/>
          </a:xfrm>
          <a:prstGeom prst="rect">
            <a:avLst/>
          </a:prstGeom>
        </p:spPr>
      </p:pic>
    </p:spTree>
    <p:extLst>
      <p:ext uri="{BB962C8B-B14F-4D97-AF65-F5344CB8AC3E}">
        <p14:creationId xmlns:p14="http://schemas.microsoft.com/office/powerpoint/2010/main" val="2102220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721894"/>
            <a:ext cx="11296072" cy="1071041"/>
          </a:xfrm>
        </p:spPr>
        <p:txBody>
          <a:bodyPr>
            <a:normAutofit fontScale="90000"/>
          </a:bodyPr>
          <a:lstStyle/>
          <a:p>
            <a:pPr algn="ctr"/>
            <a:r>
              <a:rPr lang="fr-FR" b="1" dirty="0"/>
              <a:t>Exemples des fonctionnalités offertes par l’interface principale du banquier </a:t>
            </a:r>
            <a:r>
              <a:rPr lang="fr-FR" dirty="0"/>
              <a:t/>
            </a:r>
            <a:br>
              <a:rPr lang="fr-FR" dirty="0"/>
            </a:br>
            <a:endParaRPr lang="fr-FR" dirty="0"/>
          </a:p>
        </p:txBody>
      </p:sp>
      <p:sp>
        <p:nvSpPr>
          <p:cNvPr id="5" name="TextBox 4"/>
          <p:cNvSpPr txBox="1"/>
          <p:nvPr/>
        </p:nvSpPr>
        <p:spPr>
          <a:xfrm>
            <a:off x="3181927" y="6030902"/>
            <a:ext cx="5578763" cy="369332"/>
          </a:xfrm>
          <a:prstGeom prst="rect">
            <a:avLst/>
          </a:prstGeom>
          <a:noFill/>
        </p:spPr>
        <p:txBody>
          <a:bodyPr wrap="square" rtlCol="0">
            <a:spAutoFit/>
          </a:bodyPr>
          <a:lstStyle/>
          <a:p>
            <a:pPr algn="ctr"/>
            <a:r>
              <a:rPr lang="fr-FR" b="1" dirty="0" smtClean="0"/>
              <a:t>Affichage de la liste des opérations.</a:t>
            </a:r>
            <a:endParaRPr lang="fr-FR" b="1"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449772" y="2073492"/>
            <a:ext cx="6645910" cy="3676852"/>
          </a:xfrm>
          <a:prstGeom prst="rect">
            <a:avLst/>
          </a:prstGeom>
        </p:spPr>
      </p:pic>
    </p:spTree>
    <p:extLst>
      <p:ext uri="{BB962C8B-B14F-4D97-AF65-F5344CB8AC3E}">
        <p14:creationId xmlns:p14="http://schemas.microsoft.com/office/powerpoint/2010/main" val="3704370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41745"/>
            <a:ext cx="11296072" cy="1930400"/>
          </a:xfrm>
        </p:spPr>
        <p:txBody>
          <a:bodyPr>
            <a:normAutofit/>
          </a:bodyPr>
          <a:lstStyle/>
          <a:p>
            <a:pPr algn="ctr"/>
            <a:r>
              <a:rPr lang="fr-FR" b="1" dirty="0"/>
              <a:t>la base de données des clients </a:t>
            </a:r>
            <a:r>
              <a:rPr lang="fr-FR" dirty="0"/>
              <a:t/>
            </a:r>
            <a:br>
              <a:rPr lang="fr-FR" dirty="0"/>
            </a:br>
            <a:endParaRPr lang="fr-FR" dirty="0"/>
          </a:p>
        </p:txBody>
      </p:sp>
      <p:sp>
        <p:nvSpPr>
          <p:cNvPr id="5" name="TextBox 4"/>
          <p:cNvSpPr txBox="1"/>
          <p:nvPr/>
        </p:nvSpPr>
        <p:spPr>
          <a:xfrm>
            <a:off x="738911" y="5679920"/>
            <a:ext cx="10455562" cy="646331"/>
          </a:xfrm>
          <a:prstGeom prst="rect">
            <a:avLst/>
          </a:prstGeom>
          <a:noFill/>
        </p:spPr>
        <p:txBody>
          <a:bodyPr wrap="square" rtlCol="0">
            <a:spAutoFit/>
          </a:bodyPr>
          <a:lstStyle/>
          <a:p>
            <a:pPr algn="ctr"/>
            <a:r>
              <a:rPr lang="fr-FR" b="1" dirty="0"/>
              <a:t>ici on a la base de données des clients , et on peut faire des </a:t>
            </a:r>
            <a:r>
              <a:rPr lang="fr-FR" b="1" dirty="0" smtClean="0"/>
              <a:t>modifications a travers  cette </a:t>
            </a:r>
            <a:r>
              <a:rPr lang="fr-FR" b="1" dirty="0"/>
              <a:t>base de données </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49745" y="2136458"/>
            <a:ext cx="10344728" cy="3239106"/>
          </a:xfrm>
          <a:prstGeom prst="rect">
            <a:avLst/>
          </a:prstGeom>
        </p:spPr>
      </p:pic>
    </p:spTree>
    <p:extLst>
      <p:ext uri="{BB962C8B-B14F-4D97-AF65-F5344CB8AC3E}">
        <p14:creationId xmlns:p14="http://schemas.microsoft.com/office/powerpoint/2010/main" val="708124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Connexion pour le client :  </a:t>
            </a:r>
            <a:endParaRPr lang="fr-FR" dirty="0"/>
          </a:p>
        </p:txBody>
      </p:sp>
      <p:sp>
        <p:nvSpPr>
          <p:cNvPr id="4" name="TextBox 3"/>
          <p:cNvSpPr txBox="1"/>
          <p:nvPr/>
        </p:nvSpPr>
        <p:spPr>
          <a:xfrm>
            <a:off x="498765" y="2285761"/>
            <a:ext cx="10889672" cy="1292662"/>
          </a:xfrm>
          <a:prstGeom prst="rect">
            <a:avLst/>
          </a:prstGeom>
          <a:noFill/>
        </p:spPr>
        <p:txBody>
          <a:bodyPr wrap="square" rtlCol="0">
            <a:spAutoFit/>
          </a:bodyPr>
          <a:lstStyle/>
          <a:p>
            <a:r>
              <a:rPr lang="fr-FR" sz="2000" dirty="0"/>
              <a:t>Si l’utilisateur a choisi de se connecter comme étant un client , la page suivante donne 2 options : </a:t>
            </a:r>
          </a:p>
          <a:p>
            <a:pPr lvl="0"/>
            <a:r>
              <a:rPr lang="fr-FR" sz="2000" dirty="0" smtClean="0"/>
              <a:t>	-Créer </a:t>
            </a:r>
            <a:r>
              <a:rPr lang="fr-FR" sz="2000" dirty="0"/>
              <a:t>un compte si c’est un nouveau client.</a:t>
            </a:r>
          </a:p>
          <a:p>
            <a:pPr lvl="0"/>
            <a:r>
              <a:rPr lang="fr-FR" sz="2000" dirty="0" smtClean="0"/>
              <a:t>	-Se </a:t>
            </a:r>
            <a:r>
              <a:rPr lang="fr-FR" sz="2000" dirty="0"/>
              <a:t>connecter pour les clients inscrits dans la banque.</a:t>
            </a:r>
          </a:p>
          <a:p>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900" y="3486090"/>
            <a:ext cx="3762900" cy="2803874"/>
          </a:xfrm>
          <a:prstGeom prst="rect">
            <a:avLst/>
          </a:prstGeom>
        </p:spPr>
      </p:pic>
    </p:spTree>
    <p:extLst>
      <p:ext uri="{BB962C8B-B14F-4D97-AF65-F5344CB8AC3E}">
        <p14:creationId xmlns:p14="http://schemas.microsoft.com/office/powerpoint/2010/main" val="1256814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90" y="284176"/>
            <a:ext cx="11905673" cy="1508760"/>
          </a:xfrm>
        </p:spPr>
        <p:txBody>
          <a:bodyPr>
            <a:normAutofit/>
          </a:bodyPr>
          <a:lstStyle/>
          <a:p>
            <a:r>
              <a:rPr lang="fr-FR" sz="3600" dirty="0"/>
              <a:t>Création d’un compte pour un nouveau client :  </a:t>
            </a:r>
          </a:p>
        </p:txBody>
      </p:sp>
      <p:sp>
        <p:nvSpPr>
          <p:cNvPr id="6" name="TextBox 5"/>
          <p:cNvSpPr txBox="1"/>
          <p:nvPr/>
        </p:nvSpPr>
        <p:spPr>
          <a:xfrm>
            <a:off x="4498109" y="2022764"/>
            <a:ext cx="7121236" cy="4370427"/>
          </a:xfrm>
          <a:prstGeom prst="rect">
            <a:avLst/>
          </a:prstGeom>
          <a:noFill/>
        </p:spPr>
        <p:txBody>
          <a:bodyPr wrap="square" rtlCol="0">
            <a:spAutoFit/>
          </a:bodyPr>
          <a:lstStyle/>
          <a:p>
            <a:r>
              <a:rPr lang="fr-FR" sz="2000" b="1" dirty="0"/>
              <a:t>Pour créer un nouveau compte il faut remplir une fiche d’informations caractérisée par : </a:t>
            </a:r>
            <a:endParaRPr lang="fr-FR" sz="2000" b="1" dirty="0" smtClean="0"/>
          </a:p>
          <a:p>
            <a:endParaRPr lang="fr-FR" sz="2000" b="1" dirty="0"/>
          </a:p>
          <a:p>
            <a:pPr lvl="1"/>
            <a:r>
              <a:rPr lang="fr-FR" sz="2000" b="1" dirty="0" smtClean="0"/>
              <a:t>-&gt;Type </a:t>
            </a:r>
            <a:r>
              <a:rPr lang="fr-FR" sz="2000" b="1" dirty="0"/>
              <a:t>de compte </a:t>
            </a:r>
          </a:p>
          <a:p>
            <a:pPr lvl="1"/>
            <a:r>
              <a:rPr lang="fr-FR" sz="2000" b="1" dirty="0" smtClean="0"/>
              <a:t>-&gt;Nom </a:t>
            </a:r>
            <a:endParaRPr lang="fr-FR" sz="2000" b="1" dirty="0"/>
          </a:p>
          <a:p>
            <a:pPr lvl="1"/>
            <a:r>
              <a:rPr lang="fr-FR" sz="2000" b="1" dirty="0" smtClean="0"/>
              <a:t>-&gt;Prénom </a:t>
            </a:r>
            <a:endParaRPr lang="fr-FR" sz="2000" b="1" dirty="0"/>
          </a:p>
          <a:p>
            <a:pPr lvl="1"/>
            <a:r>
              <a:rPr lang="fr-FR" sz="2000" b="1" dirty="0" smtClean="0"/>
              <a:t>-&gt;Email </a:t>
            </a:r>
            <a:r>
              <a:rPr lang="fr-FR" sz="2000" b="1" dirty="0"/>
              <a:t>personnel </a:t>
            </a:r>
          </a:p>
          <a:p>
            <a:pPr lvl="1"/>
            <a:r>
              <a:rPr lang="fr-FR" sz="2000" b="1" dirty="0" smtClean="0"/>
              <a:t>-&gt;Ville </a:t>
            </a:r>
            <a:endParaRPr lang="fr-FR" sz="2000" b="1" dirty="0"/>
          </a:p>
          <a:p>
            <a:pPr lvl="1"/>
            <a:r>
              <a:rPr lang="fr-FR" sz="2000" b="1" dirty="0" smtClean="0"/>
              <a:t>-&gt;Numéro </a:t>
            </a:r>
            <a:r>
              <a:rPr lang="fr-FR" sz="2000" b="1" dirty="0"/>
              <a:t>de téléphone</a:t>
            </a:r>
          </a:p>
          <a:p>
            <a:pPr lvl="1"/>
            <a:r>
              <a:rPr lang="fr-FR" sz="2000" b="1" dirty="0" smtClean="0"/>
              <a:t>-&gt;Le </a:t>
            </a:r>
            <a:r>
              <a:rPr lang="fr-FR" sz="2000" b="1" dirty="0"/>
              <a:t>sexe </a:t>
            </a:r>
          </a:p>
          <a:p>
            <a:pPr lvl="1"/>
            <a:r>
              <a:rPr lang="fr-FR" sz="2000" b="1" dirty="0" smtClean="0"/>
              <a:t>-&gt;Date </a:t>
            </a:r>
            <a:r>
              <a:rPr lang="fr-FR" sz="2000" b="1" dirty="0"/>
              <a:t>de naissance </a:t>
            </a:r>
          </a:p>
          <a:p>
            <a:pPr lvl="1"/>
            <a:r>
              <a:rPr lang="fr-FR" sz="2000" b="1" dirty="0" smtClean="0"/>
              <a:t>-&gt;Mot </a:t>
            </a:r>
            <a:r>
              <a:rPr lang="fr-FR" sz="2000" b="1" dirty="0"/>
              <a:t>de passe avec confirmation   </a:t>
            </a:r>
          </a:p>
          <a:p>
            <a:endParaRPr lang="fr-FR" sz="2000" b="1" dirty="0"/>
          </a:p>
          <a:p>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25" y="1902691"/>
            <a:ext cx="3871295" cy="4830619"/>
          </a:xfrm>
          <a:prstGeom prst="rect">
            <a:avLst/>
          </a:prstGeom>
        </p:spPr>
      </p:pic>
    </p:spTree>
    <p:extLst>
      <p:ext uri="{BB962C8B-B14F-4D97-AF65-F5344CB8AC3E}">
        <p14:creationId xmlns:p14="http://schemas.microsoft.com/office/powerpoint/2010/main" val="2596129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b="1" dirty="0" smtClean="0"/>
              <a:t>Plan : </a:t>
            </a:r>
            <a:endParaRPr lang="fr-FR" b="1" dirty="0"/>
          </a:p>
        </p:txBody>
      </p:sp>
      <p:sp>
        <p:nvSpPr>
          <p:cNvPr id="3" name="TextBox 2"/>
          <p:cNvSpPr txBox="1"/>
          <p:nvPr/>
        </p:nvSpPr>
        <p:spPr>
          <a:xfrm>
            <a:off x="1016000" y="2142836"/>
            <a:ext cx="10834255" cy="1754326"/>
          </a:xfrm>
          <a:prstGeom prst="rect">
            <a:avLst/>
          </a:prstGeom>
          <a:noFill/>
        </p:spPr>
        <p:txBody>
          <a:bodyPr wrap="square" rtlCol="0">
            <a:spAutoFit/>
          </a:bodyPr>
          <a:lstStyle/>
          <a:p>
            <a:r>
              <a:rPr lang="fr-FR" dirty="0" smtClean="0"/>
              <a:t>-</a:t>
            </a:r>
            <a:r>
              <a:rPr lang="fr-FR" b="1" dirty="0" smtClean="0"/>
              <a:t>    </a:t>
            </a:r>
            <a:r>
              <a:rPr lang="fr-FR" b="1" dirty="0" smtClean="0">
                <a:latin typeface="Corbel (Body)"/>
              </a:rPr>
              <a:t> Objectifs </a:t>
            </a:r>
            <a:r>
              <a:rPr lang="fr-FR" b="1" dirty="0">
                <a:latin typeface="Corbel (Body)"/>
              </a:rPr>
              <a:t>du Projet </a:t>
            </a:r>
            <a:endParaRPr lang="en-US" b="1" dirty="0" smtClean="0">
              <a:latin typeface="Corbel (Body)"/>
            </a:endParaRPr>
          </a:p>
          <a:p>
            <a:pPr marL="285750" indent="-285750">
              <a:buFontTx/>
              <a:buChar char="-"/>
            </a:pPr>
            <a:r>
              <a:rPr lang="fr-FR" b="1" dirty="0" smtClean="0">
                <a:latin typeface="Corbel (Body)"/>
              </a:rPr>
              <a:t>Exigences du projet </a:t>
            </a:r>
          </a:p>
          <a:p>
            <a:pPr marL="285750" indent="-285750">
              <a:buFontTx/>
              <a:buChar char="-"/>
            </a:pPr>
            <a:r>
              <a:rPr lang="fr-FR" b="1" dirty="0" smtClean="0">
                <a:latin typeface="Corbel (Body)"/>
              </a:rPr>
              <a:t>Technologies </a:t>
            </a:r>
            <a:r>
              <a:rPr lang="fr-FR" b="1" dirty="0">
                <a:latin typeface="Corbel (Body)"/>
              </a:rPr>
              <a:t>Utilisées </a:t>
            </a:r>
            <a:r>
              <a:rPr lang="fr-FR" b="1" dirty="0" smtClean="0">
                <a:latin typeface="Corbel (Body)"/>
              </a:rPr>
              <a:t>:</a:t>
            </a:r>
          </a:p>
          <a:p>
            <a:pPr marL="285750" indent="-285750">
              <a:buFontTx/>
              <a:buChar char="-"/>
            </a:pPr>
            <a:r>
              <a:rPr lang="en-US" b="1" dirty="0">
                <a:latin typeface="Corbel (Body)"/>
              </a:rPr>
              <a:t>Introduction sur interface graphique qt : </a:t>
            </a:r>
            <a:r>
              <a:rPr lang="fr-FR" b="1" dirty="0" smtClean="0">
                <a:latin typeface="Corbel (Body)"/>
              </a:rPr>
              <a:t> </a:t>
            </a:r>
          </a:p>
          <a:p>
            <a:pPr marL="285750" indent="-285750">
              <a:buFontTx/>
              <a:buChar char="-"/>
            </a:pPr>
            <a:r>
              <a:rPr lang="fr-FR" b="1" dirty="0">
                <a:latin typeface="Corbel (Body)"/>
              </a:rPr>
              <a:t>Fonctionnalités du projet : </a:t>
            </a:r>
            <a:endParaRPr lang="fr-FR" b="1" dirty="0" smtClean="0">
              <a:latin typeface="Corbel (Body)"/>
            </a:endParaRPr>
          </a:p>
          <a:p>
            <a:pPr marL="285750" indent="-285750">
              <a:buFontTx/>
              <a:buChar char="-"/>
            </a:pPr>
            <a:r>
              <a:rPr lang="en-US" b="1" dirty="0">
                <a:latin typeface="Corbel (Body)"/>
              </a:rPr>
              <a:t>Les interfaces de l ’application : </a:t>
            </a:r>
            <a:endParaRPr lang="fr-FR" b="1" dirty="0">
              <a:latin typeface="Corbel (Body)"/>
            </a:endParaRPr>
          </a:p>
        </p:txBody>
      </p:sp>
    </p:spTree>
    <p:extLst>
      <p:ext uri="{BB962C8B-B14F-4D97-AF65-F5344CB8AC3E}">
        <p14:creationId xmlns:p14="http://schemas.microsoft.com/office/powerpoint/2010/main" val="1879627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284176"/>
            <a:ext cx="11296072" cy="1508760"/>
          </a:xfrm>
        </p:spPr>
        <p:txBody>
          <a:bodyPr/>
          <a:lstStyle/>
          <a:p>
            <a:r>
              <a:rPr lang="fr-FR" dirty="0"/>
              <a:t>Confirmation de la création d’un compte bancaire : </a:t>
            </a:r>
          </a:p>
        </p:txBody>
      </p:sp>
      <p:sp>
        <p:nvSpPr>
          <p:cNvPr id="6" name="TextBox 5"/>
          <p:cNvSpPr txBox="1"/>
          <p:nvPr/>
        </p:nvSpPr>
        <p:spPr>
          <a:xfrm>
            <a:off x="474316" y="1986604"/>
            <a:ext cx="3063211" cy="4093428"/>
          </a:xfrm>
          <a:prstGeom prst="rect">
            <a:avLst/>
          </a:prstGeom>
          <a:noFill/>
        </p:spPr>
        <p:txBody>
          <a:bodyPr wrap="square" rtlCol="0">
            <a:spAutoFit/>
          </a:bodyPr>
          <a:lstStyle/>
          <a:p>
            <a:r>
              <a:rPr lang="fr-FR" sz="2000" b="1" dirty="0"/>
              <a:t>Après une bonne saisie des informations, si le compte était bien crée  une page de confirmation s’affiche , qui porte le numéro du compte bancaire ainsi que le solde su compte </a:t>
            </a:r>
            <a:r>
              <a:rPr lang="fr-FR" sz="2000" b="1" dirty="0" smtClean="0"/>
              <a:t>.</a:t>
            </a:r>
            <a:endParaRPr lang="fr-FR" sz="2000" b="1" dirty="0"/>
          </a:p>
          <a:p>
            <a:r>
              <a:rPr lang="en-US" sz="2000" b="1" dirty="0" smtClean="0"/>
              <a:t>-</a:t>
            </a:r>
            <a:r>
              <a:rPr lang="fr-FR" sz="2000" b="1" dirty="0"/>
              <a:t>Chaque compte a une interface spécifique, l’une pour le compte d’épargne et l’autre pour un compte courant.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176" y="1986604"/>
            <a:ext cx="3512805" cy="466357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6685" y="1963139"/>
            <a:ext cx="3512805" cy="4663578"/>
          </a:xfrm>
          <a:prstGeom prst="rect">
            <a:avLst/>
          </a:prstGeom>
        </p:spPr>
      </p:pic>
    </p:spTree>
    <p:extLst>
      <p:ext uri="{BB962C8B-B14F-4D97-AF65-F5344CB8AC3E}">
        <p14:creationId xmlns:p14="http://schemas.microsoft.com/office/powerpoint/2010/main" val="507201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Connexion pour le client :  </a:t>
            </a:r>
            <a:endParaRPr lang="fr-F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27" y="2600732"/>
            <a:ext cx="5229046" cy="3273595"/>
          </a:xfrm>
          <a:prstGeom prst="rect">
            <a:avLst/>
          </a:prstGeom>
        </p:spPr>
      </p:pic>
      <p:sp>
        <p:nvSpPr>
          <p:cNvPr id="6" name="TextBox 5"/>
          <p:cNvSpPr txBox="1"/>
          <p:nvPr/>
        </p:nvSpPr>
        <p:spPr>
          <a:xfrm>
            <a:off x="6094959" y="3086329"/>
            <a:ext cx="5524386" cy="2554545"/>
          </a:xfrm>
          <a:prstGeom prst="rect">
            <a:avLst/>
          </a:prstGeom>
          <a:noFill/>
        </p:spPr>
        <p:txBody>
          <a:bodyPr wrap="square" rtlCol="0">
            <a:spAutoFit/>
          </a:bodyPr>
          <a:lstStyle/>
          <a:p>
            <a:r>
              <a:rPr lang="fr-FR" sz="2000" b="1" dirty="0"/>
              <a:t>La connexion s’établit par l’insertion de </a:t>
            </a:r>
            <a:r>
              <a:rPr lang="fr-FR" sz="2000" b="1" dirty="0" smtClean="0"/>
              <a:t>deux champs </a:t>
            </a:r>
            <a:r>
              <a:rPr lang="fr-FR" sz="2000" b="1" dirty="0"/>
              <a:t>obligatoires : </a:t>
            </a:r>
          </a:p>
          <a:p>
            <a:pPr lvl="0"/>
            <a:r>
              <a:rPr lang="fr-FR" sz="2000" b="1" dirty="0" smtClean="0"/>
              <a:t>	-&gt;Numéro </a:t>
            </a:r>
            <a:r>
              <a:rPr lang="fr-FR" sz="2000" b="1" dirty="0"/>
              <a:t>du compte </a:t>
            </a:r>
          </a:p>
          <a:p>
            <a:pPr lvl="0"/>
            <a:r>
              <a:rPr lang="fr-FR" sz="2000" b="1" dirty="0" smtClean="0"/>
              <a:t>	-&gt;Mot </a:t>
            </a:r>
            <a:r>
              <a:rPr lang="fr-FR" sz="2000" b="1" dirty="0"/>
              <a:t>de passe </a:t>
            </a:r>
            <a:endParaRPr lang="fr-FR" sz="2000" b="1" dirty="0" smtClean="0"/>
          </a:p>
          <a:p>
            <a:pPr lvl="0"/>
            <a:endParaRPr lang="fr-FR" sz="2000" b="1" dirty="0"/>
          </a:p>
          <a:p>
            <a:r>
              <a:rPr lang="fr-FR" sz="2000" b="1" dirty="0"/>
              <a:t>Cette page va permettre au client d’effectuer tous les transactions et les opérations offertes par la banque</a:t>
            </a:r>
            <a:r>
              <a:rPr lang="fr-FR" dirty="0"/>
              <a:t>. </a:t>
            </a:r>
          </a:p>
        </p:txBody>
      </p:sp>
    </p:spTree>
    <p:extLst>
      <p:ext uri="{BB962C8B-B14F-4D97-AF65-F5344CB8AC3E}">
        <p14:creationId xmlns:p14="http://schemas.microsoft.com/office/powerpoint/2010/main" val="32603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284176"/>
            <a:ext cx="11296072" cy="1508760"/>
          </a:xfrm>
        </p:spPr>
        <p:txBody>
          <a:bodyPr>
            <a:normAutofit/>
          </a:bodyPr>
          <a:lstStyle/>
          <a:p>
            <a:r>
              <a:rPr lang="fr-FR" dirty="0"/>
              <a:t>Les opérations et les transactions bancaires disponibles </a:t>
            </a:r>
            <a:r>
              <a:rPr lang="fr-FR" dirty="0" smtClean="0"/>
              <a:t>: </a:t>
            </a:r>
            <a:endParaRPr lang="fr-FR" dirty="0"/>
          </a:p>
        </p:txBody>
      </p:sp>
      <p:graphicFrame>
        <p:nvGraphicFramePr>
          <p:cNvPr id="9" name="Diagram 8"/>
          <p:cNvGraphicFramePr/>
          <p:nvPr>
            <p:extLst>
              <p:ext uri="{D42A27DB-BD31-4B8C-83A1-F6EECF244321}">
                <p14:modId xmlns:p14="http://schemas.microsoft.com/office/powerpoint/2010/main" val="2681285852"/>
              </p:ext>
            </p:extLst>
          </p:nvPr>
        </p:nvGraphicFramePr>
        <p:xfrm>
          <a:off x="2032000" y="1792936"/>
          <a:ext cx="8128000" cy="4345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3631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284176"/>
            <a:ext cx="11296072" cy="1508760"/>
          </a:xfrm>
        </p:spPr>
        <p:txBody>
          <a:bodyPr>
            <a:normAutofit/>
          </a:bodyPr>
          <a:lstStyle/>
          <a:p>
            <a:r>
              <a:rPr lang="fr-FR" dirty="0"/>
              <a:t>Les opérations et les transactions bancaires disponibles </a:t>
            </a:r>
            <a:r>
              <a:rPr lang="fr-FR" dirty="0" smtClean="0"/>
              <a:t>: </a:t>
            </a:r>
            <a:endParaRPr lang="fr-FR"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16386" y="2447520"/>
            <a:ext cx="3338741" cy="1790065"/>
          </a:xfrm>
          <a:prstGeom prst="rect">
            <a:avLst/>
          </a:prstGeom>
        </p:spPr>
      </p:pic>
      <p:pic>
        <p:nvPicPr>
          <p:cNvPr id="7" name="Picture 6"/>
          <p:cNvPicPr/>
          <p:nvPr/>
        </p:nvPicPr>
        <p:blipFill>
          <a:blip r:embed="rId3"/>
          <a:stretch>
            <a:fillRect/>
          </a:stretch>
        </p:blipFill>
        <p:spPr>
          <a:xfrm>
            <a:off x="7099329" y="2447520"/>
            <a:ext cx="3295015" cy="1790065"/>
          </a:xfrm>
          <a:prstGeom prst="rect">
            <a:avLst/>
          </a:prstGeom>
        </p:spPr>
      </p:pic>
      <p:sp>
        <p:nvSpPr>
          <p:cNvPr id="4" name="TextBox 3"/>
          <p:cNvSpPr txBox="1"/>
          <p:nvPr/>
        </p:nvSpPr>
        <p:spPr>
          <a:xfrm>
            <a:off x="1939636" y="4621778"/>
            <a:ext cx="4719782" cy="369332"/>
          </a:xfrm>
          <a:prstGeom prst="rect">
            <a:avLst/>
          </a:prstGeom>
          <a:noFill/>
        </p:spPr>
        <p:txBody>
          <a:bodyPr wrap="square" rtlCol="0">
            <a:spAutoFit/>
          </a:bodyPr>
          <a:lstStyle/>
          <a:p>
            <a:r>
              <a:rPr lang="fr-FR" dirty="0"/>
              <a:t>Faire un versement </a:t>
            </a:r>
          </a:p>
        </p:txBody>
      </p:sp>
      <p:sp>
        <p:nvSpPr>
          <p:cNvPr id="8" name="TextBox 7"/>
          <p:cNvSpPr txBox="1"/>
          <p:nvPr/>
        </p:nvSpPr>
        <p:spPr>
          <a:xfrm>
            <a:off x="7653511" y="4344779"/>
            <a:ext cx="3882707" cy="646331"/>
          </a:xfrm>
          <a:prstGeom prst="rect">
            <a:avLst/>
          </a:prstGeom>
          <a:noFill/>
        </p:spPr>
        <p:txBody>
          <a:bodyPr wrap="square" rtlCol="0">
            <a:spAutoFit/>
          </a:bodyPr>
          <a:lstStyle/>
          <a:p>
            <a:endParaRPr lang="fr-FR" dirty="0"/>
          </a:p>
          <a:p>
            <a:r>
              <a:rPr lang="fr-FR" dirty="0"/>
              <a:t>Faire un virement </a:t>
            </a:r>
          </a:p>
        </p:txBody>
      </p:sp>
    </p:spTree>
    <p:extLst>
      <p:ext uri="{BB962C8B-B14F-4D97-AF65-F5344CB8AC3E}">
        <p14:creationId xmlns:p14="http://schemas.microsoft.com/office/powerpoint/2010/main" val="808493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284176"/>
            <a:ext cx="11296072" cy="1508760"/>
          </a:xfrm>
        </p:spPr>
        <p:txBody>
          <a:bodyPr>
            <a:normAutofit/>
          </a:bodyPr>
          <a:lstStyle/>
          <a:p>
            <a:r>
              <a:rPr lang="fr-FR" dirty="0"/>
              <a:t>Les opérations et les transactions bancaires disponibles </a:t>
            </a:r>
            <a:r>
              <a:rPr lang="fr-FR" dirty="0" smtClean="0"/>
              <a:t>: </a:t>
            </a:r>
            <a:endParaRPr lang="fr-FR" dirty="0"/>
          </a:p>
        </p:txBody>
      </p:sp>
      <p:sp>
        <p:nvSpPr>
          <p:cNvPr id="4" name="TextBox 3"/>
          <p:cNvSpPr txBox="1"/>
          <p:nvPr/>
        </p:nvSpPr>
        <p:spPr>
          <a:xfrm>
            <a:off x="1865746" y="4621778"/>
            <a:ext cx="4719782" cy="369332"/>
          </a:xfrm>
          <a:prstGeom prst="rect">
            <a:avLst/>
          </a:prstGeom>
          <a:noFill/>
        </p:spPr>
        <p:txBody>
          <a:bodyPr wrap="square" rtlCol="0">
            <a:spAutoFit/>
          </a:bodyPr>
          <a:lstStyle/>
          <a:p>
            <a:r>
              <a:rPr lang="fr-FR" dirty="0"/>
              <a:t>Faire un </a:t>
            </a:r>
            <a:r>
              <a:rPr lang="fr-FR" dirty="0" smtClean="0"/>
              <a:t>retrait </a:t>
            </a:r>
            <a:endParaRPr lang="fr-FR" dirty="0"/>
          </a:p>
        </p:txBody>
      </p:sp>
      <p:sp>
        <p:nvSpPr>
          <p:cNvPr id="8" name="TextBox 7"/>
          <p:cNvSpPr txBox="1"/>
          <p:nvPr/>
        </p:nvSpPr>
        <p:spPr>
          <a:xfrm>
            <a:off x="7653511" y="4344779"/>
            <a:ext cx="3882707" cy="646331"/>
          </a:xfrm>
          <a:prstGeom prst="rect">
            <a:avLst/>
          </a:prstGeom>
          <a:noFill/>
        </p:spPr>
        <p:txBody>
          <a:bodyPr wrap="square" rtlCol="0">
            <a:spAutoFit/>
          </a:bodyPr>
          <a:lstStyle/>
          <a:p>
            <a:endParaRPr lang="fr-FR" dirty="0"/>
          </a:p>
          <a:p>
            <a:r>
              <a:rPr lang="fr-FR" dirty="0"/>
              <a:t>Faire un </a:t>
            </a:r>
            <a:r>
              <a:rPr lang="fr-FR" dirty="0" smtClean="0"/>
              <a:t>prêt </a:t>
            </a:r>
            <a:endParaRPr lang="fr-FR"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231900" y="2437272"/>
            <a:ext cx="3429000" cy="1781175"/>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6742546" y="2437272"/>
            <a:ext cx="3149600" cy="1781176"/>
          </a:xfrm>
          <a:prstGeom prst="rect">
            <a:avLst/>
          </a:prstGeom>
        </p:spPr>
      </p:pic>
    </p:spTree>
    <p:extLst>
      <p:ext uri="{BB962C8B-B14F-4D97-AF65-F5344CB8AC3E}">
        <p14:creationId xmlns:p14="http://schemas.microsoft.com/office/powerpoint/2010/main" val="2664012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284176"/>
            <a:ext cx="11296072" cy="1508760"/>
          </a:xfrm>
        </p:spPr>
        <p:txBody>
          <a:bodyPr>
            <a:normAutofit/>
          </a:bodyPr>
          <a:lstStyle/>
          <a:p>
            <a:r>
              <a:rPr lang="fr-FR" dirty="0"/>
              <a:t>Les opérations et les transactions bancaires disponibles </a:t>
            </a:r>
            <a:r>
              <a:rPr lang="fr-FR" dirty="0" smtClean="0"/>
              <a:t>: </a:t>
            </a:r>
            <a:endParaRPr lang="fr-FR" dirty="0"/>
          </a:p>
        </p:txBody>
      </p:sp>
      <p:sp>
        <p:nvSpPr>
          <p:cNvPr id="8" name="TextBox 7"/>
          <p:cNvSpPr txBox="1"/>
          <p:nvPr/>
        </p:nvSpPr>
        <p:spPr>
          <a:xfrm>
            <a:off x="1704874" y="5215125"/>
            <a:ext cx="8769162" cy="646331"/>
          </a:xfrm>
          <a:prstGeom prst="rect">
            <a:avLst/>
          </a:prstGeom>
          <a:noFill/>
        </p:spPr>
        <p:txBody>
          <a:bodyPr wrap="square" rtlCol="0">
            <a:spAutoFit/>
          </a:bodyPr>
          <a:lstStyle/>
          <a:p>
            <a:endParaRPr lang="fr-FR" dirty="0"/>
          </a:p>
          <a:p>
            <a:pPr lvl="0"/>
            <a:r>
              <a:rPr lang="fr-FR" b="1" dirty="0"/>
              <a:t>Voir la totalité des opérations au cours desquelles son compte a été impliqué</a:t>
            </a:r>
            <a:r>
              <a:rPr lang="fr-FR" dirty="0"/>
              <a:t> </a:t>
            </a:r>
            <a:r>
              <a:rPr lang="fr-FR" dirty="0" smtClean="0"/>
              <a:t> </a:t>
            </a:r>
            <a:endParaRPr lang="fr-FR" dirty="0"/>
          </a:p>
        </p:txBody>
      </p:sp>
      <p:pic>
        <p:nvPicPr>
          <p:cNvPr id="7" name="Picture 6"/>
          <p:cNvPicPr/>
          <p:nvPr/>
        </p:nvPicPr>
        <p:blipFill>
          <a:blip r:embed="rId2"/>
          <a:stretch>
            <a:fillRect/>
          </a:stretch>
        </p:blipFill>
        <p:spPr>
          <a:xfrm>
            <a:off x="1339273" y="2060791"/>
            <a:ext cx="9227127" cy="3061970"/>
          </a:xfrm>
          <a:prstGeom prst="rect">
            <a:avLst/>
          </a:prstGeom>
        </p:spPr>
      </p:pic>
    </p:spTree>
    <p:extLst>
      <p:ext uri="{BB962C8B-B14F-4D97-AF65-F5344CB8AC3E}">
        <p14:creationId xmlns:p14="http://schemas.microsoft.com/office/powerpoint/2010/main" val="3305604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73" y="284176"/>
            <a:ext cx="11296072" cy="1508760"/>
          </a:xfrm>
        </p:spPr>
        <p:txBody>
          <a:bodyPr>
            <a:normAutofit/>
          </a:bodyPr>
          <a:lstStyle/>
          <a:p>
            <a:r>
              <a:rPr lang="fr-FR" dirty="0"/>
              <a:t>Les opérations et les transactions bancaires disponibles </a:t>
            </a:r>
            <a:r>
              <a:rPr lang="fr-FR" dirty="0" smtClean="0"/>
              <a:t>: </a:t>
            </a:r>
            <a:endParaRPr lang="fr-FR" dirty="0"/>
          </a:p>
        </p:txBody>
      </p:sp>
      <p:sp>
        <p:nvSpPr>
          <p:cNvPr id="8" name="TextBox 7"/>
          <p:cNvSpPr txBox="1"/>
          <p:nvPr/>
        </p:nvSpPr>
        <p:spPr>
          <a:xfrm>
            <a:off x="5523346" y="3210834"/>
            <a:ext cx="4359563" cy="1200329"/>
          </a:xfrm>
          <a:prstGeom prst="rect">
            <a:avLst/>
          </a:prstGeom>
          <a:noFill/>
        </p:spPr>
        <p:txBody>
          <a:bodyPr wrap="square" rtlCol="0">
            <a:spAutoFit/>
          </a:bodyPr>
          <a:lstStyle/>
          <a:p>
            <a:pPr lvl="0"/>
            <a:r>
              <a:rPr lang="fr-FR" b="1" dirty="0"/>
              <a:t>Modifier certaines données personnelles (email, numéro de téléphone et mot de passe) </a:t>
            </a:r>
            <a:endParaRPr lang="fr-FR" dirty="0"/>
          </a:p>
          <a:p>
            <a:pPr lvl="0"/>
            <a:r>
              <a:rPr lang="fr-FR" dirty="0"/>
              <a:t> </a:t>
            </a:r>
            <a:r>
              <a:rPr lang="fr-FR" dirty="0" smtClean="0"/>
              <a:t> </a:t>
            </a:r>
            <a:endParaRPr lang="fr-FR"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108364" y="2797060"/>
            <a:ext cx="3953163" cy="2409190"/>
          </a:xfrm>
          <a:prstGeom prst="rect">
            <a:avLst/>
          </a:prstGeom>
        </p:spPr>
      </p:pic>
    </p:spTree>
    <p:extLst>
      <p:ext uri="{BB962C8B-B14F-4D97-AF65-F5344CB8AC3E}">
        <p14:creationId xmlns:p14="http://schemas.microsoft.com/office/powerpoint/2010/main" val="1826677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46036"/>
            <a:ext cx="12192000" cy="183803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 name="TextBox 2"/>
          <p:cNvSpPr txBox="1"/>
          <p:nvPr/>
        </p:nvSpPr>
        <p:spPr>
          <a:xfrm>
            <a:off x="517237" y="2872509"/>
            <a:ext cx="10852727" cy="707886"/>
          </a:xfrm>
          <a:prstGeom prst="rect">
            <a:avLst/>
          </a:prstGeom>
          <a:noFill/>
        </p:spPr>
        <p:txBody>
          <a:bodyPr wrap="square" rtlCol="0">
            <a:spAutoFit/>
          </a:bodyPr>
          <a:lstStyle/>
          <a:p>
            <a:pPr algn="ctr"/>
            <a:r>
              <a:rPr lang="en-US" sz="4000" b="1" dirty="0" smtClean="0">
                <a:solidFill>
                  <a:schemeClr val="bg2"/>
                </a:solidFill>
              </a:rPr>
              <a:t>Merci pour votre attention.</a:t>
            </a:r>
            <a:endParaRPr lang="fr-FR" sz="4000" b="1" dirty="0">
              <a:solidFill>
                <a:schemeClr val="bg2"/>
              </a:solidFill>
            </a:endParaRPr>
          </a:p>
        </p:txBody>
      </p:sp>
    </p:spTree>
    <p:extLst>
      <p:ext uri="{BB962C8B-B14F-4D97-AF65-F5344CB8AC3E}">
        <p14:creationId xmlns:p14="http://schemas.microsoft.com/office/powerpoint/2010/main" val="2921058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t>
            </a:r>
            <a:r>
              <a:rPr lang="fr-FR" b="1" dirty="0"/>
              <a:t> Objectifs du Projet : </a:t>
            </a:r>
            <a:r>
              <a:rPr lang="en-US" dirty="0" smtClean="0"/>
              <a:t> </a:t>
            </a:r>
            <a:endParaRPr lang="fr-FR" dirty="0"/>
          </a:p>
        </p:txBody>
      </p:sp>
      <p:sp>
        <p:nvSpPr>
          <p:cNvPr id="3" name="TextBox 2"/>
          <p:cNvSpPr txBox="1"/>
          <p:nvPr/>
        </p:nvSpPr>
        <p:spPr>
          <a:xfrm>
            <a:off x="1016000" y="2142836"/>
            <a:ext cx="10834255" cy="2215991"/>
          </a:xfrm>
          <a:prstGeom prst="rect">
            <a:avLst/>
          </a:prstGeom>
          <a:noFill/>
        </p:spPr>
        <p:txBody>
          <a:bodyPr wrap="square" rtlCol="0">
            <a:spAutoFit/>
          </a:bodyPr>
          <a:lstStyle/>
          <a:p>
            <a:r>
              <a:rPr lang="fr-FR" sz="2400" dirty="0" smtClean="0"/>
              <a:t>-&gt; </a:t>
            </a:r>
            <a:r>
              <a:rPr lang="fr-FR" sz="2400" b="1" dirty="0" smtClean="0"/>
              <a:t>Les </a:t>
            </a:r>
            <a:r>
              <a:rPr lang="fr-FR" sz="2400" b="1" dirty="0"/>
              <a:t>objectifs de ce projet reposent sur l'application des principes de la programmation orientée objet, assurant ainsi une conception modulaire. En utilisant l'interface Qt, l'objectif est de développer une application de gestion bancaire conviviale, mettant en avant les avantages d'une interface graphique robuste.</a:t>
            </a:r>
          </a:p>
          <a:p>
            <a:endParaRPr lang="fr-FR" b="1" dirty="0">
              <a:latin typeface="Corbel (Body)"/>
            </a:endParaRPr>
          </a:p>
        </p:txBody>
      </p:sp>
    </p:spTree>
    <p:extLst>
      <p:ext uri="{BB962C8B-B14F-4D97-AF65-F5344CB8AC3E}">
        <p14:creationId xmlns:p14="http://schemas.microsoft.com/office/powerpoint/2010/main" val="4194506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-EXIGENCES </a:t>
            </a:r>
            <a:r>
              <a:rPr lang="fr-FR" b="1" dirty="0"/>
              <a:t>DU PROJET : </a:t>
            </a:r>
            <a:endParaRPr lang="fr-FR" dirty="0"/>
          </a:p>
        </p:txBody>
      </p:sp>
      <p:sp>
        <p:nvSpPr>
          <p:cNvPr id="3" name="TextBox 2"/>
          <p:cNvSpPr txBox="1"/>
          <p:nvPr/>
        </p:nvSpPr>
        <p:spPr>
          <a:xfrm>
            <a:off x="600364" y="2004291"/>
            <a:ext cx="10991272" cy="3785652"/>
          </a:xfrm>
          <a:prstGeom prst="rect">
            <a:avLst/>
          </a:prstGeom>
          <a:noFill/>
        </p:spPr>
        <p:txBody>
          <a:bodyPr wrap="square" rtlCol="0">
            <a:spAutoFit/>
          </a:bodyPr>
          <a:lstStyle/>
          <a:p>
            <a:r>
              <a:rPr lang="fr-FR" sz="2400" b="1" dirty="0" smtClean="0"/>
              <a:t>-&gt; On </a:t>
            </a:r>
            <a:r>
              <a:rPr lang="fr-FR" sz="2400" b="1" dirty="0"/>
              <a:t>souhaite créer une application qui permet de gérer des comptes bancaires.</a:t>
            </a:r>
          </a:p>
          <a:p>
            <a:r>
              <a:rPr lang="fr-FR" sz="2400" b="1" dirty="0"/>
              <a:t>   1. Chaque compte est défini par un code, un solde et une date de création .</a:t>
            </a:r>
          </a:p>
          <a:p>
            <a:r>
              <a:rPr lang="fr-FR" sz="2400" b="1" dirty="0"/>
              <a:t>   2. Un compte courant est </a:t>
            </a:r>
            <a:r>
              <a:rPr lang="fr-FR" sz="2400" b="1" dirty="0" smtClean="0"/>
              <a:t>un compte qui possède en plus un découvert .</a:t>
            </a:r>
          </a:p>
          <a:p>
            <a:r>
              <a:rPr lang="fr-FR" sz="2400" b="1" dirty="0" smtClean="0"/>
              <a:t>   3. Un compte épargne est un compte qui possède en plus un taux d’intérêt.</a:t>
            </a:r>
          </a:p>
          <a:p>
            <a:r>
              <a:rPr lang="fr-FR" sz="2400" b="1" dirty="0" smtClean="0"/>
              <a:t>   </a:t>
            </a:r>
            <a:r>
              <a:rPr lang="fr-FR" sz="2400" b="1" dirty="0"/>
              <a:t>4. Chaque compte appartient à un client. </a:t>
            </a:r>
          </a:p>
          <a:p>
            <a:r>
              <a:rPr lang="fr-FR" sz="2400" b="1" dirty="0"/>
              <a:t>   5. Chaque client est défini par son code, son mail, son téléphone, son nom et son prénom.</a:t>
            </a:r>
          </a:p>
          <a:p>
            <a:r>
              <a:rPr lang="fr-FR" sz="2400" b="1" dirty="0"/>
              <a:t>   6. Chaque compte peut subir plusieurs opérations. </a:t>
            </a:r>
          </a:p>
          <a:p>
            <a:r>
              <a:rPr lang="fr-FR" sz="2400" b="1" dirty="0"/>
              <a:t>   7. Il existe deux types d’opération : Versement et Retrait. </a:t>
            </a:r>
          </a:p>
          <a:p>
            <a:r>
              <a:rPr lang="fr-FR" sz="2400" b="1" dirty="0"/>
              <a:t>   8. Une opération est définie par un numéro, une date et un montant </a:t>
            </a:r>
          </a:p>
        </p:txBody>
      </p:sp>
    </p:spTree>
    <p:extLst>
      <p:ext uri="{BB962C8B-B14F-4D97-AF65-F5344CB8AC3E}">
        <p14:creationId xmlns:p14="http://schemas.microsoft.com/office/powerpoint/2010/main" val="1566861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-Technologies Utilisées : </a:t>
            </a:r>
            <a:endParaRPr lang="fr-FR" dirty="0"/>
          </a:p>
        </p:txBody>
      </p:sp>
      <p:sp>
        <p:nvSpPr>
          <p:cNvPr id="4" name="TextBox 3"/>
          <p:cNvSpPr txBox="1"/>
          <p:nvPr/>
        </p:nvSpPr>
        <p:spPr>
          <a:xfrm>
            <a:off x="1014669" y="4558268"/>
            <a:ext cx="1826608" cy="369332"/>
          </a:xfrm>
          <a:prstGeom prst="rect">
            <a:avLst/>
          </a:prstGeom>
          <a:noFill/>
        </p:spPr>
        <p:txBody>
          <a:bodyPr wrap="square" rtlCol="0">
            <a:spAutoFit/>
          </a:bodyPr>
          <a:lstStyle/>
          <a:p>
            <a:r>
              <a:rPr lang="en-US" dirty="0" smtClean="0"/>
              <a:t>Interface QT</a:t>
            </a:r>
            <a:endParaRPr lang="fr-FR" dirty="0"/>
          </a:p>
        </p:txBody>
      </p:sp>
      <p:sp>
        <p:nvSpPr>
          <p:cNvPr id="5" name="TextBox 4"/>
          <p:cNvSpPr txBox="1"/>
          <p:nvPr/>
        </p:nvSpPr>
        <p:spPr>
          <a:xfrm>
            <a:off x="3904555" y="4927600"/>
            <a:ext cx="1826608" cy="665018"/>
          </a:xfrm>
          <a:prstGeom prst="rect">
            <a:avLst/>
          </a:prstGeom>
          <a:noFill/>
        </p:spPr>
        <p:txBody>
          <a:bodyPr wrap="square" rtlCol="0">
            <a:spAutoFit/>
          </a:bodyPr>
          <a:lstStyle/>
          <a:p>
            <a:endParaRPr lang="fr-FR" dirty="0"/>
          </a:p>
        </p:txBody>
      </p:sp>
      <p:sp>
        <p:nvSpPr>
          <p:cNvPr id="6" name="TextBox 5"/>
          <p:cNvSpPr txBox="1"/>
          <p:nvPr/>
        </p:nvSpPr>
        <p:spPr>
          <a:xfrm>
            <a:off x="5320372" y="4558268"/>
            <a:ext cx="2008910" cy="369332"/>
          </a:xfrm>
          <a:prstGeom prst="rect">
            <a:avLst/>
          </a:prstGeom>
          <a:noFill/>
        </p:spPr>
        <p:txBody>
          <a:bodyPr wrap="square" rtlCol="0">
            <a:spAutoFit/>
          </a:bodyPr>
          <a:lstStyle/>
          <a:p>
            <a:r>
              <a:rPr lang="en-US" dirty="0" smtClean="0"/>
              <a:t>SQLite </a:t>
            </a:r>
            <a:endParaRPr lang="fr-FR" dirty="0"/>
          </a:p>
        </p:txBody>
      </p:sp>
      <p:sp>
        <p:nvSpPr>
          <p:cNvPr id="7" name="TextBox 6"/>
          <p:cNvSpPr txBox="1"/>
          <p:nvPr/>
        </p:nvSpPr>
        <p:spPr>
          <a:xfrm>
            <a:off x="9348641" y="4558268"/>
            <a:ext cx="1801091" cy="369332"/>
          </a:xfrm>
          <a:prstGeom prst="rect">
            <a:avLst/>
          </a:prstGeom>
          <a:noFill/>
        </p:spPr>
        <p:txBody>
          <a:bodyPr wrap="square" rtlCol="0">
            <a:spAutoFit/>
          </a:bodyPr>
          <a:lstStyle/>
          <a:p>
            <a:r>
              <a:rPr lang="en-US" dirty="0" smtClean="0"/>
              <a:t>C++ </a:t>
            </a:r>
            <a:endParaRPr lang="fr-FR"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79" y="2218891"/>
            <a:ext cx="2143125" cy="214312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132" y="2721903"/>
            <a:ext cx="3105150" cy="14668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2211" y="2226793"/>
            <a:ext cx="2143125" cy="2135223"/>
          </a:xfrm>
          <a:prstGeom prst="rect">
            <a:avLst/>
          </a:prstGeom>
        </p:spPr>
      </p:pic>
    </p:spTree>
    <p:extLst>
      <p:ext uri="{BB962C8B-B14F-4D97-AF65-F5344CB8AC3E}">
        <p14:creationId xmlns:p14="http://schemas.microsoft.com/office/powerpoint/2010/main" val="566621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sur interface graphique qt : </a:t>
            </a:r>
            <a:endParaRPr lang="fr-FR" b="1" dirty="0"/>
          </a:p>
        </p:txBody>
      </p:sp>
      <p:sp>
        <p:nvSpPr>
          <p:cNvPr id="3" name="TextBox 2"/>
          <p:cNvSpPr txBox="1"/>
          <p:nvPr/>
        </p:nvSpPr>
        <p:spPr>
          <a:xfrm>
            <a:off x="554182" y="2041236"/>
            <a:ext cx="11185236" cy="4401205"/>
          </a:xfrm>
          <a:prstGeom prst="rect">
            <a:avLst/>
          </a:prstGeom>
          <a:noFill/>
        </p:spPr>
        <p:txBody>
          <a:bodyPr wrap="square" rtlCol="0">
            <a:spAutoFit/>
          </a:bodyPr>
          <a:lstStyle/>
          <a:p>
            <a:r>
              <a:rPr lang="fr-FR" sz="2800" dirty="0"/>
              <a:t>Qt est une bibliothèque de développement d'interfaces graphiques (GUI) multiplateforme. Développée par The Qt </a:t>
            </a:r>
            <a:r>
              <a:rPr lang="fr-FR" sz="2800" dirty="0" err="1"/>
              <a:t>Company</a:t>
            </a:r>
            <a:r>
              <a:rPr lang="fr-FR" sz="2800" dirty="0"/>
              <a:t>, elle offre des widgets personnalisables, utilise le mécanisme "signaux et slots" pour la communication entre composants, dispose d'un moteur graphique puissant, et inclut l'outil visuel Qt Designer. Qt facilite la conception d'interfaces esthétiques, prend en charge la gestion des traductions, et est disponible sous diverses licences, offrant ainsi une flexibilité aux développeurs. En résumé, Qt simplifie le développement d'interfaces graphiques attrayantes et fonctionnelles, tout en permettant la création d'applications multiplateformes.</a:t>
            </a:r>
          </a:p>
        </p:txBody>
      </p:sp>
    </p:spTree>
    <p:extLst>
      <p:ext uri="{BB962C8B-B14F-4D97-AF65-F5344CB8AC3E}">
        <p14:creationId xmlns:p14="http://schemas.microsoft.com/office/powerpoint/2010/main" val="1292543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Fonctionnalités </a:t>
            </a:r>
            <a:r>
              <a:rPr lang="fr-FR" dirty="0" smtClean="0"/>
              <a:t>du projet : </a:t>
            </a:r>
            <a:endParaRPr lang="fr-FR" dirty="0"/>
          </a:p>
        </p:txBody>
      </p:sp>
      <p:sp>
        <p:nvSpPr>
          <p:cNvPr id="3" name="TextBox 2"/>
          <p:cNvSpPr txBox="1"/>
          <p:nvPr/>
        </p:nvSpPr>
        <p:spPr>
          <a:xfrm>
            <a:off x="705541" y="2075314"/>
            <a:ext cx="10778836" cy="1631216"/>
          </a:xfrm>
          <a:prstGeom prst="rect">
            <a:avLst/>
          </a:prstGeom>
          <a:noFill/>
        </p:spPr>
        <p:txBody>
          <a:bodyPr wrap="square" rtlCol="0" anchor="ctr">
            <a:spAutoFit/>
          </a:bodyPr>
          <a:lstStyle/>
          <a:p>
            <a:r>
              <a:rPr lang="fr-FR" sz="2000" b="1" dirty="0" smtClean="0"/>
              <a:t>-&gt;Création </a:t>
            </a:r>
            <a:r>
              <a:rPr lang="fr-FR" sz="2000" b="1" dirty="0"/>
              <a:t>d’un </a:t>
            </a:r>
            <a:r>
              <a:rPr lang="fr-FR" sz="2000" b="1" dirty="0" smtClean="0"/>
              <a:t>nouveau compte bancaire</a:t>
            </a:r>
          </a:p>
          <a:p>
            <a:endParaRPr lang="fr-FR" sz="2000" b="1" dirty="0"/>
          </a:p>
          <a:p>
            <a:r>
              <a:rPr lang="fr-FR" sz="2000" b="1" dirty="0" smtClean="0"/>
              <a:t>-&gt;Effectuer </a:t>
            </a:r>
            <a:r>
              <a:rPr lang="fr-FR" sz="2000" b="1" dirty="0"/>
              <a:t>les transactions bancaires </a:t>
            </a:r>
            <a:endParaRPr lang="fr-FR" sz="2000" b="1" dirty="0" smtClean="0"/>
          </a:p>
          <a:p>
            <a:endParaRPr lang="fr-FR" sz="2000" b="1" dirty="0"/>
          </a:p>
          <a:p>
            <a:r>
              <a:rPr lang="fr-FR" sz="2000" b="1" dirty="0" smtClean="0"/>
              <a:t>-&gt;Connexion </a:t>
            </a:r>
            <a:r>
              <a:rPr lang="fr-FR" sz="2000" b="1" dirty="0"/>
              <a:t>et identification des clients et du personnel  </a:t>
            </a:r>
          </a:p>
        </p:txBody>
      </p:sp>
    </p:spTree>
    <p:extLst>
      <p:ext uri="{BB962C8B-B14F-4D97-AF65-F5344CB8AC3E}">
        <p14:creationId xmlns:p14="http://schemas.microsoft.com/office/powerpoint/2010/main" val="720516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 interfaces de l ’application : </a:t>
            </a:r>
            <a:endParaRPr lang="fr-FR" dirty="0"/>
          </a:p>
        </p:txBody>
      </p:sp>
      <p:sp>
        <p:nvSpPr>
          <p:cNvPr id="3" name="TextBox 2"/>
          <p:cNvSpPr txBox="1"/>
          <p:nvPr/>
        </p:nvSpPr>
        <p:spPr>
          <a:xfrm>
            <a:off x="526473" y="2170545"/>
            <a:ext cx="9827491" cy="646331"/>
          </a:xfrm>
          <a:prstGeom prst="rect">
            <a:avLst/>
          </a:prstGeom>
          <a:noFill/>
        </p:spPr>
        <p:txBody>
          <a:bodyPr wrap="square" rtlCol="0">
            <a:spAutoFit/>
          </a:bodyPr>
          <a:lstStyle/>
          <a:p>
            <a:r>
              <a:rPr lang="fr-FR" dirty="0"/>
              <a:t>Afin de garantir tous les fonctionnalités </a:t>
            </a:r>
            <a:r>
              <a:rPr lang="fr-FR" dirty="0" smtClean="0"/>
              <a:t>proposés </a:t>
            </a:r>
            <a:r>
              <a:rPr lang="fr-FR" dirty="0"/>
              <a:t>par cette application on a utilisé plusieurs interfaces représentées comme suite :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69" y="2958340"/>
            <a:ext cx="2591025" cy="368260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601" y="2962942"/>
            <a:ext cx="2789234" cy="22602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639" y="5535949"/>
            <a:ext cx="1699407" cy="110499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6010" y="2958340"/>
            <a:ext cx="3578390" cy="3276205"/>
          </a:xfrm>
          <a:prstGeom prst="rect">
            <a:avLst/>
          </a:prstGeom>
        </p:spPr>
      </p:pic>
    </p:spTree>
    <p:extLst>
      <p:ext uri="{BB962C8B-B14F-4D97-AF65-F5344CB8AC3E}">
        <p14:creationId xmlns:p14="http://schemas.microsoft.com/office/powerpoint/2010/main" val="239496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’interface principal :  </a:t>
            </a:r>
            <a:endParaRPr lang="fr-FR" dirty="0"/>
          </a:p>
        </p:txBody>
      </p:sp>
      <p:sp>
        <p:nvSpPr>
          <p:cNvPr id="4" name="TextBox 3"/>
          <p:cNvSpPr txBox="1"/>
          <p:nvPr/>
        </p:nvSpPr>
        <p:spPr>
          <a:xfrm>
            <a:off x="6539345" y="2267288"/>
            <a:ext cx="4849091" cy="1200329"/>
          </a:xfrm>
          <a:prstGeom prst="rect">
            <a:avLst/>
          </a:prstGeom>
          <a:noFill/>
        </p:spPr>
        <p:txBody>
          <a:bodyPr wrap="square" rtlCol="0">
            <a:spAutoFit/>
          </a:bodyPr>
          <a:lstStyle/>
          <a:p>
            <a:r>
              <a:rPr lang="en-US" dirty="0" smtClean="0"/>
              <a:t>Permet : </a:t>
            </a:r>
            <a:br>
              <a:rPr lang="en-US" dirty="0" smtClean="0"/>
            </a:br>
            <a:r>
              <a:rPr lang="en-US" dirty="0" smtClean="0"/>
              <a:t>-d’etablir la connexion a l’application. </a:t>
            </a:r>
          </a:p>
          <a:p>
            <a:r>
              <a:rPr lang="en-US" dirty="0" smtClean="0"/>
              <a:t>-les informations sur la banque .</a:t>
            </a:r>
          </a:p>
          <a:p>
            <a:r>
              <a:rPr lang="en-US" dirty="0" smtClean="0"/>
              <a:t>-quitter l’application.</a:t>
            </a:r>
            <a:endParaRPr lang="fr-FR" dirty="0"/>
          </a:p>
        </p:txBody>
      </p:sp>
      <p:pic>
        <p:nvPicPr>
          <p:cNvPr id="5" name="Picture 4"/>
          <p:cNvPicPr/>
          <p:nvPr/>
        </p:nvPicPr>
        <p:blipFill>
          <a:blip r:embed="rId2"/>
          <a:stretch>
            <a:fillRect/>
          </a:stretch>
        </p:blipFill>
        <p:spPr>
          <a:xfrm>
            <a:off x="550256" y="2120091"/>
            <a:ext cx="5623560" cy="4335780"/>
          </a:xfrm>
          <a:prstGeom prst="rect">
            <a:avLst/>
          </a:prstGeom>
        </p:spPr>
      </p:pic>
    </p:spTree>
    <p:extLst>
      <p:ext uri="{BB962C8B-B14F-4D97-AF65-F5344CB8AC3E}">
        <p14:creationId xmlns:p14="http://schemas.microsoft.com/office/powerpoint/2010/main" val="3418463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4E3864-550F-4194-BC9D-CCA442A52D0D}">
  <ds:schemaRefs>
    <ds:schemaRef ds:uri="http://purl.org/dc/terms/"/>
    <ds:schemaRef ds:uri="http://purl.org/dc/elements/1.1/"/>
    <ds:schemaRef ds:uri="http://schemas.microsoft.com/office/2006/metadata/properties"/>
    <ds:schemaRef ds:uri="71af3243-3dd4-4a8d-8c0d-dd76da1f02a5"/>
    <ds:schemaRef ds:uri="http://www.w3.org/XML/1998/namespace"/>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3.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TM03090430[[fn=Banded]]</Template>
  <TotalTime>0</TotalTime>
  <Words>879</Words>
  <Application>Microsoft Office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 Narrow</vt:lpstr>
      <vt:lpstr>Calibri</vt:lpstr>
      <vt:lpstr>Corbel</vt:lpstr>
      <vt:lpstr>Corbel (Body)</vt:lpstr>
      <vt:lpstr>Times New Roman</vt:lpstr>
      <vt:lpstr>Wingdings</vt:lpstr>
      <vt:lpstr>Banded</vt:lpstr>
      <vt:lpstr>PowerPoint Presentation</vt:lpstr>
      <vt:lpstr>   -Plan : </vt:lpstr>
      <vt:lpstr>- Objectifs du Projet :  </vt:lpstr>
      <vt:lpstr>-EXIGENCES DU PROJET : </vt:lpstr>
      <vt:lpstr>-Technologies Utilisées : </vt:lpstr>
      <vt:lpstr>Introduction sur interface graphique qt : </vt:lpstr>
      <vt:lpstr>Fonctionnalités du projet : </vt:lpstr>
      <vt:lpstr>Les interfaces de l ’application : </vt:lpstr>
      <vt:lpstr>L ’interface principal :  </vt:lpstr>
      <vt:lpstr>L ’interface about  :  </vt:lpstr>
      <vt:lpstr>L ’interface de connexion  :  </vt:lpstr>
      <vt:lpstr>Connexion et identification d’un personnel de la banque</vt:lpstr>
      <vt:lpstr>Connexion et identification d’un personnel de la banque </vt:lpstr>
      <vt:lpstr>la principale interface de travail du banquier. </vt:lpstr>
      <vt:lpstr>Exemples des fonctionnalités offertes par l’interface principale du banquier  </vt:lpstr>
      <vt:lpstr>Exemples des fonctionnalités offertes par l’interface principale du banquier  </vt:lpstr>
      <vt:lpstr>la base de données des clients  </vt:lpstr>
      <vt:lpstr>Connexion pour le client :  </vt:lpstr>
      <vt:lpstr>Création d’un compte pour un nouveau client :  </vt:lpstr>
      <vt:lpstr>Confirmation de la création d’un compte bancaire : </vt:lpstr>
      <vt:lpstr>Connexion pour le client :  </vt:lpstr>
      <vt:lpstr>Les opérations et les transactions bancaires disponibles : </vt:lpstr>
      <vt:lpstr>Les opérations et les transactions bancaires disponibles : </vt:lpstr>
      <vt:lpstr>Les opérations et les transactions bancaires disponibles : </vt:lpstr>
      <vt:lpstr>Les opérations et les transactions bancaires disponibles : </vt:lpstr>
      <vt:lpstr>Les opérations et les transactions bancaires disponibles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2023-12-03T11:31:17Z</dcterms:created>
  <dcterms:modified xsi:type="dcterms:W3CDTF">2023-12-08T10:31:25Z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