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0" r:id="rId3"/>
    <p:sldId id="283" r:id="rId4"/>
    <p:sldId id="262" r:id="rId5"/>
    <p:sldId id="263" r:id="rId6"/>
    <p:sldId id="284" r:id="rId7"/>
    <p:sldId id="261" r:id="rId8"/>
    <p:sldId id="258" r:id="rId9"/>
    <p:sldId id="290" r:id="rId10"/>
    <p:sldId id="265" r:id="rId11"/>
    <p:sldId id="288" r:id="rId12"/>
    <p:sldId id="289" r:id="rId13"/>
    <p:sldId id="293" r:id="rId14"/>
    <p:sldId id="292" r:id="rId15"/>
    <p:sldId id="279" r:id="rId16"/>
    <p:sldId id="280" r:id="rId17"/>
    <p:sldId id="281" r:id="rId18"/>
    <p:sldId id="295" r:id="rId19"/>
    <p:sldId id="294" r:id="rId20"/>
  </p:sldIdLst>
  <p:sldSz cx="12192000" cy="6858000"/>
  <p:notesSz cx="6858000" cy="9144000"/>
  <p:defaultText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cmpd="sng">
              <a:solidFill>
                <a:schemeClr val="lt1"/>
              </a:solidFill>
            </a:ln>
          </a:top>
        </a:tcBdr>
        <a:fill>
          <a:solidFill>
            <a:schemeClr val="accent1"/>
          </a:solidFill>
        </a:fill>
      </a:tcStyle>
    </a:lastRow>
    <a:firstRow>
      <a:tcTxStyle b="on">
        <a:fontRef idx="minor">
          <a:srgbClr val="000000"/>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74" autoAdjust="0"/>
  </p:normalViewPr>
  <p:slideViewPr>
    <p:cSldViewPr snapToGrid="0">
      <p:cViewPr varScale="1">
        <p:scale>
          <a:sx n="48" d="100"/>
          <a:sy n="48" d="100"/>
        </p:scale>
        <p:origin x="53" y="7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uFillTx/>
              </a:defRPr>
            </a:lvl1pPr>
          </a:lstStyle>
          <a:p>
            <a:endParaRPr lang="en-US">
              <a:uFillTx/>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uFillTx/>
              </a:defRPr>
            </a:lvl1pPr>
          </a:lstStyle>
          <a:p>
            <a:fld id="{C0C840F7-4C7F-4BED-9099-9EF7BDAD4B07}" type="datetimeFigureOut">
              <a:rPr lang="en-US" smtClean="0">
                <a:uFillTx/>
              </a:rPr>
              <a:t>4/23/2018</a:t>
            </a:fld>
            <a:endParaRPr lang="en-US">
              <a:uFillTx/>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srgbClr val="000000"/>
            </a:solidFill>
          </a:ln>
        </p:spPr>
        <p:txBody>
          <a:bodyPr vert="horz" lIns="91440" tIns="45720" rIns="91440" bIns="45720" rtlCol="0" anchor="ctr"/>
          <a:lstStyle/>
          <a:p>
            <a:endParaRPr lang="en-US">
              <a:uFillTx/>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uFillTx/>
              </a:rPr>
              <a:t>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uFillTx/>
              </a:defRPr>
            </a:lvl1pPr>
          </a:lstStyle>
          <a:p>
            <a:endParaRPr lang="en-US">
              <a:uFillTx/>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uFillTx/>
              </a:defRPr>
            </a:lvl1pPr>
          </a:lstStyle>
          <a:p>
            <a:fld id="{9C86682E-AC20-4709-B099-9DA9840EF662}" type="slidenum">
              <a:rPr lang="en-US" smtClean="0">
                <a:uFillTx/>
              </a:rPr>
              <a:t>‹#›</a:t>
            </a:fld>
            <a:endParaRPr lang="en-US">
              <a:uFillTx/>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uFillTx/>
        <a:latin typeface="+mn-lt"/>
        <a:ea typeface="+mn-ea"/>
        <a:cs typeface="+mn-cs"/>
      </a:defRPr>
    </a:lvl1pPr>
    <a:lvl2pPr marL="457200" algn="l" defTabSz="914400" rtl="0" eaLnBrk="1" latinLnBrk="0" hangingPunct="1">
      <a:defRPr sz="1200" kern="1200">
        <a:solidFill>
          <a:schemeClr val="tx1"/>
        </a:solidFill>
        <a:uFillTx/>
        <a:latin typeface="+mn-lt"/>
        <a:ea typeface="+mn-ea"/>
        <a:cs typeface="+mn-cs"/>
      </a:defRPr>
    </a:lvl2pPr>
    <a:lvl3pPr marL="914400" algn="l" defTabSz="914400" rtl="0" eaLnBrk="1" latinLnBrk="0" hangingPunct="1">
      <a:defRPr sz="1200" kern="1200">
        <a:solidFill>
          <a:schemeClr val="tx1"/>
        </a:solidFill>
        <a:uFillTx/>
        <a:latin typeface="+mn-lt"/>
        <a:ea typeface="+mn-ea"/>
        <a:cs typeface="+mn-cs"/>
      </a:defRPr>
    </a:lvl3pPr>
    <a:lvl4pPr marL="1371600" algn="l" defTabSz="914400" rtl="0" eaLnBrk="1" latinLnBrk="0" hangingPunct="1">
      <a:defRPr sz="1200" kern="1200">
        <a:solidFill>
          <a:schemeClr val="tx1"/>
        </a:solidFill>
        <a:uFillTx/>
        <a:latin typeface="+mn-lt"/>
        <a:ea typeface="+mn-ea"/>
        <a:cs typeface="+mn-cs"/>
      </a:defRPr>
    </a:lvl4pPr>
    <a:lvl5pPr marL="1828800" algn="l" defTabSz="914400" rtl="0" eaLnBrk="1" latinLnBrk="0" hangingPunct="1">
      <a:defRPr sz="1200" kern="1200">
        <a:solidFill>
          <a:schemeClr val="tx1"/>
        </a:solidFill>
        <a:uFillTx/>
        <a:latin typeface="+mn-lt"/>
        <a:ea typeface="+mn-ea"/>
        <a:cs typeface="+mn-cs"/>
      </a:defRPr>
    </a:lvl5pPr>
    <a:lvl6pPr marL="2286000" algn="l" defTabSz="914400" rtl="0" eaLnBrk="1" latinLnBrk="0" hangingPunct="1">
      <a:defRPr sz="1200" kern="1200">
        <a:solidFill>
          <a:schemeClr val="tx1"/>
        </a:solidFill>
        <a:uFillTx/>
        <a:latin typeface="+mn-lt"/>
        <a:ea typeface="+mn-ea"/>
        <a:cs typeface="+mn-cs"/>
      </a:defRPr>
    </a:lvl6pPr>
    <a:lvl7pPr marL="2743200" algn="l" defTabSz="914400" rtl="0" eaLnBrk="1" latinLnBrk="0" hangingPunct="1">
      <a:defRPr sz="1200" kern="1200">
        <a:solidFill>
          <a:schemeClr val="tx1"/>
        </a:solidFill>
        <a:uFillTx/>
        <a:latin typeface="+mn-lt"/>
        <a:ea typeface="+mn-ea"/>
        <a:cs typeface="+mn-cs"/>
      </a:defRPr>
    </a:lvl7pPr>
    <a:lvl8pPr marL="3200400" algn="l" defTabSz="914400" rtl="0" eaLnBrk="1" latinLnBrk="0" hangingPunct="1">
      <a:defRPr sz="1200" kern="1200">
        <a:solidFill>
          <a:schemeClr val="tx1"/>
        </a:solidFill>
        <a:uFillTx/>
        <a:latin typeface="+mn-lt"/>
        <a:ea typeface="+mn-ea"/>
        <a:cs typeface="+mn-cs"/>
      </a:defRPr>
    </a:lvl8pPr>
    <a:lvl9pPr marL="3657600" algn="l" defTabSz="914400" rtl="0" eaLnBrk="1" latinLnBrk="0" hangingPunct="1">
      <a:defRPr sz="1200" kern="1200">
        <a:solidFill>
          <a:schemeClr val="tx1"/>
        </a:solidFill>
        <a:uFillTx/>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uFillTx/>
                <a:latin typeface="Times New Roman" panose="02020603050405020304" pitchFamily="18" charset="0"/>
                <a:cs typeface="Times New Roman" panose="02020603050405020304" pitchFamily="18" charset="0"/>
              </a:rPr>
              <a:t>According to the historical data, debt ratio will have influence on the economic development. Sometimes it is positive, sometimes negative. It is important to find an appropriate debt ratio range that will positively affect economy. </a:t>
            </a:r>
          </a:p>
          <a:p>
            <a:pPr marL="0" indent="0">
              <a:buNone/>
            </a:pPr>
            <a:endParaRPr lang="en-US" altLang="zh-CN" dirty="0">
              <a:uFillTx/>
              <a:latin typeface="Times New Roman" panose="02020603050405020304" pitchFamily="18" charset="0"/>
              <a:cs typeface="Times New Roman" panose="02020603050405020304" pitchFamily="18" charset="0"/>
            </a:endParaRPr>
          </a:p>
          <a:p>
            <a:r>
              <a:rPr lang="en-US" altLang="zh-CN" dirty="0">
                <a:uFillTx/>
                <a:latin typeface="Times New Roman" panose="02020603050405020304" pitchFamily="18" charset="0"/>
                <a:cs typeface="Times New Roman" panose="02020603050405020304" pitchFamily="18" charset="0"/>
              </a:rPr>
              <a:t>By analyzing data related to debt and economic indexes, we try to find the associations between debt rate and economic development of countries and hopefully get the specific ranges of debt ratio that accelerates the growth of the economy best. </a:t>
            </a:r>
          </a:p>
          <a:p>
            <a:endParaRPr lang="zh-CN" altLang="en-US" dirty="0"/>
          </a:p>
        </p:txBody>
      </p:sp>
      <p:sp>
        <p:nvSpPr>
          <p:cNvPr id="4" name="Slide Number Placeholder 3"/>
          <p:cNvSpPr>
            <a:spLocks noGrp="1"/>
          </p:cNvSpPr>
          <p:nvPr>
            <p:ph type="sldNum" sz="quarter" idx="10"/>
          </p:nvPr>
        </p:nvSpPr>
        <p:spPr/>
        <p:txBody>
          <a:bodyPr/>
          <a:lstStyle/>
          <a:p>
            <a:fld id="{9C86682E-AC20-4709-B099-9DA9840EF662}" type="slidenum">
              <a:rPr lang="en-US" smtClean="0">
                <a:uFillTx/>
              </a:rPr>
              <a:t>2</a:t>
            </a:fld>
            <a:endParaRPr lang="en-US">
              <a:uFillTx/>
            </a:endParaRPr>
          </a:p>
        </p:txBody>
      </p:sp>
    </p:spTree>
    <p:extLst>
      <p:ext uri="{BB962C8B-B14F-4D97-AF65-F5344CB8AC3E}">
        <p14:creationId xmlns:p14="http://schemas.microsoft.com/office/powerpoint/2010/main" val="3857641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latin typeface="Times New Roman" panose="02020603050405020304" pitchFamily="18" charset="0"/>
                <a:cs typeface="Times New Roman" panose="02020603050405020304" pitchFamily="18" charset="0"/>
              </a:rPr>
              <a:t>Since high debt model of development will transfer the risk to the financial industry, a healthy debt ratio is really important to prevent financial crisis and to regulate the fiscal policy and interest rate.</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With ideal range of debt ratio of countries in different industrial structure, governments can make adjustment according to their current situation.</a:t>
            </a:r>
          </a:p>
          <a:p>
            <a:endParaRPr lang="zh-CN" altLang="en-US" dirty="0"/>
          </a:p>
        </p:txBody>
      </p:sp>
      <p:sp>
        <p:nvSpPr>
          <p:cNvPr id="4" name="Slide Number Placeholder 3"/>
          <p:cNvSpPr>
            <a:spLocks noGrp="1"/>
          </p:cNvSpPr>
          <p:nvPr>
            <p:ph type="sldNum" sz="quarter" idx="10"/>
          </p:nvPr>
        </p:nvSpPr>
        <p:spPr/>
        <p:txBody>
          <a:bodyPr/>
          <a:lstStyle/>
          <a:p>
            <a:fld id="{9C86682E-AC20-4709-B099-9DA9840EF662}" type="slidenum">
              <a:rPr lang="en-US" smtClean="0">
                <a:uFillTx/>
              </a:rPr>
              <a:t>3</a:t>
            </a:fld>
            <a:endParaRPr lang="en-US">
              <a:uFillTx/>
            </a:endParaRPr>
          </a:p>
        </p:txBody>
      </p:sp>
    </p:spTree>
    <p:extLst>
      <p:ext uri="{BB962C8B-B14F-4D97-AF65-F5344CB8AC3E}">
        <p14:creationId xmlns:p14="http://schemas.microsoft.com/office/powerpoint/2010/main" val="3919031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uFillTx/>
                <a:latin typeface="Times New Roman" panose="02020603050405020304" pitchFamily="18" charset="0"/>
                <a:cs typeface="Times New Roman" panose="02020603050405020304" pitchFamily="18" charset="0"/>
              </a:rPr>
              <a:t>Because an appropriate debt ratio (40%-60%) [2] can be used to increase leverage for individuals and corporates, we wonder that whether there is a similar pattern for country level economics.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uFillTx/>
                <a:latin typeface="Times New Roman" panose="02020603050405020304" pitchFamily="18" charset="0"/>
                <a:cs typeface="Times New Roman" panose="02020603050405020304" pitchFamily="18" charset="0"/>
              </a:rPr>
              <a:t>Individual and corporates will make adjustment </a:t>
            </a:r>
            <a:r>
              <a:rPr lang="en-US" dirty="0">
                <a:latin typeface="Times New Roman" panose="02020603050405020304" pitchFamily="18" charset="0"/>
                <a:cs typeface="Times New Roman" panose="02020603050405020304" pitchFamily="18" charset="0"/>
              </a:rPr>
              <a:t>to </a:t>
            </a:r>
            <a:r>
              <a:rPr lang="en-US" dirty="0">
                <a:uFillTx/>
                <a:latin typeface="Times New Roman" panose="02020603050405020304" pitchFamily="18" charset="0"/>
                <a:cs typeface="Times New Roman" panose="02020603050405020304" pitchFamily="18" charset="0"/>
              </a:rPr>
              <a:t>debt ratio based on expected cash income and market condition. We can deduce some important aspects to adjust debt ratio in country level.  </a:t>
            </a:r>
          </a:p>
          <a:p>
            <a:endParaRPr lang="en-US" dirty="0"/>
          </a:p>
        </p:txBody>
      </p:sp>
      <p:sp>
        <p:nvSpPr>
          <p:cNvPr id="4" name="Slide Number Placeholder 3"/>
          <p:cNvSpPr>
            <a:spLocks noGrp="1"/>
          </p:cNvSpPr>
          <p:nvPr>
            <p:ph type="sldNum" sz="quarter" idx="10"/>
          </p:nvPr>
        </p:nvSpPr>
        <p:spPr/>
        <p:txBody>
          <a:bodyPr/>
          <a:lstStyle/>
          <a:p>
            <a:fld id="{9C86682E-AC20-4709-B099-9DA9840EF662}" type="slidenum">
              <a:rPr lang="en-US" smtClean="0">
                <a:uFillTx/>
              </a:rPr>
              <a:t>4</a:t>
            </a:fld>
            <a:endParaRPr lang="en-US">
              <a:uFillTx/>
            </a:endParaRPr>
          </a:p>
        </p:txBody>
      </p:sp>
    </p:spTree>
    <p:extLst>
      <p:ext uri="{BB962C8B-B14F-4D97-AF65-F5344CB8AC3E}">
        <p14:creationId xmlns:p14="http://schemas.microsoft.com/office/powerpoint/2010/main" val="3001347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86682E-AC20-4709-B099-9DA9840EF662}" type="slidenum">
              <a:rPr lang="en-US" smtClean="0">
                <a:uFillTx/>
              </a:rPr>
              <a:t>7</a:t>
            </a:fld>
            <a:endParaRPr lang="en-US">
              <a:uFillTx/>
            </a:endParaRPr>
          </a:p>
        </p:txBody>
      </p:sp>
    </p:spTree>
    <p:extLst>
      <p:ext uri="{BB962C8B-B14F-4D97-AF65-F5344CB8AC3E}">
        <p14:creationId xmlns:p14="http://schemas.microsoft.com/office/powerpoint/2010/main" val="433718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86682E-AC20-4709-B099-9DA9840EF662}" type="slidenum">
              <a:rPr lang="en-US" smtClean="0">
                <a:uFillTx/>
              </a:rPr>
              <a:t>13</a:t>
            </a:fld>
            <a:endParaRPr lang="en-US">
              <a:uFillTx/>
            </a:endParaRPr>
          </a:p>
        </p:txBody>
      </p:sp>
    </p:spTree>
    <p:extLst>
      <p:ext uri="{BB962C8B-B14F-4D97-AF65-F5344CB8AC3E}">
        <p14:creationId xmlns:p14="http://schemas.microsoft.com/office/powerpoint/2010/main" val="1888395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86682E-AC20-4709-B099-9DA9840EF662}" type="slidenum">
              <a:rPr lang="en-US" smtClean="0">
                <a:uFillTx/>
              </a:rPr>
              <a:t>14</a:t>
            </a:fld>
            <a:endParaRPr lang="en-US">
              <a:uFillTx/>
            </a:endParaRPr>
          </a:p>
        </p:txBody>
      </p:sp>
    </p:spTree>
    <p:extLst>
      <p:ext uri="{BB962C8B-B14F-4D97-AF65-F5344CB8AC3E}">
        <p14:creationId xmlns:p14="http://schemas.microsoft.com/office/powerpoint/2010/main" val="3346234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uFillTx/>
              </a:defRPr>
            </a:lvl1pPr>
          </a:lstStyle>
          <a:p>
            <a:r>
              <a:rPr lang="zh-CN" altLang="en-US">
                <a:uFillTx/>
              </a:rPr>
              <a:t>单击此处编辑母版标题样式</a:t>
            </a:r>
            <a:endParaRPr lang="en-US">
              <a:uFillTx/>
            </a:endParaRP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uFillTx/>
              </a:defRPr>
            </a:lvl1pPr>
            <a:lvl2pPr marL="457200" indent="0" algn="ctr">
              <a:buNone/>
              <a:defRPr sz="2000">
                <a:uFillTx/>
              </a:defRPr>
            </a:lvl2pPr>
            <a:lvl3pPr marL="914400" indent="0" algn="ctr">
              <a:buNone/>
              <a:defRPr sz="1800">
                <a:uFillTx/>
              </a:defRPr>
            </a:lvl3pPr>
            <a:lvl4pPr marL="1371600" indent="0" algn="ctr">
              <a:buNone/>
              <a:defRPr sz="1600">
                <a:uFillTx/>
              </a:defRPr>
            </a:lvl4pPr>
            <a:lvl5pPr marL="1828800" indent="0" algn="ctr">
              <a:buNone/>
              <a:defRPr sz="1600">
                <a:uFillTx/>
              </a:defRPr>
            </a:lvl5pPr>
            <a:lvl6pPr marL="2286000" indent="0" algn="ctr">
              <a:buNone/>
              <a:defRPr sz="1600">
                <a:uFillTx/>
              </a:defRPr>
            </a:lvl6pPr>
            <a:lvl7pPr marL="2743200" indent="0" algn="ctr">
              <a:buNone/>
              <a:defRPr sz="1600">
                <a:uFillTx/>
              </a:defRPr>
            </a:lvl7pPr>
            <a:lvl8pPr marL="3200400" indent="0" algn="ctr">
              <a:buNone/>
              <a:defRPr sz="1600">
                <a:uFillTx/>
              </a:defRPr>
            </a:lvl8pPr>
            <a:lvl9pPr marL="3657600" indent="0" algn="ctr">
              <a:buNone/>
              <a:defRPr sz="1600">
                <a:uFillTx/>
              </a:defRPr>
            </a:lvl9pPr>
          </a:lstStyle>
          <a:p>
            <a:r>
              <a:rPr lang="zh-CN" altLang="en-US">
                <a:uFillTx/>
              </a:rPr>
              <a:t>单击此处编辑母版副标题样式</a:t>
            </a:r>
            <a:endParaRPr lang="en-US">
              <a:uFillTx/>
            </a:endParaRPr>
          </a:p>
        </p:txBody>
      </p:sp>
      <p:sp>
        <p:nvSpPr>
          <p:cNvPr id="4" name="日期占位符 3"/>
          <p:cNvSpPr>
            <a:spLocks noGrp="1"/>
          </p:cNvSpPr>
          <p:nvPr>
            <p:ph type="dt" sz="half" idx="10"/>
          </p:nvPr>
        </p:nvSpPr>
        <p:spPr/>
        <p:txBody>
          <a:bodyPr/>
          <a:lstStyle/>
          <a:p>
            <a:fld id="{6E2715C4-2F2C-4BA2-83C5-B9B79CFB4FD7}" type="datetime1">
              <a:rPr lang="en-US" smtClean="0">
                <a:uFillTx/>
              </a:rPr>
              <a:t>4/23/2018</a:t>
            </a:fld>
            <a:endParaRPr lang="en-US">
              <a:uFillTx/>
            </a:endParaRPr>
          </a:p>
        </p:txBody>
      </p:sp>
      <p:sp>
        <p:nvSpPr>
          <p:cNvPr id="5" name="页脚占位符 4"/>
          <p:cNvSpPr>
            <a:spLocks noGrp="1"/>
          </p:cNvSpPr>
          <p:nvPr>
            <p:ph type="ftr" sz="quarter" idx="11"/>
          </p:nvPr>
        </p:nvSpPr>
        <p:spPr/>
        <p:txBody>
          <a:bodyPr/>
          <a:lstStyle/>
          <a:p>
            <a:endParaRPr lang="en-US">
              <a:uFillTx/>
            </a:endParaRPr>
          </a:p>
        </p:txBody>
      </p:sp>
      <p:sp>
        <p:nvSpPr>
          <p:cNvPr id="6" name="灯片编号占位符 5"/>
          <p:cNvSpPr>
            <a:spLocks noGrp="1"/>
          </p:cNvSpPr>
          <p:nvPr>
            <p:ph type="sldNum" sz="quarter" idx="12"/>
          </p:nvPr>
        </p:nvSpPr>
        <p:spPr/>
        <p:txBody>
          <a:bodyPr/>
          <a:lstStyle/>
          <a:p>
            <a:fld id="{8EB9F84A-2A4E-4845-AA9C-34BB98E326B2}" type="slidenum">
              <a:rPr lang="en-US" smtClean="0">
                <a:uFillTx/>
              </a:rPr>
              <a:t>‹#›</a:t>
            </a:fld>
            <a:endParaRPr lang="en-US">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uFillTx/>
              </a:rPr>
              <a:t>单击此处编辑母版标题样式</a:t>
            </a:r>
            <a:endParaRPr lang="en-US">
              <a:uFillTx/>
            </a:endParaRPr>
          </a:p>
        </p:txBody>
      </p:sp>
      <p:sp>
        <p:nvSpPr>
          <p:cNvPr id="3" name="竖排文字占位符 2"/>
          <p:cNvSpPr>
            <a:spLocks noGrp="1"/>
          </p:cNvSpPr>
          <p:nvPr>
            <p:ph type="body" orient="vert" idx="1"/>
          </p:nvPr>
        </p:nvSpPr>
        <p:spPr/>
        <p:txBody>
          <a:bodyPr vert="eaVert"/>
          <a:lstStyle/>
          <a:p>
            <a:pPr lvl="0"/>
            <a:r>
              <a:rPr lang="zh-CN" altLang="en-US">
                <a:uFillTx/>
              </a:rPr>
              <a:t>编辑母版文本样式</a:t>
            </a:r>
          </a:p>
          <a:p>
            <a:pPr lvl="1"/>
            <a:r>
              <a:rPr lang="zh-CN" altLang="en-US">
                <a:uFillTx/>
              </a:rPr>
              <a:t>第二级</a:t>
            </a:r>
          </a:p>
          <a:p>
            <a:pPr lvl="2"/>
            <a:r>
              <a:rPr lang="zh-CN" altLang="en-US">
                <a:uFillTx/>
              </a:rPr>
              <a:t>第三级</a:t>
            </a:r>
          </a:p>
          <a:p>
            <a:pPr lvl="3"/>
            <a:r>
              <a:rPr lang="zh-CN" altLang="en-US">
                <a:uFillTx/>
              </a:rPr>
              <a:t>第四级</a:t>
            </a:r>
          </a:p>
          <a:p>
            <a:pPr lvl="4"/>
            <a:r>
              <a:rPr lang="zh-CN" altLang="en-US">
                <a:uFillTx/>
              </a:rPr>
              <a:t>第五级</a:t>
            </a:r>
            <a:endParaRPr lang="en-US">
              <a:uFillTx/>
            </a:endParaRPr>
          </a:p>
        </p:txBody>
      </p:sp>
      <p:sp>
        <p:nvSpPr>
          <p:cNvPr id="4" name="日期占位符 3"/>
          <p:cNvSpPr>
            <a:spLocks noGrp="1"/>
          </p:cNvSpPr>
          <p:nvPr>
            <p:ph type="dt" sz="half" idx="10"/>
          </p:nvPr>
        </p:nvSpPr>
        <p:spPr/>
        <p:txBody>
          <a:bodyPr/>
          <a:lstStyle/>
          <a:p>
            <a:fld id="{5CE987A3-E9C1-4289-8AFF-A3FD6ECC45EF}" type="datetime1">
              <a:rPr lang="en-US" smtClean="0">
                <a:uFillTx/>
              </a:rPr>
              <a:t>4/23/2018</a:t>
            </a:fld>
            <a:endParaRPr lang="en-US">
              <a:uFillTx/>
            </a:endParaRPr>
          </a:p>
        </p:txBody>
      </p:sp>
      <p:sp>
        <p:nvSpPr>
          <p:cNvPr id="5" name="页脚占位符 4"/>
          <p:cNvSpPr>
            <a:spLocks noGrp="1"/>
          </p:cNvSpPr>
          <p:nvPr>
            <p:ph type="ftr" sz="quarter" idx="11"/>
          </p:nvPr>
        </p:nvSpPr>
        <p:spPr/>
        <p:txBody>
          <a:bodyPr/>
          <a:lstStyle/>
          <a:p>
            <a:endParaRPr lang="en-US">
              <a:uFillTx/>
            </a:endParaRPr>
          </a:p>
        </p:txBody>
      </p:sp>
      <p:sp>
        <p:nvSpPr>
          <p:cNvPr id="6" name="灯片编号占位符 5"/>
          <p:cNvSpPr>
            <a:spLocks noGrp="1"/>
          </p:cNvSpPr>
          <p:nvPr>
            <p:ph type="sldNum" sz="quarter" idx="12"/>
          </p:nvPr>
        </p:nvSpPr>
        <p:spPr/>
        <p:txBody>
          <a:bodyPr/>
          <a:lstStyle/>
          <a:p>
            <a:fld id="{8EB9F84A-2A4E-4845-AA9C-34BB98E326B2}" type="slidenum">
              <a:rPr lang="en-US" smtClean="0">
                <a:uFillTx/>
              </a:rPr>
              <a:t>‹#›</a:t>
            </a:fld>
            <a:endParaRPr lang="en-US">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uFillTx/>
              </a:rPr>
              <a:t>单击此处编辑母版标题样式</a:t>
            </a:r>
            <a:endParaRPr lang="en-US">
              <a:uFillTx/>
            </a:endParaRP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uFillTx/>
              </a:rPr>
              <a:t>编辑母版文本样式</a:t>
            </a:r>
          </a:p>
          <a:p>
            <a:pPr lvl="1"/>
            <a:r>
              <a:rPr lang="zh-CN" altLang="en-US">
                <a:uFillTx/>
              </a:rPr>
              <a:t>第二级</a:t>
            </a:r>
          </a:p>
          <a:p>
            <a:pPr lvl="2"/>
            <a:r>
              <a:rPr lang="zh-CN" altLang="en-US">
                <a:uFillTx/>
              </a:rPr>
              <a:t>第三级</a:t>
            </a:r>
          </a:p>
          <a:p>
            <a:pPr lvl="3"/>
            <a:r>
              <a:rPr lang="zh-CN" altLang="en-US">
                <a:uFillTx/>
              </a:rPr>
              <a:t>第四级</a:t>
            </a:r>
          </a:p>
          <a:p>
            <a:pPr lvl="4"/>
            <a:r>
              <a:rPr lang="zh-CN" altLang="en-US">
                <a:uFillTx/>
              </a:rPr>
              <a:t>第五级</a:t>
            </a:r>
            <a:endParaRPr lang="en-US">
              <a:uFillTx/>
            </a:endParaRPr>
          </a:p>
        </p:txBody>
      </p:sp>
      <p:sp>
        <p:nvSpPr>
          <p:cNvPr id="4" name="日期占位符 3"/>
          <p:cNvSpPr>
            <a:spLocks noGrp="1"/>
          </p:cNvSpPr>
          <p:nvPr>
            <p:ph type="dt" sz="half" idx="10"/>
          </p:nvPr>
        </p:nvSpPr>
        <p:spPr/>
        <p:txBody>
          <a:bodyPr/>
          <a:lstStyle/>
          <a:p>
            <a:fld id="{39CEA9C7-9D06-4D10-AF4E-8B8211990C46}" type="datetime1">
              <a:rPr lang="en-US" smtClean="0">
                <a:uFillTx/>
              </a:rPr>
              <a:t>4/23/2018</a:t>
            </a:fld>
            <a:endParaRPr lang="en-US">
              <a:uFillTx/>
            </a:endParaRPr>
          </a:p>
        </p:txBody>
      </p:sp>
      <p:sp>
        <p:nvSpPr>
          <p:cNvPr id="5" name="页脚占位符 4"/>
          <p:cNvSpPr>
            <a:spLocks noGrp="1"/>
          </p:cNvSpPr>
          <p:nvPr>
            <p:ph type="ftr" sz="quarter" idx="11"/>
          </p:nvPr>
        </p:nvSpPr>
        <p:spPr/>
        <p:txBody>
          <a:bodyPr/>
          <a:lstStyle/>
          <a:p>
            <a:endParaRPr lang="en-US">
              <a:uFillTx/>
            </a:endParaRPr>
          </a:p>
        </p:txBody>
      </p:sp>
      <p:sp>
        <p:nvSpPr>
          <p:cNvPr id="6" name="灯片编号占位符 5"/>
          <p:cNvSpPr>
            <a:spLocks noGrp="1"/>
          </p:cNvSpPr>
          <p:nvPr>
            <p:ph type="sldNum" sz="quarter" idx="12"/>
          </p:nvPr>
        </p:nvSpPr>
        <p:spPr/>
        <p:txBody>
          <a:bodyPr/>
          <a:lstStyle/>
          <a:p>
            <a:fld id="{8EB9F84A-2A4E-4845-AA9C-34BB98E326B2}" type="slidenum">
              <a:rPr lang="en-US" smtClean="0">
                <a:uFillTx/>
              </a:rPr>
              <a:t>‹#›</a:t>
            </a:fld>
            <a:endParaRPr lang="en-US">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uFillTx/>
              </a:rPr>
              <a:t>单击此处编辑母版标题样式</a:t>
            </a:r>
            <a:endParaRPr lang="en-US">
              <a:uFillTx/>
            </a:endParaRPr>
          </a:p>
        </p:txBody>
      </p:sp>
      <p:sp>
        <p:nvSpPr>
          <p:cNvPr id="3" name="内容占位符 2"/>
          <p:cNvSpPr>
            <a:spLocks noGrp="1"/>
          </p:cNvSpPr>
          <p:nvPr>
            <p:ph idx="1"/>
          </p:nvPr>
        </p:nvSpPr>
        <p:spPr/>
        <p:txBody>
          <a:bodyPr/>
          <a:lstStyle/>
          <a:p>
            <a:pPr lvl="0"/>
            <a:r>
              <a:rPr lang="zh-CN" altLang="en-US">
                <a:uFillTx/>
              </a:rPr>
              <a:t>编辑母版文本样式</a:t>
            </a:r>
          </a:p>
          <a:p>
            <a:pPr lvl="1"/>
            <a:r>
              <a:rPr lang="zh-CN" altLang="en-US">
                <a:uFillTx/>
              </a:rPr>
              <a:t>第二级</a:t>
            </a:r>
          </a:p>
          <a:p>
            <a:pPr lvl="2"/>
            <a:r>
              <a:rPr lang="zh-CN" altLang="en-US">
                <a:uFillTx/>
              </a:rPr>
              <a:t>第三级</a:t>
            </a:r>
          </a:p>
          <a:p>
            <a:pPr lvl="3"/>
            <a:r>
              <a:rPr lang="zh-CN" altLang="en-US">
                <a:uFillTx/>
              </a:rPr>
              <a:t>第四级</a:t>
            </a:r>
          </a:p>
          <a:p>
            <a:pPr lvl="4"/>
            <a:r>
              <a:rPr lang="zh-CN" altLang="en-US">
                <a:uFillTx/>
              </a:rPr>
              <a:t>第五级</a:t>
            </a:r>
            <a:endParaRPr lang="en-US">
              <a:uFillTx/>
            </a:endParaRPr>
          </a:p>
        </p:txBody>
      </p:sp>
      <p:sp>
        <p:nvSpPr>
          <p:cNvPr id="4" name="日期占位符 3"/>
          <p:cNvSpPr>
            <a:spLocks noGrp="1"/>
          </p:cNvSpPr>
          <p:nvPr>
            <p:ph type="dt" sz="half" idx="10"/>
          </p:nvPr>
        </p:nvSpPr>
        <p:spPr/>
        <p:txBody>
          <a:bodyPr/>
          <a:lstStyle/>
          <a:p>
            <a:fld id="{D2D01144-E7AA-4512-84B9-864360C7FBC9}" type="datetime1">
              <a:rPr lang="en-US" smtClean="0">
                <a:uFillTx/>
              </a:rPr>
              <a:t>4/23/2018</a:t>
            </a:fld>
            <a:endParaRPr lang="en-US">
              <a:uFillTx/>
            </a:endParaRPr>
          </a:p>
        </p:txBody>
      </p:sp>
      <p:sp>
        <p:nvSpPr>
          <p:cNvPr id="5" name="页脚占位符 4"/>
          <p:cNvSpPr>
            <a:spLocks noGrp="1"/>
          </p:cNvSpPr>
          <p:nvPr>
            <p:ph type="ftr" sz="quarter" idx="11"/>
          </p:nvPr>
        </p:nvSpPr>
        <p:spPr/>
        <p:txBody>
          <a:bodyPr/>
          <a:lstStyle/>
          <a:p>
            <a:endParaRPr lang="en-US">
              <a:uFillTx/>
            </a:endParaRPr>
          </a:p>
        </p:txBody>
      </p:sp>
      <p:sp>
        <p:nvSpPr>
          <p:cNvPr id="6" name="灯片编号占位符 5"/>
          <p:cNvSpPr>
            <a:spLocks noGrp="1"/>
          </p:cNvSpPr>
          <p:nvPr>
            <p:ph type="sldNum" sz="quarter" idx="12"/>
          </p:nvPr>
        </p:nvSpPr>
        <p:spPr>
          <a:xfrm>
            <a:off x="8604738" y="365125"/>
            <a:ext cx="2743200" cy="365125"/>
          </a:xfrm>
        </p:spPr>
        <p:txBody>
          <a:bodyPr/>
          <a:lstStyle/>
          <a:p>
            <a:fld id="{8EB9F84A-2A4E-4845-AA9C-34BB98E326B2}" type="slidenum">
              <a:rPr lang="en-US" smtClean="0">
                <a:uFillTx/>
              </a:rPr>
              <a:t>‹#›</a:t>
            </a:fld>
            <a:endParaRPr lang="en-US">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uFillTx/>
              </a:defRPr>
            </a:lvl1pPr>
          </a:lstStyle>
          <a:p>
            <a:r>
              <a:rPr lang="zh-CN" altLang="en-US">
                <a:uFillTx/>
              </a:rPr>
              <a:t>单击此处编辑母版标题样式</a:t>
            </a:r>
            <a:endParaRPr lang="en-US">
              <a:uFillTx/>
            </a:endParaRP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uFillTx/>
              </a:defRPr>
            </a:lvl1pPr>
            <a:lvl2pPr marL="457200" indent="0">
              <a:buNone/>
              <a:defRPr sz="2000">
                <a:solidFill>
                  <a:schemeClr val="tx1">
                    <a:tint val="75000"/>
                  </a:schemeClr>
                </a:solidFill>
                <a:uFillTx/>
              </a:defRPr>
            </a:lvl2pPr>
            <a:lvl3pPr marL="914400" indent="0">
              <a:buNone/>
              <a:defRPr sz="1800">
                <a:solidFill>
                  <a:schemeClr val="tx1">
                    <a:tint val="75000"/>
                  </a:schemeClr>
                </a:solidFill>
                <a:uFillTx/>
              </a:defRPr>
            </a:lvl3pPr>
            <a:lvl4pPr marL="1371600" indent="0">
              <a:buNone/>
              <a:defRPr sz="1600">
                <a:solidFill>
                  <a:schemeClr val="tx1">
                    <a:tint val="75000"/>
                  </a:schemeClr>
                </a:solidFill>
                <a:uFillTx/>
              </a:defRPr>
            </a:lvl4pPr>
            <a:lvl5pPr marL="1828800" indent="0">
              <a:buNone/>
              <a:defRPr sz="1600">
                <a:solidFill>
                  <a:schemeClr val="tx1">
                    <a:tint val="75000"/>
                  </a:schemeClr>
                </a:solidFill>
                <a:uFillTx/>
              </a:defRPr>
            </a:lvl5pPr>
            <a:lvl6pPr marL="2286000" indent="0">
              <a:buNone/>
              <a:defRPr sz="1600">
                <a:solidFill>
                  <a:schemeClr val="tx1">
                    <a:tint val="75000"/>
                  </a:schemeClr>
                </a:solidFill>
                <a:uFillTx/>
              </a:defRPr>
            </a:lvl6pPr>
            <a:lvl7pPr marL="2743200" indent="0">
              <a:buNone/>
              <a:defRPr sz="1600">
                <a:solidFill>
                  <a:schemeClr val="tx1">
                    <a:tint val="75000"/>
                  </a:schemeClr>
                </a:solidFill>
                <a:uFillTx/>
              </a:defRPr>
            </a:lvl7pPr>
            <a:lvl8pPr marL="3200400" indent="0">
              <a:buNone/>
              <a:defRPr sz="1600">
                <a:solidFill>
                  <a:schemeClr val="tx1">
                    <a:tint val="75000"/>
                  </a:schemeClr>
                </a:solidFill>
                <a:uFillTx/>
              </a:defRPr>
            </a:lvl8pPr>
            <a:lvl9pPr marL="3657600" indent="0">
              <a:buNone/>
              <a:defRPr sz="1600">
                <a:solidFill>
                  <a:schemeClr val="tx1">
                    <a:tint val="75000"/>
                  </a:schemeClr>
                </a:solidFill>
                <a:uFillTx/>
              </a:defRPr>
            </a:lvl9pPr>
          </a:lstStyle>
          <a:p>
            <a:pPr lvl="0"/>
            <a:r>
              <a:rPr lang="zh-CN" altLang="en-US">
                <a:uFillTx/>
              </a:rPr>
              <a:t>编辑母版文本样式</a:t>
            </a:r>
          </a:p>
        </p:txBody>
      </p:sp>
      <p:sp>
        <p:nvSpPr>
          <p:cNvPr id="4" name="日期占位符 3"/>
          <p:cNvSpPr>
            <a:spLocks noGrp="1"/>
          </p:cNvSpPr>
          <p:nvPr>
            <p:ph type="dt" sz="half" idx="10"/>
          </p:nvPr>
        </p:nvSpPr>
        <p:spPr/>
        <p:txBody>
          <a:bodyPr/>
          <a:lstStyle/>
          <a:p>
            <a:fld id="{752FF899-0EF9-4060-A8A0-651DA8F63C25}" type="datetime1">
              <a:rPr lang="en-US" smtClean="0">
                <a:uFillTx/>
              </a:rPr>
              <a:t>4/23/2018</a:t>
            </a:fld>
            <a:endParaRPr lang="en-US">
              <a:uFillTx/>
            </a:endParaRPr>
          </a:p>
        </p:txBody>
      </p:sp>
      <p:sp>
        <p:nvSpPr>
          <p:cNvPr id="5" name="页脚占位符 4"/>
          <p:cNvSpPr>
            <a:spLocks noGrp="1"/>
          </p:cNvSpPr>
          <p:nvPr>
            <p:ph type="ftr" sz="quarter" idx="11"/>
          </p:nvPr>
        </p:nvSpPr>
        <p:spPr/>
        <p:txBody>
          <a:bodyPr/>
          <a:lstStyle/>
          <a:p>
            <a:endParaRPr lang="en-US">
              <a:uFillTx/>
            </a:endParaRPr>
          </a:p>
        </p:txBody>
      </p:sp>
      <p:sp>
        <p:nvSpPr>
          <p:cNvPr id="6" name="灯片编号占位符 5"/>
          <p:cNvSpPr>
            <a:spLocks noGrp="1"/>
          </p:cNvSpPr>
          <p:nvPr>
            <p:ph type="sldNum" sz="quarter" idx="12"/>
          </p:nvPr>
        </p:nvSpPr>
        <p:spPr/>
        <p:txBody>
          <a:bodyPr/>
          <a:lstStyle/>
          <a:p>
            <a:fld id="{8EB9F84A-2A4E-4845-AA9C-34BB98E326B2}" type="slidenum">
              <a:rPr lang="en-US" smtClean="0">
                <a:uFillTx/>
              </a:rPr>
              <a:t>‹#›</a:t>
            </a:fld>
            <a:endParaRPr lang="en-US">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uFillTx/>
              </a:rPr>
              <a:t>单击此处编辑母版标题样式</a:t>
            </a:r>
            <a:endParaRPr lang="en-US">
              <a:uFillTx/>
            </a:endParaRPr>
          </a:p>
        </p:txBody>
      </p:sp>
      <p:sp>
        <p:nvSpPr>
          <p:cNvPr id="3" name="内容占位符 2"/>
          <p:cNvSpPr>
            <a:spLocks noGrp="1"/>
          </p:cNvSpPr>
          <p:nvPr>
            <p:ph sz="half" idx="1"/>
          </p:nvPr>
        </p:nvSpPr>
        <p:spPr>
          <a:xfrm>
            <a:off x="838200" y="1825625"/>
            <a:ext cx="5181600" cy="4351338"/>
          </a:xfrm>
        </p:spPr>
        <p:txBody>
          <a:bodyPr/>
          <a:lstStyle/>
          <a:p>
            <a:pPr lvl="0"/>
            <a:r>
              <a:rPr lang="zh-CN" altLang="en-US">
                <a:uFillTx/>
              </a:rPr>
              <a:t>编辑母版文本样式</a:t>
            </a:r>
          </a:p>
          <a:p>
            <a:pPr lvl="1"/>
            <a:r>
              <a:rPr lang="zh-CN" altLang="en-US">
                <a:uFillTx/>
              </a:rPr>
              <a:t>第二级</a:t>
            </a:r>
          </a:p>
          <a:p>
            <a:pPr lvl="2"/>
            <a:r>
              <a:rPr lang="zh-CN" altLang="en-US">
                <a:uFillTx/>
              </a:rPr>
              <a:t>第三级</a:t>
            </a:r>
          </a:p>
          <a:p>
            <a:pPr lvl="3"/>
            <a:r>
              <a:rPr lang="zh-CN" altLang="en-US">
                <a:uFillTx/>
              </a:rPr>
              <a:t>第四级</a:t>
            </a:r>
          </a:p>
          <a:p>
            <a:pPr lvl="4"/>
            <a:r>
              <a:rPr lang="zh-CN" altLang="en-US">
                <a:uFillTx/>
              </a:rPr>
              <a:t>第五级</a:t>
            </a:r>
            <a:endParaRPr lang="en-US">
              <a:uFillTx/>
            </a:endParaRPr>
          </a:p>
        </p:txBody>
      </p:sp>
      <p:sp>
        <p:nvSpPr>
          <p:cNvPr id="4" name="内容占位符 3"/>
          <p:cNvSpPr>
            <a:spLocks noGrp="1"/>
          </p:cNvSpPr>
          <p:nvPr>
            <p:ph sz="half" idx="2"/>
          </p:nvPr>
        </p:nvSpPr>
        <p:spPr>
          <a:xfrm>
            <a:off x="6172200" y="1825625"/>
            <a:ext cx="5181600" cy="4351338"/>
          </a:xfrm>
        </p:spPr>
        <p:txBody>
          <a:bodyPr/>
          <a:lstStyle/>
          <a:p>
            <a:pPr lvl="0"/>
            <a:r>
              <a:rPr lang="zh-CN" altLang="en-US">
                <a:uFillTx/>
              </a:rPr>
              <a:t>编辑母版文本样式</a:t>
            </a:r>
          </a:p>
          <a:p>
            <a:pPr lvl="1"/>
            <a:r>
              <a:rPr lang="zh-CN" altLang="en-US">
                <a:uFillTx/>
              </a:rPr>
              <a:t>第二级</a:t>
            </a:r>
          </a:p>
          <a:p>
            <a:pPr lvl="2"/>
            <a:r>
              <a:rPr lang="zh-CN" altLang="en-US">
                <a:uFillTx/>
              </a:rPr>
              <a:t>第三级</a:t>
            </a:r>
          </a:p>
          <a:p>
            <a:pPr lvl="3"/>
            <a:r>
              <a:rPr lang="zh-CN" altLang="en-US">
                <a:uFillTx/>
              </a:rPr>
              <a:t>第四级</a:t>
            </a:r>
          </a:p>
          <a:p>
            <a:pPr lvl="4"/>
            <a:r>
              <a:rPr lang="zh-CN" altLang="en-US">
                <a:uFillTx/>
              </a:rPr>
              <a:t>第五级</a:t>
            </a:r>
            <a:endParaRPr lang="en-US">
              <a:uFillTx/>
            </a:endParaRPr>
          </a:p>
        </p:txBody>
      </p:sp>
      <p:sp>
        <p:nvSpPr>
          <p:cNvPr id="5" name="日期占位符 4"/>
          <p:cNvSpPr>
            <a:spLocks noGrp="1"/>
          </p:cNvSpPr>
          <p:nvPr>
            <p:ph type="dt" sz="half" idx="10"/>
          </p:nvPr>
        </p:nvSpPr>
        <p:spPr/>
        <p:txBody>
          <a:bodyPr/>
          <a:lstStyle/>
          <a:p>
            <a:fld id="{91C8F03E-CC51-42EE-9DD9-2901205B6E4B}" type="datetime1">
              <a:rPr lang="en-US" smtClean="0">
                <a:uFillTx/>
              </a:rPr>
              <a:t>4/23/2018</a:t>
            </a:fld>
            <a:endParaRPr lang="en-US">
              <a:uFillTx/>
            </a:endParaRPr>
          </a:p>
        </p:txBody>
      </p:sp>
      <p:sp>
        <p:nvSpPr>
          <p:cNvPr id="6" name="页脚占位符 5"/>
          <p:cNvSpPr>
            <a:spLocks noGrp="1"/>
          </p:cNvSpPr>
          <p:nvPr>
            <p:ph type="ftr" sz="quarter" idx="11"/>
          </p:nvPr>
        </p:nvSpPr>
        <p:spPr/>
        <p:txBody>
          <a:bodyPr/>
          <a:lstStyle/>
          <a:p>
            <a:endParaRPr lang="en-US">
              <a:uFillTx/>
            </a:endParaRPr>
          </a:p>
        </p:txBody>
      </p:sp>
      <p:sp>
        <p:nvSpPr>
          <p:cNvPr id="7" name="灯片编号占位符 6"/>
          <p:cNvSpPr>
            <a:spLocks noGrp="1"/>
          </p:cNvSpPr>
          <p:nvPr>
            <p:ph type="sldNum" sz="quarter" idx="12"/>
          </p:nvPr>
        </p:nvSpPr>
        <p:spPr/>
        <p:txBody>
          <a:bodyPr/>
          <a:lstStyle/>
          <a:p>
            <a:fld id="{8EB9F84A-2A4E-4845-AA9C-34BB98E326B2}" type="slidenum">
              <a:rPr lang="en-US" smtClean="0">
                <a:uFillTx/>
              </a:rPr>
              <a:t>‹#›</a:t>
            </a:fld>
            <a:endParaRPr lang="en-US">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uFillTx/>
              </a:rPr>
              <a:t>单击此处编辑母版标题样式</a:t>
            </a:r>
            <a:endParaRPr lang="en-US">
              <a:uFillTx/>
            </a:endParaRP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zh-CN" altLang="en-US">
                <a:uFillTx/>
              </a:rPr>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uFillTx/>
              </a:rPr>
              <a:t>编辑母版文本样式</a:t>
            </a:r>
          </a:p>
          <a:p>
            <a:pPr lvl="1"/>
            <a:r>
              <a:rPr lang="zh-CN" altLang="en-US">
                <a:uFillTx/>
              </a:rPr>
              <a:t>第二级</a:t>
            </a:r>
          </a:p>
          <a:p>
            <a:pPr lvl="2"/>
            <a:r>
              <a:rPr lang="zh-CN" altLang="en-US">
                <a:uFillTx/>
              </a:rPr>
              <a:t>第三级</a:t>
            </a:r>
          </a:p>
          <a:p>
            <a:pPr lvl="3"/>
            <a:r>
              <a:rPr lang="zh-CN" altLang="en-US">
                <a:uFillTx/>
              </a:rPr>
              <a:t>第四级</a:t>
            </a:r>
          </a:p>
          <a:p>
            <a:pPr lvl="4"/>
            <a:r>
              <a:rPr lang="zh-CN" altLang="en-US">
                <a:uFillTx/>
              </a:rPr>
              <a:t>第五级</a:t>
            </a:r>
            <a:endParaRPr lang="en-US">
              <a:uFillTx/>
            </a:endParaRP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zh-CN" altLang="en-US">
                <a:uFillTx/>
              </a:rPr>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uFillTx/>
              </a:rPr>
              <a:t>编辑母版文本样式</a:t>
            </a:r>
          </a:p>
          <a:p>
            <a:pPr lvl="1"/>
            <a:r>
              <a:rPr lang="zh-CN" altLang="en-US">
                <a:uFillTx/>
              </a:rPr>
              <a:t>第二级</a:t>
            </a:r>
          </a:p>
          <a:p>
            <a:pPr lvl="2"/>
            <a:r>
              <a:rPr lang="zh-CN" altLang="en-US">
                <a:uFillTx/>
              </a:rPr>
              <a:t>第三级</a:t>
            </a:r>
          </a:p>
          <a:p>
            <a:pPr lvl="3"/>
            <a:r>
              <a:rPr lang="zh-CN" altLang="en-US">
                <a:uFillTx/>
              </a:rPr>
              <a:t>第四级</a:t>
            </a:r>
          </a:p>
          <a:p>
            <a:pPr lvl="4"/>
            <a:r>
              <a:rPr lang="zh-CN" altLang="en-US">
                <a:uFillTx/>
              </a:rPr>
              <a:t>第五级</a:t>
            </a:r>
            <a:endParaRPr lang="en-US">
              <a:uFillTx/>
            </a:endParaRPr>
          </a:p>
        </p:txBody>
      </p:sp>
      <p:sp>
        <p:nvSpPr>
          <p:cNvPr id="7" name="日期占位符 6"/>
          <p:cNvSpPr>
            <a:spLocks noGrp="1"/>
          </p:cNvSpPr>
          <p:nvPr>
            <p:ph type="dt" sz="half" idx="10"/>
          </p:nvPr>
        </p:nvSpPr>
        <p:spPr/>
        <p:txBody>
          <a:bodyPr/>
          <a:lstStyle/>
          <a:p>
            <a:fld id="{F453E9C1-797F-4A9D-A26F-BA47BF776A8B}" type="datetime1">
              <a:rPr lang="en-US" smtClean="0">
                <a:uFillTx/>
              </a:rPr>
              <a:t>4/23/2018</a:t>
            </a:fld>
            <a:endParaRPr lang="en-US">
              <a:uFillTx/>
            </a:endParaRPr>
          </a:p>
        </p:txBody>
      </p:sp>
      <p:sp>
        <p:nvSpPr>
          <p:cNvPr id="8" name="页脚占位符 7"/>
          <p:cNvSpPr>
            <a:spLocks noGrp="1"/>
          </p:cNvSpPr>
          <p:nvPr>
            <p:ph type="ftr" sz="quarter" idx="11"/>
          </p:nvPr>
        </p:nvSpPr>
        <p:spPr/>
        <p:txBody>
          <a:bodyPr/>
          <a:lstStyle/>
          <a:p>
            <a:endParaRPr lang="en-US">
              <a:uFillTx/>
            </a:endParaRPr>
          </a:p>
        </p:txBody>
      </p:sp>
      <p:sp>
        <p:nvSpPr>
          <p:cNvPr id="9" name="灯片编号占位符 8"/>
          <p:cNvSpPr>
            <a:spLocks noGrp="1"/>
          </p:cNvSpPr>
          <p:nvPr>
            <p:ph type="sldNum" sz="quarter" idx="12"/>
          </p:nvPr>
        </p:nvSpPr>
        <p:spPr/>
        <p:txBody>
          <a:bodyPr/>
          <a:lstStyle/>
          <a:p>
            <a:fld id="{8EB9F84A-2A4E-4845-AA9C-34BB98E326B2}" type="slidenum">
              <a:rPr lang="en-US" smtClean="0">
                <a:uFillTx/>
              </a:rPr>
              <a:t>‹#›</a:t>
            </a:fld>
            <a:endParaRPr lang="en-US">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uFillTx/>
              </a:rPr>
              <a:t>单击此处编辑母版标题样式</a:t>
            </a:r>
            <a:endParaRPr lang="en-US">
              <a:uFillTx/>
            </a:endParaRPr>
          </a:p>
        </p:txBody>
      </p:sp>
      <p:sp>
        <p:nvSpPr>
          <p:cNvPr id="3" name="日期占位符 2"/>
          <p:cNvSpPr>
            <a:spLocks noGrp="1"/>
          </p:cNvSpPr>
          <p:nvPr>
            <p:ph type="dt" sz="half" idx="10"/>
          </p:nvPr>
        </p:nvSpPr>
        <p:spPr/>
        <p:txBody>
          <a:bodyPr/>
          <a:lstStyle/>
          <a:p>
            <a:fld id="{69FF3DB5-0C06-475D-B9FD-3A0CD5D3D7E0}" type="datetime1">
              <a:rPr lang="en-US" smtClean="0">
                <a:uFillTx/>
              </a:rPr>
              <a:t>4/23/2018</a:t>
            </a:fld>
            <a:endParaRPr lang="en-US">
              <a:uFillTx/>
            </a:endParaRPr>
          </a:p>
        </p:txBody>
      </p:sp>
      <p:sp>
        <p:nvSpPr>
          <p:cNvPr id="4" name="页脚占位符 3"/>
          <p:cNvSpPr>
            <a:spLocks noGrp="1"/>
          </p:cNvSpPr>
          <p:nvPr>
            <p:ph type="ftr" sz="quarter" idx="11"/>
          </p:nvPr>
        </p:nvSpPr>
        <p:spPr/>
        <p:txBody>
          <a:bodyPr/>
          <a:lstStyle/>
          <a:p>
            <a:endParaRPr lang="en-US">
              <a:uFillTx/>
            </a:endParaRPr>
          </a:p>
        </p:txBody>
      </p:sp>
      <p:sp>
        <p:nvSpPr>
          <p:cNvPr id="5" name="灯片编号占位符 4"/>
          <p:cNvSpPr>
            <a:spLocks noGrp="1"/>
          </p:cNvSpPr>
          <p:nvPr>
            <p:ph type="sldNum" sz="quarter" idx="12"/>
          </p:nvPr>
        </p:nvSpPr>
        <p:spPr/>
        <p:txBody>
          <a:bodyPr/>
          <a:lstStyle/>
          <a:p>
            <a:fld id="{8EB9F84A-2A4E-4845-AA9C-34BB98E326B2}" type="slidenum">
              <a:rPr lang="en-US" smtClean="0">
                <a:uFillTx/>
              </a:rPr>
              <a:t>‹#›</a:t>
            </a:fld>
            <a:endParaRPr lang="en-US">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316621-300A-4504-B3C9-20DE9F599802}" type="datetime1">
              <a:rPr lang="en-US" smtClean="0">
                <a:uFillTx/>
              </a:rPr>
              <a:t>4/23/2018</a:t>
            </a:fld>
            <a:endParaRPr lang="en-US">
              <a:uFillTx/>
            </a:endParaRPr>
          </a:p>
        </p:txBody>
      </p:sp>
      <p:sp>
        <p:nvSpPr>
          <p:cNvPr id="3" name="页脚占位符 2"/>
          <p:cNvSpPr>
            <a:spLocks noGrp="1"/>
          </p:cNvSpPr>
          <p:nvPr>
            <p:ph type="ftr" sz="quarter" idx="11"/>
          </p:nvPr>
        </p:nvSpPr>
        <p:spPr/>
        <p:txBody>
          <a:bodyPr/>
          <a:lstStyle/>
          <a:p>
            <a:endParaRPr lang="en-US">
              <a:uFillTx/>
            </a:endParaRPr>
          </a:p>
        </p:txBody>
      </p:sp>
      <p:sp>
        <p:nvSpPr>
          <p:cNvPr id="4" name="灯片编号占位符 3"/>
          <p:cNvSpPr>
            <a:spLocks noGrp="1"/>
          </p:cNvSpPr>
          <p:nvPr>
            <p:ph type="sldNum" sz="quarter" idx="12"/>
          </p:nvPr>
        </p:nvSpPr>
        <p:spPr/>
        <p:txBody>
          <a:bodyPr/>
          <a:lstStyle/>
          <a:p>
            <a:fld id="{8EB9F84A-2A4E-4845-AA9C-34BB98E326B2}" type="slidenum">
              <a:rPr lang="en-US" smtClean="0">
                <a:uFillTx/>
              </a:rPr>
              <a:t>‹#›</a:t>
            </a:fld>
            <a:endParaRPr lang="en-US">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uFillTx/>
              </a:defRPr>
            </a:lvl1pPr>
          </a:lstStyle>
          <a:p>
            <a:r>
              <a:rPr lang="zh-CN" altLang="en-US">
                <a:uFillTx/>
              </a:rPr>
              <a:t>单击此处编辑母版标题样式</a:t>
            </a:r>
            <a:endParaRPr lang="en-US">
              <a:uFillTx/>
            </a:endParaRPr>
          </a:p>
        </p:txBody>
      </p:sp>
      <p:sp>
        <p:nvSpPr>
          <p:cNvPr id="3" name="内容占位符 2"/>
          <p:cNvSpPr>
            <a:spLocks noGrp="1"/>
          </p:cNvSpPr>
          <p:nvPr>
            <p:ph idx="1"/>
          </p:nvPr>
        </p:nvSpPr>
        <p:spPr>
          <a:xfrm>
            <a:off x="5183188" y="987425"/>
            <a:ext cx="6172200" cy="4873625"/>
          </a:xfrm>
        </p:spPr>
        <p:txBody>
          <a:bodyPr/>
          <a:lstStyle>
            <a:lvl1pPr>
              <a:defRPr sz="3200">
                <a:uFillTx/>
              </a:defRPr>
            </a:lvl1pPr>
            <a:lvl2pPr>
              <a:defRPr sz="2800">
                <a:uFillTx/>
              </a:defRPr>
            </a:lvl2pPr>
            <a:lvl3pPr>
              <a:defRPr sz="2400">
                <a:uFillTx/>
              </a:defRPr>
            </a:lvl3pPr>
            <a:lvl4pPr>
              <a:defRPr sz="2000">
                <a:uFillTx/>
              </a:defRPr>
            </a:lvl4pPr>
            <a:lvl5pPr>
              <a:defRPr sz="2000">
                <a:uFillTx/>
              </a:defRPr>
            </a:lvl5pPr>
            <a:lvl6pPr>
              <a:defRPr sz="2000">
                <a:uFillTx/>
              </a:defRPr>
            </a:lvl6pPr>
            <a:lvl7pPr>
              <a:defRPr sz="2000">
                <a:uFillTx/>
              </a:defRPr>
            </a:lvl7pPr>
            <a:lvl8pPr>
              <a:defRPr sz="2000">
                <a:uFillTx/>
              </a:defRPr>
            </a:lvl8pPr>
            <a:lvl9pPr>
              <a:defRPr sz="2000">
                <a:uFillTx/>
              </a:defRPr>
            </a:lvl9pPr>
          </a:lstStyle>
          <a:p>
            <a:pPr lvl="0"/>
            <a:r>
              <a:rPr lang="zh-CN" altLang="en-US">
                <a:uFillTx/>
              </a:rPr>
              <a:t>编辑母版文本样式</a:t>
            </a:r>
          </a:p>
          <a:p>
            <a:pPr lvl="1"/>
            <a:r>
              <a:rPr lang="zh-CN" altLang="en-US">
                <a:uFillTx/>
              </a:rPr>
              <a:t>第二级</a:t>
            </a:r>
          </a:p>
          <a:p>
            <a:pPr lvl="2"/>
            <a:r>
              <a:rPr lang="zh-CN" altLang="en-US">
                <a:uFillTx/>
              </a:rPr>
              <a:t>第三级</a:t>
            </a:r>
          </a:p>
          <a:p>
            <a:pPr lvl="3"/>
            <a:r>
              <a:rPr lang="zh-CN" altLang="en-US">
                <a:uFillTx/>
              </a:rPr>
              <a:t>第四级</a:t>
            </a:r>
          </a:p>
          <a:p>
            <a:pPr lvl="4"/>
            <a:r>
              <a:rPr lang="zh-CN" altLang="en-US">
                <a:uFillTx/>
              </a:rPr>
              <a:t>第五级</a:t>
            </a:r>
            <a:endParaRPr lang="en-US">
              <a:uFillTx/>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uFillTx/>
              </a:defRPr>
            </a:lvl1pPr>
            <a:lvl2pPr marL="457200" indent="0">
              <a:buNone/>
              <a:defRPr sz="1400">
                <a:uFillTx/>
              </a:defRPr>
            </a:lvl2pPr>
            <a:lvl3pPr marL="914400" indent="0">
              <a:buNone/>
              <a:defRPr sz="1200">
                <a:uFillTx/>
              </a:defRPr>
            </a:lvl3pPr>
            <a:lvl4pPr marL="1371600" indent="0">
              <a:buNone/>
              <a:defRPr sz="1000">
                <a:uFillTx/>
              </a:defRPr>
            </a:lvl4pPr>
            <a:lvl5pPr marL="1828800" indent="0">
              <a:buNone/>
              <a:defRPr sz="1000">
                <a:uFillTx/>
              </a:defRPr>
            </a:lvl5pPr>
            <a:lvl6pPr marL="2286000" indent="0">
              <a:buNone/>
              <a:defRPr sz="1000">
                <a:uFillTx/>
              </a:defRPr>
            </a:lvl6pPr>
            <a:lvl7pPr marL="2743200" indent="0">
              <a:buNone/>
              <a:defRPr sz="1000">
                <a:uFillTx/>
              </a:defRPr>
            </a:lvl7pPr>
            <a:lvl8pPr marL="3200400" indent="0">
              <a:buNone/>
              <a:defRPr sz="1000">
                <a:uFillTx/>
              </a:defRPr>
            </a:lvl8pPr>
            <a:lvl9pPr marL="3657600" indent="0">
              <a:buNone/>
              <a:defRPr sz="1000">
                <a:uFillTx/>
              </a:defRPr>
            </a:lvl9pPr>
          </a:lstStyle>
          <a:p>
            <a:pPr lvl="0"/>
            <a:r>
              <a:rPr lang="zh-CN" altLang="en-US">
                <a:uFillTx/>
              </a:rPr>
              <a:t>编辑母版文本样式</a:t>
            </a:r>
          </a:p>
        </p:txBody>
      </p:sp>
      <p:sp>
        <p:nvSpPr>
          <p:cNvPr id="5" name="日期占位符 4"/>
          <p:cNvSpPr>
            <a:spLocks noGrp="1"/>
          </p:cNvSpPr>
          <p:nvPr>
            <p:ph type="dt" sz="half" idx="10"/>
          </p:nvPr>
        </p:nvSpPr>
        <p:spPr/>
        <p:txBody>
          <a:bodyPr/>
          <a:lstStyle/>
          <a:p>
            <a:fld id="{227AE542-4F33-4726-BE13-62CC29734EED}" type="datetime1">
              <a:rPr lang="en-US" smtClean="0">
                <a:uFillTx/>
              </a:rPr>
              <a:t>4/23/2018</a:t>
            </a:fld>
            <a:endParaRPr lang="en-US">
              <a:uFillTx/>
            </a:endParaRPr>
          </a:p>
        </p:txBody>
      </p:sp>
      <p:sp>
        <p:nvSpPr>
          <p:cNvPr id="6" name="页脚占位符 5"/>
          <p:cNvSpPr>
            <a:spLocks noGrp="1"/>
          </p:cNvSpPr>
          <p:nvPr>
            <p:ph type="ftr" sz="quarter" idx="11"/>
          </p:nvPr>
        </p:nvSpPr>
        <p:spPr/>
        <p:txBody>
          <a:bodyPr/>
          <a:lstStyle/>
          <a:p>
            <a:endParaRPr lang="en-US">
              <a:uFillTx/>
            </a:endParaRPr>
          </a:p>
        </p:txBody>
      </p:sp>
      <p:sp>
        <p:nvSpPr>
          <p:cNvPr id="7" name="灯片编号占位符 6"/>
          <p:cNvSpPr>
            <a:spLocks noGrp="1"/>
          </p:cNvSpPr>
          <p:nvPr>
            <p:ph type="sldNum" sz="quarter" idx="12"/>
          </p:nvPr>
        </p:nvSpPr>
        <p:spPr/>
        <p:txBody>
          <a:bodyPr/>
          <a:lstStyle/>
          <a:p>
            <a:fld id="{8EB9F84A-2A4E-4845-AA9C-34BB98E326B2}" type="slidenum">
              <a:rPr lang="en-US" smtClean="0">
                <a:uFillTx/>
              </a:rPr>
              <a:t>‹#›</a:t>
            </a:fld>
            <a:endParaRPr lang="en-US">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uFillTx/>
              </a:defRPr>
            </a:lvl1pPr>
          </a:lstStyle>
          <a:p>
            <a:r>
              <a:rPr lang="zh-CN" altLang="en-US">
                <a:uFillTx/>
              </a:rPr>
              <a:t>单击此处编辑母版标题样式</a:t>
            </a:r>
            <a:endParaRPr lang="en-US">
              <a:uFillTx/>
            </a:endParaRPr>
          </a:p>
        </p:txBody>
      </p:sp>
      <p:sp>
        <p:nvSpPr>
          <p:cNvPr id="3" name="图片占位符 2"/>
          <p:cNvSpPr>
            <a:spLocks noGrp="1"/>
          </p:cNvSpPr>
          <p:nvPr>
            <p:ph type="pic" idx="1"/>
          </p:nvPr>
        </p:nvSpPr>
        <p:spPr>
          <a:xfrm>
            <a:off x="5183188" y="987425"/>
            <a:ext cx="6172200" cy="4873625"/>
          </a:xfrm>
        </p:spPr>
        <p:txBody>
          <a:bodyPr/>
          <a:lstStyle>
            <a:lvl1pPr marL="0" indent="0">
              <a:buNone/>
              <a:defRPr sz="3200">
                <a:uFillTx/>
              </a:defRPr>
            </a:lvl1pPr>
            <a:lvl2pPr marL="457200" indent="0">
              <a:buNone/>
              <a:defRPr sz="2800">
                <a:uFillTx/>
              </a:defRPr>
            </a:lvl2pPr>
            <a:lvl3pPr marL="914400" indent="0">
              <a:buNone/>
              <a:defRPr sz="2400">
                <a:uFillTx/>
              </a:defRPr>
            </a:lvl3pPr>
            <a:lvl4pPr marL="1371600" indent="0">
              <a:buNone/>
              <a:defRPr sz="2000">
                <a:uFillTx/>
              </a:defRPr>
            </a:lvl4pPr>
            <a:lvl5pPr marL="1828800" indent="0">
              <a:buNone/>
              <a:defRPr sz="2000">
                <a:uFillTx/>
              </a:defRPr>
            </a:lvl5pPr>
            <a:lvl6pPr marL="2286000" indent="0">
              <a:buNone/>
              <a:defRPr sz="2000">
                <a:uFillTx/>
              </a:defRPr>
            </a:lvl6pPr>
            <a:lvl7pPr marL="2743200" indent="0">
              <a:buNone/>
              <a:defRPr sz="2000">
                <a:uFillTx/>
              </a:defRPr>
            </a:lvl7pPr>
            <a:lvl8pPr marL="3200400" indent="0">
              <a:buNone/>
              <a:defRPr sz="2000">
                <a:uFillTx/>
              </a:defRPr>
            </a:lvl8pPr>
            <a:lvl9pPr marL="3657600" indent="0">
              <a:buNone/>
              <a:defRPr sz="2000">
                <a:uFillTx/>
              </a:defRPr>
            </a:lvl9pPr>
          </a:lstStyle>
          <a:p>
            <a:endParaRPr lang="en-US">
              <a:uFillTx/>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uFillTx/>
              </a:defRPr>
            </a:lvl1pPr>
            <a:lvl2pPr marL="457200" indent="0">
              <a:buNone/>
              <a:defRPr sz="1400">
                <a:uFillTx/>
              </a:defRPr>
            </a:lvl2pPr>
            <a:lvl3pPr marL="914400" indent="0">
              <a:buNone/>
              <a:defRPr sz="1200">
                <a:uFillTx/>
              </a:defRPr>
            </a:lvl3pPr>
            <a:lvl4pPr marL="1371600" indent="0">
              <a:buNone/>
              <a:defRPr sz="1000">
                <a:uFillTx/>
              </a:defRPr>
            </a:lvl4pPr>
            <a:lvl5pPr marL="1828800" indent="0">
              <a:buNone/>
              <a:defRPr sz="1000">
                <a:uFillTx/>
              </a:defRPr>
            </a:lvl5pPr>
            <a:lvl6pPr marL="2286000" indent="0">
              <a:buNone/>
              <a:defRPr sz="1000">
                <a:uFillTx/>
              </a:defRPr>
            </a:lvl6pPr>
            <a:lvl7pPr marL="2743200" indent="0">
              <a:buNone/>
              <a:defRPr sz="1000">
                <a:uFillTx/>
              </a:defRPr>
            </a:lvl7pPr>
            <a:lvl8pPr marL="3200400" indent="0">
              <a:buNone/>
              <a:defRPr sz="1000">
                <a:uFillTx/>
              </a:defRPr>
            </a:lvl8pPr>
            <a:lvl9pPr marL="3657600" indent="0">
              <a:buNone/>
              <a:defRPr sz="1000">
                <a:uFillTx/>
              </a:defRPr>
            </a:lvl9pPr>
          </a:lstStyle>
          <a:p>
            <a:pPr lvl="0"/>
            <a:r>
              <a:rPr lang="zh-CN" altLang="en-US">
                <a:uFillTx/>
              </a:rPr>
              <a:t>编辑母版文本样式</a:t>
            </a:r>
          </a:p>
        </p:txBody>
      </p:sp>
      <p:sp>
        <p:nvSpPr>
          <p:cNvPr id="5" name="日期占位符 4"/>
          <p:cNvSpPr>
            <a:spLocks noGrp="1"/>
          </p:cNvSpPr>
          <p:nvPr>
            <p:ph type="dt" sz="half" idx="10"/>
          </p:nvPr>
        </p:nvSpPr>
        <p:spPr/>
        <p:txBody>
          <a:bodyPr/>
          <a:lstStyle/>
          <a:p>
            <a:fld id="{E8394516-F9A2-473F-8DDC-364BDFE16D9C}" type="datetime1">
              <a:rPr lang="en-US" smtClean="0">
                <a:uFillTx/>
              </a:rPr>
              <a:t>4/23/2018</a:t>
            </a:fld>
            <a:endParaRPr lang="en-US">
              <a:uFillTx/>
            </a:endParaRPr>
          </a:p>
        </p:txBody>
      </p:sp>
      <p:sp>
        <p:nvSpPr>
          <p:cNvPr id="6" name="页脚占位符 5"/>
          <p:cNvSpPr>
            <a:spLocks noGrp="1"/>
          </p:cNvSpPr>
          <p:nvPr>
            <p:ph type="ftr" sz="quarter" idx="11"/>
          </p:nvPr>
        </p:nvSpPr>
        <p:spPr/>
        <p:txBody>
          <a:bodyPr/>
          <a:lstStyle/>
          <a:p>
            <a:endParaRPr lang="en-US">
              <a:uFillTx/>
            </a:endParaRPr>
          </a:p>
        </p:txBody>
      </p:sp>
      <p:sp>
        <p:nvSpPr>
          <p:cNvPr id="7" name="灯片编号占位符 6"/>
          <p:cNvSpPr>
            <a:spLocks noGrp="1"/>
          </p:cNvSpPr>
          <p:nvPr>
            <p:ph type="sldNum" sz="quarter" idx="12"/>
          </p:nvPr>
        </p:nvSpPr>
        <p:spPr/>
        <p:txBody>
          <a:bodyPr/>
          <a:lstStyle/>
          <a:p>
            <a:fld id="{8EB9F84A-2A4E-4845-AA9C-34BB98E326B2}" type="slidenum">
              <a:rPr lang="en-US" smtClean="0">
                <a:uFillTx/>
              </a:rPr>
              <a:t>‹#›</a:t>
            </a:fld>
            <a:endParaRPr lang="en-US">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uFillTx/>
              </a:rPr>
              <a:t>单击此处编辑母版标题样式</a:t>
            </a:r>
            <a:endParaRPr lang="en-US">
              <a:uFillTx/>
            </a:endParaRP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uFillTx/>
              </a:rPr>
              <a:t>编辑母版文本样式</a:t>
            </a:r>
          </a:p>
          <a:p>
            <a:pPr lvl="1"/>
            <a:r>
              <a:rPr lang="zh-CN" altLang="en-US">
                <a:uFillTx/>
              </a:rPr>
              <a:t>第二级</a:t>
            </a:r>
          </a:p>
          <a:p>
            <a:pPr lvl="2"/>
            <a:r>
              <a:rPr lang="zh-CN" altLang="en-US">
                <a:uFillTx/>
              </a:rPr>
              <a:t>第三级</a:t>
            </a:r>
          </a:p>
          <a:p>
            <a:pPr lvl="3"/>
            <a:r>
              <a:rPr lang="zh-CN" altLang="en-US">
                <a:uFillTx/>
              </a:rPr>
              <a:t>第四级</a:t>
            </a:r>
          </a:p>
          <a:p>
            <a:pPr lvl="4"/>
            <a:r>
              <a:rPr lang="zh-CN" altLang="en-US">
                <a:uFillTx/>
              </a:rPr>
              <a:t>第五级</a:t>
            </a:r>
            <a:endParaRPr lang="en-US">
              <a:uFillTx/>
            </a:endParaRP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uFillTx/>
              </a:defRPr>
            </a:lvl1pPr>
          </a:lstStyle>
          <a:p>
            <a:fld id="{3009831E-72E5-4558-84D1-C04731875E77}" type="datetime1">
              <a:rPr lang="en-US" smtClean="0">
                <a:uFillTx/>
              </a:rPr>
              <a:t>4/23/2018</a:t>
            </a:fld>
            <a:endParaRPr lang="en-US">
              <a:uFillTx/>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uFillTx/>
              </a:defRPr>
            </a:lvl1pPr>
          </a:lstStyle>
          <a:p>
            <a:endParaRPr lang="en-US">
              <a:uFillTx/>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uFillTx/>
              </a:defRPr>
            </a:lvl1pPr>
          </a:lstStyle>
          <a:p>
            <a:fld id="{8EB9F84A-2A4E-4845-AA9C-34BB98E326B2}" type="slidenum">
              <a:rPr lang="en-US" smtClean="0">
                <a:uFillTx/>
              </a:rPr>
              <a:t>‹#›</a:t>
            </a:fld>
            <a:endParaRPr lang="en-US">
              <a:uFillTx/>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uFillTx/>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uFillTx/>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uFillTx/>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9pPr>
    </p:bodyStyle>
    <p:other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ata.worldbank.org/data-catalog/international-debt-statistic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data.worldbank.org/data-catalog/world-development-indicators" TargetMode="External"/><Relationship Id="rId2" Type="http://schemas.openxmlformats.org/officeDocument/2006/relationships/hyperlink" Target="http://data.worldbank.org/data-catalog/international-debt-statistic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en-US" sz="4800" dirty="0">
                <a:uFillTx/>
                <a:latin typeface="Times New Roman" panose="02020603050405020304" pitchFamily="18" charset="0"/>
                <a:cs typeface="Times New Roman" panose="02020603050405020304" pitchFamily="18" charset="0"/>
              </a:rPr>
              <a:t>Exploring the Association between Debt Ratio and Economic Development: A Developing Country Level Study</a:t>
            </a:r>
            <a:endParaRPr lang="en-US" sz="4800" dirty="0">
              <a:uFillTx/>
            </a:endParaRPr>
          </a:p>
        </p:txBody>
      </p:sp>
      <p:sp>
        <p:nvSpPr>
          <p:cNvPr id="3" name="副标题 2"/>
          <p:cNvSpPr>
            <a:spLocks noGrp="1"/>
          </p:cNvSpPr>
          <p:nvPr>
            <p:ph type="subTitle" idx="1"/>
          </p:nvPr>
        </p:nvSpPr>
        <p:spPr>
          <a:xfrm>
            <a:off x="1524000" y="3602038"/>
            <a:ext cx="9144000" cy="2563092"/>
          </a:xfrm>
        </p:spPr>
        <p:txBody>
          <a:bodyPr numCol="1">
            <a:normAutofit/>
          </a:bodyPr>
          <a:lstStyle/>
          <a:p>
            <a:endParaRPr lang="en-US" dirty="0">
              <a:uFillTx/>
              <a:latin typeface="Times New Roman" panose="02020603050405020304" pitchFamily="18" charset="0"/>
              <a:cs typeface="Times New Roman" panose="02020603050405020304" pitchFamily="18" charset="0"/>
            </a:endParaRPr>
          </a:p>
          <a:p>
            <a:r>
              <a:rPr lang="en-US" cap="none" dirty="0">
                <a:solidFill>
                  <a:schemeClr val="tx1"/>
                </a:solidFill>
                <a:uFillTx/>
                <a:latin typeface="Times New Roman" panose="02020603050405020304" pitchFamily="18" charset="0"/>
                <a:cs typeface="Times New Roman" panose="02020603050405020304" pitchFamily="18" charset="0"/>
              </a:rPr>
              <a:t>Team: COGNOS</a:t>
            </a:r>
          </a:p>
          <a:p>
            <a:r>
              <a:rPr lang="en-US" dirty="0">
                <a:uFillTx/>
                <a:latin typeface="Times New Roman" panose="02020603050405020304" pitchFamily="18" charset="0"/>
                <a:cs typeface="Times New Roman" panose="02020603050405020304" pitchFamily="18" charset="0"/>
              </a:rPr>
              <a:t>Apr. 16</a:t>
            </a:r>
            <a:r>
              <a:rPr lang="en-US" altLang="zh-CN" dirty="0">
                <a:uFillTx/>
                <a:latin typeface="Times New Roman" panose="02020603050405020304" pitchFamily="18" charset="0"/>
                <a:cs typeface="Times New Roman" panose="02020603050405020304" pitchFamily="18" charset="0"/>
              </a:rPr>
              <a:t>,</a:t>
            </a:r>
            <a:r>
              <a:rPr lang="zh-CN" altLang="en-US" dirty="0">
                <a:uFillTx/>
                <a:latin typeface="Times New Roman" panose="02020603050405020304" pitchFamily="18" charset="0"/>
                <a:cs typeface="Times New Roman" panose="02020603050405020304" pitchFamily="18" charset="0"/>
              </a:rPr>
              <a:t> </a:t>
            </a:r>
            <a:r>
              <a:rPr lang="en-US" altLang="zh-CN" dirty="0">
                <a:uFillTx/>
                <a:latin typeface="Times New Roman" panose="02020603050405020304" pitchFamily="18" charset="0"/>
                <a:cs typeface="Times New Roman" panose="02020603050405020304" pitchFamily="18" charset="0"/>
              </a:rPr>
              <a:t>2018</a:t>
            </a:r>
          </a:p>
          <a:p>
            <a:endParaRPr lang="en-US" cap="none" dirty="0">
              <a:solidFill>
                <a:schemeClr val="tx1"/>
              </a:solidFill>
              <a:uFillTx/>
              <a:latin typeface="Times New Roman" panose="02020603050405020304" pitchFamily="18" charset="0"/>
              <a:cs typeface="Times New Roman" panose="02020603050405020304" pitchFamily="18" charset="0"/>
            </a:endParaRPr>
          </a:p>
          <a:p>
            <a:r>
              <a:rPr lang="en-US" cap="none" dirty="0" err="1">
                <a:solidFill>
                  <a:schemeClr val="tx1"/>
                </a:solidFill>
                <a:uFillTx/>
                <a:latin typeface="Times New Roman" panose="02020603050405020304" pitchFamily="18" charset="0"/>
                <a:cs typeface="Times New Roman" panose="02020603050405020304" pitchFamily="18" charset="0"/>
              </a:rPr>
              <a:t>Yichen</a:t>
            </a:r>
            <a:r>
              <a:rPr lang="en-US" cap="none" dirty="0">
                <a:solidFill>
                  <a:schemeClr val="tx1"/>
                </a:solidFill>
                <a:uFillTx/>
                <a:latin typeface="Times New Roman" panose="02020603050405020304" pitchFamily="18" charset="0"/>
                <a:cs typeface="Times New Roman" panose="02020603050405020304" pitchFamily="18" charset="0"/>
              </a:rPr>
              <a:t> Pan, </a:t>
            </a:r>
            <a:r>
              <a:rPr lang="en-US" cap="none" dirty="0" err="1">
                <a:solidFill>
                  <a:schemeClr val="tx1"/>
                </a:solidFill>
                <a:uFillTx/>
                <a:latin typeface="Times New Roman" panose="02020603050405020304" pitchFamily="18" charset="0"/>
                <a:cs typeface="Times New Roman" panose="02020603050405020304" pitchFamily="18" charset="0"/>
              </a:rPr>
              <a:t>Quanxu</a:t>
            </a:r>
            <a:r>
              <a:rPr lang="en-US" cap="none" dirty="0">
                <a:solidFill>
                  <a:schemeClr val="tx1"/>
                </a:solidFill>
                <a:uFillTx/>
                <a:latin typeface="Times New Roman" panose="02020603050405020304" pitchFamily="18" charset="0"/>
                <a:cs typeface="Times New Roman" panose="02020603050405020304" pitchFamily="18" charset="0"/>
              </a:rPr>
              <a:t> Pang, Zihao Wang, </a:t>
            </a:r>
            <a:r>
              <a:rPr lang="en-US" cap="none" dirty="0" err="1">
                <a:solidFill>
                  <a:schemeClr val="tx1"/>
                </a:solidFill>
                <a:uFillTx/>
                <a:latin typeface="Times New Roman" panose="02020603050405020304" pitchFamily="18" charset="0"/>
                <a:cs typeface="Times New Roman" panose="02020603050405020304" pitchFamily="18" charset="0"/>
              </a:rPr>
              <a:t>Haojunzhi</a:t>
            </a:r>
            <a:r>
              <a:rPr lang="en-US" cap="none" dirty="0">
                <a:solidFill>
                  <a:schemeClr val="tx1"/>
                </a:solidFill>
                <a:uFillTx/>
                <a:latin typeface="Times New Roman" panose="02020603050405020304" pitchFamily="18" charset="0"/>
                <a:cs typeface="Times New Roman" panose="02020603050405020304" pitchFamily="18" charset="0"/>
              </a:rPr>
              <a:t> Yu, </a:t>
            </a:r>
            <a:r>
              <a:rPr lang="en-US" cap="none" dirty="0" err="1">
                <a:solidFill>
                  <a:schemeClr val="tx1"/>
                </a:solidFill>
                <a:uFillTx/>
                <a:latin typeface="Times New Roman" panose="02020603050405020304" pitchFamily="18" charset="0"/>
                <a:cs typeface="Times New Roman" panose="02020603050405020304" pitchFamily="18" charset="0"/>
              </a:rPr>
              <a:t>Junyi</a:t>
            </a:r>
            <a:r>
              <a:rPr lang="en-US" cap="none" dirty="0">
                <a:solidFill>
                  <a:schemeClr val="tx1"/>
                </a:solidFill>
                <a:uFillTx/>
                <a:latin typeface="Times New Roman" panose="02020603050405020304" pitchFamily="18" charset="0"/>
                <a:cs typeface="Times New Roman" panose="02020603050405020304" pitchFamily="18" charset="0"/>
              </a:rPr>
              <a:t> Huang</a:t>
            </a:r>
          </a:p>
          <a:p>
            <a:endParaRPr lang="en-US" dirty="0">
              <a:uFillTx/>
            </a:endParaRPr>
          </a:p>
        </p:txBody>
      </p:sp>
      <p:sp>
        <p:nvSpPr>
          <p:cNvPr id="5" name="Slide Number Placeholder 4"/>
          <p:cNvSpPr>
            <a:spLocks noGrp="1"/>
          </p:cNvSpPr>
          <p:nvPr>
            <p:ph type="sldNum" sz="quarter" idx="12"/>
          </p:nvPr>
        </p:nvSpPr>
        <p:spPr>
          <a:xfrm>
            <a:off x="8620026" y="360739"/>
            <a:ext cx="2743200" cy="365125"/>
          </a:xfrm>
        </p:spPr>
        <p:txBody>
          <a:bodyPr/>
          <a:lstStyle/>
          <a:p>
            <a:fld id="{8EB9F84A-2A4E-4845-AA9C-34BB98E326B2}" type="slidenum">
              <a:rPr lang="en-US" smtClean="0">
                <a:uFillTx/>
              </a:rPr>
              <a:t>1</a:t>
            </a:fld>
            <a:endParaRPr lang="en-US">
              <a:uFillTx/>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close up of a map&#10;&#10;Description generated with very high confidence">
            <a:extLst>
              <a:ext uri="{FF2B5EF4-FFF2-40B4-BE49-F238E27FC236}">
                <a16:creationId xmlns:a16="http://schemas.microsoft.com/office/drawing/2014/main" id="{19BB6449-129A-446F-AF8E-397CAD775E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378" y="547687"/>
            <a:ext cx="7144335" cy="4171763"/>
          </a:xfrm>
        </p:spPr>
      </p:pic>
      <p:sp>
        <p:nvSpPr>
          <p:cNvPr id="4" name="Slide Number Placeholder 3">
            <a:extLst>
              <a:ext uri="{FF2B5EF4-FFF2-40B4-BE49-F238E27FC236}">
                <a16:creationId xmlns:a16="http://schemas.microsoft.com/office/drawing/2014/main" id="{5F048951-CF28-4B79-9888-2DB0B7281865}"/>
              </a:ext>
            </a:extLst>
          </p:cNvPr>
          <p:cNvSpPr>
            <a:spLocks noGrp="1"/>
          </p:cNvSpPr>
          <p:nvPr>
            <p:ph type="sldNum" sz="quarter" idx="12"/>
          </p:nvPr>
        </p:nvSpPr>
        <p:spPr/>
        <p:txBody>
          <a:bodyPr/>
          <a:lstStyle/>
          <a:p>
            <a:fld id="{E04D2996-906B-48A5-A4DA-047779686BFE}" type="slidenum">
              <a:rPr lang="en-US" smtClean="0"/>
              <a:t>10</a:t>
            </a:fld>
            <a:endParaRPr lang="en-US"/>
          </a:p>
        </p:txBody>
      </p:sp>
      <p:sp>
        <p:nvSpPr>
          <p:cNvPr id="7" name="TextBox 6">
            <a:extLst>
              <a:ext uri="{FF2B5EF4-FFF2-40B4-BE49-F238E27FC236}">
                <a16:creationId xmlns:a16="http://schemas.microsoft.com/office/drawing/2014/main" id="{A2062762-4924-473B-950B-C0903D352C94}"/>
              </a:ext>
            </a:extLst>
          </p:cNvPr>
          <p:cNvSpPr txBox="1"/>
          <p:nvPr/>
        </p:nvSpPr>
        <p:spPr>
          <a:xfrm>
            <a:off x="7431742" y="646889"/>
            <a:ext cx="4419598" cy="6124754"/>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line forecast chart shows the debt-to-GDP ratio of 5 countries from 2008 to 2015 and the estimated prediction value of 2016. </a:t>
            </a:r>
          </a:p>
          <a:p>
            <a:endParaRPr lang="en-US"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chart depicts that the ratio fluctuates during the first years and the ratio of all five countries has different degrees of decline in 2016. </a:t>
            </a:r>
          </a:p>
          <a:p>
            <a:r>
              <a:rPr lang="en-US" sz="22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decrease of debt-to-GDP ratio indicates that an economy produces and sells more goods and services to have the ability to pay back debts, instead of having further debt.</a:t>
            </a:r>
          </a:p>
          <a:p>
            <a:endParaRPr lang="en-US" dirty="0"/>
          </a:p>
        </p:txBody>
      </p:sp>
    </p:spTree>
    <p:extLst>
      <p:ext uri="{BB962C8B-B14F-4D97-AF65-F5344CB8AC3E}">
        <p14:creationId xmlns:p14="http://schemas.microsoft.com/office/powerpoint/2010/main" val="1556303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35272F-89B9-4F05-A2E8-57007A119BF0}"/>
              </a:ext>
            </a:extLst>
          </p:cNvPr>
          <p:cNvPicPr>
            <a:picLocks noChangeAspect="1"/>
          </p:cNvPicPr>
          <p:nvPr/>
        </p:nvPicPr>
        <p:blipFill>
          <a:blip r:embed="rId2"/>
          <a:stretch>
            <a:fillRect/>
          </a:stretch>
        </p:blipFill>
        <p:spPr>
          <a:xfrm>
            <a:off x="409941" y="224174"/>
            <a:ext cx="5504142" cy="3577958"/>
          </a:xfrm>
          <a:prstGeom prst="rect">
            <a:avLst/>
          </a:prstGeom>
        </p:spPr>
      </p:pic>
      <p:pic>
        <p:nvPicPr>
          <p:cNvPr id="4" name="Picture 3">
            <a:extLst>
              <a:ext uri="{FF2B5EF4-FFF2-40B4-BE49-F238E27FC236}">
                <a16:creationId xmlns:a16="http://schemas.microsoft.com/office/drawing/2014/main" id="{5D516A19-5896-48AA-BB1B-482669426D36}"/>
              </a:ext>
            </a:extLst>
          </p:cNvPr>
          <p:cNvPicPr>
            <a:picLocks noChangeAspect="1"/>
          </p:cNvPicPr>
          <p:nvPr/>
        </p:nvPicPr>
        <p:blipFill>
          <a:blip r:embed="rId3"/>
          <a:stretch>
            <a:fillRect/>
          </a:stretch>
        </p:blipFill>
        <p:spPr>
          <a:xfrm>
            <a:off x="114012" y="3665621"/>
            <a:ext cx="6096000" cy="3192379"/>
          </a:xfrm>
          <a:prstGeom prst="rect">
            <a:avLst/>
          </a:prstGeom>
        </p:spPr>
      </p:pic>
      <p:pic>
        <p:nvPicPr>
          <p:cNvPr id="7" name="Picture 6">
            <a:extLst>
              <a:ext uri="{FF2B5EF4-FFF2-40B4-BE49-F238E27FC236}">
                <a16:creationId xmlns:a16="http://schemas.microsoft.com/office/drawing/2014/main" id="{DA58A8E1-03D9-4850-9D22-E916C2297F73}"/>
              </a:ext>
            </a:extLst>
          </p:cNvPr>
          <p:cNvPicPr>
            <a:picLocks noChangeAspect="1"/>
          </p:cNvPicPr>
          <p:nvPr/>
        </p:nvPicPr>
        <p:blipFill>
          <a:blip r:embed="rId4"/>
          <a:stretch>
            <a:fillRect/>
          </a:stretch>
        </p:blipFill>
        <p:spPr>
          <a:xfrm>
            <a:off x="6294876" y="3665621"/>
            <a:ext cx="5981990" cy="3191030"/>
          </a:xfrm>
          <a:prstGeom prst="rect">
            <a:avLst/>
          </a:prstGeom>
        </p:spPr>
      </p:pic>
      <p:pic>
        <p:nvPicPr>
          <p:cNvPr id="5" name="Picture 4">
            <a:extLst>
              <a:ext uri="{FF2B5EF4-FFF2-40B4-BE49-F238E27FC236}">
                <a16:creationId xmlns:a16="http://schemas.microsoft.com/office/drawing/2014/main" id="{15C5CA47-3052-416C-9C01-CB139ABC989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97505" y="308311"/>
            <a:ext cx="4038130" cy="3120689"/>
          </a:xfrm>
          <a:prstGeom prst="rect">
            <a:avLst/>
          </a:prstGeom>
        </p:spPr>
      </p:pic>
    </p:spTree>
    <p:extLst>
      <p:ext uri="{BB962C8B-B14F-4D97-AF65-F5344CB8AC3E}">
        <p14:creationId xmlns:p14="http://schemas.microsoft.com/office/powerpoint/2010/main" val="655494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310C59A-F744-4A05-BD36-04DA5F489FB3}"/>
              </a:ext>
            </a:extLst>
          </p:cNvPr>
          <p:cNvPicPr>
            <a:picLocks noChangeAspect="1"/>
          </p:cNvPicPr>
          <p:nvPr/>
        </p:nvPicPr>
        <p:blipFill>
          <a:blip r:embed="rId2"/>
          <a:stretch>
            <a:fillRect/>
          </a:stretch>
        </p:blipFill>
        <p:spPr>
          <a:xfrm>
            <a:off x="2096236" y="235750"/>
            <a:ext cx="7999525" cy="4469680"/>
          </a:xfrm>
          <a:prstGeom prst="rect">
            <a:avLst/>
          </a:prstGeom>
        </p:spPr>
      </p:pic>
      <p:sp>
        <p:nvSpPr>
          <p:cNvPr id="8" name="Rectangle 7">
            <a:extLst>
              <a:ext uri="{FF2B5EF4-FFF2-40B4-BE49-F238E27FC236}">
                <a16:creationId xmlns:a16="http://schemas.microsoft.com/office/drawing/2014/main" id="{CD9DB70B-3F12-4122-B6EE-BF6A7F976B6A}"/>
              </a:ext>
            </a:extLst>
          </p:cNvPr>
          <p:cNvSpPr/>
          <p:nvPr/>
        </p:nvSpPr>
        <p:spPr>
          <a:xfrm>
            <a:off x="698090" y="4908494"/>
            <a:ext cx="10795819" cy="1569660"/>
          </a:xfrm>
          <a:prstGeom prst="rect">
            <a:avLst/>
          </a:prstGeom>
        </p:spPr>
        <p:txBody>
          <a:bodyPr wrap="square">
            <a:spAutoFit/>
          </a:bodyPr>
          <a:lstStyle/>
          <a:p>
            <a:pPr algn="ctr"/>
            <a:r>
              <a:rPr lang="en-US" sz="2400" dirty="0"/>
              <a:t>The results of our linear regression model is </a:t>
            </a:r>
          </a:p>
          <a:p>
            <a:r>
              <a:rPr lang="en-US" sz="2400" dirty="0" err="1"/>
              <a:t>GDPG</a:t>
            </a:r>
            <a:r>
              <a:rPr lang="en-US" altLang="zh-CN" sz="2400" dirty="0" err="1"/>
              <a:t>rowthRate</a:t>
            </a:r>
            <a:r>
              <a:rPr lang="en-US" sz="2400" dirty="0"/>
              <a:t> = 4.74 – 4.37</a:t>
            </a:r>
            <a:r>
              <a:rPr lang="en-US" altLang="zh-CN" sz="2400" dirty="0"/>
              <a:t>e-12Debt Service On External Debt + 8.448e-12 </a:t>
            </a:r>
            <a:r>
              <a:rPr lang="en-US" altLang="zh-CN" sz="2400" dirty="0" err="1"/>
              <a:t>PrimaryIncomeOnFDI</a:t>
            </a:r>
            <a:r>
              <a:rPr lang="en-US" altLang="zh-CN" sz="2400" dirty="0"/>
              <a:t> + 1.723e-02 </a:t>
            </a:r>
            <a:r>
              <a:rPr lang="en-US" altLang="zh-CN" sz="2400" dirty="0" err="1"/>
              <a:t>Short_termDebtRate</a:t>
            </a:r>
            <a:r>
              <a:rPr lang="en-US" altLang="zh-CN" sz="2400" dirty="0"/>
              <a:t> – 8.143e-02 Total Debt Service of </a:t>
            </a:r>
            <a:r>
              <a:rPr lang="en-US" altLang="zh-CN" sz="2400" dirty="0" err="1"/>
              <a:t>ExportsRate</a:t>
            </a:r>
            <a:r>
              <a:rPr lang="en-US" altLang="zh-CN" sz="2400" dirty="0"/>
              <a:t> </a:t>
            </a:r>
            <a:endParaRPr lang="en-US" sz="2400" dirty="0"/>
          </a:p>
        </p:txBody>
      </p:sp>
      <p:sp>
        <p:nvSpPr>
          <p:cNvPr id="4" name="Slide Number Placeholder 3">
            <a:extLst>
              <a:ext uri="{FF2B5EF4-FFF2-40B4-BE49-F238E27FC236}">
                <a16:creationId xmlns:a16="http://schemas.microsoft.com/office/drawing/2014/main" id="{5633FB91-E9BE-413F-92A8-705BDD706972}"/>
              </a:ext>
            </a:extLst>
          </p:cNvPr>
          <p:cNvSpPr>
            <a:spLocks noGrp="1"/>
          </p:cNvSpPr>
          <p:nvPr>
            <p:ph type="sldNum" sz="quarter" idx="12"/>
          </p:nvPr>
        </p:nvSpPr>
        <p:spPr>
          <a:xfrm>
            <a:off x="8604738" y="365125"/>
            <a:ext cx="2743200" cy="365125"/>
          </a:xfrm>
        </p:spPr>
        <p:txBody>
          <a:bodyPr/>
          <a:lstStyle/>
          <a:p>
            <a:fld id="{8EB9F84A-2A4E-4845-AA9C-34BB98E326B2}" type="slidenum">
              <a:rPr lang="en-US" smtClean="0">
                <a:uFillTx/>
              </a:rPr>
              <a:t>12</a:t>
            </a:fld>
            <a:endParaRPr lang="en-US">
              <a:uFillTx/>
            </a:endParaRPr>
          </a:p>
        </p:txBody>
      </p:sp>
    </p:spTree>
    <p:extLst>
      <p:ext uri="{BB962C8B-B14F-4D97-AF65-F5344CB8AC3E}">
        <p14:creationId xmlns:p14="http://schemas.microsoft.com/office/powerpoint/2010/main" val="10972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30072-10EC-4E9D-A2EB-D67C8503EB87}"/>
              </a:ext>
            </a:extLst>
          </p:cNvPr>
          <p:cNvSpPr>
            <a:spLocks noGrp="1"/>
          </p:cNvSpPr>
          <p:nvPr>
            <p:ph type="title"/>
          </p:nvPr>
        </p:nvSpPr>
        <p:spPr/>
        <p:txBody>
          <a:bodyPr/>
          <a:lstStyle/>
          <a:p>
            <a:r>
              <a:rPr lang="en-US" altLang="zh-CN" dirty="0"/>
              <a:t>Neural Network for GDP Growth Rate</a:t>
            </a:r>
            <a:endParaRPr lang="en-US" dirty="0"/>
          </a:p>
        </p:txBody>
      </p:sp>
      <p:pic>
        <p:nvPicPr>
          <p:cNvPr id="6" name="Content Placeholder 5">
            <a:extLst>
              <a:ext uri="{FF2B5EF4-FFF2-40B4-BE49-F238E27FC236}">
                <a16:creationId xmlns:a16="http://schemas.microsoft.com/office/drawing/2014/main" id="{B5ACE13E-FE69-4EEB-BBF3-E4AEF140A4FB}"/>
              </a:ext>
            </a:extLst>
          </p:cNvPr>
          <p:cNvPicPr>
            <a:picLocks noGrp="1" noChangeAspect="1"/>
          </p:cNvPicPr>
          <p:nvPr>
            <p:ph idx="1"/>
          </p:nvPr>
        </p:nvPicPr>
        <p:blipFill>
          <a:blip r:embed="rId3"/>
          <a:stretch>
            <a:fillRect/>
          </a:stretch>
        </p:blipFill>
        <p:spPr>
          <a:xfrm>
            <a:off x="1620111" y="1825625"/>
            <a:ext cx="8951778" cy="4351338"/>
          </a:xfrm>
          <a:prstGeom prst="rect">
            <a:avLst/>
          </a:prstGeom>
        </p:spPr>
      </p:pic>
      <p:sp>
        <p:nvSpPr>
          <p:cNvPr id="4" name="Slide Number Placeholder 3">
            <a:extLst>
              <a:ext uri="{FF2B5EF4-FFF2-40B4-BE49-F238E27FC236}">
                <a16:creationId xmlns:a16="http://schemas.microsoft.com/office/drawing/2014/main" id="{D913BC4F-015E-4E20-BF02-709F25B4E0AE}"/>
              </a:ext>
            </a:extLst>
          </p:cNvPr>
          <p:cNvSpPr>
            <a:spLocks noGrp="1"/>
          </p:cNvSpPr>
          <p:nvPr>
            <p:ph type="sldNum" sz="quarter" idx="12"/>
          </p:nvPr>
        </p:nvSpPr>
        <p:spPr/>
        <p:txBody>
          <a:bodyPr/>
          <a:lstStyle/>
          <a:p>
            <a:fld id="{8EB9F84A-2A4E-4845-AA9C-34BB98E326B2}" type="slidenum">
              <a:rPr lang="en-US" smtClean="0">
                <a:uFillTx/>
              </a:rPr>
              <a:t>13</a:t>
            </a:fld>
            <a:endParaRPr lang="en-US">
              <a:uFillTx/>
            </a:endParaRPr>
          </a:p>
        </p:txBody>
      </p:sp>
    </p:spTree>
    <p:extLst>
      <p:ext uri="{BB962C8B-B14F-4D97-AF65-F5344CB8AC3E}">
        <p14:creationId xmlns:p14="http://schemas.microsoft.com/office/powerpoint/2010/main" val="875230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7ADA8-F2C5-4EF0-A92B-BA448C1A5E3A}"/>
              </a:ext>
            </a:extLst>
          </p:cNvPr>
          <p:cNvSpPr>
            <a:spLocks noGrp="1"/>
          </p:cNvSpPr>
          <p:nvPr>
            <p:ph type="title"/>
          </p:nvPr>
        </p:nvSpPr>
        <p:spPr/>
        <p:txBody>
          <a:bodyPr/>
          <a:lstStyle/>
          <a:p>
            <a:r>
              <a:rPr lang="en-US" dirty="0"/>
              <a:t>Neural Network for GDP</a:t>
            </a:r>
          </a:p>
        </p:txBody>
      </p:sp>
      <p:pic>
        <p:nvPicPr>
          <p:cNvPr id="5" name="Content Placeholder 4">
            <a:extLst>
              <a:ext uri="{FF2B5EF4-FFF2-40B4-BE49-F238E27FC236}">
                <a16:creationId xmlns:a16="http://schemas.microsoft.com/office/drawing/2014/main" id="{BE8A261E-20AC-4B65-9F0F-2F90CD1829F2}"/>
              </a:ext>
            </a:extLst>
          </p:cNvPr>
          <p:cNvPicPr>
            <a:picLocks noGrp="1" noChangeAspect="1"/>
          </p:cNvPicPr>
          <p:nvPr>
            <p:ph idx="1"/>
          </p:nvPr>
        </p:nvPicPr>
        <p:blipFill>
          <a:blip r:embed="rId3"/>
          <a:stretch>
            <a:fillRect/>
          </a:stretch>
        </p:blipFill>
        <p:spPr>
          <a:xfrm>
            <a:off x="1589445" y="1825625"/>
            <a:ext cx="9013110" cy="4351338"/>
          </a:xfrm>
          <a:prstGeom prst="rect">
            <a:avLst/>
          </a:prstGeom>
        </p:spPr>
      </p:pic>
      <p:sp>
        <p:nvSpPr>
          <p:cNvPr id="4" name="Slide Number Placeholder 3">
            <a:extLst>
              <a:ext uri="{FF2B5EF4-FFF2-40B4-BE49-F238E27FC236}">
                <a16:creationId xmlns:a16="http://schemas.microsoft.com/office/drawing/2014/main" id="{513B88BF-7C42-48E1-9851-1CC9F8BD6887}"/>
              </a:ext>
            </a:extLst>
          </p:cNvPr>
          <p:cNvSpPr>
            <a:spLocks noGrp="1"/>
          </p:cNvSpPr>
          <p:nvPr>
            <p:ph type="sldNum" sz="quarter" idx="12"/>
          </p:nvPr>
        </p:nvSpPr>
        <p:spPr/>
        <p:txBody>
          <a:bodyPr/>
          <a:lstStyle/>
          <a:p>
            <a:fld id="{8EB9F84A-2A4E-4845-AA9C-34BB98E326B2}" type="slidenum">
              <a:rPr lang="en-US" smtClean="0">
                <a:uFillTx/>
              </a:rPr>
              <a:t>14</a:t>
            </a:fld>
            <a:endParaRPr lang="en-US">
              <a:uFillTx/>
            </a:endParaRPr>
          </a:p>
        </p:txBody>
      </p:sp>
    </p:spTree>
    <p:extLst>
      <p:ext uri="{BB962C8B-B14F-4D97-AF65-F5344CB8AC3E}">
        <p14:creationId xmlns:p14="http://schemas.microsoft.com/office/powerpoint/2010/main" val="3904333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u="sng" dirty="0">
                <a:uFillTx/>
                <a:latin typeface="Times New Roman" panose="02020603050405020304" pitchFamily="18" charset="0"/>
                <a:cs typeface="Times New Roman" panose="02020603050405020304" pitchFamily="18" charset="0"/>
              </a:rPr>
              <a:t>Scope &amp; Limitations</a:t>
            </a:r>
          </a:p>
        </p:txBody>
      </p:sp>
      <p:sp>
        <p:nvSpPr>
          <p:cNvPr id="3" name="内容占位符 2"/>
          <p:cNvSpPr>
            <a:spLocks noGrp="1"/>
          </p:cNvSpPr>
          <p:nvPr>
            <p:ph idx="1"/>
          </p:nvPr>
        </p:nvSpPr>
        <p:spPr/>
        <p:txBody>
          <a:bodyPr/>
          <a:lstStyle/>
          <a:p>
            <a:r>
              <a:rPr lang="en-US" dirty="0">
                <a:uFillTx/>
                <a:latin typeface="Times New Roman" panose="02020603050405020304" pitchFamily="18" charset="0"/>
                <a:cs typeface="Times New Roman" panose="02020603050405020304" pitchFamily="18" charset="0"/>
              </a:rPr>
              <a:t>The study only researches the debts and economic data of developing countries, not worldwide. </a:t>
            </a:r>
          </a:p>
          <a:p>
            <a:endParaRPr lang="en-US" dirty="0">
              <a:uFillTx/>
              <a:latin typeface="Times New Roman" panose="02020603050405020304" pitchFamily="18" charset="0"/>
              <a:cs typeface="Times New Roman" panose="02020603050405020304" pitchFamily="18" charset="0"/>
            </a:endParaRPr>
          </a:p>
          <a:p>
            <a:r>
              <a:rPr lang="en-US" dirty="0">
                <a:uFillTx/>
                <a:latin typeface="Times New Roman" panose="02020603050405020304" pitchFamily="18" charset="0"/>
                <a:cs typeface="Times New Roman" panose="02020603050405020304" pitchFamily="18" charset="0"/>
              </a:rPr>
              <a:t>The period of study is 9 years, which may cause</a:t>
            </a:r>
            <a:r>
              <a:rPr lang="en-US" dirty="0">
                <a:latin typeface="Times New Roman" panose="02020603050405020304" pitchFamily="18" charset="0"/>
                <a:cs typeface="Times New Roman" panose="02020603050405020304" pitchFamily="18" charset="0"/>
              </a:rPr>
              <a:t> g</a:t>
            </a:r>
            <a:r>
              <a:rPr lang="en-US" dirty="0">
                <a:uFillTx/>
                <a:latin typeface="Times New Roman" panose="02020603050405020304" pitchFamily="18" charset="0"/>
                <a:cs typeface="Times New Roman" panose="02020603050405020304" pitchFamily="18" charset="0"/>
              </a:rPr>
              <a:t>reat fluctuations </a:t>
            </a:r>
            <a:r>
              <a:rPr lang="en-US" dirty="0">
                <a:latin typeface="Times New Roman" panose="02020603050405020304" pitchFamily="18" charset="0"/>
                <a:cs typeface="Times New Roman" panose="02020603050405020304" pitchFamily="18" charset="0"/>
              </a:rPr>
              <a:t>on</a:t>
            </a:r>
            <a:r>
              <a:rPr lang="en-US" dirty="0">
                <a:uFillTx/>
                <a:latin typeface="Times New Roman" panose="02020603050405020304" pitchFamily="18" charset="0"/>
                <a:cs typeface="Times New Roman" panose="02020603050405020304" pitchFamily="18" charset="0"/>
              </a:rPr>
              <a:t> exchange rate.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is just an economic study which considered without politic factors. </a:t>
            </a:r>
            <a:endParaRPr lang="en-US" dirty="0">
              <a:uFillTx/>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8EB9F84A-2A4E-4845-AA9C-34BB98E326B2}" type="slidenum">
              <a:rPr lang="en-US" smtClean="0">
                <a:uFillTx/>
              </a:rPr>
              <a:t>15</a:t>
            </a:fld>
            <a:endParaRPr lang="en-US">
              <a:uFillTx/>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u="sng" dirty="0">
                <a:uFillTx/>
                <a:latin typeface="Times New Roman" panose="02020603050405020304" pitchFamily="18" charset="0"/>
                <a:cs typeface="Times New Roman" panose="02020603050405020304" pitchFamily="18" charset="0"/>
              </a:rPr>
              <a:t>Conclusions &amp; Future Research</a:t>
            </a:r>
          </a:p>
        </p:txBody>
      </p:sp>
      <p:sp>
        <p:nvSpPr>
          <p:cNvPr id="3" name="内容占位符 2"/>
          <p:cNvSpPr>
            <a:spLocks noGrp="1"/>
          </p:cNvSpPr>
          <p:nvPr>
            <p:ph idx="1"/>
          </p:nvPr>
        </p:nvSpPr>
        <p:spPr/>
        <p:txBody>
          <a:bodyPr>
            <a:normAutofit lnSpcReduction="10000"/>
          </a:bodyPr>
          <a:lstStyle/>
          <a:p>
            <a:r>
              <a:rPr lang="en-US" dirty="0">
                <a:uFillTx/>
                <a:latin typeface="Times New Roman" panose="02020603050405020304" pitchFamily="18" charset="0"/>
                <a:cs typeface="Times New Roman" panose="02020603050405020304" pitchFamily="18" charset="0"/>
              </a:rPr>
              <a:t>Conclusion: </a:t>
            </a:r>
          </a:p>
          <a:p>
            <a:pPr>
              <a:buClr>
                <a:schemeClr val="bg1"/>
              </a:buClr>
            </a:pPr>
            <a:r>
              <a:rPr lang="en-US" dirty="0">
                <a:latin typeface="Times New Roman" panose="02020603050405020304" pitchFamily="18" charset="0"/>
                <a:cs typeface="Times New Roman" panose="02020603050405020304" pitchFamily="18" charset="0"/>
              </a:rPr>
              <a:t>Although t</a:t>
            </a:r>
            <a:r>
              <a:rPr lang="en-US" dirty="0">
                <a:uFillTx/>
                <a:latin typeface="Times New Roman" panose="02020603050405020304" pitchFamily="18" charset="0"/>
                <a:cs typeface="Times New Roman" panose="02020603050405020304" pitchFamily="18" charset="0"/>
              </a:rPr>
              <a:t>here isn’t a </a:t>
            </a:r>
            <a:r>
              <a:rPr lang="en-US" dirty="0">
                <a:latin typeface="Times New Roman" panose="02020603050405020304" pitchFamily="18" charset="0"/>
                <a:cs typeface="Times New Roman" panose="02020603050405020304" pitchFamily="18" charset="0"/>
              </a:rPr>
              <a:t>strong</a:t>
            </a:r>
            <a:r>
              <a:rPr lang="en-US" dirty="0">
                <a:solidFill>
                  <a:srgbClr val="FF0000"/>
                </a:solidFill>
                <a:uFillTx/>
                <a:latin typeface="Times New Roman" panose="02020603050405020304" pitchFamily="18" charset="0"/>
                <a:cs typeface="Times New Roman" panose="02020603050405020304" pitchFamily="18" charset="0"/>
              </a:rPr>
              <a:t> </a:t>
            </a:r>
            <a:r>
              <a:rPr lang="en-US" dirty="0">
                <a:uFillTx/>
                <a:latin typeface="Times New Roman" panose="02020603050405020304" pitchFamily="18" charset="0"/>
                <a:cs typeface="Times New Roman" panose="02020603050405020304" pitchFamily="18" charset="0"/>
              </a:rPr>
              <a:t>association between debt ratio and economic development measurement parameters. National governments should still pay close attention to their debt ratio since total debt service showed a 1</a:t>
            </a:r>
            <a:r>
              <a:rPr lang="en-US" baseline="30000" dirty="0">
                <a:uFillTx/>
                <a:latin typeface="Times New Roman" panose="02020603050405020304" pitchFamily="18" charset="0"/>
                <a:cs typeface="Times New Roman" panose="02020603050405020304" pitchFamily="18" charset="0"/>
              </a:rPr>
              <a:t>st</a:t>
            </a:r>
            <a:r>
              <a:rPr lang="en-US" dirty="0">
                <a:uFillTx/>
                <a:latin typeface="Times New Roman" panose="02020603050405020304" pitchFamily="18" charset="0"/>
                <a:cs typeface="Times New Roman" panose="02020603050405020304" pitchFamily="18" charset="0"/>
              </a:rPr>
              <a:t> position influential effect. </a:t>
            </a:r>
          </a:p>
          <a:p>
            <a:endParaRPr lang="en-US" dirty="0">
              <a:uFillTx/>
              <a:latin typeface="Times New Roman" panose="02020603050405020304" pitchFamily="18" charset="0"/>
              <a:cs typeface="Times New Roman" panose="02020603050405020304" pitchFamily="18" charset="0"/>
            </a:endParaRPr>
          </a:p>
          <a:p>
            <a:r>
              <a:rPr lang="en-US" dirty="0">
                <a:uFillTx/>
                <a:latin typeface="Times New Roman" panose="02020603050405020304" pitchFamily="18" charset="0"/>
                <a:cs typeface="Times New Roman" panose="02020603050405020304" pitchFamily="18" charset="0"/>
              </a:rPr>
              <a:t>Future Research: </a:t>
            </a:r>
          </a:p>
          <a:p>
            <a:pPr marL="0" indent="0">
              <a:buNone/>
            </a:pPr>
            <a:r>
              <a:rPr lang="en-US" dirty="0">
                <a:latin typeface="Times New Roman" panose="02020603050405020304" pitchFamily="18" charset="0"/>
                <a:cs typeface="Times New Roman" panose="02020603050405020304" pitchFamily="18" charset="0"/>
              </a:rPr>
              <a:t>   In order to make further advanced studies on correlation between debt ratio and GDP growth rate, we are supposed to take exchange rate, currency liquidity and trade dependency into consideration. </a:t>
            </a:r>
            <a:endParaRPr lang="en-US" dirty="0">
              <a:uFillTx/>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8EB9F84A-2A4E-4845-AA9C-34BB98E326B2}" type="slidenum">
              <a:rPr lang="en-US" smtClean="0">
                <a:uFillTx/>
              </a:rPr>
              <a:t>16</a:t>
            </a:fld>
            <a:endParaRPr lang="en-US">
              <a:uFillTx/>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u="sng" dirty="0">
                <a:uFillTx/>
                <a:latin typeface="Times New Roman" panose="02020603050405020304" pitchFamily="18" charset="0"/>
                <a:cs typeface="Times New Roman" panose="02020603050405020304" pitchFamily="18" charset="0"/>
              </a:rPr>
              <a:t>Managerial Implications</a:t>
            </a:r>
          </a:p>
        </p:txBody>
      </p:sp>
      <p:sp>
        <p:nvSpPr>
          <p:cNvPr id="3" name="内容占位符 2"/>
          <p:cNvSpPr>
            <a:spLocks noGrp="1"/>
          </p:cNvSpPr>
          <p:nvPr>
            <p:ph idx="1"/>
          </p:nvPr>
        </p:nvSpPr>
        <p:spPr>
          <a:xfrm>
            <a:off x="838200" y="1795372"/>
            <a:ext cx="10515600" cy="4351338"/>
          </a:xfrm>
        </p:spPr>
        <p:txBody>
          <a:bodyPr/>
          <a:lstStyle/>
          <a:p>
            <a:r>
              <a:rPr lang="en-US" dirty="0">
                <a:uFillTx/>
                <a:latin typeface="Times New Roman" panose="02020603050405020304" pitchFamily="18" charset="0"/>
                <a:cs typeface="Times New Roman" panose="02020603050405020304" pitchFamily="18" charset="0"/>
              </a:rPr>
              <a:t>Study result of debt ratio can be used as a threshold to remind countries that they are in high debt risk. And the result  can also be used by commercial banks or financial organizations. </a:t>
            </a:r>
          </a:p>
          <a:p>
            <a:endParaRPr lang="en-US" dirty="0">
              <a:uFillTx/>
              <a:latin typeface="Times New Roman" panose="02020603050405020304" pitchFamily="18" charset="0"/>
              <a:cs typeface="Times New Roman" panose="02020603050405020304" pitchFamily="18" charset="0"/>
            </a:endParaRPr>
          </a:p>
          <a:p>
            <a:r>
              <a:rPr lang="en-US" dirty="0">
                <a:uFillTx/>
                <a:latin typeface="Times New Roman" panose="02020603050405020304" pitchFamily="18" charset="0"/>
                <a:cs typeface="Times New Roman" panose="02020603050405020304" pitchFamily="18" charset="0"/>
              </a:rPr>
              <a:t>Government could take the result into consideration while evaluating issuing treasury bonds. </a:t>
            </a:r>
          </a:p>
          <a:p>
            <a:endParaRPr lang="en-US" dirty="0">
              <a:uFillTx/>
              <a:latin typeface="Times New Roman" panose="02020603050405020304" pitchFamily="18" charset="0"/>
              <a:cs typeface="Times New Roman" panose="02020603050405020304" pitchFamily="18" charset="0"/>
            </a:endParaRPr>
          </a:p>
          <a:p>
            <a:r>
              <a:rPr lang="en-US" dirty="0">
                <a:uFillTx/>
                <a:latin typeface="Times New Roman" panose="02020603050405020304" pitchFamily="18" charset="0"/>
                <a:cs typeface="Times New Roman" panose="02020603050405020304" pitchFamily="18" charset="0"/>
              </a:rPr>
              <a:t>Credit rating companies could evaluate countries based on different structures according to the study. </a:t>
            </a:r>
          </a:p>
        </p:txBody>
      </p:sp>
      <p:sp>
        <p:nvSpPr>
          <p:cNvPr id="4" name="Slide Number Placeholder 3"/>
          <p:cNvSpPr>
            <a:spLocks noGrp="1"/>
          </p:cNvSpPr>
          <p:nvPr>
            <p:ph type="sldNum" sz="quarter" idx="12"/>
          </p:nvPr>
        </p:nvSpPr>
        <p:spPr/>
        <p:txBody>
          <a:bodyPr/>
          <a:lstStyle/>
          <a:p>
            <a:fld id="{8EB9F84A-2A4E-4845-AA9C-34BB98E326B2}" type="slidenum">
              <a:rPr lang="en-US" smtClean="0">
                <a:uFillTx/>
              </a:rPr>
              <a:t>17</a:t>
            </a:fld>
            <a:endParaRPr lang="en-US">
              <a:uFillTx/>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39EC5F0F-7EFE-4EEC-BA54-65FC66BA5B92}"/>
              </a:ext>
            </a:extLst>
          </p:cNvPr>
          <p:cNvSpPr>
            <a:spLocks noGrp="1"/>
          </p:cNvSpPr>
          <p:nvPr>
            <p:ph type="title"/>
          </p:nvPr>
        </p:nvSpPr>
        <p:spPr>
          <a:xfrm>
            <a:off x="838200" y="365125"/>
            <a:ext cx="10515600" cy="1325563"/>
          </a:xfrm>
        </p:spPr>
        <p:txBody>
          <a:bodyPr/>
          <a:lstStyle/>
          <a:p>
            <a:r>
              <a:rPr lang="en-US" u="sng" dirty="0">
                <a:uFillTx/>
                <a:latin typeface="Times New Roman" panose="02020603050405020304" pitchFamily="18" charset="0"/>
                <a:cs typeface="Times New Roman" panose="02020603050405020304" pitchFamily="18" charset="0"/>
              </a:rPr>
              <a:t>References</a:t>
            </a:r>
            <a:r>
              <a:rPr lang="en-US" dirty="0">
                <a:uFillTx/>
                <a:latin typeface="Times New Roman" panose="02020603050405020304" pitchFamily="18" charset="0"/>
                <a:cs typeface="Times New Roman" panose="02020603050405020304" pitchFamily="18" charset="0"/>
              </a:rPr>
              <a:t> </a:t>
            </a:r>
          </a:p>
        </p:txBody>
      </p:sp>
      <p:sp>
        <p:nvSpPr>
          <p:cNvPr id="12" name="内容占位符 2">
            <a:extLst>
              <a:ext uri="{FF2B5EF4-FFF2-40B4-BE49-F238E27FC236}">
                <a16:creationId xmlns:a16="http://schemas.microsoft.com/office/drawing/2014/main" id="{C05A0BAB-F847-4232-8321-D1EEC473FD09}"/>
              </a:ext>
            </a:extLst>
          </p:cNvPr>
          <p:cNvSpPr>
            <a:spLocks noGrp="1"/>
          </p:cNvSpPr>
          <p:nvPr>
            <p:ph idx="1"/>
          </p:nvPr>
        </p:nvSpPr>
        <p:spPr>
          <a:xfrm>
            <a:off x="838200" y="1825625"/>
            <a:ext cx="10515600" cy="4351338"/>
          </a:xfrm>
        </p:spPr>
        <p:txBody>
          <a:bodyPr>
            <a:normAutofit fontScale="92500"/>
          </a:bodyPr>
          <a:lstStyle/>
          <a:p>
            <a:r>
              <a:rPr lang="en-US" dirty="0">
                <a:uFillTx/>
                <a:latin typeface="Times New Roman" panose="02020603050405020304" pitchFamily="18" charset="0"/>
                <a:cs typeface="Times New Roman" panose="02020603050405020304" pitchFamily="18" charset="0"/>
              </a:rPr>
              <a:t>[1] Wade, Robert, and Frank </a:t>
            </a:r>
            <a:r>
              <a:rPr lang="en-US" dirty="0" err="1">
                <a:uFillTx/>
                <a:latin typeface="Times New Roman" panose="02020603050405020304" pitchFamily="18" charset="0"/>
                <a:cs typeface="Times New Roman" panose="02020603050405020304" pitchFamily="18" charset="0"/>
              </a:rPr>
              <a:t>Veneroso</a:t>
            </a:r>
            <a:r>
              <a:rPr lang="en-US" dirty="0">
                <a:uFillTx/>
                <a:latin typeface="Times New Roman" panose="02020603050405020304" pitchFamily="18" charset="0"/>
                <a:cs typeface="Times New Roman" panose="02020603050405020304" pitchFamily="18" charset="0"/>
              </a:rPr>
              <a:t>. "The Asian crisis: the high debt model versus the Wall Street-Treasury-IMF complex." </a:t>
            </a:r>
            <a:r>
              <a:rPr lang="en-US" i="1" dirty="0">
                <a:uFillTx/>
                <a:latin typeface="Times New Roman" panose="02020603050405020304" pitchFamily="18" charset="0"/>
                <a:cs typeface="Times New Roman" panose="02020603050405020304" pitchFamily="18" charset="0"/>
              </a:rPr>
              <a:t>New Left Review</a:t>
            </a:r>
            <a:r>
              <a:rPr lang="en-US" dirty="0">
                <a:uFillTx/>
                <a:latin typeface="Times New Roman" panose="02020603050405020304" pitchFamily="18" charset="0"/>
                <a:cs typeface="Times New Roman" panose="02020603050405020304" pitchFamily="18" charset="0"/>
              </a:rPr>
              <a:t> 228 (1998): 3.</a:t>
            </a:r>
          </a:p>
          <a:p>
            <a:r>
              <a:rPr lang="en-US" dirty="0">
                <a:uFillTx/>
                <a:latin typeface="Times New Roman" panose="02020603050405020304" pitchFamily="18" charset="0"/>
                <a:cs typeface="Times New Roman" panose="02020603050405020304" pitchFamily="18" charset="0"/>
              </a:rPr>
              <a:t>[2] </a:t>
            </a:r>
            <a:r>
              <a:rPr lang="en-US" i="1" dirty="0">
                <a:uFillTx/>
                <a:latin typeface="Times New Roman" panose="02020603050405020304" pitchFamily="18" charset="0"/>
                <a:cs typeface="Times New Roman" panose="02020603050405020304" pitchFamily="18" charset="0"/>
              </a:rPr>
              <a:t>Corporate Finance: European Edition</a:t>
            </a:r>
            <a:r>
              <a:rPr lang="en-US" dirty="0">
                <a:uFillTx/>
                <a:latin typeface="Times New Roman" panose="02020603050405020304" pitchFamily="18" charset="0"/>
                <a:cs typeface="Times New Roman" panose="02020603050405020304" pitchFamily="18" charset="0"/>
              </a:rPr>
              <a:t>, by D. Hillier, S. Ross, R. </a:t>
            </a:r>
            <a:r>
              <a:rPr lang="en-US" dirty="0" err="1">
                <a:uFillTx/>
                <a:latin typeface="Times New Roman" panose="02020603050405020304" pitchFamily="18" charset="0"/>
                <a:cs typeface="Times New Roman" panose="02020603050405020304" pitchFamily="18" charset="0"/>
              </a:rPr>
              <a:t>Westerfield</a:t>
            </a:r>
            <a:r>
              <a:rPr lang="en-US" dirty="0">
                <a:uFillTx/>
                <a:latin typeface="Times New Roman" panose="02020603050405020304" pitchFamily="18" charset="0"/>
                <a:cs typeface="Times New Roman" panose="02020603050405020304" pitchFamily="18" charset="0"/>
              </a:rPr>
              <a:t>, J. Jaffe, and B. Jordan. McGraw-Hill, 1st Edition, 2010.</a:t>
            </a:r>
          </a:p>
          <a:p>
            <a:r>
              <a:rPr lang="en-US" dirty="0">
                <a:uFillTx/>
                <a:latin typeface="Times New Roman" panose="02020603050405020304" pitchFamily="18" charset="0"/>
                <a:cs typeface="Times New Roman" panose="02020603050405020304" pitchFamily="18" charset="0"/>
              </a:rPr>
              <a:t>[3] Caner, Mehmet, Thomas J. </a:t>
            </a:r>
            <a:r>
              <a:rPr lang="en-US" dirty="0" err="1">
                <a:uFillTx/>
                <a:latin typeface="Times New Roman" panose="02020603050405020304" pitchFamily="18" charset="0"/>
                <a:cs typeface="Times New Roman" panose="02020603050405020304" pitchFamily="18" charset="0"/>
              </a:rPr>
              <a:t>Grennes</a:t>
            </a:r>
            <a:r>
              <a:rPr lang="en-US" dirty="0">
                <a:uFillTx/>
                <a:latin typeface="Times New Roman" panose="02020603050405020304" pitchFamily="18" charset="0"/>
                <a:cs typeface="Times New Roman" panose="02020603050405020304" pitchFamily="18" charset="0"/>
              </a:rPr>
              <a:t>, and </a:t>
            </a:r>
            <a:r>
              <a:rPr lang="en-US" dirty="0" err="1">
                <a:uFillTx/>
                <a:latin typeface="Times New Roman" panose="02020603050405020304" pitchFamily="18" charset="0"/>
                <a:cs typeface="Times New Roman" panose="02020603050405020304" pitchFamily="18" charset="0"/>
              </a:rPr>
              <a:t>Friederike</a:t>
            </a:r>
            <a:r>
              <a:rPr lang="en-US" dirty="0">
                <a:uFillTx/>
                <a:latin typeface="Times New Roman" panose="02020603050405020304" pitchFamily="18" charset="0"/>
                <a:cs typeface="Times New Roman" panose="02020603050405020304" pitchFamily="18" charset="0"/>
              </a:rPr>
              <a:t> </a:t>
            </a:r>
            <a:r>
              <a:rPr lang="en-US" dirty="0" err="1">
                <a:uFillTx/>
                <a:latin typeface="Times New Roman" panose="02020603050405020304" pitchFamily="18" charset="0"/>
                <a:cs typeface="Times New Roman" panose="02020603050405020304" pitchFamily="18" charset="0"/>
              </a:rPr>
              <a:t>Fritzi</a:t>
            </a:r>
            <a:r>
              <a:rPr lang="en-US" dirty="0">
                <a:uFillTx/>
                <a:latin typeface="Times New Roman" panose="02020603050405020304" pitchFamily="18" charset="0"/>
                <a:cs typeface="Times New Roman" panose="02020603050405020304" pitchFamily="18" charset="0"/>
              </a:rPr>
              <a:t> N. </a:t>
            </a:r>
            <a:r>
              <a:rPr lang="en-US" dirty="0" err="1">
                <a:uFillTx/>
                <a:latin typeface="Times New Roman" panose="02020603050405020304" pitchFamily="18" charset="0"/>
                <a:cs typeface="Times New Roman" panose="02020603050405020304" pitchFamily="18" charset="0"/>
              </a:rPr>
              <a:t>Köhler-Geib</a:t>
            </a:r>
            <a:r>
              <a:rPr lang="en-US" dirty="0">
                <a:uFillTx/>
                <a:latin typeface="Times New Roman" panose="02020603050405020304" pitchFamily="18" charset="0"/>
                <a:cs typeface="Times New Roman" panose="02020603050405020304" pitchFamily="18" charset="0"/>
              </a:rPr>
              <a:t>. </a:t>
            </a:r>
            <a:r>
              <a:rPr lang="en-US" i="1" dirty="0">
                <a:uFillTx/>
                <a:latin typeface="Times New Roman" panose="02020603050405020304" pitchFamily="18" charset="0"/>
                <a:cs typeface="Times New Roman" panose="02020603050405020304" pitchFamily="18" charset="0"/>
              </a:rPr>
              <a:t>"Finding the tipping point-when sovereign debt turns bad."</a:t>
            </a:r>
            <a:r>
              <a:rPr lang="en-US" dirty="0">
                <a:uFillTx/>
                <a:latin typeface="Times New Roman" panose="02020603050405020304" pitchFamily="18" charset="0"/>
                <a:cs typeface="Times New Roman" panose="02020603050405020304" pitchFamily="18" charset="0"/>
              </a:rPr>
              <a:t> (2010).</a:t>
            </a:r>
          </a:p>
          <a:p>
            <a:r>
              <a:rPr lang="en-US" dirty="0">
                <a:uFillTx/>
                <a:latin typeface="Times New Roman" panose="02020603050405020304" pitchFamily="18" charset="0"/>
                <a:cs typeface="Times New Roman" panose="02020603050405020304" pitchFamily="18" charset="0"/>
              </a:rPr>
              <a:t>[4] Kimberly Amadeo, </a:t>
            </a:r>
            <a:r>
              <a:rPr lang="en-US" i="1" dirty="0">
                <a:uFillTx/>
                <a:latin typeface="Times New Roman" panose="02020603050405020304" pitchFamily="18" charset="0"/>
                <a:cs typeface="Times New Roman" panose="02020603050405020304" pitchFamily="18" charset="0"/>
              </a:rPr>
              <a:t>Debt-to-GDP Ratio: How to Calculate and Use It</a:t>
            </a:r>
            <a:r>
              <a:rPr lang="en-US" dirty="0">
                <a:uFillTx/>
                <a:latin typeface="Times New Roman" panose="02020603050405020304" pitchFamily="18" charset="0"/>
                <a:cs typeface="Times New Roman" panose="02020603050405020304" pitchFamily="18" charset="0"/>
              </a:rPr>
              <a:t>, January 27, 2018</a:t>
            </a:r>
          </a:p>
          <a:p>
            <a:r>
              <a:rPr lang="en-US" dirty="0">
                <a:latin typeface="Times New Roman" panose="02020603050405020304" pitchFamily="18" charset="0"/>
                <a:cs typeface="Times New Roman" panose="02020603050405020304" pitchFamily="18" charset="0"/>
              </a:rPr>
              <a:t>[5] </a:t>
            </a:r>
            <a:r>
              <a:rPr lang="en-US" dirty="0">
                <a:latin typeface="Times New Roman" panose="02020603050405020304" pitchFamily="18" charset="0"/>
                <a:cs typeface="Times New Roman" panose="02020603050405020304" pitchFamily="18" charset="0"/>
                <a:hlinkClick r:id="rId2"/>
              </a:rPr>
              <a:t>https://data.worldbank.org/data-catalog/international-debt-statistics</a:t>
            </a:r>
            <a:r>
              <a:rPr lang="en-US" dirty="0">
                <a:latin typeface="Times New Roman" panose="02020603050405020304" pitchFamily="18" charset="0"/>
                <a:cs typeface="Times New Roman" panose="02020603050405020304" pitchFamily="18" charset="0"/>
              </a:rPr>
              <a:t> </a:t>
            </a:r>
          </a:p>
          <a:p>
            <a:endParaRPr lang="en-US" dirty="0">
              <a:uFillTx/>
              <a:latin typeface="Times New Roman" panose="02020603050405020304" pitchFamily="18" charset="0"/>
              <a:cs typeface="Times New Roman" panose="02020603050405020304" pitchFamily="18" charset="0"/>
            </a:endParaRPr>
          </a:p>
        </p:txBody>
      </p:sp>
      <p:sp>
        <p:nvSpPr>
          <p:cNvPr id="13" name="Slide Number Placeholder 4">
            <a:extLst>
              <a:ext uri="{FF2B5EF4-FFF2-40B4-BE49-F238E27FC236}">
                <a16:creationId xmlns:a16="http://schemas.microsoft.com/office/drawing/2014/main" id="{AD13F0ED-B984-4DD7-9889-8E1DD9F9F4B0}"/>
              </a:ext>
            </a:extLst>
          </p:cNvPr>
          <p:cNvSpPr>
            <a:spLocks noGrp="1"/>
          </p:cNvSpPr>
          <p:nvPr>
            <p:ph type="sldNum" sz="quarter" idx="12"/>
          </p:nvPr>
        </p:nvSpPr>
        <p:spPr>
          <a:xfrm>
            <a:off x="8604738" y="365125"/>
            <a:ext cx="2743200" cy="365125"/>
          </a:xfrm>
        </p:spPr>
        <p:txBody>
          <a:bodyPr/>
          <a:lstStyle/>
          <a:p>
            <a:fld id="{8EB9F84A-2A4E-4845-AA9C-34BB98E326B2}" type="slidenum">
              <a:rPr lang="en-US" smtClean="0">
                <a:uFillTx/>
              </a:rPr>
              <a:t>18</a:t>
            </a:fld>
            <a:endParaRPr lang="en-US">
              <a:uFillTx/>
            </a:endParaRPr>
          </a:p>
        </p:txBody>
      </p:sp>
    </p:spTree>
    <p:extLst>
      <p:ext uri="{BB962C8B-B14F-4D97-AF65-F5344CB8AC3E}">
        <p14:creationId xmlns:p14="http://schemas.microsoft.com/office/powerpoint/2010/main" val="2364243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6C9A2554-45CD-483B-99EB-6D60EADBAE80}"/>
              </a:ext>
            </a:extLst>
          </p:cNvPr>
          <p:cNvPicPr>
            <a:picLocks noGrp="1" noChangeAspect="1"/>
          </p:cNvPicPr>
          <p:nvPr>
            <p:ph idx="1"/>
          </p:nvPr>
        </p:nvPicPr>
        <p:blipFill>
          <a:blip r:embed="rId2"/>
          <a:stretch>
            <a:fillRect/>
          </a:stretch>
        </p:blipFill>
        <p:spPr>
          <a:xfrm>
            <a:off x="838200" y="2109041"/>
            <a:ext cx="10515600" cy="3784506"/>
          </a:xfrm>
          <a:prstGeom prst="rect">
            <a:avLst/>
          </a:prstGeom>
        </p:spPr>
      </p:pic>
      <p:sp>
        <p:nvSpPr>
          <p:cNvPr id="4" name="Slide Number Placeholder 3">
            <a:extLst>
              <a:ext uri="{FF2B5EF4-FFF2-40B4-BE49-F238E27FC236}">
                <a16:creationId xmlns:a16="http://schemas.microsoft.com/office/drawing/2014/main" id="{1EE24D79-A292-46FD-AFED-C920C43AED36}"/>
              </a:ext>
            </a:extLst>
          </p:cNvPr>
          <p:cNvSpPr>
            <a:spLocks noGrp="1"/>
          </p:cNvSpPr>
          <p:nvPr>
            <p:ph type="sldNum" sz="quarter" idx="12"/>
          </p:nvPr>
        </p:nvSpPr>
        <p:spPr/>
        <p:txBody>
          <a:bodyPr/>
          <a:lstStyle/>
          <a:p>
            <a:fld id="{8EB9F84A-2A4E-4845-AA9C-34BB98E326B2}" type="slidenum">
              <a:rPr lang="en-US" smtClean="0">
                <a:uFillTx/>
              </a:rPr>
              <a:t>19</a:t>
            </a:fld>
            <a:endParaRPr lang="en-US">
              <a:uFillTx/>
            </a:endParaRPr>
          </a:p>
        </p:txBody>
      </p:sp>
      <p:sp>
        <p:nvSpPr>
          <p:cNvPr id="7" name="标题 1">
            <a:extLst>
              <a:ext uri="{FF2B5EF4-FFF2-40B4-BE49-F238E27FC236}">
                <a16:creationId xmlns:a16="http://schemas.microsoft.com/office/drawing/2014/main" id="{CAF51E8B-76DC-4C45-9980-D23C7B870C0F}"/>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a:lstStyle>
          <a:p>
            <a:r>
              <a:rPr lang="en-US" u="sng" dirty="0">
                <a:latin typeface="Times New Roman" panose="02020603050405020304" pitchFamily="18" charset="0"/>
                <a:cs typeface="Times New Roman" panose="02020603050405020304" pitchFamily="18" charset="0"/>
              </a:rPr>
              <a:t>Sample data for analysis</a:t>
            </a:r>
          </a:p>
        </p:txBody>
      </p:sp>
    </p:spTree>
    <p:extLst>
      <p:ext uri="{BB962C8B-B14F-4D97-AF65-F5344CB8AC3E}">
        <p14:creationId xmlns:p14="http://schemas.microsoft.com/office/powerpoint/2010/main" val="1887108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u="sng" dirty="0">
                <a:uFillTx/>
                <a:latin typeface="Times New Roman" panose="02020603050405020304" pitchFamily="18" charset="0"/>
                <a:cs typeface="Times New Roman" panose="02020603050405020304" pitchFamily="18" charset="0"/>
              </a:rPr>
              <a:t>Problem Statement</a:t>
            </a:r>
          </a:p>
        </p:txBody>
      </p:sp>
      <p:sp>
        <p:nvSpPr>
          <p:cNvPr id="3" name="内容占位符 2"/>
          <p:cNvSpPr>
            <a:spLocks noGrp="1"/>
          </p:cNvSpPr>
          <p:nvPr>
            <p:ph idx="1"/>
          </p:nvPr>
        </p:nvSpPr>
        <p:spPr/>
        <p:txBody>
          <a:bodyPr/>
          <a:lstStyle/>
          <a:p>
            <a:r>
              <a:rPr lang="en-US" dirty="0">
                <a:uFillTx/>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there any association between debt ratio and GDP growth rate?</a:t>
            </a:r>
            <a:endParaRPr lang="en-US" dirty="0">
              <a:uFillTx/>
              <a:latin typeface="Times New Roman" panose="02020603050405020304" pitchFamily="18" charset="0"/>
              <a:cs typeface="Times New Roman" panose="02020603050405020304" pitchFamily="18" charset="0"/>
            </a:endParaRPr>
          </a:p>
          <a:p>
            <a:pPr marL="0" indent="0">
              <a:buNone/>
            </a:pPr>
            <a:endParaRPr lang="en-US" dirty="0">
              <a:uFillTx/>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a:t>
            </a:r>
            <a:r>
              <a:rPr lang="en-US" dirty="0">
                <a:uFillTx/>
                <a:latin typeface="Times New Roman" panose="02020603050405020304" pitchFamily="18" charset="0"/>
                <a:cs typeface="Times New Roman" panose="02020603050405020304" pitchFamily="18" charset="0"/>
              </a:rPr>
              <a:t>nalyzing data related to debt and economic indexes</a:t>
            </a:r>
            <a:r>
              <a:rPr lang="en-US" dirty="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ry to find the associations between </a:t>
            </a:r>
            <a:r>
              <a:rPr lang="en-US" altLang="zh-CN">
                <a:latin typeface="Times New Roman" panose="02020603050405020304" pitchFamily="18" charset="0"/>
                <a:cs typeface="Times New Roman" panose="02020603050405020304" pitchFamily="18" charset="0"/>
              </a:rPr>
              <a:t>debt ratio </a:t>
            </a:r>
            <a:r>
              <a:rPr lang="en-US" altLang="zh-CN" dirty="0">
                <a:latin typeface="Times New Roman" panose="02020603050405020304" pitchFamily="18" charset="0"/>
                <a:cs typeface="Times New Roman" panose="02020603050405020304" pitchFamily="18" charset="0"/>
              </a:rPr>
              <a:t>and economic development of countries</a:t>
            </a:r>
            <a:endParaRPr lang="en-US" dirty="0">
              <a:uFillTx/>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8EB9F84A-2A4E-4845-AA9C-34BB98E326B2}" type="slidenum">
              <a:rPr lang="en-US" smtClean="0">
                <a:uFillTx/>
              </a:rPr>
              <a:t>2</a:t>
            </a:fld>
            <a:endParaRPr lang="en-US">
              <a:uFillTx/>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u="sng" dirty="0">
                <a:uFillTx/>
                <a:latin typeface="Times New Roman" panose="02020603050405020304" pitchFamily="18" charset="0"/>
                <a:cs typeface="Times New Roman" panose="02020603050405020304" pitchFamily="18" charset="0"/>
              </a:rPr>
              <a:t>Importance</a:t>
            </a:r>
          </a:p>
        </p:txBody>
      </p:sp>
      <p:sp>
        <p:nvSpPr>
          <p:cNvPr id="3" name="内容占位符 2"/>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High debt model of development transfers the risk to the financial industry</a:t>
            </a:r>
          </a:p>
          <a:p>
            <a:pPr marL="0" indent="0">
              <a:buNone/>
            </a:pP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Healthy debt ratio prevent financial crisis and regulate the fiscal policy and interest rate.</a:t>
            </a:r>
          </a:p>
          <a:p>
            <a:endParaRPr lang="en-US" altLang="zh-C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Governments can make adjustment according to their current situation.</a:t>
            </a:r>
          </a:p>
          <a:p>
            <a:pPr marL="0" indent="0">
              <a:buNone/>
            </a:pPr>
            <a:endParaRPr lang="en-US" dirty="0">
              <a:uFillTx/>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8EB9F84A-2A4E-4845-AA9C-34BB98E326B2}" type="slidenum">
              <a:rPr lang="en-US" smtClean="0">
                <a:uFillTx/>
              </a:rPr>
              <a:t>3</a:t>
            </a:fld>
            <a:endParaRPr lang="en-US">
              <a:uFillTx/>
            </a:endParaRPr>
          </a:p>
        </p:txBody>
      </p:sp>
    </p:spTree>
    <p:extLst>
      <p:ext uri="{BB962C8B-B14F-4D97-AF65-F5344CB8AC3E}">
        <p14:creationId xmlns:p14="http://schemas.microsoft.com/office/powerpoint/2010/main" val="282733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u="sng" dirty="0">
                <a:uFillTx/>
                <a:latin typeface="Times New Roman" panose="02020603050405020304" pitchFamily="18" charset="0"/>
                <a:cs typeface="Times New Roman" panose="02020603050405020304" pitchFamily="18" charset="0"/>
              </a:rPr>
              <a:t>Hypotheses</a:t>
            </a:r>
            <a:r>
              <a:rPr lang="en-US" dirty="0">
                <a:uFillTx/>
                <a:latin typeface="Times New Roman" panose="02020603050405020304" pitchFamily="18" charset="0"/>
                <a:cs typeface="Times New Roman" panose="02020603050405020304" pitchFamily="18" charset="0"/>
              </a:rPr>
              <a:t> </a:t>
            </a:r>
          </a:p>
        </p:txBody>
      </p:sp>
      <p:sp>
        <p:nvSpPr>
          <p:cNvPr id="3" name="内容占位符 2"/>
          <p:cNvSpPr>
            <a:spLocks noGrp="1"/>
          </p:cNvSpPr>
          <p:nvPr>
            <p:ph idx="1"/>
          </p:nvPr>
        </p:nvSpPr>
        <p:spPr/>
        <p:txBody>
          <a:bodyPr>
            <a:normAutofit/>
          </a:bodyPr>
          <a:lstStyle/>
          <a:p>
            <a:r>
              <a:rPr lang="en-US" dirty="0">
                <a:uFillTx/>
                <a:latin typeface="Times New Roman" panose="02020603050405020304" pitchFamily="18" charset="0"/>
                <a:cs typeface="Times New Roman" panose="02020603050405020304" pitchFamily="18" charset="0"/>
              </a:rPr>
              <a:t>The hypothesis is that there is an appropriate debt ratio range that is most conducive to economic development. </a:t>
            </a:r>
          </a:p>
          <a:p>
            <a:pPr marL="0" indent="0">
              <a:buNone/>
            </a:pPr>
            <a:endParaRPr lang="en-US" dirty="0">
              <a:uFillTx/>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a:t>
            </a:r>
            <a:r>
              <a:rPr lang="en-US" dirty="0">
                <a:uFillTx/>
                <a:latin typeface="Times New Roman" panose="02020603050405020304" pitchFamily="18" charset="0"/>
                <a:cs typeface="Times New Roman" panose="02020603050405020304" pitchFamily="18" charset="0"/>
              </a:rPr>
              <a:t>ppropriate debt ratio (40%-60%) of c</a:t>
            </a:r>
            <a:r>
              <a:rPr lang="en-US" dirty="0">
                <a:latin typeface="Times New Roman" panose="02020603050405020304" pitchFamily="18" charset="0"/>
                <a:cs typeface="Times New Roman" panose="02020603050405020304" pitchFamily="18" charset="0"/>
              </a:rPr>
              <a:t>orporates </a:t>
            </a:r>
            <a:r>
              <a:rPr lang="en-US" dirty="0">
                <a:uFillTx/>
                <a:latin typeface="Times New Roman" panose="02020603050405020304" pitchFamily="18" charset="0"/>
                <a:cs typeface="Times New Roman" panose="02020603050405020304" pitchFamily="18" charset="0"/>
              </a:rPr>
              <a:t>[2]</a:t>
            </a:r>
          </a:p>
          <a:p>
            <a:pPr marL="0" indent="0">
              <a:buNone/>
            </a:pPr>
            <a:endParaRPr lang="en-US" dirty="0">
              <a:uFillTx/>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a:t>
            </a:r>
            <a:r>
              <a:rPr lang="en-US" dirty="0">
                <a:uFillTx/>
                <a:latin typeface="Times New Roman" panose="02020603050405020304" pitchFamily="18" charset="0"/>
                <a:cs typeface="Times New Roman" panose="02020603050405020304" pitchFamily="18" charset="0"/>
              </a:rPr>
              <a:t>educe some important aspects to adjust debt ratio in country level.  </a:t>
            </a:r>
          </a:p>
        </p:txBody>
      </p:sp>
      <p:sp>
        <p:nvSpPr>
          <p:cNvPr id="5" name="Slide Number Placeholder 4"/>
          <p:cNvSpPr>
            <a:spLocks noGrp="1"/>
          </p:cNvSpPr>
          <p:nvPr>
            <p:ph type="sldNum" sz="quarter" idx="12"/>
          </p:nvPr>
        </p:nvSpPr>
        <p:spPr/>
        <p:txBody>
          <a:bodyPr/>
          <a:lstStyle/>
          <a:p>
            <a:fld id="{8EB9F84A-2A4E-4845-AA9C-34BB98E326B2}" type="slidenum">
              <a:rPr lang="en-US" smtClean="0">
                <a:uFillTx/>
              </a:rPr>
              <a:t>4</a:t>
            </a:fld>
            <a:endParaRPr lang="en-US">
              <a:uFillTx/>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u="sng" dirty="0">
                <a:uFillTx/>
                <a:latin typeface="Times New Roman" panose="02020603050405020304" pitchFamily="18" charset="0"/>
                <a:cs typeface="Times New Roman" panose="02020603050405020304" pitchFamily="18" charset="0"/>
              </a:rPr>
              <a:t>Dependent &amp; Independent Variables </a:t>
            </a:r>
          </a:p>
        </p:txBody>
      </p:sp>
      <p:graphicFrame>
        <p:nvGraphicFramePr>
          <p:cNvPr id="5" name="Table 8"/>
          <p:cNvGraphicFramePr>
            <a:graphicFrameLocks noGrp="1"/>
          </p:cNvGraphicFramePr>
          <p:nvPr>
            <p:extLst>
              <p:ext uri="{D42A27DB-BD31-4B8C-83A1-F6EECF244321}">
                <p14:modId xmlns:p14="http://schemas.microsoft.com/office/powerpoint/2010/main" val="1581553836"/>
              </p:ext>
            </p:extLst>
          </p:nvPr>
        </p:nvGraphicFramePr>
        <p:xfrm>
          <a:off x="724322" y="1376951"/>
          <a:ext cx="10623616" cy="2400300"/>
        </p:xfrm>
        <a:graphic>
          <a:graphicData uri="http://schemas.openxmlformats.org/drawingml/2006/table">
            <a:tbl>
              <a:tblPr/>
              <a:tblGrid>
                <a:gridCol w="8162778">
                  <a:extLst>
                    <a:ext uri="{9D8B030D-6E8A-4147-A177-3AD203B41FA5}">
                      <a16:colId xmlns:a16="http://schemas.microsoft.com/office/drawing/2014/main" val="20000"/>
                    </a:ext>
                  </a:extLst>
                </a:gridCol>
                <a:gridCol w="1240422">
                  <a:extLst>
                    <a:ext uri="{9D8B030D-6E8A-4147-A177-3AD203B41FA5}">
                      <a16:colId xmlns:a16="http://schemas.microsoft.com/office/drawing/2014/main" val="20001"/>
                    </a:ext>
                  </a:extLst>
                </a:gridCol>
                <a:gridCol w="1220416">
                  <a:extLst>
                    <a:ext uri="{9D8B030D-6E8A-4147-A177-3AD203B41FA5}">
                      <a16:colId xmlns:a16="http://schemas.microsoft.com/office/drawing/2014/main" val="20002"/>
                    </a:ext>
                  </a:extLst>
                </a:gridCol>
              </a:tblGrid>
              <a:tr h="329266">
                <a:tc>
                  <a:txBody>
                    <a:bodyPr/>
                    <a:lstStyle/>
                    <a:p>
                      <a:pPr algn="ctr" fontAlgn="b"/>
                      <a:r>
                        <a:rPr lang="en-US" sz="2200" b="0" i="0" u="none" strike="noStrike" dirty="0">
                          <a:solidFill>
                            <a:srgbClr val="000000"/>
                          </a:solidFill>
                          <a:effectLst/>
                          <a:uFillTx/>
                          <a:latin typeface="Times New Roman" panose="02020603050405020304" pitchFamily="18" charset="0"/>
                          <a:cs typeface="Times New Roman" panose="02020603050405020304" pitchFamily="18" charset="0"/>
                        </a:rPr>
                        <a:t>Independent Variables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a:solidFill>
                            <a:srgbClr val="000000"/>
                          </a:solidFill>
                          <a:effectLst/>
                          <a:uFillTx/>
                          <a:latin typeface="Times New Roman" panose="02020603050405020304" pitchFamily="18" charset="0"/>
                          <a:cs typeface="Times New Roman" panose="02020603050405020304" pitchFamily="18" charset="0"/>
                        </a:rPr>
                        <a:t>Type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a:solidFill>
                            <a:srgbClr val="000000"/>
                          </a:solidFill>
                          <a:effectLst/>
                          <a:uFillTx/>
                          <a:latin typeface="Times New Roman" panose="02020603050405020304" pitchFamily="18" charset="0"/>
                          <a:cs typeface="Times New Roman" panose="02020603050405020304" pitchFamily="18" charset="0"/>
                        </a:rPr>
                        <a:t>Scale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9266">
                <a:tc>
                  <a:txBody>
                    <a:bodyPr/>
                    <a:lstStyle/>
                    <a:p>
                      <a:pPr algn="ctr" fontAlgn="b"/>
                      <a:r>
                        <a:rPr lang="en-US" sz="2200" b="0" i="0" u="none" strike="noStrike" dirty="0">
                          <a:solidFill>
                            <a:srgbClr val="000000"/>
                          </a:solidFill>
                          <a:effectLst/>
                          <a:uFillTx/>
                          <a:latin typeface="Times New Roman" panose="02020603050405020304" pitchFamily="18" charset="0"/>
                          <a:cs typeface="Times New Roman" panose="02020603050405020304" pitchFamily="18" charset="0"/>
                        </a:rPr>
                        <a:t>Concessional debt (% of total external debt)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a:solidFill>
                            <a:srgbClr val="000000"/>
                          </a:solidFill>
                          <a:effectLst/>
                          <a:uFillTx/>
                          <a:latin typeface="Times New Roman" panose="02020603050405020304" pitchFamily="18" charset="0"/>
                          <a:cs typeface="Times New Roman" panose="02020603050405020304" pitchFamily="18" charset="0"/>
                        </a:rPr>
                        <a:t>Numeric</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a:solidFill>
                            <a:srgbClr val="000000"/>
                          </a:solidFill>
                          <a:effectLst/>
                          <a:uFillTx/>
                          <a:latin typeface="Times New Roman" panose="02020603050405020304" pitchFamily="18" charset="0"/>
                          <a:cs typeface="Times New Roman" panose="02020603050405020304" pitchFamily="18" charset="0"/>
                        </a:rPr>
                        <a:t>Ratio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9266">
                <a:tc>
                  <a:txBody>
                    <a:bodyPr/>
                    <a:lstStyle/>
                    <a:p>
                      <a:pPr algn="ctr" fontAlgn="b"/>
                      <a:r>
                        <a:rPr lang="en-US" sz="2200" b="0" i="0" u="none" strike="noStrike" dirty="0">
                          <a:solidFill>
                            <a:srgbClr val="000000"/>
                          </a:solidFill>
                          <a:effectLst/>
                          <a:uFillTx/>
                          <a:latin typeface="Times New Roman" panose="02020603050405020304" pitchFamily="18" charset="0"/>
                          <a:cs typeface="Times New Roman" panose="02020603050405020304" pitchFamily="18" charset="0"/>
                        </a:rPr>
                        <a:t>Debt service on external debt, total (TDS)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a:solidFill>
                            <a:srgbClr val="000000"/>
                          </a:solidFill>
                          <a:effectLst/>
                          <a:uFillTx/>
                          <a:latin typeface="Times New Roman" panose="02020603050405020304" pitchFamily="18" charset="0"/>
                          <a:cs typeface="Times New Roman" panose="02020603050405020304" pitchFamily="18" charset="0"/>
                        </a:rPr>
                        <a:t>Numeric</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a:solidFill>
                            <a:srgbClr val="000000"/>
                          </a:solidFill>
                          <a:effectLst/>
                          <a:uFillTx/>
                          <a:latin typeface="Times New Roman" panose="02020603050405020304" pitchFamily="18" charset="0"/>
                          <a:cs typeface="Times New Roman" panose="02020603050405020304" pitchFamily="18" charset="0"/>
                        </a:rPr>
                        <a:t>Interval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9266">
                <a:tc>
                  <a:txBody>
                    <a:bodyPr/>
                    <a:lstStyle/>
                    <a:p>
                      <a:pPr algn="ctr" fontAlgn="b"/>
                      <a:r>
                        <a:rPr lang="en-US" sz="2200" b="0" i="0" u="none" strike="noStrike" dirty="0">
                          <a:solidFill>
                            <a:srgbClr val="000000"/>
                          </a:solidFill>
                          <a:effectLst/>
                          <a:uFillTx/>
                          <a:latin typeface="Times New Roman" panose="02020603050405020304" pitchFamily="18" charset="0"/>
                          <a:cs typeface="Times New Roman" panose="02020603050405020304" pitchFamily="18" charset="0"/>
                        </a:rPr>
                        <a:t>Exports &amp; Imports of goods, services and primary income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a:solidFill>
                            <a:srgbClr val="000000"/>
                          </a:solidFill>
                          <a:effectLst/>
                          <a:uFillTx/>
                          <a:latin typeface="Times New Roman" panose="02020603050405020304" pitchFamily="18" charset="0"/>
                          <a:cs typeface="Times New Roman" panose="02020603050405020304" pitchFamily="18" charset="0"/>
                        </a:rPr>
                        <a:t>Numeric</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a:solidFill>
                            <a:srgbClr val="000000"/>
                          </a:solidFill>
                          <a:effectLst/>
                          <a:uFillTx/>
                          <a:latin typeface="Times New Roman" panose="02020603050405020304" pitchFamily="18" charset="0"/>
                          <a:cs typeface="Times New Roman" panose="02020603050405020304" pitchFamily="18" charset="0"/>
                        </a:rPr>
                        <a:t>Interval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9266">
                <a:tc>
                  <a:txBody>
                    <a:bodyPr/>
                    <a:lstStyle/>
                    <a:p>
                      <a:pPr algn="ctr" fontAlgn="b"/>
                      <a:r>
                        <a:rPr lang="en-US" sz="2200" b="0" i="0" u="none" strike="noStrike" dirty="0">
                          <a:solidFill>
                            <a:srgbClr val="000000"/>
                          </a:solidFill>
                          <a:effectLst/>
                          <a:uFillTx/>
                          <a:latin typeface="Times New Roman" panose="02020603050405020304" pitchFamily="18" charset="0"/>
                          <a:cs typeface="Times New Roman" panose="02020603050405020304" pitchFamily="18" charset="0"/>
                        </a:rPr>
                        <a:t>Short-term debt (% of total external debt)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dirty="0">
                          <a:solidFill>
                            <a:srgbClr val="000000"/>
                          </a:solidFill>
                          <a:effectLst/>
                          <a:uFillTx/>
                          <a:latin typeface="Times New Roman" panose="02020603050405020304" pitchFamily="18" charset="0"/>
                          <a:cs typeface="Times New Roman" panose="02020603050405020304" pitchFamily="18" charset="0"/>
                        </a:rPr>
                        <a:t>Numeric</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dirty="0">
                          <a:solidFill>
                            <a:srgbClr val="000000"/>
                          </a:solidFill>
                          <a:effectLst/>
                          <a:uFillTx/>
                          <a:latin typeface="Times New Roman" panose="02020603050405020304" pitchFamily="18" charset="0"/>
                          <a:cs typeface="Times New Roman" panose="02020603050405020304" pitchFamily="18" charset="0"/>
                        </a:rPr>
                        <a:t>Ratio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29266">
                <a:tc>
                  <a:txBody>
                    <a:bodyPr/>
                    <a:lstStyle/>
                    <a:p>
                      <a:pPr algn="ctr" fontAlgn="b"/>
                      <a:r>
                        <a:rPr lang="en-US" sz="2200" b="0" i="0" u="none" strike="noStrike" dirty="0">
                          <a:solidFill>
                            <a:srgbClr val="000000"/>
                          </a:solidFill>
                          <a:effectLst/>
                          <a:uFillTx/>
                          <a:latin typeface="Times New Roman" panose="02020603050405020304" pitchFamily="18" charset="0"/>
                          <a:cs typeface="Times New Roman" panose="02020603050405020304" pitchFamily="18" charset="0"/>
                        </a:rPr>
                        <a:t>Total debt service (% of exports of goods, services and primary income)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dirty="0">
                          <a:solidFill>
                            <a:srgbClr val="000000"/>
                          </a:solidFill>
                          <a:effectLst/>
                          <a:uFillTx/>
                          <a:latin typeface="Times New Roman" panose="02020603050405020304" pitchFamily="18" charset="0"/>
                          <a:cs typeface="Times New Roman" panose="02020603050405020304" pitchFamily="18" charset="0"/>
                        </a:rPr>
                        <a:t>Numeric</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dirty="0">
                          <a:solidFill>
                            <a:srgbClr val="000000"/>
                          </a:solidFill>
                          <a:effectLst/>
                          <a:uFillTx/>
                          <a:latin typeface="Times New Roman" panose="02020603050405020304" pitchFamily="18" charset="0"/>
                          <a:cs typeface="Times New Roman" panose="02020603050405020304" pitchFamily="18" charset="0"/>
                        </a:rPr>
                        <a:t>Interval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29266">
                <a:tc>
                  <a:txBody>
                    <a:bodyPr/>
                    <a:lstStyle/>
                    <a:p>
                      <a:pPr algn="ctr" fontAlgn="b"/>
                      <a:r>
                        <a:rPr lang="en-US" sz="2200" b="0" i="0" u="none" strike="noStrike" dirty="0">
                          <a:solidFill>
                            <a:srgbClr val="000000"/>
                          </a:solidFill>
                          <a:effectLst/>
                          <a:uFillTx/>
                          <a:latin typeface="Times New Roman" panose="02020603050405020304" pitchFamily="18" charset="0"/>
                          <a:cs typeface="Times New Roman" panose="02020603050405020304" pitchFamily="18" charset="0"/>
                        </a:rPr>
                        <a:t>Total reserves (% of total external debt)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dirty="0">
                          <a:solidFill>
                            <a:srgbClr val="000000"/>
                          </a:solidFill>
                          <a:effectLst/>
                          <a:uFillTx/>
                          <a:latin typeface="Times New Roman" panose="02020603050405020304" pitchFamily="18" charset="0"/>
                          <a:cs typeface="Times New Roman" panose="02020603050405020304" pitchFamily="18" charset="0"/>
                        </a:rPr>
                        <a:t>Numeric</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dirty="0">
                          <a:solidFill>
                            <a:srgbClr val="000000"/>
                          </a:solidFill>
                          <a:effectLst/>
                          <a:uFillTx/>
                          <a:latin typeface="Times New Roman" panose="02020603050405020304" pitchFamily="18" charset="0"/>
                          <a:cs typeface="Times New Roman" panose="02020603050405020304" pitchFamily="18" charset="0"/>
                        </a:rPr>
                        <a:t>Ratio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4" name="Slide Number Placeholder 3"/>
          <p:cNvSpPr>
            <a:spLocks noGrp="1"/>
          </p:cNvSpPr>
          <p:nvPr>
            <p:ph type="sldNum" sz="quarter" idx="12"/>
          </p:nvPr>
        </p:nvSpPr>
        <p:spPr/>
        <p:txBody>
          <a:bodyPr/>
          <a:lstStyle/>
          <a:p>
            <a:fld id="{8EB9F84A-2A4E-4845-AA9C-34BB98E326B2}" type="slidenum">
              <a:rPr lang="en-US" smtClean="0">
                <a:uFillTx/>
              </a:rPr>
              <a:t>5</a:t>
            </a:fld>
            <a:endParaRPr lang="en-US">
              <a:uFillTx/>
            </a:endParaRPr>
          </a:p>
        </p:txBody>
      </p:sp>
      <p:graphicFrame>
        <p:nvGraphicFramePr>
          <p:cNvPr id="6" name="Content Placeholder 6">
            <a:extLst>
              <a:ext uri="{FF2B5EF4-FFF2-40B4-BE49-F238E27FC236}">
                <a16:creationId xmlns:a16="http://schemas.microsoft.com/office/drawing/2014/main" id="{5C6FC975-21EB-4AE3-B564-CA8F9762A71B}"/>
              </a:ext>
            </a:extLst>
          </p:cNvPr>
          <p:cNvGraphicFramePr>
            <a:graphicFrameLocks/>
          </p:cNvGraphicFramePr>
          <p:nvPr>
            <p:extLst>
              <p:ext uri="{D42A27DB-BD31-4B8C-83A1-F6EECF244321}">
                <p14:modId xmlns:p14="http://schemas.microsoft.com/office/powerpoint/2010/main" val="50488524"/>
              </p:ext>
            </p:extLst>
          </p:nvPr>
        </p:nvGraphicFramePr>
        <p:xfrm>
          <a:off x="724322" y="3886410"/>
          <a:ext cx="6818050" cy="1714500"/>
        </p:xfrm>
        <a:graphic>
          <a:graphicData uri="http://schemas.openxmlformats.org/drawingml/2006/table">
            <a:tbl>
              <a:tblPr/>
              <a:tblGrid>
                <a:gridCol w="3846881">
                  <a:extLst>
                    <a:ext uri="{9D8B030D-6E8A-4147-A177-3AD203B41FA5}">
                      <a16:colId xmlns:a16="http://schemas.microsoft.com/office/drawing/2014/main" val="20000"/>
                    </a:ext>
                  </a:extLst>
                </a:gridCol>
                <a:gridCol w="1535791">
                  <a:extLst>
                    <a:ext uri="{9D8B030D-6E8A-4147-A177-3AD203B41FA5}">
                      <a16:colId xmlns:a16="http://schemas.microsoft.com/office/drawing/2014/main" val="20001"/>
                    </a:ext>
                  </a:extLst>
                </a:gridCol>
                <a:gridCol w="1435378">
                  <a:extLst>
                    <a:ext uri="{9D8B030D-6E8A-4147-A177-3AD203B41FA5}">
                      <a16:colId xmlns:a16="http://schemas.microsoft.com/office/drawing/2014/main" val="20002"/>
                    </a:ext>
                  </a:extLst>
                </a:gridCol>
              </a:tblGrid>
              <a:tr h="261260">
                <a:tc>
                  <a:txBody>
                    <a:bodyPr/>
                    <a:lstStyle/>
                    <a:p>
                      <a:pPr algn="ctr" fontAlgn="b"/>
                      <a:r>
                        <a:rPr lang="en-US" sz="2200" b="0" i="0" u="none" strike="noStrike" dirty="0">
                          <a:solidFill>
                            <a:srgbClr val="000000"/>
                          </a:solidFill>
                          <a:effectLst/>
                          <a:uFillTx/>
                          <a:latin typeface="Times New Roman" panose="02020603050405020304" pitchFamily="18" charset="0"/>
                          <a:cs typeface="Times New Roman" panose="02020603050405020304" pitchFamily="18" charset="0"/>
                        </a:rPr>
                        <a:t>Dependent Variables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dirty="0">
                          <a:solidFill>
                            <a:srgbClr val="000000"/>
                          </a:solidFill>
                          <a:effectLst/>
                          <a:uFillTx/>
                          <a:latin typeface="Times New Roman" panose="02020603050405020304" pitchFamily="18" charset="0"/>
                          <a:cs typeface="Times New Roman" panose="02020603050405020304" pitchFamily="18" charset="0"/>
                        </a:rPr>
                        <a:t>Type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a:solidFill>
                            <a:srgbClr val="000000"/>
                          </a:solidFill>
                          <a:effectLst/>
                          <a:uFillTx/>
                          <a:latin typeface="Times New Roman" panose="02020603050405020304" pitchFamily="18" charset="0"/>
                          <a:cs typeface="Times New Roman" panose="02020603050405020304" pitchFamily="18" charset="0"/>
                        </a:rPr>
                        <a:t>Scale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1600">
                <a:tc>
                  <a:txBody>
                    <a:bodyPr/>
                    <a:lstStyle/>
                    <a:p>
                      <a:pPr algn="ctr" fontAlgn="b"/>
                      <a:r>
                        <a:rPr lang="en-US" sz="2200" b="0" i="0" u="none" strike="noStrike" dirty="0">
                          <a:solidFill>
                            <a:srgbClr val="000000"/>
                          </a:solidFill>
                          <a:effectLst/>
                          <a:uFillTx/>
                          <a:latin typeface="Times New Roman" panose="02020603050405020304" pitchFamily="18" charset="0"/>
                          <a:cs typeface="Times New Roman" panose="02020603050405020304" pitchFamily="18" charset="0"/>
                        </a:rPr>
                        <a:t>Current account balance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dirty="0">
                          <a:solidFill>
                            <a:srgbClr val="000000"/>
                          </a:solidFill>
                          <a:effectLst/>
                          <a:uFillTx/>
                          <a:latin typeface="Times New Roman" panose="02020603050405020304" pitchFamily="18" charset="0"/>
                          <a:cs typeface="Times New Roman" panose="02020603050405020304" pitchFamily="18" charset="0"/>
                        </a:rPr>
                        <a:t>Numeric</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dirty="0">
                          <a:solidFill>
                            <a:srgbClr val="000000"/>
                          </a:solidFill>
                          <a:effectLst/>
                          <a:uFillTx/>
                          <a:latin typeface="Times New Roman" panose="02020603050405020304" pitchFamily="18" charset="0"/>
                          <a:cs typeface="Times New Roman" panose="02020603050405020304" pitchFamily="18" charset="0"/>
                        </a:rPr>
                        <a:t>Interval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1600">
                <a:tc>
                  <a:txBody>
                    <a:bodyPr/>
                    <a:lstStyle/>
                    <a:p>
                      <a:pPr algn="ctr" fontAlgn="b"/>
                      <a:r>
                        <a:rPr lang="en-US" sz="2200" b="0" i="0" u="none" strike="noStrike" dirty="0">
                          <a:solidFill>
                            <a:srgbClr val="000000"/>
                          </a:solidFill>
                          <a:effectLst/>
                          <a:uFillTx/>
                          <a:latin typeface="Times New Roman" panose="02020603050405020304" pitchFamily="18" charset="0"/>
                          <a:cs typeface="Times New Roman" panose="02020603050405020304" pitchFamily="18" charset="0"/>
                        </a:rPr>
                        <a:t>Gross National Income (GNI)</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dirty="0">
                          <a:solidFill>
                            <a:srgbClr val="000000"/>
                          </a:solidFill>
                          <a:effectLst/>
                          <a:uFillTx/>
                          <a:latin typeface="Times New Roman" panose="02020603050405020304" pitchFamily="18" charset="0"/>
                          <a:cs typeface="Times New Roman" panose="02020603050405020304" pitchFamily="18" charset="0"/>
                        </a:rPr>
                        <a:t>Numeric</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dirty="0">
                          <a:solidFill>
                            <a:srgbClr val="000000"/>
                          </a:solidFill>
                          <a:effectLst/>
                          <a:uFillTx/>
                          <a:latin typeface="Times New Roman" panose="02020603050405020304" pitchFamily="18" charset="0"/>
                          <a:cs typeface="Times New Roman" panose="02020603050405020304" pitchFamily="18" charset="0"/>
                        </a:rPr>
                        <a:t>Interval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1600">
                <a:tc>
                  <a:txBody>
                    <a:bodyPr/>
                    <a:lstStyle/>
                    <a:p>
                      <a:pPr algn="ctr" fontAlgn="b"/>
                      <a:r>
                        <a:rPr lang="en-US" sz="2200" b="0" i="0" u="none" strike="noStrike" dirty="0">
                          <a:solidFill>
                            <a:srgbClr val="000000"/>
                          </a:solidFill>
                          <a:effectLst/>
                          <a:uFillTx/>
                          <a:latin typeface="Times New Roman" panose="02020603050405020304" pitchFamily="18" charset="0"/>
                          <a:cs typeface="Times New Roman" panose="02020603050405020304" pitchFamily="18" charset="0"/>
                        </a:rPr>
                        <a:t>Primary income on FDI</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dirty="0">
                          <a:solidFill>
                            <a:srgbClr val="000000"/>
                          </a:solidFill>
                          <a:effectLst/>
                          <a:uFillTx/>
                          <a:latin typeface="Times New Roman" panose="02020603050405020304" pitchFamily="18" charset="0"/>
                          <a:cs typeface="Times New Roman" panose="02020603050405020304" pitchFamily="18" charset="0"/>
                        </a:rPr>
                        <a:t>Numeric</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dirty="0">
                          <a:solidFill>
                            <a:srgbClr val="000000"/>
                          </a:solidFill>
                          <a:effectLst/>
                          <a:uFillTx/>
                          <a:latin typeface="Times New Roman" panose="02020603050405020304" pitchFamily="18" charset="0"/>
                          <a:cs typeface="Times New Roman" panose="02020603050405020304" pitchFamily="18" charset="0"/>
                        </a:rPr>
                        <a:t>Interval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61260">
                <a:tc>
                  <a:txBody>
                    <a:bodyPr/>
                    <a:lstStyle/>
                    <a:p>
                      <a:pPr algn="ctr" fontAlgn="b"/>
                      <a:r>
                        <a:rPr lang="en-US" sz="2200" b="0" i="0" u="none" strike="noStrike" dirty="0">
                          <a:solidFill>
                            <a:srgbClr val="000000"/>
                          </a:solidFill>
                          <a:effectLst/>
                          <a:uFillTx/>
                          <a:latin typeface="Times New Roman" panose="02020603050405020304" pitchFamily="18" charset="0"/>
                          <a:cs typeface="Times New Roman" panose="02020603050405020304" pitchFamily="18" charset="0"/>
                        </a:rPr>
                        <a:t>GDP</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dirty="0">
                          <a:solidFill>
                            <a:srgbClr val="000000"/>
                          </a:solidFill>
                          <a:effectLst/>
                          <a:uFillTx/>
                          <a:latin typeface="Times New Roman" panose="02020603050405020304" pitchFamily="18" charset="0"/>
                          <a:cs typeface="Times New Roman" panose="02020603050405020304" pitchFamily="18" charset="0"/>
                        </a:rPr>
                        <a:t>Numeric</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dirty="0">
                          <a:solidFill>
                            <a:srgbClr val="000000"/>
                          </a:solidFill>
                          <a:effectLst/>
                          <a:uFillTx/>
                          <a:latin typeface="Times New Roman" panose="02020603050405020304" pitchFamily="18" charset="0"/>
                          <a:cs typeface="Times New Roman" panose="02020603050405020304" pitchFamily="18" charset="0"/>
                        </a:rPr>
                        <a:t>Interval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TextBox 2">
            <a:extLst>
              <a:ext uri="{FF2B5EF4-FFF2-40B4-BE49-F238E27FC236}">
                <a16:creationId xmlns:a16="http://schemas.microsoft.com/office/drawing/2014/main" id="{5CD3C4CD-736C-4C77-8E32-A7E29DE24DFE}"/>
              </a:ext>
            </a:extLst>
          </p:cNvPr>
          <p:cNvSpPr txBox="1"/>
          <p:nvPr/>
        </p:nvSpPr>
        <p:spPr>
          <a:xfrm>
            <a:off x="8139956" y="3886410"/>
            <a:ext cx="4301413" cy="2893100"/>
          </a:xfrm>
          <a:prstGeom prst="rect">
            <a:avLst/>
          </a:prstGeom>
        </p:spPr>
        <p:txBody>
          <a:bodyPr wrap="square" rtlCol="0">
            <a:spAutoFit/>
          </a:bodyPr>
          <a:lstStyle/>
          <a:p>
            <a:r>
              <a:rPr lang="en-US" sz="2400" dirty="0">
                <a:latin typeface="Times New Roman" panose="02020603050405020304" pitchFamily="18" charset="0"/>
                <a:cs typeface="Times New Roman" panose="02020603050405020304" pitchFamily="18" charset="0"/>
              </a:rPr>
              <a:t># of years data, period: </a:t>
            </a:r>
          </a:p>
          <a:p>
            <a:r>
              <a:rPr lang="en-US" sz="2400" dirty="0">
                <a:latin typeface="Times New Roman" panose="02020603050405020304" pitchFamily="18" charset="0"/>
                <a:cs typeface="Times New Roman" panose="02020603050405020304" pitchFamily="18" charset="0"/>
              </a:rPr>
              <a:t>   9 years (2008-2016)</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Data size: </a:t>
            </a:r>
          </a:p>
          <a:p>
            <a:r>
              <a:rPr lang="en-US" sz="2400" dirty="0">
                <a:latin typeface="Times New Roman" panose="02020603050405020304" pitchFamily="18" charset="0"/>
                <a:cs typeface="Times New Roman" panose="02020603050405020304" pitchFamily="18" charset="0"/>
              </a:rPr>
              <a:t> 129 </a:t>
            </a:r>
            <a:r>
              <a:rPr lang="en-US" altLang="zh-CN" sz="2400" dirty="0">
                <a:latin typeface="Times New Roman" panose="02020603050405020304" pitchFamily="18" charset="0"/>
                <a:cs typeface="Times New Roman" panose="02020603050405020304" pitchFamily="18" charset="0"/>
              </a:rPr>
              <a:t>countries</a:t>
            </a:r>
            <a:r>
              <a:rPr lang="en-US" sz="2400" dirty="0">
                <a:latin typeface="Times New Roman" panose="02020603050405020304" pitchFamily="18" charset="0"/>
                <a:cs typeface="Times New Roman" panose="02020603050405020304" pitchFamily="18" charset="0"/>
              </a:rPr>
              <a:t>*9 </a:t>
            </a:r>
            <a:r>
              <a:rPr lang="en-US" altLang="zh-CN" sz="2400" dirty="0">
                <a:latin typeface="Times New Roman" panose="02020603050405020304" pitchFamily="18" charset="0"/>
                <a:cs typeface="Times New Roman" panose="02020603050405020304" pitchFamily="18" charset="0"/>
              </a:rPr>
              <a:t>years</a:t>
            </a:r>
            <a:r>
              <a:rPr lang="en-US" sz="2400" dirty="0">
                <a:latin typeface="Times New Roman" panose="02020603050405020304" pitchFamily="18" charset="0"/>
                <a:cs typeface="Times New Roman" panose="02020603050405020304" pitchFamily="18" charset="0"/>
              </a:rPr>
              <a:t>*14 </a:t>
            </a:r>
            <a:r>
              <a:rPr lang="en-US" altLang="zh-CN" sz="2400" dirty="0">
                <a:latin typeface="Times New Roman" panose="02020603050405020304" pitchFamily="18" charset="0"/>
                <a:cs typeface="Times New Roman" panose="02020603050405020304" pitchFamily="18" charset="0"/>
              </a:rPr>
              <a:t>variables</a:t>
            </a:r>
            <a:r>
              <a:rPr lang="en-US" sz="2400" dirty="0">
                <a:latin typeface="Times New Roman" panose="02020603050405020304" pitchFamily="18" charset="0"/>
                <a:cs typeface="Times New Roman" panose="02020603050405020304" pitchFamily="18" charset="0"/>
              </a:rPr>
              <a:t> = 16,254</a:t>
            </a:r>
          </a:p>
          <a:p>
            <a:endParaRPr lang="en-US" sz="2000" dirty="0">
              <a:latin typeface="Times New Roman" panose="02020603050405020304" pitchFamily="18" charset="0"/>
              <a:cs typeface="Times New Roman" panose="02020603050405020304" pitchFamily="18" charset="0"/>
            </a:endParaRPr>
          </a:p>
          <a:p>
            <a:endParaRPr lang="en-US" dirty="0"/>
          </a:p>
        </p:txBody>
      </p:sp>
      <p:sp>
        <p:nvSpPr>
          <p:cNvPr id="8" name="TextBox 7">
            <a:extLst>
              <a:ext uri="{FF2B5EF4-FFF2-40B4-BE49-F238E27FC236}">
                <a16:creationId xmlns:a16="http://schemas.microsoft.com/office/drawing/2014/main" id="{8C714733-85AC-4213-8D25-B8FCDCE8ACDC}"/>
              </a:ext>
            </a:extLst>
          </p:cNvPr>
          <p:cNvSpPr txBox="1"/>
          <p:nvPr/>
        </p:nvSpPr>
        <p:spPr>
          <a:xfrm>
            <a:off x="724322" y="5710069"/>
            <a:ext cx="11175677" cy="1477328"/>
          </a:xfrm>
          <a:prstGeom prst="rect">
            <a:avLst/>
          </a:prstGeom>
        </p:spPr>
        <p:txBody>
          <a:bodyPr wrap="square" rtlCol="0">
            <a:spAutoFit/>
          </a:bodyPr>
          <a:lstStyle/>
          <a:p>
            <a:r>
              <a:rPr lang="en-US" dirty="0">
                <a:latin typeface="Times New Roman" panose="02020603050405020304" pitchFamily="18" charset="0"/>
                <a:cs typeface="Times New Roman" panose="02020603050405020304" pitchFamily="18" charset="0"/>
              </a:rPr>
              <a:t>Data source: </a:t>
            </a:r>
          </a:p>
          <a:p>
            <a:r>
              <a:rPr lang="en-US" dirty="0">
                <a:latin typeface="Times New Roman" panose="02020603050405020304" pitchFamily="18" charset="0"/>
                <a:cs typeface="Times New Roman" panose="02020603050405020304" pitchFamily="18" charset="0"/>
                <a:hlinkClick r:id="rId2"/>
              </a:rPr>
              <a:t>http://data.worldbank.org/data-catalog/international-debt-statistics</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hlinkClick r:id="rId3"/>
              </a:rPr>
              <a:t>http://data.worldbank.org/data-catalog/world-development-indicators</a:t>
            </a:r>
          </a:p>
          <a:p>
            <a:endParaRPr lang="en-US"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generated with high confidence">
            <a:extLst>
              <a:ext uri="{FF2B5EF4-FFF2-40B4-BE49-F238E27FC236}">
                <a16:creationId xmlns:a16="http://schemas.microsoft.com/office/drawing/2014/main" id="{62B5F818-E839-4AA9-82BE-61F4ADBEF3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071" y="730624"/>
            <a:ext cx="4547453" cy="5396752"/>
          </a:xfrm>
          <a:prstGeom prst="rect">
            <a:avLst/>
          </a:prstGeom>
        </p:spPr>
      </p:pic>
      <p:sp>
        <p:nvSpPr>
          <p:cNvPr id="8" name="TextBox 7">
            <a:extLst>
              <a:ext uri="{FF2B5EF4-FFF2-40B4-BE49-F238E27FC236}">
                <a16:creationId xmlns:a16="http://schemas.microsoft.com/office/drawing/2014/main" id="{708B953A-B1A3-47D2-A167-6392E0DD7C3B}"/>
              </a:ext>
            </a:extLst>
          </p:cNvPr>
          <p:cNvSpPr txBox="1"/>
          <p:nvPr/>
        </p:nvSpPr>
        <p:spPr>
          <a:xfrm>
            <a:off x="5761608" y="1003178"/>
            <a:ext cx="5968368" cy="3754874"/>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bar-chart shows 5 countries’ sum of GDP and Total Debt Service as well as their trend lines between 2008 and 2016.</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Maintaining lower and stable Total Debt Service might accelerate the growth rate of GDP. </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For those countries with relatively high volume of GDP, lowering Total Debt Service is one solution to accelerate the GDP growth.</a:t>
            </a:r>
          </a:p>
          <a:p>
            <a:endParaRPr lang="en-US" dirty="0"/>
          </a:p>
        </p:txBody>
      </p:sp>
      <p:sp>
        <p:nvSpPr>
          <p:cNvPr id="11" name="Slide Number Placeholder 10">
            <a:extLst>
              <a:ext uri="{FF2B5EF4-FFF2-40B4-BE49-F238E27FC236}">
                <a16:creationId xmlns:a16="http://schemas.microsoft.com/office/drawing/2014/main" id="{2753403F-34E9-4E75-B895-310847DCED70}"/>
              </a:ext>
            </a:extLst>
          </p:cNvPr>
          <p:cNvSpPr>
            <a:spLocks noGrp="1"/>
          </p:cNvSpPr>
          <p:nvPr>
            <p:ph type="sldNum" sz="quarter" idx="12"/>
          </p:nvPr>
        </p:nvSpPr>
        <p:spPr>
          <a:xfrm>
            <a:off x="8646459" y="385855"/>
            <a:ext cx="2743200" cy="365125"/>
          </a:xfrm>
        </p:spPr>
        <p:txBody>
          <a:bodyPr/>
          <a:lstStyle/>
          <a:p>
            <a:r>
              <a:rPr lang="en-US" dirty="0"/>
              <a:t>2</a:t>
            </a:r>
          </a:p>
        </p:txBody>
      </p:sp>
    </p:spTree>
    <p:extLst>
      <p:ext uri="{BB962C8B-B14F-4D97-AF65-F5344CB8AC3E}">
        <p14:creationId xmlns:p14="http://schemas.microsoft.com/office/powerpoint/2010/main" val="987778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839565-F34B-4B28-BB93-079EC574E55A}"/>
              </a:ext>
            </a:extLst>
          </p:cNvPr>
          <p:cNvSpPr>
            <a:spLocks noGrp="1"/>
          </p:cNvSpPr>
          <p:nvPr>
            <p:ph idx="1"/>
          </p:nvPr>
        </p:nvSpPr>
        <p:spPr>
          <a:xfrm>
            <a:off x="6096000" y="683581"/>
            <a:ext cx="5763208" cy="5493382"/>
          </a:xfrm>
        </p:spPr>
        <p:txBody>
          <a:bodyPr>
            <a:normAutofit/>
          </a:bodyPr>
          <a:lstStyle/>
          <a:p>
            <a:r>
              <a:rPr lang="en-US" sz="2200" dirty="0">
                <a:latin typeface="Times New Roman" panose="02020603050405020304" pitchFamily="18" charset="0"/>
                <a:cs typeface="Times New Roman" panose="02020603050405020304" pitchFamily="18" charset="0"/>
              </a:rPr>
              <a:t>The Forecast plot uses Argentina’s 2008-2015 data (GDP, Total reserves, and Debt service on external debt) to predict 2016’s.</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Total Reserves and Debt Services on external debt have lower forecasting data than actual data. Total Reserves has negative relationship with GDP, but Debt Service on external Debt has positive relationship with GDP.</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Total Reserves is an important and valuable factors to study. Focus on the variation of Total Reserves on other countries’ situation is a reasonable direction. </a:t>
            </a:r>
          </a:p>
        </p:txBody>
      </p:sp>
      <p:pic>
        <p:nvPicPr>
          <p:cNvPr id="4" name="Picture 3" descr="A close up of a map&#10;&#10;Description generated with very high confidence">
            <a:extLst>
              <a:ext uri="{FF2B5EF4-FFF2-40B4-BE49-F238E27FC236}">
                <a16:creationId xmlns:a16="http://schemas.microsoft.com/office/drawing/2014/main" id="{49195134-2367-402B-AB4F-1BD5EB7EF0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792" y="683581"/>
            <a:ext cx="5588953" cy="4152053"/>
          </a:xfrm>
          <a:prstGeom prst="rect">
            <a:avLst/>
          </a:prstGeom>
        </p:spPr>
      </p:pic>
      <p:sp>
        <p:nvSpPr>
          <p:cNvPr id="5" name="Slide Number Placeholder 4">
            <a:extLst>
              <a:ext uri="{FF2B5EF4-FFF2-40B4-BE49-F238E27FC236}">
                <a16:creationId xmlns:a16="http://schemas.microsoft.com/office/drawing/2014/main" id="{1F40DBB8-F00A-4A4A-B29F-5982543EFD53}"/>
              </a:ext>
            </a:extLst>
          </p:cNvPr>
          <p:cNvSpPr>
            <a:spLocks noGrp="1"/>
          </p:cNvSpPr>
          <p:nvPr>
            <p:ph type="sldNum" sz="quarter" idx="12"/>
          </p:nvPr>
        </p:nvSpPr>
        <p:spPr/>
        <p:txBody>
          <a:bodyPr/>
          <a:lstStyle/>
          <a:p>
            <a:fld id="{E04D2996-906B-48A5-A4DA-047779686BFE}" type="slidenum">
              <a:rPr lang="en-US" smtClean="0"/>
              <a:t>7</a:t>
            </a:fld>
            <a:endParaRPr lang="en-US"/>
          </a:p>
        </p:txBody>
      </p:sp>
    </p:spTree>
    <p:extLst>
      <p:ext uri="{BB962C8B-B14F-4D97-AF65-F5344CB8AC3E}">
        <p14:creationId xmlns:p14="http://schemas.microsoft.com/office/powerpoint/2010/main" val="2788599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E5B8C866-D9CA-441D-B6C3-5D4C558E1E7F}"/>
              </a:ext>
            </a:extLst>
          </p:cNvPr>
          <p:cNvSpPr>
            <a:spLocks noGrp="1"/>
          </p:cNvSpPr>
          <p:nvPr>
            <p:ph type="sldNum" sz="quarter" idx="12"/>
          </p:nvPr>
        </p:nvSpPr>
        <p:spPr/>
        <p:txBody>
          <a:bodyPr/>
          <a:lstStyle/>
          <a:p>
            <a:fld id="{E04D2996-906B-48A5-A4DA-047779686BFE}" type="slidenum">
              <a:rPr lang="en-US" smtClean="0"/>
              <a:t>8</a:t>
            </a:fld>
            <a:endParaRPr lang="en-US"/>
          </a:p>
        </p:txBody>
      </p:sp>
      <p:pic>
        <p:nvPicPr>
          <p:cNvPr id="13" name="Content Placeholder 12" descr="A close up of a map&#10;&#10;Description generated with high confidence">
            <a:extLst>
              <a:ext uri="{FF2B5EF4-FFF2-40B4-BE49-F238E27FC236}">
                <a16:creationId xmlns:a16="http://schemas.microsoft.com/office/drawing/2014/main" id="{675A4F35-4070-41A2-9ECD-18E44C3126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352" y="547687"/>
            <a:ext cx="7225629" cy="5356225"/>
          </a:xfrm>
        </p:spPr>
      </p:pic>
      <p:sp>
        <p:nvSpPr>
          <p:cNvPr id="15" name="TextBox 14">
            <a:extLst>
              <a:ext uri="{FF2B5EF4-FFF2-40B4-BE49-F238E27FC236}">
                <a16:creationId xmlns:a16="http://schemas.microsoft.com/office/drawing/2014/main" id="{8A10D94D-79CB-42D2-95B4-CEB9AB765515}"/>
              </a:ext>
            </a:extLst>
          </p:cNvPr>
          <p:cNvSpPr txBox="1"/>
          <p:nvPr/>
        </p:nvSpPr>
        <p:spPr>
          <a:xfrm>
            <a:off x="7534981" y="819150"/>
            <a:ext cx="4347668" cy="6063198"/>
          </a:xfrm>
          <a:prstGeom prst="rect">
            <a:avLst/>
          </a:prstGeom>
        </p:spPr>
        <p:txBody>
          <a:bodyPr wrap="square" rtlCol="0">
            <a:spAutoFit/>
          </a:bodyPr>
          <a:lstStyle/>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chart shows the </a:t>
            </a:r>
            <a:r>
              <a:rPr lang="en-US" sz="2200" dirty="0" err="1">
                <a:latin typeface="Times New Roman" panose="02020603050405020304" pitchFamily="18" charset="0"/>
                <a:cs typeface="Times New Roman" panose="02020603050405020304" pitchFamily="18" charset="0"/>
              </a:rPr>
              <a:t>Avg</a:t>
            </a:r>
            <a:r>
              <a:rPr lang="en-US" sz="2200" dirty="0">
                <a:latin typeface="Times New Roman" panose="02020603050405020304" pitchFamily="18" charset="0"/>
                <a:cs typeface="Times New Roman" panose="02020603050405020304" pitchFamily="18" charset="0"/>
              </a:rPr>
              <a:t> GDP growth rate, </a:t>
            </a:r>
            <a:r>
              <a:rPr lang="en-US" sz="2200" dirty="0" err="1">
                <a:latin typeface="Times New Roman" panose="02020603050405020304" pitchFamily="18" charset="0"/>
                <a:cs typeface="Times New Roman" panose="02020603050405020304" pitchFamily="18" charset="0"/>
              </a:rPr>
              <a:t>Avg</a:t>
            </a:r>
            <a:r>
              <a:rPr lang="en-US" sz="2200" dirty="0">
                <a:latin typeface="Times New Roman" panose="02020603050405020304" pitchFamily="18" charset="0"/>
                <a:cs typeface="Times New Roman" panose="02020603050405020304" pitchFamily="18" charset="0"/>
              </a:rPr>
              <a:t> Debt Ration, and </a:t>
            </a:r>
            <a:r>
              <a:rPr lang="en-US" sz="2200" dirty="0" err="1">
                <a:latin typeface="Times New Roman" panose="02020603050405020304" pitchFamily="18" charset="0"/>
                <a:cs typeface="Times New Roman" panose="02020603050405020304" pitchFamily="18" charset="0"/>
              </a:rPr>
              <a:t>Avg</a:t>
            </a:r>
            <a:r>
              <a:rPr lang="en-US" sz="2200" dirty="0">
                <a:latin typeface="Times New Roman" panose="02020603050405020304" pitchFamily="18" charset="0"/>
                <a:cs typeface="Times New Roman" panose="02020603050405020304" pitchFamily="18" charset="0"/>
              </a:rPr>
              <a:t> Total reserves from each industry within 9 years.</a:t>
            </a:r>
          </a:p>
          <a:p>
            <a:pPr marL="285750" indent="-28575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Different relationship between GDP growth and Debt Ratio (Total reserves) in Agriculture and other two industries.</a:t>
            </a:r>
          </a:p>
          <a:p>
            <a:pPr marL="285750" indent="-28575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Development pattern in agriculture countries is different from other 2 types. Development of industrial countries are easier to be influenced by Debt ratio and Total reserves. </a:t>
            </a:r>
          </a:p>
          <a:p>
            <a:endParaRPr lang="en-US" dirty="0"/>
          </a:p>
          <a:p>
            <a:r>
              <a:rPr lang="en-US" dirty="0"/>
              <a:t> </a:t>
            </a:r>
          </a:p>
        </p:txBody>
      </p:sp>
    </p:spTree>
    <p:extLst>
      <p:ext uri="{BB962C8B-B14F-4D97-AF65-F5344CB8AC3E}">
        <p14:creationId xmlns:p14="http://schemas.microsoft.com/office/powerpoint/2010/main" val="2656958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E5B8C866-D9CA-441D-B6C3-5D4C558E1E7F}"/>
              </a:ext>
            </a:extLst>
          </p:cNvPr>
          <p:cNvSpPr>
            <a:spLocks noGrp="1"/>
          </p:cNvSpPr>
          <p:nvPr>
            <p:ph type="sldNum" sz="quarter" idx="12"/>
          </p:nvPr>
        </p:nvSpPr>
        <p:spPr/>
        <p:txBody>
          <a:bodyPr/>
          <a:lstStyle/>
          <a:p>
            <a:fld id="{E04D2996-906B-48A5-A4DA-047779686BFE}" type="slidenum">
              <a:rPr lang="en-US" smtClean="0"/>
              <a:t>9</a:t>
            </a:fld>
            <a:endParaRPr lang="en-US"/>
          </a:p>
        </p:txBody>
      </p:sp>
      <p:pic>
        <p:nvPicPr>
          <p:cNvPr id="19" name="Picture 18" descr="A close up of a map&#10;&#10;Description generated with very high confidence">
            <a:extLst>
              <a:ext uri="{FF2B5EF4-FFF2-40B4-BE49-F238E27FC236}">
                <a16:creationId xmlns:a16="http://schemas.microsoft.com/office/drawing/2014/main" id="{6772E5E1-DB3F-4A66-AA13-B7DB4D3A03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543" y="2920228"/>
            <a:ext cx="5319535" cy="3937772"/>
          </a:xfrm>
          <a:prstGeom prst="rect">
            <a:avLst/>
          </a:prstGeom>
        </p:spPr>
      </p:pic>
      <p:pic>
        <p:nvPicPr>
          <p:cNvPr id="15" name="Content Placeholder 14" descr="A picture containing screenshot&#10;&#10;Description generated with very high confidence">
            <a:extLst>
              <a:ext uri="{FF2B5EF4-FFF2-40B4-BE49-F238E27FC236}">
                <a16:creationId xmlns:a16="http://schemas.microsoft.com/office/drawing/2014/main" id="{A2DC62EB-7407-4E13-B33C-EA7C710A1B7A}"/>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27433"/>
          <a:stretch/>
        </p:blipFill>
        <p:spPr>
          <a:xfrm>
            <a:off x="345543" y="289376"/>
            <a:ext cx="6661747" cy="2830065"/>
          </a:xfrm>
        </p:spPr>
      </p:pic>
      <p:sp>
        <p:nvSpPr>
          <p:cNvPr id="20" name="TextBox 19">
            <a:extLst>
              <a:ext uri="{FF2B5EF4-FFF2-40B4-BE49-F238E27FC236}">
                <a16:creationId xmlns:a16="http://schemas.microsoft.com/office/drawing/2014/main" id="{84764E53-333C-4C0C-B1EF-BD0D84B0866D}"/>
              </a:ext>
            </a:extLst>
          </p:cNvPr>
          <p:cNvSpPr txBox="1"/>
          <p:nvPr/>
        </p:nvSpPr>
        <p:spPr>
          <a:xfrm>
            <a:off x="5878089" y="1242004"/>
            <a:ext cx="5968368" cy="4832092"/>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bar chart shows </a:t>
            </a:r>
            <a:r>
              <a:rPr lang="en-US" altLang="zh-CN" sz="2200" dirty="0">
                <a:latin typeface="Times New Roman" panose="02020603050405020304" pitchFamily="18" charset="0"/>
                <a:cs typeface="Times New Roman" panose="02020603050405020304" pitchFamily="18" charset="0"/>
              </a:rPr>
              <a:t>the comparison of average total debt and average GNI of countries in different industrial structures. The scatter plot shows the trend of debt-to-GDP ratios. </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countries in tertiary industrial sector have highest gross national income and relatively high total debt as well; countries in secondary sector have the highest debt ratio. </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Generally, the countries with relatively high GNI tend to have great debt-paying ability. Thus, for economies of scale reasons, they are likely to have high debt. </a:t>
            </a:r>
          </a:p>
        </p:txBody>
      </p:sp>
    </p:spTree>
    <p:extLst>
      <p:ext uri="{BB962C8B-B14F-4D97-AF65-F5344CB8AC3E}">
        <p14:creationId xmlns:p14="http://schemas.microsoft.com/office/powerpoint/2010/main" val="652668515"/>
      </p:ext>
    </p:extLst>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otalTime>1899</TotalTime>
  <Words>1175</Words>
  <Application>Microsoft Office PowerPoint</Application>
  <PresentationFormat>Widescreen</PresentationFormat>
  <Paragraphs>158</Paragraphs>
  <Slides>19</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等线</vt:lpstr>
      <vt:lpstr>等线 Light</vt:lpstr>
      <vt:lpstr>Arial</vt:lpstr>
      <vt:lpstr>Calibri</vt:lpstr>
      <vt:lpstr>Calibri Light</vt:lpstr>
      <vt:lpstr>Times New Roman</vt:lpstr>
      <vt:lpstr>Office 主题​​</vt:lpstr>
      <vt:lpstr>Exploring the Association between Debt Ratio and Economic Development: A Developing Country Level Study</vt:lpstr>
      <vt:lpstr>Problem Statement</vt:lpstr>
      <vt:lpstr>Importance</vt:lpstr>
      <vt:lpstr>Hypotheses </vt:lpstr>
      <vt:lpstr>Dependent &amp; Independent Variables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Neural Network for GDP Growth Rate</vt:lpstr>
      <vt:lpstr>Neural Network for GDP</vt:lpstr>
      <vt:lpstr>Scope &amp; Limitations</vt:lpstr>
      <vt:lpstr>Conclusions &amp; Future Research</vt:lpstr>
      <vt:lpstr>Managerial Implications</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Association between Debt and Economic Development: A Country Level Study</dc:title>
  <dc:creator>Zihao</dc:creator>
  <cp:lastModifiedBy>HoddieMelo</cp:lastModifiedBy>
  <cp:revision>114</cp:revision>
  <dcterms:created xsi:type="dcterms:W3CDTF">2018-02-26T03:34:05Z</dcterms:created>
  <dcterms:modified xsi:type="dcterms:W3CDTF">2018-04-24T03:26:41Z</dcterms:modified>
</cp:coreProperties>
</file>