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p:restoredTop sz="94687"/>
  </p:normalViewPr>
  <p:slideViewPr>
    <p:cSldViewPr snapToGrid="0" snapToObjects="1">
      <p:cViewPr>
        <p:scale>
          <a:sx n="125" d="100"/>
          <a:sy n="125" d="100"/>
        </p:scale>
        <p:origin x="230"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4052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09413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0875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38189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56109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46828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03072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261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9483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64477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9665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5901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88504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6866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4473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47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614122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3616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2670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4385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2073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Wine Reviews</a:t>
            </a:r>
            <a:endParaRPr dirty="0"/>
          </a:p>
          <a:p>
            <a:pPr marL="0" lvl="0" indent="0">
              <a:spcBef>
                <a:spcPts val="0"/>
              </a:spcBef>
              <a:spcAft>
                <a:spcPts val="0"/>
              </a:spcAft>
              <a:buNone/>
            </a:pPr>
            <a:r>
              <a:rPr lang="en"/>
              <a:t>--- Text Analytics</a:t>
            </a:r>
            <a:endParaRPr dirty="0"/>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Group 6 - Quanxu Pang, Yichen Pan, Ying Hu, Ziyue Zhong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729450" y="6937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Sentiment Analytics</a:t>
            </a:r>
            <a:endParaRPr dirty="0"/>
          </a:p>
        </p:txBody>
      </p:sp>
      <p:sp>
        <p:nvSpPr>
          <p:cNvPr id="150" name="Shape 150"/>
          <p:cNvSpPr txBox="1"/>
          <p:nvPr/>
        </p:nvSpPr>
        <p:spPr>
          <a:xfrm>
            <a:off x="4955825" y="1196475"/>
            <a:ext cx="3948000" cy="3909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Average compound sentimental score of wine in different regions.</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Egypt has the highest compound score. South Africa, U.S., Canada and part of European countries also have high-quality wines. But wine from Latin America have relatively low compound scores implying low quality.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geographic factor can have great impact on the quality of wine.</a:t>
            </a:r>
            <a:endParaRPr sz="1600" dirty="0">
              <a:latin typeface="Calibri"/>
              <a:ea typeface="Calibri"/>
              <a:cs typeface="Calibri"/>
              <a:sym typeface="Calibri"/>
            </a:endParaRPr>
          </a:p>
        </p:txBody>
      </p:sp>
      <p:pic>
        <p:nvPicPr>
          <p:cNvPr id="151" name="Shape 151"/>
          <p:cNvPicPr preferRelativeResize="0"/>
          <p:nvPr/>
        </p:nvPicPr>
        <p:blipFill>
          <a:blip r:embed="rId3">
            <a:alphaModFix/>
          </a:blip>
          <a:stretch>
            <a:fillRect/>
          </a:stretch>
        </p:blipFill>
        <p:spPr>
          <a:xfrm>
            <a:off x="209700" y="1689375"/>
            <a:ext cx="4555001" cy="2910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729450" y="6937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Sentiment Analytics</a:t>
            </a:r>
            <a:endParaRPr dirty="0"/>
          </a:p>
        </p:txBody>
      </p:sp>
      <p:sp>
        <p:nvSpPr>
          <p:cNvPr id="157" name="Shape 157"/>
          <p:cNvSpPr txBox="1"/>
          <p:nvPr/>
        </p:nvSpPr>
        <p:spPr>
          <a:xfrm>
            <a:off x="4955825" y="1196475"/>
            <a:ext cx="3948000" cy="3909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Wine which has a price within the range from 0 to 500 do not have significant association with its quality.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But for those wine whose price are higher than 500, they all have positive sentimental score.</a:t>
            </a:r>
            <a:endParaRPr sz="1600" dirty="0">
              <a:latin typeface="Calibri"/>
              <a:ea typeface="Calibri"/>
              <a:cs typeface="Calibri"/>
              <a:sym typeface="Calibri"/>
            </a:endParaRPr>
          </a:p>
        </p:txBody>
      </p:sp>
      <p:pic>
        <p:nvPicPr>
          <p:cNvPr id="158" name="Shape 158"/>
          <p:cNvPicPr preferRelativeResize="0"/>
          <p:nvPr/>
        </p:nvPicPr>
        <p:blipFill>
          <a:blip r:embed="rId3">
            <a:alphaModFix/>
          </a:blip>
          <a:stretch>
            <a:fillRect/>
          </a:stretch>
        </p:blipFill>
        <p:spPr>
          <a:xfrm>
            <a:off x="381000" y="1381375"/>
            <a:ext cx="4651024" cy="36091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729450" y="6937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Sentiment Analytics</a:t>
            </a:r>
            <a:endParaRPr dirty="0"/>
          </a:p>
        </p:txBody>
      </p:sp>
      <p:sp>
        <p:nvSpPr>
          <p:cNvPr id="164" name="Shape 164"/>
          <p:cNvSpPr txBox="1"/>
          <p:nvPr/>
        </p:nvSpPr>
        <p:spPr>
          <a:xfrm>
            <a:off x="5032025" y="1305175"/>
            <a:ext cx="3948000" cy="3909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There is a strong positive correlation between compound score and points.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For wine with lower point, their scale is larger compared to wine with high score.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Business should pay attention to the wine that have low points but high sentimental score, because this may imply a low price with high quality.</a:t>
            </a:r>
            <a:endParaRPr sz="1600" dirty="0">
              <a:latin typeface="Calibri"/>
              <a:ea typeface="Calibri"/>
              <a:cs typeface="Calibri"/>
              <a:sym typeface="Calibri"/>
            </a:endParaRPr>
          </a:p>
        </p:txBody>
      </p:sp>
      <p:pic>
        <p:nvPicPr>
          <p:cNvPr id="165" name="Shape 165"/>
          <p:cNvPicPr preferRelativeResize="0"/>
          <p:nvPr/>
        </p:nvPicPr>
        <p:blipFill>
          <a:blip r:embed="rId3">
            <a:alphaModFix/>
          </a:blip>
          <a:stretch>
            <a:fillRect/>
          </a:stretch>
        </p:blipFill>
        <p:spPr>
          <a:xfrm>
            <a:off x="381000" y="1533775"/>
            <a:ext cx="4651025" cy="3075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729450" y="6937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Sentiment Analytics</a:t>
            </a:r>
            <a:endParaRPr dirty="0"/>
          </a:p>
        </p:txBody>
      </p:sp>
      <p:sp>
        <p:nvSpPr>
          <p:cNvPr id="171" name="Shape 171"/>
          <p:cNvSpPr txBox="1"/>
          <p:nvPr/>
        </p:nvSpPr>
        <p:spPr>
          <a:xfrm>
            <a:off x="5032025" y="1305175"/>
            <a:ext cx="3948000" cy="3909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This figure shows all the wine name that have compound higher higher than 0.9.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a:latin typeface="Calibri"/>
                <a:ea typeface="Calibri"/>
                <a:cs typeface="Calibri"/>
                <a:sym typeface="Calibri"/>
              </a:rPr>
              <a:t>This Ranking can help customers to quickly compare different type of wines.</a:t>
            </a:r>
            <a:endParaRPr sz="1600" dirty="0">
              <a:latin typeface="Calibri"/>
              <a:ea typeface="Calibri"/>
              <a:cs typeface="Calibri"/>
              <a:sym typeface="Calibri"/>
            </a:endParaRPr>
          </a:p>
        </p:txBody>
      </p:sp>
      <p:pic>
        <p:nvPicPr>
          <p:cNvPr id="172" name="Shape 172"/>
          <p:cNvPicPr preferRelativeResize="0"/>
          <p:nvPr/>
        </p:nvPicPr>
        <p:blipFill>
          <a:blip r:embed="rId3">
            <a:alphaModFix/>
          </a:blip>
          <a:stretch>
            <a:fillRect/>
          </a:stretch>
        </p:blipFill>
        <p:spPr>
          <a:xfrm>
            <a:off x="381000" y="1381375"/>
            <a:ext cx="4727225" cy="35260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201475" y="1581172"/>
            <a:ext cx="5249049" cy="2935074"/>
          </a:xfrm>
          <a:prstGeom prst="rect">
            <a:avLst/>
          </a:prstGeom>
          <a:noFill/>
          <a:ln>
            <a:noFill/>
          </a:ln>
        </p:spPr>
      </p:pic>
      <p:sp>
        <p:nvSpPr>
          <p:cNvPr id="178" name="Shape 178"/>
          <p:cNvSpPr txBox="1">
            <a:spLocks noGrp="1"/>
          </p:cNvSpPr>
          <p:nvPr>
            <p:ph type="title"/>
          </p:nvPr>
        </p:nvSpPr>
        <p:spPr>
          <a:xfrm>
            <a:off x="729450" y="5413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Topic modeling</a:t>
            </a:r>
            <a:endParaRPr dirty="0"/>
          </a:p>
        </p:txBody>
      </p:sp>
      <p:sp>
        <p:nvSpPr>
          <p:cNvPr id="179" name="Shape 179"/>
          <p:cNvSpPr txBox="1"/>
          <p:nvPr/>
        </p:nvSpPr>
        <p:spPr>
          <a:xfrm>
            <a:off x="5527350" y="866650"/>
            <a:ext cx="3444000" cy="43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600" dirty="0">
              <a:highlight>
                <a:srgbClr val="FFFFFF"/>
              </a:highlight>
            </a:endParaRPr>
          </a:p>
          <a:p>
            <a:pPr marL="0" lvl="0" indent="0" rtl="0">
              <a:spcBef>
                <a:spcPts val="0"/>
              </a:spcBef>
              <a:spcAft>
                <a:spcPts val="0"/>
              </a:spcAft>
              <a:buNone/>
            </a:pPr>
            <a:endParaRPr sz="1600" dirty="0">
              <a:highlight>
                <a:srgbClr val="FFFFFF"/>
              </a:highlight>
            </a:endParaRPr>
          </a:p>
          <a:p>
            <a:pPr marL="457200" lvl="0" indent="-330200" rtl="0">
              <a:spcBef>
                <a:spcPts val="0"/>
              </a:spcBef>
              <a:spcAft>
                <a:spcPts val="0"/>
              </a:spcAft>
              <a:buSzPts val="1600"/>
              <a:buFont typeface="Calibri"/>
              <a:buChar char="●"/>
            </a:pPr>
            <a:r>
              <a:rPr lang="en" sz="1600" dirty="0">
                <a:highlight>
                  <a:srgbClr val="FFFFFF"/>
                </a:highlight>
                <a:latin typeface="Calibri" charset="0"/>
                <a:ea typeface="Calibri" charset="0"/>
                <a:cs typeface="Calibri" charset="0"/>
              </a:rPr>
              <a:t>Although, the content is all about wine, we still can use topic modeling to cluster descriptions. </a:t>
            </a:r>
            <a:endParaRPr sz="1600" dirty="0">
              <a:highlight>
                <a:srgbClr val="FFFFFF"/>
              </a:highlight>
              <a:latin typeface="Calibri" charset="0"/>
              <a:ea typeface="Calibri" charset="0"/>
              <a:cs typeface="Calibri" charset="0"/>
            </a:endParaRPr>
          </a:p>
          <a:p>
            <a:pPr marL="0" lvl="0" indent="0" rtl="0">
              <a:spcBef>
                <a:spcPts val="0"/>
              </a:spcBef>
              <a:spcAft>
                <a:spcPts val="0"/>
              </a:spcAft>
              <a:buNone/>
            </a:pPr>
            <a:endParaRPr sz="1600" dirty="0">
              <a:highlight>
                <a:srgbClr val="FFFFFF"/>
              </a:highlight>
              <a:latin typeface="Calibri" charset="0"/>
              <a:ea typeface="Calibri" charset="0"/>
              <a:cs typeface="Calibri" charset="0"/>
            </a:endParaRPr>
          </a:p>
          <a:p>
            <a:pPr marL="457200" lvl="0" indent="-330200" rtl="0">
              <a:spcBef>
                <a:spcPts val="0"/>
              </a:spcBef>
              <a:spcAft>
                <a:spcPts val="0"/>
              </a:spcAft>
              <a:buSzPts val="1600"/>
              <a:buFont typeface="Calibri"/>
              <a:buChar char="●"/>
            </a:pPr>
            <a:r>
              <a:rPr lang="en" sz="1600" dirty="0">
                <a:highlight>
                  <a:srgbClr val="FFFFFF"/>
                </a:highlight>
                <a:latin typeface="Calibri" charset="0"/>
                <a:ea typeface="Calibri" charset="0"/>
                <a:cs typeface="Calibri" charset="0"/>
              </a:rPr>
              <a:t>Most of topics contain wine, flavors, aromas, and acidity</a:t>
            </a:r>
            <a:endParaRPr sz="1600" dirty="0">
              <a:highlight>
                <a:srgbClr val="FFFFFF"/>
              </a:highlight>
              <a:latin typeface="Calibri" charset="0"/>
              <a:ea typeface="Calibri" charset="0"/>
              <a:cs typeface="Calibri" charset="0"/>
            </a:endParaRPr>
          </a:p>
          <a:p>
            <a:pPr marL="0" lvl="0" indent="0" rtl="0">
              <a:spcBef>
                <a:spcPts val="0"/>
              </a:spcBef>
              <a:spcAft>
                <a:spcPts val="0"/>
              </a:spcAft>
              <a:buNone/>
            </a:pPr>
            <a:r>
              <a:rPr lang="en" sz="1600" dirty="0">
                <a:highlight>
                  <a:srgbClr val="FFFFFF"/>
                </a:highlight>
                <a:latin typeface="Calibri" charset="0"/>
                <a:ea typeface="Calibri" charset="0"/>
                <a:cs typeface="Calibri" charset="0"/>
              </a:rPr>
              <a:t>.</a:t>
            </a:r>
            <a:endParaRPr sz="1600" dirty="0">
              <a:highlight>
                <a:srgbClr val="FFFFFF"/>
              </a:highlight>
              <a:latin typeface="Calibri" charset="0"/>
              <a:ea typeface="Calibri" charset="0"/>
              <a:cs typeface="Calibri" charset="0"/>
            </a:endParaRPr>
          </a:p>
          <a:p>
            <a:pPr marL="457200" lvl="0" indent="-330200" rtl="0">
              <a:spcBef>
                <a:spcPts val="0"/>
              </a:spcBef>
              <a:spcAft>
                <a:spcPts val="0"/>
              </a:spcAft>
              <a:buSzPts val="1600"/>
              <a:buChar char="●"/>
            </a:pPr>
            <a:r>
              <a:rPr lang="en" sz="1600" dirty="0">
                <a:highlight>
                  <a:srgbClr val="FFFFFF"/>
                </a:highlight>
                <a:latin typeface="Calibri" charset="0"/>
                <a:ea typeface="Calibri" charset="0"/>
                <a:cs typeface="Calibri" charset="0"/>
              </a:rPr>
              <a:t>There are some difference based on wines’ category among all ten topics such as….</a:t>
            </a:r>
            <a:endParaRPr sz="1600" dirty="0">
              <a:highlight>
                <a:srgbClr val="FFFFFF"/>
              </a:highlight>
              <a:latin typeface="Calibri" charset="0"/>
              <a:ea typeface="Calibri" charset="0"/>
              <a:cs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747350" y="1394150"/>
            <a:ext cx="4300174" cy="3405026"/>
          </a:xfrm>
          <a:prstGeom prst="rect">
            <a:avLst/>
          </a:prstGeom>
          <a:noFill/>
          <a:ln>
            <a:noFill/>
          </a:ln>
        </p:spPr>
      </p:pic>
      <p:sp>
        <p:nvSpPr>
          <p:cNvPr id="185" name="Shape 185"/>
          <p:cNvSpPr txBox="1"/>
          <p:nvPr/>
        </p:nvSpPr>
        <p:spPr>
          <a:xfrm>
            <a:off x="5253075" y="866638"/>
            <a:ext cx="3718200" cy="43641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Font typeface="Calibri"/>
              <a:buChar char="●"/>
            </a:pPr>
            <a:r>
              <a:rPr lang="en" sz="1600" dirty="0">
                <a:highlight>
                  <a:srgbClr val="FFFFFF"/>
                </a:highlight>
                <a:latin typeface="Calibri" charset="0"/>
                <a:ea typeface="Calibri" charset="0"/>
                <a:cs typeface="Calibri" charset="0"/>
              </a:rPr>
              <a:t>We use “</a:t>
            </a:r>
            <a:r>
              <a:rPr lang="en" sz="1600" dirty="0" err="1">
                <a:highlight>
                  <a:srgbClr val="FFFFFF"/>
                </a:highlight>
                <a:latin typeface="Calibri" charset="0"/>
                <a:ea typeface="Calibri" charset="0"/>
                <a:cs typeface="Calibri" charset="0"/>
              </a:rPr>
              <a:t>feature_extraction</a:t>
            </a:r>
            <a:r>
              <a:rPr lang="en" sz="1600" dirty="0">
                <a:highlight>
                  <a:srgbClr val="FFFFFF"/>
                </a:highlight>
                <a:latin typeface="Calibri" charset="0"/>
                <a:ea typeface="Calibri" charset="0"/>
                <a:cs typeface="Calibri" charset="0"/>
              </a:rPr>
              <a:t>” function from </a:t>
            </a:r>
            <a:r>
              <a:rPr lang="en" sz="1600" dirty="0" err="1">
                <a:highlight>
                  <a:srgbClr val="FFFFFF"/>
                </a:highlight>
                <a:latin typeface="Calibri" charset="0"/>
                <a:ea typeface="Calibri" charset="0"/>
                <a:cs typeface="Calibri" charset="0"/>
              </a:rPr>
              <a:t>Sklearn</a:t>
            </a:r>
            <a:r>
              <a:rPr lang="en" sz="1600" dirty="0">
                <a:highlight>
                  <a:srgbClr val="FFFFFF"/>
                </a:highlight>
                <a:latin typeface="Calibri" charset="0"/>
                <a:ea typeface="Calibri" charset="0"/>
                <a:cs typeface="Calibri" charset="0"/>
              </a:rPr>
              <a:t> package and word2vector from genism</a:t>
            </a:r>
            <a:endParaRPr sz="1600" dirty="0">
              <a:highlight>
                <a:srgbClr val="FFFFFF"/>
              </a:highlight>
              <a:latin typeface="Calibri" charset="0"/>
              <a:ea typeface="Calibri" charset="0"/>
              <a:cs typeface="Calibri" charset="0"/>
            </a:endParaRPr>
          </a:p>
          <a:p>
            <a:pPr marL="0" lvl="0" indent="0" rtl="0">
              <a:spcBef>
                <a:spcPts val="0"/>
              </a:spcBef>
              <a:spcAft>
                <a:spcPts val="0"/>
              </a:spcAft>
              <a:buNone/>
            </a:pPr>
            <a:endParaRPr sz="1600" dirty="0">
              <a:highlight>
                <a:srgbClr val="FFFFFF"/>
              </a:highlight>
              <a:latin typeface="Calibri" charset="0"/>
              <a:ea typeface="Calibri" charset="0"/>
              <a:cs typeface="Calibri" charset="0"/>
            </a:endParaRPr>
          </a:p>
          <a:p>
            <a:pPr marL="457200" lvl="0" indent="-330200" rtl="0">
              <a:spcBef>
                <a:spcPts val="0"/>
              </a:spcBef>
              <a:spcAft>
                <a:spcPts val="0"/>
              </a:spcAft>
              <a:buSzPts val="1600"/>
              <a:buFont typeface="Calibri"/>
              <a:buChar char="●"/>
            </a:pPr>
            <a:r>
              <a:rPr lang="en" sz="1600" dirty="0">
                <a:highlight>
                  <a:srgbClr val="FFFFFF"/>
                </a:highlight>
                <a:latin typeface="Calibri" charset="0"/>
                <a:ea typeface="Calibri" charset="0"/>
                <a:cs typeface="Calibri" charset="0"/>
              </a:rPr>
              <a:t>Our target is to get three most meaningful words which stand for a description.</a:t>
            </a:r>
            <a:endParaRPr sz="1600" dirty="0">
              <a:highlight>
                <a:srgbClr val="FFFFFF"/>
              </a:highlight>
              <a:latin typeface="Calibri" charset="0"/>
              <a:ea typeface="Calibri" charset="0"/>
              <a:cs typeface="Calibri" charset="0"/>
            </a:endParaRPr>
          </a:p>
          <a:p>
            <a:pPr marL="0" lvl="0" indent="0" rtl="0">
              <a:spcBef>
                <a:spcPts val="0"/>
              </a:spcBef>
              <a:spcAft>
                <a:spcPts val="0"/>
              </a:spcAft>
              <a:buNone/>
            </a:pPr>
            <a:endParaRPr sz="1600" dirty="0">
              <a:highlight>
                <a:srgbClr val="FFFFFF"/>
              </a:highlight>
              <a:latin typeface="Calibri" charset="0"/>
              <a:ea typeface="Calibri" charset="0"/>
              <a:cs typeface="Calibri" charset="0"/>
            </a:endParaRPr>
          </a:p>
          <a:p>
            <a:pPr marL="457200" lvl="0" indent="-330200" rtl="0">
              <a:spcBef>
                <a:spcPts val="0"/>
              </a:spcBef>
              <a:spcAft>
                <a:spcPts val="0"/>
              </a:spcAft>
              <a:buSzPts val="1600"/>
              <a:buFont typeface="Calibri"/>
              <a:buChar char="●"/>
            </a:pPr>
            <a:r>
              <a:rPr lang="en" sz="1600" dirty="0">
                <a:highlight>
                  <a:srgbClr val="FFFFFF"/>
                </a:highlight>
                <a:latin typeface="Calibri" charset="0"/>
                <a:ea typeface="Calibri" charset="0"/>
                <a:cs typeface="Calibri" charset="0"/>
              </a:rPr>
              <a:t>We calculate TFIDF value of each word. Then we select the top three meaningful words based on TFIDF value. </a:t>
            </a:r>
            <a:endParaRPr sz="1600" dirty="0">
              <a:highlight>
                <a:srgbClr val="FFFFFF"/>
              </a:highlight>
              <a:latin typeface="Calibri" charset="0"/>
              <a:ea typeface="Calibri" charset="0"/>
              <a:cs typeface="Calibri" charset="0"/>
            </a:endParaRPr>
          </a:p>
          <a:p>
            <a:pPr marL="0" lvl="0" indent="0" rtl="0">
              <a:spcBef>
                <a:spcPts val="0"/>
              </a:spcBef>
              <a:spcAft>
                <a:spcPts val="0"/>
              </a:spcAft>
              <a:buNone/>
            </a:pPr>
            <a:endParaRPr sz="1600" dirty="0">
              <a:highlight>
                <a:srgbClr val="FFFFFF"/>
              </a:highlight>
              <a:latin typeface="Calibri" charset="0"/>
              <a:ea typeface="Calibri" charset="0"/>
              <a:cs typeface="Calibri" charset="0"/>
            </a:endParaRPr>
          </a:p>
          <a:p>
            <a:pPr marL="457200" lvl="0" indent="-330200" rtl="0">
              <a:lnSpc>
                <a:spcPct val="115000"/>
              </a:lnSpc>
              <a:spcBef>
                <a:spcPts val="0"/>
              </a:spcBef>
              <a:spcAft>
                <a:spcPts val="0"/>
              </a:spcAft>
              <a:buSzPts val="1600"/>
              <a:buChar char="●"/>
            </a:pPr>
            <a:r>
              <a:rPr lang="en" sz="1600" dirty="0">
                <a:latin typeface="Calibri" charset="0"/>
                <a:ea typeface="Calibri" charset="0"/>
                <a:cs typeface="Calibri" charset="0"/>
              </a:rPr>
              <a:t>This is a demo by using 20 description of wine</a:t>
            </a:r>
            <a:endParaRPr sz="1600" dirty="0">
              <a:latin typeface="Calibri" charset="0"/>
              <a:ea typeface="Calibri" charset="0"/>
              <a:cs typeface="Calibri" charset="0"/>
            </a:endParaRPr>
          </a:p>
        </p:txBody>
      </p:sp>
      <p:sp>
        <p:nvSpPr>
          <p:cNvPr id="186" name="Shape 186"/>
          <p:cNvSpPr txBox="1">
            <a:spLocks noGrp="1"/>
          </p:cNvSpPr>
          <p:nvPr>
            <p:ph type="title"/>
          </p:nvPr>
        </p:nvSpPr>
        <p:spPr>
          <a:xfrm>
            <a:off x="618325" y="5762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Keyword extractor</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18325" y="5762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Keyword extractor</a:t>
            </a:r>
            <a:endParaRPr dirty="0"/>
          </a:p>
        </p:txBody>
      </p:sp>
      <p:pic>
        <p:nvPicPr>
          <p:cNvPr id="192" name="Shape 192"/>
          <p:cNvPicPr preferRelativeResize="0"/>
          <p:nvPr/>
        </p:nvPicPr>
        <p:blipFill>
          <a:blip r:embed="rId3">
            <a:alphaModFix/>
          </a:blip>
          <a:stretch>
            <a:fillRect/>
          </a:stretch>
        </p:blipFill>
        <p:spPr>
          <a:xfrm>
            <a:off x="574600" y="1466275"/>
            <a:ext cx="5039651" cy="3102625"/>
          </a:xfrm>
          <a:prstGeom prst="rect">
            <a:avLst/>
          </a:prstGeom>
          <a:noFill/>
          <a:ln>
            <a:noFill/>
          </a:ln>
        </p:spPr>
      </p:pic>
      <p:sp>
        <p:nvSpPr>
          <p:cNvPr id="193" name="Shape 193"/>
          <p:cNvSpPr txBox="1"/>
          <p:nvPr/>
        </p:nvSpPr>
        <p:spPr>
          <a:xfrm>
            <a:off x="5786450" y="876250"/>
            <a:ext cx="3166800" cy="40926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Char char="●"/>
            </a:pPr>
            <a:r>
              <a:rPr lang="en" sz="1600" dirty="0">
                <a:highlight>
                  <a:srgbClr val="FFFFFF"/>
                </a:highlight>
                <a:latin typeface="Calibri" charset="0"/>
                <a:ea typeface="Calibri" charset="0"/>
                <a:cs typeface="Calibri" charset="0"/>
              </a:rPr>
              <a:t>1.</a:t>
            </a:r>
            <a:r>
              <a:rPr lang="en" sz="1600" dirty="0">
                <a:latin typeface="Calibri" charset="0"/>
                <a:ea typeface="Calibri" charset="0"/>
                <a:cs typeface="Calibri" charset="0"/>
              </a:rPr>
              <a:t> </a:t>
            </a:r>
            <a:r>
              <a:rPr lang="en" sz="1600" dirty="0">
                <a:highlight>
                  <a:srgbClr val="FFFFFF"/>
                </a:highlight>
                <a:latin typeface="Calibri" charset="0"/>
                <a:ea typeface="Calibri" charset="0"/>
                <a:cs typeface="Calibri" charset="0"/>
              </a:rPr>
              <a:t>minty, subtle, aged </a:t>
            </a:r>
            <a:endParaRPr sz="1600" dirty="0">
              <a:highlight>
                <a:srgbClr val="FFFFFF"/>
              </a:highlight>
              <a:latin typeface="Calibri" charset="0"/>
              <a:ea typeface="Calibri" charset="0"/>
              <a:cs typeface="Calibri" charset="0"/>
            </a:endParaRPr>
          </a:p>
          <a:p>
            <a:pPr marL="457200" lvl="0" indent="-330200" rtl="0">
              <a:lnSpc>
                <a:spcPct val="115000"/>
              </a:lnSpc>
              <a:spcBef>
                <a:spcPts val="0"/>
              </a:spcBef>
              <a:spcAft>
                <a:spcPts val="0"/>
              </a:spcAft>
              <a:buSzPts val="1600"/>
              <a:buChar char="●"/>
            </a:pPr>
            <a:r>
              <a:rPr lang="en" sz="1600" dirty="0">
                <a:highlight>
                  <a:srgbClr val="FFFFFF"/>
                </a:highlight>
                <a:latin typeface="Calibri" charset="0"/>
                <a:ea typeface="Calibri" charset="0"/>
                <a:cs typeface="Calibri" charset="0"/>
              </a:rPr>
              <a:t>2.</a:t>
            </a:r>
            <a:r>
              <a:rPr lang="en" sz="1600" dirty="0">
                <a:latin typeface="Calibri" charset="0"/>
                <a:ea typeface="Calibri" charset="0"/>
                <a:cs typeface="Calibri" charset="0"/>
              </a:rPr>
              <a:t> vanilla, sweetened, blackberry</a:t>
            </a:r>
            <a:endParaRPr sz="1600" dirty="0">
              <a:highlight>
                <a:srgbClr val="FFFFFF"/>
              </a:highlight>
              <a:latin typeface="Calibri" charset="0"/>
              <a:ea typeface="Calibri" charset="0"/>
              <a:cs typeface="Calibri" charset="0"/>
            </a:endParaRPr>
          </a:p>
          <a:p>
            <a:pPr marL="457200" lvl="0" indent="-330200" rtl="0">
              <a:lnSpc>
                <a:spcPct val="115000"/>
              </a:lnSpc>
              <a:spcBef>
                <a:spcPts val="0"/>
              </a:spcBef>
              <a:spcAft>
                <a:spcPts val="0"/>
              </a:spcAft>
              <a:buSzPts val="1600"/>
              <a:buChar char="●"/>
            </a:pPr>
            <a:r>
              <a:rPr lang="en" sz="1600" dirty="0">
                <a:latin typeface="Calibri" charset="0"/>
                <a:ea typeface="Calibri" charset="0"/>
                <a:cs typeface="Calibri" charset="0"/>
              </a:rPr>
              <a:t>3. pear, orange, hazelnut</a:t>
            </a:r>
            <a:endParaRPr sz="1600" dirty="0">
              <a:latin typeface="Calibri" charset="0"/>
              <a:ea typeface="Calibri" charset="0"/>
              <a:cs typeface="Calibri" charset="0"/>
            </a:endParaRPr>
          </a:p>
          <a:p>
            <a:pPr marL="457200" lvl="0" indent="-330200" rtl="0">
              <a:lnSpc>
                <a:spcPct val="115000"/>
              </a:lnSpc>
              <a:spcBef>
                <a:spcPts val="0"/>
              </a:spcBef>
              <a:spcAft>
                <a:spcPts val="0"/>
              </a:spcAft>
              <a:buSzPts val="1600"/>
              <a:buChar char="●"/>
            </a:pPr>
            <a:r>
              <a:rPr lang="en" sz="1600" dirty="0">
                <a:latin typeface="Calibri" charset="0"/>
                <a:ea typeface="Calibri" charset="0"/>
                <a:cs typeface="Calibri" charset="0"/>
              </a:rPr>
              <a:t>4. blackberry, oak, coffee </a:t>
            </a:r>
            <a:endParaRPr sz="1600" dirty="0">
              <a:latin typeface="Calibri" charset="0"/>
              <a:ea typeface="Calibri" charset="0"/>
              <a:cs typeface="Calibri" charset="0"/>
            </a:endParaRPr>
          </a:p>
          <a:p>
            <a:pPr marL="457200" lvl="0" indent="-330200" rtl="0">
              <a:lnSpc>
                <a:spcPct val="115000"/>
              </a:lnSpc>
              <a:spcBef>
                <a:spcPts val="0"/>
              </a:spcBef>
              <a:spcAft>
                <a:spcPts val="0"/>
              </a:spcAft>
              <a:buSzPts val="1600"/>
              <a:buChar char="●"/>
            </a:pPr>
            <a:r>
              <a:rPr lang="en" sz="1600" dirty="0">
                <a:latin typeface="Calibri" charset="0"/>
                <a:ea typeface="Calibri" charset="0"/>
                <a:cs typeface="Calibri" charset="0"/>
              </a:rPr>
              <a:t>5. concentration, aging, acidity</a:t>
            </a:r>
            <a:endParaRPr sz="1600" dirty="0">
              <a:latin typeface="Calibri" charset="0"/>
              <a:ea typeface="Calibri" charset="0"/>
              <a:cs typeface="Calibri" charset="0"/>
            </a:endParaRPr>
          </a:p>
          <a:p>
            <a:pPr marL="0" lvl="0" indent="0" rtl="0">
              <a:lnSpc>
                <a:spcPct val="115000"/>
              </a:lnSpc>
              <a:spcBef>
                <a:spcPts val="800"/>
              </a:spcBef>
              <a:spcAft>
                <a:spcPts val="0"/>
              </a:spcAft>
              <a:buNone/>
            </a:pPr>
            <a:endParaRPr sz="1600" dirty="0">
              <a:latin typeface="Calibri" charset="0"/>
              <a:ea typeface="Calibri" charset="0"/>
              <a:cs typeface="Calibri" charset="0"/>
            </a:endParaRPr>
          </a:p>
          <a:p>
            <a:pPr marL="457200" lvl="0" indent="-330200">
              <a:lnSpc>
                <a:spcPct val="115000"/>
              </a:lnSpc>
              <a:spcBef>
                <a:spcPts val="800"/>
              </a:spcBef>
              <a:buSzPts val="1600"/>
              <a:buChar char="●"/>
            </a:pPr>
            <a:r>
              <a:rPr lang="en" sz="1600" dirty="0">
                <a:latin typeface="Calibri" charset="0"/>
                <a:ea typeface="Calibri" charset="0"/>
                <a:cs typeface="Calibri" charset="0"/>
              </a:rPr>
              <a:t>Limitation: we only use 20 descriptions. The corpus is not huge enough to generate </a:t>
            </a:r>
            <a:r>
              <a:rPr lang="en-US" sz="1600" dirty="0">
                <a:latin typeface="Calibri" charset="0"/>
                <a:ea typeface="Calibri" charset="0"/>
                <a:cs typeface="Calibri" charset="0"/>
              </a:rPr>
              <a:t>reliable</a:t>
            </a:r>
            <a:r>
              <a:rPr lang="en" sz="1600" dirty="0">
                <a:latin typeface="Calibri" charset="0"/>
                <a:ea typeface="Calibri" charset="0"/>
                <a:cs typeface="Calibri" charset="0"/>
              </a:rPr>
              <a:t> </a:t>
            </a:r>
            <a:r>
              <a:rPr lang="en-US" sz="1600" dirty="0">
                <a:latin typeface="Calibri" charset="0"/>
                <a:ea typeface="Calibri" charset="0"/>
                <a:cs typeface="Calibri" charset="0"/>
              </a:rPr>
              <a:t>key</a:t>
            </a:r>
            <a:r>
              <a:rPr lang="en" sz="1600" dirty="0">
                <a:latin typeface="Calibri" charset="0"/>
                <a:ea typeface="Calibri" charset="0"/>
                <a:cs typeface="Calibri" charset="0"/>
              </a:rPr>
              <a:t>words.</a:t>
            </a:r>
            <a:endParaRPr sz="1600" dirty="0">
              <a:latin typeface="Calibri" charset="0"/>
              <a:ea typeface="Calibri" charset="0"/>
              <a:cs typeface="Calibr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633325" y="563100"/>
            <a:ext cx="44415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Text Similarity</a:t>
            </a:r>
            <a:endParaRPr/>
          </a:p>
        </p:txBody>
      </p:sp>
      <p:sp>
        <p:nvSpPr>
          <p:cNvPr id="199" name="Shape 199"/>
          <p:cNvSpPr txBox="1">
            <a:spLocks noGrp="1"/>
          </p:cNvSpPr>
          <p:nvPr>
            <p:ph type="body" idx="1"/>
          </p:nvPr>
        </p:nvSpPr>
        <p:spPr>
          <a:xfrm>
            <a:off x="358625" y="1634375"/>
            <a:ext cx="3979900" cy="2245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sz="1600" dirty="0">
                <a:solidFill>
                  <a:schemeClr val="accent6">
                    <a:lumMod val="10000"/>
                  </a:schemeClr>
                </a:solidFill>
                <a:latin typeface="Calibri" charset="0"/>
                <a:ea typeface="Calibri" charset="0"/>
                <a:cs typeface="Calibri" charset="0"/>
              </a:rPr>
              <a:t>This figure shows our codes for calculating Text Similarity basically using ‘</a:t>
            </a:r>
            <a:r>
              <a:rPr lang="en" sz="1600" dirty="0" err="1">
                <a:solidFill>
                  <a:schemeClr val="accent6">
                    <a:lumMod val="10000"/>
                  </a:schemeClr>
                </a:solidFill>
                <a:latin typeface="Calibri" charset="0"/>
                <a:ea typeface="Calibri" charset="0"/>
                <a:cs typeface="Calibri" charset="0"/>
              </a:rPr>
              <a:t>gensim</a:t>
            </a:r>
            <a:r>
              <a:rPr lang="en" sz="1600" dirty="0">
                <a:solidFill>
                  <a:schemeClr val="accent6">
                    <a:lumMod val="10000"/>
                  </a:schemeClr>
                </a:solidFill>
                <a:latin typeface="Calibri" charset="0"/>
                <a:ea typeface="Calibri" charset="0"/>
                <a:cs typeface="Calibri" charset="0"/>
              </a:rPr>
              <a:t>’ and ‘</a:t>
            </a:r>
            <a:r>
              <a:rPr lang="en" sz="1600" dirty="0" err="1">
                <a:solidFill>
                  <a:schemeClr val="accent6">
                    <a:lumMod val="10000"/>
                  </a:schemeClr>
                </a:solidFill>
                <a:latin typeface="Calibri" charset="0"/>
                <a:ea typeface="Calibri" charset="0"/>
                <a:cs typeface="Calibri" charset="0"/>
              </a:rPr>
              <a:t>numpy</a:t>
            </a:r>
            <a:r>
              <a:rPr lang="en" sz="1600" dirty="0">
                <a:solidFill>
                  <a:schemeClr val="accent6">
                    <a:lumMod val="10000"/>
                  </a:schemeClr>
                </a:solidFill>
                <a:latin typeface="Calibri" charset="0"/>
                <a:ea typeface="Calibri" charset="0"/>
                <a:cs typeface="Calibri" charset="0"/>
              </a:rPr>
              <a:t>’ modules. </a:t>
            </a:r>
            <a:endParaRPr sz="1600" dirty="0">
              <a:solidFill>
                <a:schemeClr val="accent6">
                  <a:lumMod val="10000"/>
                </a:schemeClr>
              </a:solidFill>
              <a:latin typeface="Calibri" charset="0"/>
              <a:ea typeface="Calibri" charset="0"/>
              <a:cs typeface="Calibri" charset="0"/>
            </a:endParaRPr>
          </a:p>
          <a:p>
            <a:pPr marL="457200" lvl="0" indent="-311150" rtl="0">
              <a:spcBef>
                <a:spcPts val="0"/>
              </a:spcBef>
              <a:spcAft>
                <a:spcPts val="0"/>
              </a:spcAft>
              <a:buSzPts val="1300"/>
              <a:buChar char="●"/>
            </a:pPr>
            <a:r>
              <a:rPr lang="en" sz="1600" dirty="0">
                <a:solidFill>
                  <a:schemeClr val="accent6">
                    <a:lumMod val="10000"/>
                  </a:schemeClr>
                </a:solidFill>
                <a:latin typeface="Calibri" charset="0"/>
                <a:ea typeface="Calibri" charset="0"/>
                <a:cs typeface="Calibri" charset="0"/>
              </a:rPr>
              <a:t>Main thought is transferring documents to vectors in the convenience of calculating. </a:t>
            </a:r>
            <a:endParaRPr sz="1600" dirty="0">
              <a:solidFill>
                <a:schemeClr val="accent6">
                  <a:lumMod val="10000"/>
                </a:schemeClr>
              </a:solidFill>
              <a:latin typeface="Calibri" charset="0"/>
              <a:ea typeface="Calibri" charset="0"/>
              <a:cs typeface="Calibri" charset="0"/>
            </a:endParaRPr>
          </a:p>
          <a:p>
            <a:pPr marL="457200" lvl="0" indent="-311150">
              <a:spcBef>
                <a:spcPts val="0"/>
              </a:spcBef>
              <a:spcAft>
                <a:spcPts val="0"/>
              </a:spcAft>
              <a:buSzPts val="1300"/>
              <a:buChar char="●"/>
            </a:pPr>
            <a:r>
              <a:rPr lang="en" sz="1600" dirty="0" err="1">
                <a:solidFill>
                  <a:schemeClr val="accent6">
                    <a:lumMod val="10000"/>
                  </a:schemeClr>
                </a:solidFill>
                <a:latin typeface="Calibri" charset="0"/>
                <a:ea typeface="Calibri" charset="0"/>
                <a:cs typeface="Calibri" charset="0"/>
              </a:rPr>
              <a:t>Accrossing</a:t>
            </a:r>
            <a:r>
              <a:rPr lang="en" sz="1600" dirty="0">
                <a:solidFill>
                  <a:schemeClr val="accent6">
                    <a:lumMod val="10000"/>
                  </a:schemeClr>
                </a:solidFill>
                <a:latin typeface="Calibri" charset="0"/>
                <a:ea typeface="Calibri" charset="0"/>
                <a:cs typeface="Calibri" charset="0"/>
              </a:rPr>
              <a:t> to change the training text and testing text, we could select specific wines that customers are willing to know. </a:t>
            </a:r>
            <a:endParaRPr sz="1600" dirty="0">
              <a:solidFill>
                <a:schemeClr val="accent6">
                  <a:lumMod val="10000"/>
                </a:schemeClr>
              </a:solidFill>
              <a:latin typeface="Calibri" charset="0"/>
              <a:ea typeface="Calibri" charset="0"/>
              <a:cs typeface="Calibri" charset="0"/>
            </a:endParaRPr>
          </a:p>
        </p:txBody>
      </p:sp>
      <p:pic>
        <p:nvPicPr>
          <p:cNvPr id="200" name="Shape 200"/>
          <p:cNvPicPr preferRelativeResize="0"/>
          <p:nvPr/>
        </p:nvPicPr>
        <p:blipFill>
          <a:blip r:embed="rId3">
            <a:alphaModFix/>
          </a:blip>
          <a:stretch>
            <a:fillRect/>
          </a:stretch>
        </p:blipFill>
        <p:spPr>
          <a:xfrm>
            <a:off x="4338525" y="506026"/>
            <a:ext cx="4805475" cy="4644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26450" y="556250"/>
            <a:ext cx="3857700" cy="53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Text Similarity</a:t>
            </a:r>
            <a:endParaRPr/>
          </a:p>
        </p:txBody>
      </p:sp>
      <p:sp>
        <p:nvSpPr>
          <p:cNvPr id="206" name="Shape 206"/>
          <p:cNvSpPr txBox="1">
            <a:spLocks noGrp="1"/>
          </p:cNvSpPr>
          <p:nvPr>
            <p:ph type="body" idx="1"/>
          </p:nvPr>
        </p:nvSpPr>
        <p:spPr>
          <a:xfrm>
            <a:off x="402336" y="1648125"/>
            <a:ext cx="2811614" cy="26850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Clr>
                <a:srgbClr val="000000"/>
              </a:buClr>
              <a:buSzPts val="1300"/>
              <a:buFont typeface="Calibri"/>
              <a:buChar char="●"/>
            </a:pPr>
            <a:r>
              <a:rPr lang="en-US" sz="1400" dirty="0">
                <a:solidFill>
                  <a:srgbClr val="000000"/>
                </a:solidFill>
                <a:latin typeface="Calibri" charset="0"/>
                <a:ea typeface="Calibri" charset="0"/>
                <a:cs typeface="Calibri" charset="0"/>
                <a:sym typeface="Calibri"/>
              </a:rPr>
              <a:t>I</a:t>
            </a:r>
            <a:r>
              <a:rPr lang="en" sz="1400" dirty="0">
                <a:solidFill>
                  <a:srgbClr val="000000"/>
                </a:solidFill>
                <a:latin typeface="Calibri" charset="0"/>
                <a:ea typeface="Calibri" charset="0"/>
                <a:cs typeface="Calibri" charset="0"/>
                <a:sym typeface="Calibri"/>
              </a:rPr>
              <a:t>f a customer is going to make investment on wine, we could test the descriptions similarity among all kinds of wine. There are two kinds of wine, one is at high price and the other low-price wine’s description shows high similarity with the high-price one. </a:t>
            </a:r>
            <a:endParaRPr sz="1400" dirty="0">
              <a:latin typeface="Calibri" charset="0"/>
              <a:ea typeface="Calibri" charset="0"/>
              <a:cs typeface="Calibri" charset="0"/>
            </a:endParaRPr>
          </a:p>
        </p:txBody>
      </p:sp>
      <p:pic>
        <p:nvPicPr>
          <p:cNvPr id="207" name="Shape 207"/>
          <p:cNvPicPr preferRelativeResize="0"/>
          <p:nvPr/>
        </p:nvPicPr>
        <p:blipFill>
          <a:blip r:embed="rId3">
            <a:alphaModFix/>
          </a:blip>
          <a:stretch>
            <a:fillRect/>
          </a:stretch>
        </p:blipFill>
        <p:spPr>
          <a:xfrm>
            <a:off x="3366450" y="1483200"/>
            <a:ext cx="5322924" cy="194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727650" y="678487"/>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 and Future Direction</a:t>
            </a:r>
            <a:endParaRPr/>
          </a:p>
        </p:txBody>
      </p:sp>
      <p:sp>
        <p:nvSpPr>
          <p:cNvPr id="213" name="Shape 21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Based on our findings, customers can accelerate their study on unknowing fields by developing core knowledge. Companies can offer customers more usable tools, reliable information and humanized user interface to improve user experience and improve company reputations. </a:t>
            </a:r>
            <a:endParaRPr sz="1600" dirty="0">
              <a:solidFill>
                <a:srgbClr val="000000"/>
              </a:solidFill>
              <a:latin typeface="Calibri"/>
              <a:ea typeface="Calibri"/>
              <a:cs typeface="Calibri"/>
              <a:sym typeface="Calibri"/>
            </a:endParaRPr>
          </a:p>
          <a:p>
            <a:pPr marL="457200" lvl="0" indent="-330200"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For future direction, the most significant part would be</a:t>
            </a:r>
            <a:r>
              <a:rPr lang="en" sz="1600" dirty="0">
                <a:solidFill>
                  <a:srgbClr val="1A1A1A"/>
                </a:solidFill>
                <a:latin typeface="Calibri"/>
                <a:ea typeface="Calibri"/>
                <a:cs typeface="Calibri"/>
                <a:sym typeface="Calibri"/>
              </a:rPr>
              <a:t> </a:t>
            </a:r>
            <a:r>
              <a:rPr lang="en" sz="1600" dirty="0">
                <a:solidFill>
                  <a:srgbClr val="000000"/>
                </a:solidFill>
                <a:latin typeface="Calibri"/>
                <a:ea typeface="Calibri"/>
                <a:cs typeface="Calibri"/>
                <a:sym typeface="Calibri"/>
              </a:rPr>
              <a:t>gaining usable cleaning data. Generating investing opportunities would be more plausible if we drill down to wine prices. Trying other vector models and testing out their performance is also a big challenge.</a:t>
            </a:r>
            <a:endParaRPr sz="1600" dirty="0">
              <a:solidFill>
                <a:srgbClr val="000000"/>
              </a:solidFill>
              <a:latin typeface="Calibri"/>
              <a:ea typeface="Calibri"/>
              <a:cs typeface="Calibri"/>
              <a:sym typeface="Calibri"/>
            </a:endParaRPr>
          </a:p>
          <a:p>
            <a:pPr marL="0" lvl="0" indent="0">
              <a:spcBef>
                <a:spcPts val="0"/>
              </a:spcBef>
              <a:spcAft>
                <a:spcPts val="1600"/>
              </a:spcAft>
              <a:buNone/>
            </a:pPr>
            <a:endParaRPr sz="1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59892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Business Goal</a:t>
            </a:r>
            <a:endParaRPr dirty="0"/>
          </a:p>
        </p:txBody>
      </p:sp>
      <p:sp>
        <p:nvSpPr>
          <p:cNvPr id="93" name="Shape 93"/>
          <p:cNvSpPr txBox="1">
            <a:spLocks noGrp="1"/>
          </p:cNvSpPr>
          <p:nvPr>
            <p:ph type="body" idx="1"/>
          </p:nvPr>
        </p:nvSpPr>
        <p:spPr>
          <a:xfrm>
            <a:off x="729450" y="1681525"/>
            <a:ext cx="7857900" cy="2261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00000"/>
                </a:solidFill>
                <a:latin typeface="Times New Roman"/>
                <a:ea typeface="Times New Roman"/>
                <a:cs typeface="Times New Roman"/>
                <a:sym typeface="Times New Roman"/>
              </a:rPr>
              <a:t>Provide customers with appropriate wine selection strategies and generate business insights of the wine market</a:t>
            </a:r>
            <a:endParaRPr sz="3000" dirty="0"/>
          </a:p>
        </p:txBody>
      </p:sp>
      <p:pic>
        <p:nvPicPr>
          <p:cNvPr id="94" name="Shape 94"/>
          <p:cNvPicPr preferRelativeResize="0"/>
          <p:nvPr/>
        </p:nvPicPr>
        <p:blipFill>
          <a:blip r:embed="rId3">
            <a:alphaModFix/>
          </a:blip>
          <a:stretch>
            <a:fillRect/>
          </a:stretch>
        </p:blipFill>
        <p:spPr>
          <a:xfrm>
            <a:off x="5674950" y="2937275"/>
            <a:ext cx="3088875" cy="2060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729450" y="6343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a:t>
            </a:r>
            <a:endParaRPr/>
          </a:p>
        </p:txBody>
      </p:sp>
      <p:sp>
        <p:nvSpPr>
          <p:cNvPr id="219" name="Shape 2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333333"/>
                </a:solidFill>
                <a:highlight>
                  <a:srgbClr val="FFFFFF"/>
                </a:highlight>
                <a:latin typeface="Calibri"/>
                <a:ea typeface="Calibri"/>
                <a:cs typeface="Calibri"/>
                <a:sym typeface="Calibri"/>
              </a:rPr>
              <a:t>Bansal, Shivam, et al. “Beginners Guide to Topic Modeling in Python.” </a:t>
            </a:r>
            <a:r>
              <a:rPr lang="en" sz="1400" i="1">
                <a:solidFill>
                  <a:srgbClr val="333333"/>
                </a:solidFill>
                <a:latin typeface="Calibri"/>
                <a:ea typeface="Calibri"/>
                <a:cs typeface="Calibri"/>
                <a:sym typeface="Calibri"/>
              </a:rPr>
              <a:t>Analytics Vidhya</a:t>
            </a:r>
            <a:r>
              <a:rPr lang="en" sz="1400">
                <a:solidFill>
                  <a:srgbClr val="333333"/>
                </a:solidFill>
                <a:highlight>
                  <a:srgbClr val="FFFFFF"/>
                </a:highlight>
                <a:latin typeface="Calibri"/>
                <a:ea typeface="Calibri"/>
                <a:cs typeface="Calibri"/>
                <a:sym typeface="Calibri"/>
              </a:rPr>
              <a:t>, 29 Aug. 2016, www.analyticsvidhya.com/blog/2016/08/beginners-guide-to-topic-modeling-in-python/.</a:t>
            </a:r>
            <a:endParaRPr sz="1400">
              <a:solidFill>
                <a:srgbClr val="333333"/>
              </a:solidFill>
              <a:highlight>
                <a:srgbClr val="FFFFFF"/>
              </a:highlight>
              <a:latin typeface="Calibri"/>
              <a:ea typeface="Calibri"/>
              <a:cs typeface="Calibri"/>
              <a:sym typeface="Calibri"/>
            </a:endParaRPr>
          </a:p>
          <a:p>
            <a:pPr marL="0" lvl="0" indent="0">
              <a:spcBef>
                <a:spcPts val="1600"/>
              </a:spcBef>
              <a:spcAft>
                <a:spcPts val="0"/>
              </a:spcAft>
              <a:buNone/>
            </a:pPr>
            <a:r>
              <a:rPr lang="en" sz="1400" b="1">
                <a:solidFill>
                  <a:srgbClr val="000000"/>
                </a:solidFill>
                <a:latin typeface="Calibri"/>
                <a:ea typeface="Calibri"/>
                <a:cs typeface="Calibri"/>
                <a:sym typeface="Calibri"/>
              </a:rPr>
              <a:t> </a:t>
            </a:r>
            <a:endParaRPr sz="1400" b="1">
              <a:solidFill>
                <a:srgbClr val="000000"/>
              </a:solidFill>
              <a:latin typeface="Calibri"/>
              <a:ea typeface="Calibri"/>
              <a:cs typeface="Calibri"/>
              <a:sym typeface="Calibri"/>
            </a:endParaRPr>
          </a:p>
          <a:p>
            <a:pPr marL="0" lvl="0" indent="0">
              <a:spcBef>
                <a:spcPts val="1600"/>
              </a:spcBef>
              <a:spcAft>
                <a:spcPts val="0"/>
              </a:spcAft>
              <a:buNone/>
            </a:pPr>
            <a:r>
              <a:rPr lang="en" sz="1400">
                <a:solidFill>
                  <a:srgbClr val="333333"/>
                </a:solidFill>
                <a:highlight>
                  <a:srgbClr val="FFFFFF"/>
                </a:highlight>
                <a:latin typeface="Calibri"/>
                <a:ea typeface="Calibri"/>
                <a:cs typeface="Calibri"/>
                <a:sym typeface="Calibri"/>
              </a:rPr>
              <a:t>“Sklearn.feature_extraction.Text.TfidfVectorizer¶.” </a:t>
            </a:r>
            <a:r>
              <a:rPr lang="en" sz="1400" i="1">
                <a:solidFill>
                  <a:srgbClr val="333333"/>
                </a:solidFill>
                <a:latin typeface="Calibri"/>
                <a:ea typeface="Calibri"/>
                <a:cs typeface="Calibri"/>
                <a:sym typeface="Calibri"/>
              </a:rPr>
              <a:t>Sklearn.feature_extraction.Text.TfidfVectorizer - Scikit-Learn 0.19.1 Documentation</a:t>
            </a:r>
            <a:r>
              <a:rPr lang="en" sz="1400">
                <a:solidFill>
                  <a:srgbClr val="333333"/>
                </a:solidFill>
                <a:highlight>
                  <a:srgbClr val="FFFFFF"/>
                </a:highlight>
                <a:latin typeface="Calibri"/>
                <a:ea typeface="Calibri"/>
                <a:cs typeface="Calibri"/>
                <a:sym typeface="Calibri"/>
              </a:rPr>
              <a:t>, scikit-learn.org/stable/modules/generated/sklearn.feature_extraction.text.TfidfVectorizer.html.</a:t>
            </a:r>
            <a:endParaRPr sz="1400">
              <a:solidFill>
                <a:srgbClr val="333333"/>
              </a:solidFill>
              <a:highlight>
                <a:srgbClr val="FFFFFF"/>
              </a:highlight>
              <a:latin typeface="Calibri"/>
              <a:ea typeface="Calibri"/>
              <a:cs typeface="Calibri"/>
              <a:sym typeface="Calibri"/>
            </a:endParaRPr>
          </a:p>
          <a:p>
            <a:pPr marL="0" lvl="0" indent="0">
              <a:spcBef>
                <a:spcPts val="1600"/>
              </a:spcBef>
              <a:spcAft>
                <a:spcPts val="1600"/>
              </a:spcAft>
              <a:buNone/>
            </a:pP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727650" y="5893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Description</a:t>
            </a:r>
            <a:endParaRPr dirty="0"/>
          </a:p>
        </p:txBody>
      </p:sp>
      <p:sp>
        <p:nvSpPr>
          <p:cNvPr id="100" name="Shape 10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The Wine Reviews dataset contains 130k wine reviews with variety, location, winery, price, and description. </a:t>
            </a:r>
            <a:endParaRPr sz="1800" dirty="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Dataset Source: </a:t>
            </a:r>
            <a:r>
              <a:rPr lang="en" sz="1800" dirty="0" err="1">
                <a:solidFill>
                  <a:srgbClr val="000000"/>
                </a:solidFill>
                <a:latin typeface="Calibri"/>
                <a:ea typeface="Calibri"/>
                <a:cs typeface="Calibri"/>
                <a:sym typeface="Calibri"/>
              </a:rPr>
              <a:t>Kaggle.com</a:t>
            </a:r>
            <a:endParaRPr sz="1800" dirty="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Data Source: Wine Enthusiast (multichannel marketer of a growing line of wine- and spirits-related products</a:t>
            </a:r>
            <a:endParaRPr sz="1800" dirty="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Date updated: 11/24/2017</a:t>
            </a:r>
            <a:endParaRPr sz="1800" dirty="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Columns: country, description, designation, points, price, province, region, taster, variety, and winery</a:t>
            </a:r>
            <a:endParaRPr sz="18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729450" y="5605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sample</a:t>
            </a:r>
            <a:endParaRPr dirty="0"/>
          </a:p>
        </p:txBody>
      </p:sp>
      <p:sp>
        <p:nvSpPr>
          <p:cNvPr id="106" name="Shape 10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107" name="Shape 107"/>
          <p:cNvPicPr preferRelativeResize="0"/>
          <p:nvPr/>
        </p:nvPicPr>
        <p:blipFill>
          <a:blip r:embed="rId3">
            <a:alphaModFix/>
          </a:blip>
          <a:stretch>
            <a:fillRect/>
          </a:stretch>
        </p:blipFill>
        <p:spPr>
          <a:xfrm>
            <a:off x="729450" y="1935775"/>
            <a:ext cx="6779775" cy="291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29450" y="60852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Process Review</a:t>
            </a:r>
            <a:endParaRPr dirty="0"/>
          </a:p>
        </p:txBody>
      </p:sp>
      <p:pic>
        <p:nvPicPr>
          <p:cNvPr id="113" name="Shape 113"/>
          <p:cNvPicPr preferRelativeResize="0"/>
          <p:nvPr/>
        </p:nvPicPr>
        <p:blipFill>
          <a:blip r:embed="rId3">
            <a:alphaModFix/>
          </a:blip>
          <a:stretch>
            <a:fillRect/>
          </a:stretch>
        </p:blipFill>
        <p:spPr>
          <a:xfrm>
            <a:off x="801700" y="927150"/>
            <a:ext cx="7487123" cy="421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67550" y="1871138"/>
            <a:ext cx="4382975" cy="2207725"/>
          </a:xfrm>
          <a:prstGeom prst="rect">
            <a:avLst/>
          </a:prstGeom>
          <a:noFill/>
          <a:ln>
            <a:noFill/>
          </a:ln>
        </p:spPr>
      </p:pic>
      <p:pic>
        <p:nvPicPr>
          <p:cNvPr id="119" name="Shape 119"/>
          <p:cNvPicPr preferRelativeResize="0"/>
          <p:nvPr/>
        </p:nvPicPr>
        <p:blipFill>
          <a:blip r:embed="rId4">
            <a:alphaModFix/>
          </a:blip>
          <a:stretch>
            <a:fillRect/>
          </a:stretch>
        </p:blipFill>
        <p:spPr>
          <a:xfrm>
            <a:off x="4831775" y="1265550"/>
            <a:ext cx="3910349" cy="3322958"/>
          </a:xfrm>
          <a:prstGeom prst="rect">
            <a:avLst/>
          </a:prstGeom>
          <a:noFill/>
          <a:ln>
            <a:noFill/>
          </a:ln>
        </p:spPr>
      </p:pic>
      <p:sp>
        <p:nvSpPr>
          <p:cNvPr id="120" name="Shape 120"/>
          <p:cNvSpPr txBox="1">
            <a:spLocks noGrp="1"/>
          </p:cNvSpPr>
          <p:nvPr>
            <p:ph type="title"/>
          </p:nvPr>
        </p:nvSpPr>
        <p:spPr>
          <a:xfrm>
            <a:off x="618325" y="5762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Sentiment Analytics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83950" y="5570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Sentiment Analytics</a:t>
            </a:r>
            <a:endParaRPr dirty="0"/>
          </a:p>
        </p:txBody>
      </p:sp>
      <p:sp>
        <p:nvSpPr>
          <p:cNvPr id="126" name="Shape 1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127" name="Shape 127"/>
          <p:cNvPicPr preferRelativeResize="0"/>
          <p:nvPr/>
        </p:nvPicPr>
        <p:blipFill>
          <a:blip r:embed="rId3">
            <a:alphaModFix/>
          </a:blip>
          <a:stretch>
            <a:fillRect/>
          </a:stretch>
        </p:blipFill>
        <p:spPr>
          <a:xfrm>
            <a:off x="483950" y="2078875"/>
            <a:ext cx="5230899" cy="1962675"/>
          </a:xfrm>
          <a:prstGeom prst="rect">
            <a:avLst/>
          </a:prstGeom>
          <a:noFill/>
          <a:ln>
            <a:noFill/>
          </a:ln>
        </p:spPr>
      </p:pic>
      <p:sp>
        <p:nvSpPr>
          <p:cNvPr id="128" name="Shape 128"/>
          <p:cNvSpPr txBox="1"/>
          <p:nvPr/>
        </p:nvSpPr>
        <p:spPr>
          <a:xfrm>
            <a:off x="5549300" y="1382325"/>
            <a:ext cx="2983500" cy="37611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Font typeface="Calibri"/>
              <a:buChar char="●"/>
            </a:pPr>
            <a:r>
              <a:rPr lang="en" sz="1600" dirty="0">
                <a:latin typeface="Calibri"/>
                <a:ea typeface="Calibri"/>
                <a:cs typeface="Calibri"/>
                <a:sym typeface="Calibri"/>
              </a:rPr>
              <a:t>This chart shows the relationship between wine variety and its accumulative compound score, showing the top 15 variety</a:t>
            </a:r>
            <a:endParaRPr sz="1600" dirty="0">
              <a:latin typeface="Calibri"/>
              <a:ea typeface="Calibri"/>
              <a:cs typeface="Calibri"/>
              <a:sym typeface="Calibri"/>
            </a:endParaRPr>
          </a:p>
          <a:p>
            <a:pPr marL="457200" lvl="0" indent="-330200" rtl="0">
              <a:spcBef>
                <a:spcPts val="0"/>
              </a:spcBef>
              <a:spcAft>
                <a:spcPts val="0"/>
              </a:spcAft>
              <a:buSzPts val="1600"/>
              <a:buFont typeface="Calibri"/>
              <a:buChar char="●"/>
            </a:pPr>
            <a:r>
              <a:rPr lang="en" sz="1600" dirty="0">
                <a:latin typeface="Calibri"/>
                <a:ea typeface="Calibri"/>
                <a:cs typeface="Calibri"/>
                <a:sym typeface="Calibri"/>
              </a:rPr>
              <a:t>Chardonnay, Pinot Noir, and Cabernet Sauvignon are the top three in the rank</a:t>
            </a:r>
            <a:endParaRPr sz="1600" dirty="0">
              <a:latin typeface="Calibri"/>
              <a:ea typeface="Calibri"/>
              <a:cs typeface="Calibri"/>
              <a:sym typeface="Calibri"/>
            </a:endParaRPr>
          </a:p>
          <a:p>
            <a:pPr marL="457200" lvl="0" indent="-330200">
              <a:spcBef>
                <a:spcPts val="0"/>
              </a:spcBef>
              <a:spcAft>
                <a:spcPts val="0"/>
              </a:spcAft>
              <a:buSzPts val="1600"/>
              <a:buFont typeface="Calibri"/>
              <a:buChar char="●"/>
            </a:pPr>
            <a:r>
              <a:rPr lang="en" sz="1600" dirty="0">
                <a:latin typeface="Calibri"/>
                <a:ea typeface="Calibri"/>
                <a:cs typeface="Calibri"/>
                <a:sym typeface="Calibri"/>
              </a:rPr>
              <a:t>Ranking higher in this chart is more likely to be welcomed by most customers, and more likely to achieve better sale in market.</a:t>
            </a:r>
            <a:endParaRPr sz="16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729450" y="5413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Sentiment Analytics</a:t>
            </a:r>
            <a:endParaRPr dirty="0"/>
          </a:p>
        </p:txBody>
      </p:sp>
      <p:sp>
        <p:nvSpPr>
          <p:cNvPr id="134" name="Shape 1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135" name="Shape 135"/>
          <p:cNvPicPr preferRelativeResize="0"/>
          <p:nvPr/>
        </p:nvPicPr>
        <p:blipFill rotWithShape="1">
          <a:blip r:embed="rId3">
            <a:alphaModFix/>
          </a:blip>
          <a:srcRect b="32623"/>
          <a:stretch/>
        </p:blipFill>
        <p:spPr>
          <a:xfrm>
            <a:off x="729450" y="1910300"/>
            <a:ext cx="3328024" cy="2903676"/>
          </a:xfrm>
          <a:prstGeom prst="rect">
            <a:avLst/>
          </a:prstGeom>
          <a:noFill/>
          <a:ln>
            <a:noFill/>
          </a:ln>
        </p:spPr>
      </p:pic>
      <p:sp>
        <p:nvSpPr>
          <p:cNvPr id="136" name="Shape 136"/>
          <p:cNvSpPr txBox="1"/>
          <p:nvPr/>
        </p:nvSpPr>
        <p:spPr>
          <a:xfrm>
            <a:off x="4470150" y="967875"/>
            <a:ext cx="3948000" cy="39099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SzPts val="1600"/>
              <a:buFont typeface="Calibri"/>
              <a:buChar char="●"/>
            </a:pPr>
            <a:r>
              <a:rPr lang="en" sz="1600" dirty="0">
                <a:latin typeface="Calibri"/>
                <a:ea typeface="Calibri"/>
                <a:cs typeface="Calibri"/>
                <a:sym typeface="Calibri"/>
              </a:rPr>
              <a:t>This chart shows the relationship between price and the compound score specified by colors according to different countries.</a:t>
            </a:r>
            <a:endParaRPr sz="1600" dirty="0">
              <a:latin typeface="Calibri"/>
              <a:ea typeface="Calibri"/>
              <a:cs typeface="Calibri"/>
              <a:sym typeface="Calibri"/>
            </a:endParaRPr>
          </a:p>
          <a:p>
            <a:pPr marL="457200" lvl="0" indent="-330200">
              <a:spcBef>
                <a:spcPts val="0"/>
              </a:spcBef>
              <a:spcAft>
                <a:spcPts val="0"/>
              </a:spcAft>
              <a:buSzPts val="1600"/>
              <a:buFont typeface="Calibri"/>
              <a:buChar char="●"/>
            </a:pPr>
            <a:r>
              <a:rPr lang="en" sz="1600" dirty="0">
                <a:latin typeface="Calibri"/>
                <a:ea typeface="Calibri"/>
                <a:cs typeface="Calibri"/>
                <a:sym typeface="Calibri"/>
              </a:rPr>
              <a:t>We can get the cost performance of the wine in each country</a:t>
            </a:r>
            <a:endParaRPr sz="1600" dirty="0">
              <a:latin typeface="Calibri"/>
              <a:ea typeface="Calibri"/>
              <a:cs typeface="Calibri"/>
              <a:sym typeface="Calibri"/>
            </a:endParaRPr>
          </a:p>
          <a:p>
            <a:pPr marL="457200" lvl="0" indent="-330200">
              <a:spcBef>
                <a:spcPts val="0"/>
              </a:spcBef>
              <a:spcAft>
                <a:spcPts val="0"/>
              </a:spcAft>
              <a:buSzPts val="1600"/>
              <a:buFont typeface="Calibri"/>
              <a:buChar char="●"/>
            </a:pPr>
            <a:r>
              <a:rPr lang="en" sz="1600" dirty="0">
                <a:latin typeface="Calibri"/>
                <a:ea typeface="Calibri"/>
                <a:cs typeface="Calibri"/>
                <a:sym typeface="Calibri"/>
              </a:rPr>
              <a:t>Wine from US-France, England and Luxembourg are of high price and high performance in score</a:t>
            </a:r>
            <a:endParaRPr sz="1600" dirty="0">
              <a:latin typeface="Calibri"/>
              <a:ea typeface="Calibri"/>
              <a:cs typeface="Calibri"/>
              <a:sym typeface="Calibri"/>
            </a:endParaRPr>
          </a:p>
          <a:p>
            <a:pPr marL="457200" lvl="0" indent="-330200">
              <a:spcBef>
                <a:spcPts val="0"/>
              </a:spcBef>
              <a:spcAft>
                <a:spcPts val="0"/>
              </a:spcAft>
              <a:buSzPts val="1600"/>
              <a:buFont typeface="Calibri"/>
              <a:buChar char="●"/>
            </a:pPr>
            <a:r>
              <a:rPr lang="en" sz="1600" dirty="0">
                <a:latin typeface="Calibri"/>
                <a:ea typeface="Calibri"/>
                <a:cs typeface="Calibri"/>
                <a:sym typeface="Calibri"/>
              </a:rPr>
              <a:t>Wine from Japan, Ukraine, Slovakia, South Korea and Lithuania are of high performance and low price. </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dirty="0">
                <a:latin typeface="Calibri"/>
                <a:ea typeface="Calibri"/>
                <a:cs typeface="Calibri"/>
                <a:sym typeface="Calibri"/>
              </a:rPr>
              <a:t>They might be underpriced, there are more space for them to improve the marketing and pricing strategy.</a:t>
            </a:r>
            <a:endParaRPr sz="16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729450" y="59110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Sentiment Analytics</a:t>
            </a:r>
            <a:endParaRPr dirty="0"/>
          </a:p>
        </p:txBody>
      </p:sp>
      <p:sp>
        <p:nvSpPr>
          <p:cNvPr id="142" name="Shape 1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143" name="Shape 143"/>
          <p:cNvPicPr preferRelativeResize="0"/>
          <p:nvPr/>
        </p:nvPicPr>
        <p:blipFill rotWithShape="1">
          <a:blip r:embed="rId3">
            <a:alphaModFix/>
          </a:blip>
          <a:srcRect t="5303"/>
          <a:stretch/>
        </p:blipFill>
        <p:spPr>
          <a:xfrm>
            <a:off x="532900" y="1853850"/>
            <a:ext cx="4408799" cy="3144049"/>
          </a:xfrm>
          <a:prstGeom prst="rect">
            <a:avLst/>
          </a:prstGeom>
          <a:noFill/>
          <a:ln>
            <a:noFill/>
          </a:ln>
        </p:spPr>
      </p:pic>
      <p:sp>
        <p:nvSpPr>
          <p:cNvPr id="144" name="Shape 144"/>
          <p:cNvSpPr txBox="1"/>
          <p:nvPr/>
        </p:nvSpPr>
        <p:spPr>
          <a:xfrm>
            <a:off x="5094525" y="1126300"/>
            <a:ext cx="3718200" cy="39480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Font typeface="Calibri"/>
              <a:buChar char="●"/>
            </a:pPr>
            <a:r>
              <a:rPr lang="en" sz="1600" dirty="0">
                <a:latin typeface="Calibri"/>
                <a:ea typeface="Calibri"/>
                <a:cs typeface="Calibri"/>
                <a:sym typeface="Calibri"/>
              </a:rPr>
              <a:t>This chart shows the negative score worldwide</a:t>
            </a:r>
            <a:endParaRPr sz="1600" dirty="0">
              <a:latin typeface="Calibri"/>
              <a:ea typeface="Calibri"/>
              <a:cs typeface="Calibri"/>
              <a:sym typeface="Calibri"/>
            </a:endParaRPr>
          </a:p>
          <a:p>
            <a:pPr marL="457200" lvl="0" indent="-330200" rtl="0">
              <a:spcBef>
                <a:spcPts val="0"/>
              </a:spcBef>
              <a:spcAft>
                <a:spcPts val="0"/>
              </a:spcAft>
              <a:buSzPts val="1600"/>
              <a:buFont typeface="Calibri"/>
              <a:buChar char="●"/>
            </a:pPr>
            <a:r>
              <a:rPr lang="en" sz="1600" dirty="0">
                <a:latin typeface="Calibri"/>
                <a:ea typeface="Calibri"/>
                <a:cs typeface="Calibri"/>
                <a:sym typeface="Calibri"/>
              </a:rPr>
              <a:t>China is the region with lowest negative score which reached 0, Czech and Ukraine are the region with the highest negative score, and then follows Mexico and Argentina</a:t>
            </a:r>
            <a:endParaRPr sz="1600" dirty="0">
              <a:latin typeface="Calibri"/>
              <a:ea typeface="Calibri"/>
              <a:cs typeface="Calibri"/>
              <a:sym typeface="Calibri"/>
            </a:endParaRPr>
          </a:p>
          <a:p>
            <a:pPr marL="457200" lvl="0" indent="-330200" rtl="0">
              <a:spcBef>
                <a:spcPts val="0"/>
              </a:spcBef>
              <a:spcAft>
                <a:spcPts val="0"/>
              </a:spcAft>
              <a:buSzPts val="1600"/>
              <a:buFont typeface="Calibri"/>
              <a:buChar char="●"/>
            </a:pPr>
            <a:r>
              <a:rPr lang="en" sz="1600" dirty="0">
                <a:latin typeface="Calibri"/>
                <a:ea typeface="Calibri"/>
                <a:cs typeface="Calibri"/>
                <a:sym typeface="Calibri"/>
              </a:rPr>
              <a:t>Wine from North America and Australia are a moderate level in Negative score, which can be inferred their wine’s review and quality are of a stable level.</a:t>
            </a:r>
            <a:endParaRPr sz="1600" dirty="0">
              <a:latin typeface="Calibri"/>
              <a:ea typeface="Calibri"/>
              <a:cs typeface="Calibri"/>
              <a:sym typeface="Calibri"/>
            </a:endParaRPr>
          </a:p>
          <a:p>
            <a:pPr marL="457200" lvl="0" indent="-330200" rtl="0">
              <a:lnSpc>
                <a:spcPct val="115000"/>
              </a:lnSpc>
              <a:spcBef>
                <a:spcPts val="0"/>
              </a:spcBef>
              <a:spcAft>
                <a:spcPts val="0"/>
              </a:spcAft>
              <a:buSzPts val="1600"/>
              <a:buFont typeface="Calibri"/>
              <a:buChar char="●"/>
            </a:pPr>
            <a:r>
              <a:rPr lang="en" sz="1600" dirty="0">
                <a:latin typeface="Calibri"/>
                <a:ea typeface="Calibri"/>
                <a:cs typeface="Calibri"/>
                <a:sym typeface="Calibri"/>
              </a:rPr>
              <a:t>The wine from east Europe and South America requires more attentions when selecting.</a:t>
            </a:r>
            <a:endParaRPr sz="1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990</Words>
  <Application>Microsoft Office PowerPoint</Application>
  <PresentationFormat>On-screen Show (16:9)</PresentationFormat>
  <Paragraphs>80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Raleway</vt:lpstr>
      <vt:lpstr>Arial</vt:lpstr>
      <vt:lpstr>Calibri</vt:lpstr>
      <vt:lpstr>Times New Roman</vt:lpstr>
      <vt:lpstr>Streamline</vt:lpstr>
      <vt:lpstr>Wine Reviews --- Text Analytics</vt:lpstr>
      <vt:lpstr>Business Goal</vt:lpstr>
      <vt:lpstr>Data Description</vt:lpstr>
      <vt:lpstr>Data sample</vt:lpstr>
      <vt:lpstr>Process Review</vt:lpstr>
      <vt:lpstr>Sentiment Analytics</vt:lpstr>
      <vt:lpstr>Sentiment Analytics</vt:lpstr>
      <vt:lpstr>Sentiment Analytics</vt:lpstr>
      <vt:lpstr>Sentiment Analytics</vt:lpstr>
      <vt:lpstr>Sentiment Analytics</vt:lpstr>
      <vt:lpstr>Sentiment Analytics</vt:lpstr>
      <vt:lpstr>Sentiment Analytics</vt:lpstr>
      <vt:lpstr>Sentiment Analytics</vt:lpstr>
      <vt:lpstr>Topic modeling</vt:lpstr>
      <vt:lpstr>Keyword extractor</vt:lpstr>
      <vt:lpstr>Keyword extractor</vt:lpstr>
      <vt:lpstr>Text Similarity</vt:lpstr>
      <vt:lpstr>Text Similarity</vt:lpstr>
      <vt:lpstr>Conclusion and Future Direction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Reviews --- Text Analytics</dc:title>
  <cp:lastModifiedBy>HoddieMelo</cp:lastModifiedBy>
  <cp:revision>4</cp:revision>
  <dcterms:modified xsi:type="dcterms:W3CDTF">2018-04-26T22:54:06Z</dcterms:modified>
</cp:coreProperties>
</file>