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4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hibernate.org/" TargetMode="External"/><Relationship Id="rId2" Type="http://schemas.openxmlformats.org/officeDocument/2006/relationships/hyperlink" Target="https://www.tutorialspoint.com/hibernate/index.ht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ev.mysql.com/downloads/connector/j/5.1.html" TargetMode="External"/><Relationship Id="rId4" Type="http://schemas.openxmlformats.org/officeDocument/2006/relationships/hyperlink" Target="http://hibernate.org/orm/documentation/5.2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Hibernate ORM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Mark Hodes</a:t>
            </a:r>
          </a:p>
        </p:txBody>
      </p:sp>
    </p:spTree>
    <p:extLst>
      <p:ext uri="{BB962C8B-B14F-4D97-AF65-F5344CB8AC3E}">
        <p14:creationId xmlns:p14="http://schemas.microsoft.com/office/powerpoint/2010/main" val="2415484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016000"/>
          </a:xfrm>
        </p:spPr>
        <p:txBody>
          <a:bodyPr/>
          <a:lstStyle/>
          <a:p>
            <a:pPr algn="ctr"/>
            <a:r>
              <a:rPr lang="en-US" dirty="0"/>
              <a:t>Hibernate Intro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485901"/>
            <a:ext cx="9905998" cy="4305300"/>
          </a:xfrm>
        </p:spPr>
        <p:txBody>
          <a:bodyPr/>
          <a:lstStyle/>
          <a:p>
            <a:r>
              <a:rPr lang="en-US" dirty="0"/>
              <a:t>Maps Object-Oriented domain model to a Relation Database (RDBMS)</a:t>
            </a:r>
          </a:p>
          <a:p>
            <a:r>
              <a:rPr lang="en-US" dirty="0"/>
              <a:t>Solves the Impedance mismatch problem</a:t>
            </a:r>
          </a:p>
          <a:p>
            <a:pPr lvl="1"/>
            <a:r>
              <a:rPr lang="en-US" dirty="0"/>
              <a:t>Replaces mismatch problem by replacing direct, persistent database accesses with high-level object handling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877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141141"/>
          </a:xfrm>
        </p:spPr>
        <p:txBody>
          <a:bodyPr/>
          <a:lstStyle/>
          <a:p>
            <a:pPr algn="ctr"/>
            <a:r>
              <a:rPr lang="en-US" dirty="0"/>
              <a:t>Primary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574180"/>
            <a:ext cx="9905998" cy="3124201"/>
          </a:xfrm>
        </p:spPr>
        <p:txBody>
          <a:bodyPr/>
          <a:lstStyle/>
          <a:p>
            <a:r>
              <a:rPr lang="en-US" dirty="0"/>
              <a:t>Map Java classes to database tables</a:t>
            </a:r>
          </a:p>
          <a:p>
            <a:r>
              <a:rPr lang="en-US" dirty="0"/>
              <a:t>Map java data types to SQL data types</a:t>
            </a:r>
          </a:p>
          <a:p>
            <a:r>
              <a:rPr lang="en-US" dirty="0"/>
              <a:t>Relieves 95% of common data persistence related programming tasks</a:t>
            </a:r>
          </a:p>
          <a:p>
            <a:r>
              <a:rPr lang="en-US" dirty="0"/>
              <a:t>Sits between traditional Java objects and database servers</a:t>
            </a:r>
          </a:p>
        </p:txBody>
      </p:sp>
      <p:pic>
        <p:nvPicPr>
          <p:cNvPr id="2052" name="Picture 4" descr="Hibernate Posi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474" y="4698381"/>
            <a:ext cx="5941120" cy="1755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2675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85854"/>
            <a:ext cx="9905998" cy="773151"/>
          </a:xfrm>
        </p:spPr>
        <p:txBody>
          <a:bodyPr/>
          <a:lstStyle/>
          <a:p>
            <a:pPr algn="ctr"/>
            <a:r>
              <a:rPr lang="en-US" dirty="0"/>
              <a:t>Hibernate Advantages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41413" y="1315844"/>
            <a:ext cx="9905998" cy="5084956"/>
          </a:xfrm>
        </p:spPr>
        <p:txBody>
          <a:bodyPr>
            <a:normAutofit/>
          </a:bodyPr>
          <a:lstStyle/>
          <a:p>
            <a:r>
              <a:rPr lang="en-US" dirty="0"/>
              <a:t>Hibernate takes care of mapping Java classes to database tables using XML files and without writing any line of code.</a:t>
            </a:r>
          </a:p>
          <a:p>
            <a:r>
              <a:rPr lang="en-US" dirty="0"/>
              <a:t>Provides simple APIs for storing and retrieving Java objects directly to and from the database.</a:t>
            </a:r>
          </a:p>
          <a:p>
            <a:r>
              <a:rPr lang="en-US" dirty="0"/>
              <a:t>If there is change in Database or in any table then the only need to change XML file properties.</a:t>
            </a:r>
          </a:p>
          <a:p>
            <a:r>
              <a:rPr lang="en-US" dirty="0"/>
              <a:t>Abstract away the unfamiliar SQL types and provide us to work around familiar Java Objects.</a:t>
            </a:r>
          </a:p>
          <a:p>
            <a:r>
              <a:rPr lang="en-US" dirty="0"/>
              <a:t>Hibernate does not require an application server to operate.</a:t>
            </a:r>
          </a:p>
          <a:p>
            <a:r>
              <a:rPr lang="en-US" dirty="0"/>
              <a:t>Manipulates Complex associations of objects of your database.</a:t>
            </a:r>
          </a:p>
          <a:p>
            <a:r>
              <a:rPr lang="en-US" dirty="0"/>
              <a:t>Minimize database access with smart fetching strategies.</a:t>
            </a:r>
          </a:p>
          <a:p>
            <a:r>
              <a:rPr lang="en-US" dirty="0"/>
              <a:t>Provides Simple querying of data.</a:t>
            </a:r>
          </a:p>
        </p:txBody>
      </p:sp>
    </p:spTree>
    <p:extLst>
      <p:ext uri="{BB962C8B-B14F-4D97-AF65-F5344CB8AC3E}">
        <p14:creationId xmlns:p14="http://schemas.microsoft.com/office/powerpoint/2010/main" val="1611640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Supported DB &amp; Technologies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429281" y="1973650"/>
            <a:ext cx="4588931" cy="576262"/>
          </a:xfrm>
        </p:spPr>
        <p:txBody>
          <a:bodyPr/>
          <a:lstStyle/>
          <a:p>
            <a:r>
              <a:rPr lang="en-US" dirty="0"/>
              <a:t>Database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1141412" y="2549912"/>
            <a:ext cx="4876800" cy="324128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HSQL Database Engine</a:t>
            </a:r>
          </a:p>
          <a:p>
            <a:r>
              <a:rPr lang="en-US" dirty="0"/>
              <a:t>DB2/NT</a:t>
            </a:r>
          </a:p>
          <a:p>
            <a:r>
              <a:rPr lang="en-US" dirty="0"/>
              <a:t>MySQL</a:t>
            </a:r>
          </a:p>
          <a:p>
            <a:r>
              <a:rPr lang="en-US" dirty="0"/>
              <a:t>PostgreSQL</a:t>
            </a:r>
          </a:p>
          <a:p>
            <a:r>
              <a:rPr lang="en-US" dirty="0" err="1"/>
              <a:t>FrontBase</a:t>
            </a:r>
            <a:endParaRPr lang="en-US" dirty="0"/>
          </a:p>
          <a:p>
            <a:r>
              <a:rPr lang="en-US" dirty="0"/>
              <a:t>Oracle</a:t>
            </a:r>
          </a:p>
          <a:p>
            <a:r>
              <a:rPr lang="en-US" dirty="0"/>
              <a:t>Microsoft SQL Server Database</a:t>
            </a:r>
          </a:p>
          <a:p>
            <a:r>
              <a:rPr lang="en-US" dirty="0"/>
              <a:t>Sybase SQL Server</a:t>
            </a:r>
          </a:p>
          <a:p>
            <a:r>
              <a:rPr lang="en-US" dirty="0"/>
              <a:t>Informix Dynamic Server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443131" y="2014538"/>
            <a:ext cx="4604280" cy="576262"/>
          </a:xfrm>
        </p:spPr>
        <p:txBody>
          <a:bodyPr/>
          <a:lstStyle/>
          <a:p>
            <a:r>
              <a:rPr lang="en-US" dirty="0"/>
              <a:t>Technologies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0612" y="2549912"/>
            <a:ext cx="4876801" cy="3241287"/>
          </a:xfrm>
        </p:spPr>
        <p:txBody>
          <a:bodyPr/>
          <a:lstStyle/>
          <a:p>
            <a:r>
              <a:rPr lang="en-US" dirty="0" err="1"/>
              <a:t>XDoclet</a:t>
            </a:r>
            <a:r>
              <a:rPr lang="en-US" dirty="0"/>
              <a:t> Spring</a:t>
            </a:r>
          </a:p>
          <a:p>
            <a:r>
              <a:rPr lang="en-US" dirty="0"/>
              <a:t>J2EE</a:t>
            </a:r>
          </a:p>
          <a:p>
            <a:r>
              <a:rPr lang="en-US" dirty="0"/>
              <a:t>Eclipse plug-ins</a:t>
            </a:r>
          </a:p>
          <a:p>
            <a:r>
              <a:rPr lang="en-US" dirty="0"/>
              <a:t>Maven</a:t>
            </a:r>
          </a:p>
        </p:txBody>
      </p:sp>
    </p:spTree>
    <p:extLst>
      <p:ext uri="{BB962C8B-B14F-4D97-AF65-F5344CB8AC3E}">
        <p14:creationId xmlns:p14="http://schemas.microsoft.com/office/powerpoint/2010/main" val="820059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063083"/>
          </a:xfrm>
        </p:spPr>
        <p:txBody>
          <a:bodyPr/>
          <a:lstStyle/>
          <a:p>
            <a:pPr algn="ctr"/>
            <a:r>
              <a:rPr lang="en-US" dirty="0"/>
              <a:t>Architecture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141413" y="1572323"/>
            <a:ext cx="9905998" cy="4218878"/>
          </a:xfrm>
        </p:spPr>
        <p:txBody>
          <a:bodyPr/>
          <a:lstStyle/>
          <a:p>
            <a:r>
              <a:rPr lang="en-US" dirty="0"/>
              <a:t>Layered to keep you isolated from having to know the underlying APIs</a:t>
            </a:r>
          </a:p>
          <a:p>
            <a:r>
              <a:rPr lang="en-US" dirty="0"/>
              <a:t>Uses database and </a:t>
            </a:r>
            <a:r>
              <a:rPr lang="en-US" dirty="0" err="1"/>
              <a:t>config</a:t>
            </a:r>
            <a:r>
              <a:rPr lang="en-US" dirty="0"/>
              <a:t> data to provide persistence services/objects to the app</a:t>
            </a:r>
          </a:p>
          <a:p>
            <a:r>
              <a:rPr lang="en-US" dirty="0"/>
              <a:t>Uses Java APIs like JDBC, Java Transaction API (JTA), and Java Naming &amp; Directory Interface (JNDI)</a:t>
            </a:r>
          </a:p>
          <a:p>
            <a:r>
              <a:rPr lang="en-US" dirty="0"/>
              <a:t>Object involved in Hibernate Application Architecture</a:t>
            </a:r>
          </a:p>
          <a:p>
            <a:pPr lvl="1"/>
            <a:r>
              <a:rPr lang="en-US" dirty="0"/>
              <a:t>Configuration, </a:t>
            </a:r>
            <a:r>
              <a:rPr lang="en-US" dirty="0" err="1"/>
              <a:t>SessionFactory</a:t>
            </a:r>
            <a:r>
              <a:rPr lang="en-US" dirty="0"/>
              <a:t>, Session, Transaction, Query, Criteria</a:t>
            </a:r>
          </a:p>
        </p:txBody>
      </p:sp>
    </p:spTree>
    <p:extLst>
      <p:ext uri="{BB962C8B-B14F-4D97-AF65-F5344CB8AC3E}">
        <p14:creationId xmlns:p14="http://schemas.microsoft.com/office/powerpoint/2010/main" val="3220119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007327"/>
          </a:xfrm>
        </p:spPr>
        <p:txBody>
          <a:bodyPr/>
          <a:lstStyle/>
          <a:p>
            <a:pPr algn="ctr"/>
            <a:r>
              <a:rPr lang="en-US" dirty="0"/>
              <a:t>Mapping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483113"/>
            <a:ext cx="9905998" cy="4308088"/>
          </a:xfrm>
        </p:spPr>
        <p:txBody>
          <a:bodyPr/>
          <a:lstStyle/>
          <a:p>
            <a:r>
              <a:rPr lang="en-US" dirty="0"/>
              <a:t>Usually defined as XML documents</a:t>
            </a:r>
          </a:p>
          <a:p>
            <a:r>
              <a:rPr lang="en-US" dirty="0"/>
              <a:t>Mapping document should be saved as &lt;</a:t>
            </a:r>
            <a:r>
              <a:rPr lang="en-US" dirty="0" err="1"/>
              <a:t>classname</a:t>
            </a:r>
            <a:r>
              <a:rPr lang="en-US" dirty="0"/>
              <a:t>&gt;.hbm.xml</a:t>
            </a:r>
          </a:p>
        </p:txBody>
      </p:sp>
    </p:spTree>
    <p:extLst>
      <p:ext uri="{BB962C8B-B14F-4D97-AF65-F5344CB8AC3E}">
        <p14:creationId xmlns:p14="http://schemas.microsoft.com/office/powerpoint/2010/main" val="3053750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41609"/>
            <a:ext cx="9905998" cy="750850"/>
          </a:xfrm>
        </p:spPr>
        <p:txBody>
          <a:bodyPr/>
          <a:lstStyle/>
          <a:p>
            <a:pPr algn="ctr"/>
            <a:r>
              <a:rPr lang="en-US" dirty="0"/>
              <a:t>XML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9920" y="1037064"/>
            <a:ext cx="6341055" cy="540834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&lt;?xml version="1.0" encoding="utf-8"?&gt;</a:t>
            </a:r>
          </a:p>
          <a:p>
            <a:pPr marL="0" indent="0">
              <a:buNone/>
            </a:pPr>
            <a:r>
              <a:rPr lang="en-US" dirty="0"/>
              <a:t>&lt;!DOCTYPE hibernate-mapping PUBLIC </a:t>
            </a:r>
          </a:p>
          <a:p>
            <a:pPr marL="0" indent="0">
              <a:buNone/>
            </a:pPr>
            <a:r>
              <a:rPr lang="en-US" dirty="0"/>
              <a:t> "-//Hibernate/Hibernate Mapping DTD//EN"</a:t>
            </a:r>
          </a:p>
          <a:p>
            <a:pPr marL="0" indent="0">
              <a:buNone/>
            </a:pPr>
            <a:r>
              <a:rPr lang="en-US" dirty="0"/>
              <a:t> "http://www.hibernate.org/dtd/hibernate-mapping-3.0.dtd"&gt;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&lt;hibernate-mapping&gt;</a:t>
            </a:r>
          </a:p>
          <a:p>
            <a:pPr marL="0" indent="0">
              <a:buNone/>
            </a:pPr>
            <a:r>
              <a:rPr lang="en-US" dirty="0"/>
              <a:t>   &lt;class name="Employee" table="EMPLOYEE"&gt;</a:t>
            </a:r>
          </a:p>
          <a:p>
            <a:pPr marL="0" indent="0">
              <a:buNone/>
            </a:pPr>
            <a:r>
              <a:rPr lang="en-US" dirty="0"/>
              <a:t>      &lt;meta attribute="class-description"&gt;</a:t>
            </a:r>
          </a:p>
          <a:p>
            <a:pPr marL="0" indent="0">
              <a:buNone/>
            </a:pPr>
            <a:r>
              <a:rPr lang="en-US" dirty="0"/>
              <a:t>         This class contains the employee detail. </a:t>
            </a:r>
          </a:p>
          <a:p>
            <a:pPr marL="0" indent="0">
              <a:buNone/>
            </a:pPr>
            <a:r>
              <a:rPr lang="en-US" dirty="0"/>
              <a:t>      &lt;/meta&gt;</a:t>
            </a:r>
          </a:p>
          <a:p>
            <a:pPr marL="0" indent="0">
              <a:buNone/>
            </a:pPr>
            <a:r>
              <a:rPr lang="en-US" dirty="0"/>
              <a:t>      &lt;id name="id" type="</a:t>
            </a:r>
            <a:r>
              <a:rPr lang="en-US" dirty="0" err="1"/>
              <a:t>int</a:t>
            </a:r>
            <a:r>
              <a:rPr lang="en-US" dirty="0"/>
              <a:t>" column="id"&gt;</a:t>
            </a:r>
          </a:p>
          <a:p>
            <a:pPr marL="0" indent="0">
              <a:buNone/>
            </a:pPr>
            <a:r>
              <a:rPr lang="en-US" dirty="0"/>
              <a:t>         &lt;generator class="native"/&gt;</a:t>
            </a:r>
          </a:p>
          <a:p>
            <a:pPr marL="0" indent="0">
              <a:buNone/>
            </a:pPr>
            <a:r>
              <a:rPr lang="en-US" dirty="0"/>
              <a:t>      &lt;/id&gt;</a:t>
            </a:r>
          </a:p>
          <a:p>
            <a:pPr marL="0" indent="0">
              <a:buNone/>
            </a:pPr>
            <a:r>
              <a:rPr lang="en-US" dirty="0"/>
              <a:t>      &lt;property name="</a:t>
            </a:r>
            <a:r>
              <a:rPr lang="en-US" dirty="0" err="1"/>
              <a:t>firstName</a:t>
            </a:r>
            <a:r>
              <a:rPr lang="en-US" dirty="0"/>
              <a:t>" column="</a:t>
            </a:r>
            <a:r>
              <a:rPr lang="en-US" dirty="0" err="1"/>
              <a:t>first_name</a:t>
            </a:r>
            <a:r>
              <a:rPr lang="en-US" dirty="0"/>
              <a:t>" type="string"/&gt;</a:t>
            </a:r>
          </a:p>
          <a:p>
            <a:pPr marL="0" indent="0">
              <a:buNone/>
            </a:pPr>
            <a:r>
              <a:rPr lang="en-US" dirty="0"/>
              <a:t>      &lt;property name="</a:t>
            </a:r>
            <a:r>
              <a:rPr lang="en-US" dirty="0" err="1"/>
              <a:t>lastName</a:t>
            </a:r>
            <a:r>
              <a:rPr lang="en-US" dirty="0"/>
              <a:t>" column="</a:t>
            </a:r>
            <a:r>
              <a:rPr lang="en-US" dirty="0" err="1"/>
              <a:t>last_name</a:t>
            </a:r>
            <a:r>
              <a:rPr lang="en-US" dirty="0"/>
              <a:t>" type="string"/&gt;</a:t>
            </a:r>
          </a:p>
          <a:p>
            <a:pPr marL="0" indent="0">
              <a:buNone/>
            </a:pPr>
            <a:r>
              <a:rPr lang="en-US" dirty="0"/>
              <a:t>      &lt;property name="salary" column="salary" type="</a:t>
            </a:r>
            <a:r>
              <a:rPr lang="en-US" dirty="0" err="1"/>
              <a:t>int</a:t>
            </a:r>
            <a:r>
              <a:rPr lang="en-US" dirty="0"/>
              <a:t>"/&gt;</a:t>
            </a:r>
          </a:p>
          <a:p>
            <a:pPr marL="0" indent="0">
              <a:buNone/>
            </a:pPr>
            <a:r>
              <a:rPr lang="en-US" dirty="0"/>
              <a:t>   &lt;/class&gt;</a:t>
            </a:r>
          </a:p>
          <a:p>
            <a:pPr marL="0" indent="0">
              <a:buNone/>
            </a:pPr>
            <a:r>
              <a:rPr lang="en-US" dirty="0"/>
              <a:t>&lt;/hibernate-mapping&gt;</a:t>
            </a:r>
          </a:p>
        </p:txBody>
      </p:sp>
    </p:spTree>
    <p:extLst>
      <p:ext uri="{BB962C8B-B14F-4D97-AF65-F5344CB8AC3E}">
        <p14:creationId xmlns:p14="http://schemas.microsoft.com/office/powerpoint/2010/main" val="2879242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56478"/>
            <a:ext cx="9905998" cy="892098"/>
          </a:xfrm>
        </p:spPr>
        <p:txBody>
          <a:bodyPr/>
          <a:lstStyle/>
          <a:p>
            <a:pPr algn="ctr"/>
            <a:r>
              <a:rPr lang="en-US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572323"/>
            <a:ext cx="9905998" cy="4218878"/>
          </a:xfrm>
        </p:spPr>
        <p:txBody>
          <a:bodyPr/>
          <a:lstStyle/>
          <a:p>
            <a:r>
              <a:rPr lang="en-US" dirty="0"/>
              <a:t>Web tutorial of Hibernate - </a:t>
            </a:r>
            <a:r>
              <a:rPr lang="en-US" u="sng" dirty="0">
                <a:effectLst/>
                <a:hlinkClick r:id="rId2"/>
              </a:rPr>
              <a:t>https://www.tutorialspoint.com/hibernate/index.htm</a:t>
            </a:r>
            <a:r>
              <a:rPr lang="en-US" dirty="0">
                <a:effectLst/>
              </a:rPr>
              <a:t> </a:t>
            </a:r>
          </a:p>
          <a:p>
            <a:r>
              <a:rPr lang="en-US" dirty="0"/>
              <a:t>Official Web site - </a:t>
            </a:r>
            <a:r>
              <a:rPr lang="en-US" dirty="0">
                <a:hlinkClick r:id="rId3"/>
              </a:rPr>
              <a:t>http://hibernate.org/</a:t>
            </a:r>
            <a:r>
              <a:rPr lang="en-US" dirty="0"/>
              <a:t> </a:t>
            </a:r>
          </a:p>
          <a:p>
            <a:r>
              <a:rPr lang="en-US" dirty="0"/>
              <a:t>Documentation - </a:t>
            </a:r>
            <a:r>
              <a:rPr lang="en-US" dirty="0">
                <a:hlinkClick r:id="rId4"/>
              </a:rPr>
              <a:t>http://hibernate.org/orm/documentation/5.2/</a:t>
            </a:r>
            <a:r>
              <a:rPr lang="en-US" dirty="0"/>
              <a:t> </a:t>
            </a:r>
          </a:p>
          <a:p>
            <a:r>
              <a:rPr lang="en-US" dirty="0"/>
              <a:t>MySQL Connector/J - </a:t>
            </a:r>
            <a:r>
              <a:rPr lang="en-US" dirty="0">
                <a:hlinkClick r:id="rId5"/>
              </a:rPr>
              <a:t>http://dev.mysql.com/downloads/connector/j/5.1.html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674468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A9E023"/>
      </a:accent1>
      <a:accent2>
        <a:srgbClr val="1FCDB6"/>
      </a:accent2>
      <a:accent3>
        <a:srgbClr val="5F99C9"/>
      </a:accent3>
      <a:accent4>
        <a:srgbClr val="AE65D1"/>
      </a:accent4>
      <a:accent5>
        <a:srgbClr val="D06423"/>
      </a:accent5>
      <a:accent6>
        <a:srgbClr val="DCAB11"/>
      </a:accent6>
      <a:hlink>
        <a:srgbClr val="ADE133"/>
      </a:hlink>
      <a:folHlink>
        <a:srgbClr val="C2EA66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1FEE2289-88FB-467C-9C9A-54F3C85768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47</TotalTime>
  <Words>459</Words>
  <Application>Microsoft Office PowerPoint</Application>
  <PresentationFormat>Widescreen</PresentationFormat>
  <Paragraphs>69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Century Gothic</vt:lpstr>
      <vt:lpstr>Mesh</vt:lpstr>
      <vt:lpstr>Hibernate ORM</vt:lpstr>
      <vt:lpstr>Hibernate Intro</vt:lpstr>
      <vt:lpstr>Primary Features</vt:lpstr>
      <vt:lpstr>Hibernate Advantages</vt:lpstr>
      <vt:lpstr>Supported DB &amp; Technologies</vt:lpstr>
      <vt:lpstr>Architecture</vt:lpstr>
      <vt:lpstr>Mapping Files</vt:lpstr>
      <vt:lpstr>XML Example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Hibernate ORM</dc:title>
  <dc:creator>Hodes</dc:creator>
  <cp:lastModifiedBy>Hodes</cp:lastModifiedBy>
  <cp:revision>7</cp:revision>
  <dcterms:created xsi:type="dcterms:W3CDTF">2016-10-09T03:34:32Z</dcterms:created>
  <dcterms:modified xsi:type="dcterms:W3CDTF">2016-10-09T04:21:37Z</dcterms:modified>
</cp:coreProperties>
</file>