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91" d="100"/>
          <a:sy n="91"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2/16/2017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utorialspoint.com/javascript/javascript_w3c_dom.htm" TargetMode="External"/><Relationship Id="rId2" Type="http://schemas.openxmlformats.org/officeDocument/2006/relationships/hyperlink" Target="https://www.tutorialspoint.com/javascript/javascript_legacy_dom.htm" TargetMode="External"/><Relationship Id="rId1" Type="http://schemas.openxmlformats.org/officeDocument/2006/relationships/slideLayout" Target="../slideLayouts/slideLayout2.xml"/><Relationship Id="rId4" Type="http://schemas.openxmlformats.org/officeDocument/2006/relationships/hyperlink" Target="https://www.tutorialspoint.com/javascript/javascript_ie4_dom.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w3schools.com/js/js_htmldom_document.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 Manipulation</a:t>
            </a:r>
            <a:endParaRPr lang="en-US" dirty="0"/>
          </a:p>
        </p:txBody>
      </p:sp>
      <p:sp>
        <p:nvSpPr>
          <p:cNvPr id="3" name="Subtitle 2"/>
          <p:cNvSpPr>
            <a:spLocks noGrp="1"/>
          </p:cNvSpPr>
          <p:nvPr>
            <p:ph type="subTitle" idx="1"/>
          </p:nvPr>
        </p:nvSpPr>
        <p:spPr/>
        <p:txBody>
          <a:bodyPr/>
          <a:lstStyle/>
          <a:p>
            <a:r>
              <a:rPr lang="en-US" dirty="0" smtClean="0"/>
              <a:t>Document Object Model</a:t>
            </a:r>
            <a:endParaRPr lang="en-US" dirty="0"/>
          </a:p>
        </p:txBody>
      </p:sp>
    </p:spTree>
    <p:extLst>
      <p:ext uri="{BB962C8B-B14F-4D97-AF65-F5344CB8AC3E}">
        <p14:creationId xmlns:p14="http://schemas.microsoft.com/office/powerpoint/2010/main" val="2512722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IDs</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a:t>&lt;p id="p1"&gt;This is a text.&lt;/p&gt;</a:t>
            </a:r>
          </a:p>
          <a:p>
            <a:r>
              <a:rPr lang="en-US" dirty="0"/>
              <a:t>&lt;p id="p2"&gt;This is a text.&lt;/p&gt;</a:t>
            </a:r>
          </a:p>
          <a:p>
            <a:r>
              <a:rPr lang="en-US" dirty="0"/>
              <a:t>&lt;p id="p1"&gt;This is a text.&lt;/p&gt;</a:t>
            </a:r>
          </a:p>
          <a:p>
            <a:r>
              <a:rPr lang="en-US" dirty="0"/>
              <a:t>&lt;p id="p2"&gt;This is a text.&lt;/p&gt;</a:t>
            </a:r>
          </a:p>
          <a:p>
            <a:endParaRPr lang="en-US" dirty="0"/>
          </a:p>
          <a:p>
            <a:r>
              <a:rPr lang="en-US" dirty="0"/>
              <a:t>&lt;input type="button" value="Hide text" </a:t>
            </a:r>
            <a:r>
              <a:rPr lang="en-US" dirty="0" err="1"/>
              <a:t>onclick</a:t>
            </a:r>
            <a:r>
              <a:rPr lang="en-US" dirty="0"/>
              <a:t>="</a:t>
            </a:r>
            <a:r>
              <a:rPr lang="en-US" dirty="0" err="1"/>
              <a:t>document.getElementById</a:t>
            </a:r>
            <a:r>
              <a:rPr lang="en-US" dirty="0"/>
              <a:t>('p1').</a:t>
            </a:r>
            <a:r>
              <a:rPr lang="en-US" dirty="0" err="1"/>
              <a:t>style.visibility</a:t>
            </a:r>
            <a:r>
              <a:rPr lang="en-US" dirty="0"/>
              <a:t>='hidden'"&gt;</a:t>
            </a:r>
          </a:p>
          <a:p>
            <a:r>
              <a:rPr lang="en-US" dirty="0"/>
              <a:t>&lt;input type="button" value="Show text" </a:t>
            </a:r>
            <a:r>
              <a:rPr lang="en-US" dirty="0" err="1"/>
              <a:t>onclick</a:t>
            </a:r>
            <a:r>
              <a:rPr lang="en-US" dirty="0"/>
              <a:t>="</a:t>
            </a:r>
            <a:r>
              <a:rPr lang="en-US" dirty="0" err="1"/>
              <a:t>document.getElementById</a:t>
            </a:r>
            <a:r>
              <a:rPr lang="en-US" dirty="0"/>
              <a:t>('p1').</a:t>
            </a:r>
            <a:r>
              <a:rPr lang="en-US" dirty="0" err="1"/>
              <a:t>style.visibility</a:t>
            </a:r>
            <a:r>
              <a:rPr lang="en-US" dirty="0"/>
              <a:t>='visible'"&gt;</a:t>
            </a:r>
          </a:p>
        </p:txBody>
      </p:sp>
      <p:sp>
        <p:nvSpPr>
          <p:cNvPr id="4" name="Content Placeholder 3"/>
          <p:cNvSpPr>
            <a:spLocks noGrp="1"/>
          </p:cNvSpPr>
          <p:nvPr>
            <p:ph sz="half" idx="2"/>
          </p:nvPr>
        </p:nvSpPr>
        <p:spPr/>
        <p:txBody>
          <a:bodyPr>
            <a:normAutofit fontScale="70000" lnSpcReduction="20000"/>
          </a:bodyPr>
          <a:lstStyle/>
          <a:p>
            <a:r>
              <a:rPr lang="en-US" dirty="0" smtClean="0"/>
              <a:t>The change will only affect the fist item in the list.</a:t>
            </a:r>
            <a:endParaRPr lang="en-US" dirty="0"/>
          </a:p>
        </p:txBody>
      </p:sp>
    </p:spTree>
    <p:extLst>
      <p:ext uri="{BB962C8B-B14F-4D97-AF65-F5344CB8AC3E}">
        <p14:creationId xmlns:p14="http://schemas.microsoft.com/office/powerpoint/2010/main" val="300049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Events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Reacts to user events</a:t>
            </a:r>
          </a:p>
          <a:p>
            <a:r>
              <a:rPr lang="en-US" dirty="0" smtClean="0"/>
              <a:t>Common example</a:t>
            </a:r>
          </a:p>
          <a:p>
            <a:pPr lvl="1"/>
            <a:r>
              <a:rPr lang="en-US" dirty="0" smtClean="0"/>
              <a:t>Submit button</a:t>
            </a:r>
          </a:p>
          <a:p>
            <a:endParaRPr lang="en-US" dirty="0"/>
          </a:p>
        </p:txBody>
      </p:sp>
      <p:sp>
        <p:nvSpPr>
          <p:cNvPr id="4" name="Content Placeholder 3"/>
          <p:cNvSpPr>
            <a:spLocks noGrp="1"/>
          </p:cNvSpPr>
          <p:nvPr>
            <p:ph sz="half" idx="2"/>
          </p:nvPr>
        </p:nvSpPr>
        <p:spPr/>
        <p:txBody>
          <a:bodyPr>
            <a:normAutofit fontScale="92500" lnSpcReduction="20000"/>
          </a:bodyPr>
          <a:lstStyle/>
          <a:p>
            <a:r>
              <a:rPr lang="en-US" dirty="0"/>
              <a:t>When a user clicks the mouse</a:t>
            </a:r>
          </a:p>
          <a:p>
            <a:r>
              <a:rPr lang="en-US" dirty="0"/>
              <a:t>When a web page has loaded</a:t>
            </a:r>
          </a:p>
          <a:p>
            <a:r>
              <a:rPr lang="en-US" dirty="0"/>
              <a:t>When an image has been loaded</a:t>
            </a:r>
          </a:p>
          <a:p>
            <a:r>
              <a:rPr lang="en-US" dirty="0"/>
              <a:t>When the mouse moves over an element</a:t>
            </a:r>
          </a:p>
          <a:p>
            <a:r>
              <a:rPr lang="en-US" dirty="0"/>
              <a:t>When an input field is changed</a:t>
            </a:r>
          </a:p>
          <a:p>
            <a:r>
              <a:rPr lang="en-US" dirty="0"/>
              <a:t>When an HTML form is submitted</a:t>
            </a:r>
          </a:p>
          <a:p>
            <a:r>
              <a:rPr lang="en-US" dirty="0"/>
              <a:t>When a user strokes a key </a:t>
            </a:r>
          </a:p>
        </p:txBody>
      </p:sp>
    </p:spTree>
    <p:extLst>
      <p:ext uri="{BB962C8B-B14F-4D97-AF65-F5344CB8AC3E}">
        <p14:creationId xmlns:p14="http://schemas.microsoft.com/office/powerpoint/2010/main" val="4294399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a:xfrm>
            <a:off x="1295401" y="2556931"/>
            <a:ext cx="9601196" cy="3623151"/>
          </a:xfrm>
        </p:spPr>
        <p:txBody>
          <a:bodyPr>
            <a:noAutofit/>
          </a:bodyPr>
          <a:lstStyle/>
          <a:p>
            <a:pPr marL="0" indent="0">
              <a:buNone/>
            </a:pPr>
            <a:r>
              <a:rPr lang="en-US" sz="1400" dirty="0"/>
              <a:t>&lt;</a:t>
            </a:r>
            <a:r>
              <a:rPr lang="en-US" sz="1400" b="1" dirty="0">
                <a:solidFill>
                  <a:schemeClr val="tx1"/>
                </a:solidFill>
              </a:rPr>
              <a:t>p&gt;Click the button to display the date.</a:t>
            </a:r>
            <a:r>
              <a:rPr lang="en-US" sz="1400" dirty="0"/>
              <a:t>&lt;/p&gt;</a:t>
            </a:r>
          </a:p>
          <a:p>
            <a:pPr marL="0" indent="0">
              <a:buNone/>
            </a:pPr>
            <a:endParaRPr lang="en-US" sz="1400" dirty="0"/>
          </a:p>
          <a:p>
            <a:pPr marL="0" indent="0">
              <a:buNone/>
            </a:pPr>
            <a:r>
              <a:rPr lang="en-US" sz="1400" dirty="0"/>
              <a:t>&lt;</a:t>
            </a:r>
            <a:r>
              <a:rPr lang="en-US" sz="1400" dirty="0">
                <a:solidFill>
                  <a:srgbClr val="00B050"/>
                </a:solidFill>
              </a:rPr>
              <a:t>button</a:t>
            </a:r>
            <a:r>
              <a:rPr lang="en-US" sz="1400" dirty="0"/>
              <a:t> </a:t>
            </a:r>
            <a:r>
              <a:rPr lang="en-US" sz="1400" dirty="0" err="1"/>
              <a:t>onclick</a:t>
            </a:r>
            <a:r>
              <a:rPr lang="en-US" sz="1400" dirty="0"/>
              <a:t>="</a:t>
            </a:r>
            <a:r>
              <a:rPr lang="en-US" sz="1400" dirty="0" err="1"/>
              <a:t>displayDate</a:t>
            </a:r>
            <a:r>
              <a:rPr lang="en-US" sz="1400" dirty="0"/>
              <a:t>()"&gt;</a:t>
            </a:r>
            <a:r>
              <a:rPr lang="en-US" sz="1400" b="1" dirty="0">
                <a:solidFill>
                  <a:schemeClr val="tx1"/>
                </a:solidFill>
              </a:rPr>
              <a:t>The time is?</a:t>
            </a:r>
            <a:r>
              <a:rPr lang="en-US" sz="1400" dirty="0"/>
              <a:t>&lt;/button&gt;</a:t>
            </a:r>
          </a:p>
          <a:p>
            <a:pPr marL="0" indent="0">
              <a:buNone/>
            </a:pPr>
            <a:endParaRPr lang="en-US" sz="1400" dirty="0"/>
          </a:p>
          <a:p>
            <a:pPr marL="0" indent="0">
              <a:buNone/>
            </a:pPr>
            <a:r>
              <a:rPr lang="en-US" sz="1400" dirty="0"/>
              <a:t>&lt;script&gt;</a:t>
            </a:r>
          </a:p>
          <a:p>
            <a:pPr marL="0" indent="0">
              <a:buNone/>
            </a:pPr>
            <a:r>
              <a:rPr lang="en-US" sz="1400" dirty="0"/>
              <a:t>function </a:t>
            </a:r>
            <a:r>
              <a:rPr lang="en-US" sz="1400" dirty="0" err="1"/>
              <a:t>displayDate</a:t>
            </a:r>
            <a:r>
              <a:rPr lang="en-US" sz="1400" dirty="0"/>
              <a:t>() {</a:t>
            </a:r>
          </a:p>
          <a:p>
            <a:pPr marL="0" indent="0">
              <a:buNone/>
            </a:pPr>
            <a:r>
              <a:rPr lang="en-US" sz="1400" dirty="0"/>
              <a:t>    </a:t>
            </a:r>
            <a:r>
              <a:rPr lang="en-US" sz="1400" dirty="0" err="1"/>
              <a:t>document.getElementById</a:t>
            </a:r>
            <a:r>
              <a:rPr lang="en-US" sz="1400" dirty="0"/>
              <a:t>("demo").</a:t>
            </a:r>
            <a:r>
              <a:rPr lang="en-US" sz="1400" dirty="0" err="1"/>
              <a:t>innerHTML</a:t>
            </a:r>
            <a:r>
              <a:rPr lang="en-US" sz="1400" dirty="0"/>
              <a:t> = </a:t>
            </a:r>
            <a:r>
              <a:rPr lang="en-US" sz="1400" dirty="0">
                <a:solidFill>
                  <a:srgbClr val="7030A0"/>
                </a:solidFill>
              </a:rPr>
              <a:t>Date</a:t>
            </a:r>
            <a:r>
              <a:rPr lang="en-US" sz="1400" dirty="0"/>
              <a:t>();</a:t>
            </a:r>
          </a:p>
          <a:p>
            <a:pPr marL="0" indent="0">
              <a:buNone/>
            </a:pPr>
            <a:r>
              <a:rPr lang="en-US" sz="1400" dirty="0"/>
              <a:t>}</a:t>
            </a:r>
          </a:p>
          <a:p>
            <a:pPr marL="0" indent="0">
              <a:buNone/>
            </a:pPr>
            <a:r>
              <a:rPr lang="en-US" sz="1400" dirty="0"/>
              <a:t>&lt;/script&gt;</a:t>
            </a:r>
          </a:p>
          <a:p>
            <a:pPr marL="0" indent="0">
              <a:buNone/>
            </a:pPr>
            <a:endParaRPr lang="en-US" sz="1400" dirty="0"/>
          </a:p>
          <a:p>
            <a:pPr marL="0" indent="0">
              <a:buNone/>
            </a:pPr>
            <a:r>
              <a:rPr lang="en-US" sz="1400" dirty="0"/>
              <a:t>&lt;p id="demo"&gt;&lt;/p&gt;</a:t>
            </a:r>
          </a:p>
        </p:txBody>
      </p:sp>
    </p:spTree>
    <p:extLst>
      <p:ext uri="{BB962C8B-B14F-4D97-AF65-F5344CB8AC3E}">
        <p14:creationId xmlns:p14="http://schemas.microsoft.com/office/powerpoint/2010/main" val="354861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sp>
        <p:nvSpPr>
          <p:cNvPr id="3" name="Content Placeholder 2"/>
          <p:cNvSpPr>
            <a:spLocks noGrp="1"/>
          </p:cNvSpPr>
          <p:nvPr>
            <p:ph idx="1"/>
          </p:nvPr>
        </p:nvSpPr>
        <p:spPr/>
        <p:txBody>
          <a:bodyPr/>
          <a:lstStyle/>
          <a:p>
            <a:r>
              <a:rPr lang="en-US" dirty="0" smtClean="0"/>
              <a:t>HTML DOM is a standard for how to</a:t>
            </a:r>
          </a:p>
          <a:p>
            <a:pPr lvl="1"/>
            <a:r>
              <a:rPr lang="en-US" dirty="0" smtClean="0"/>
              <a:t>GET</a:t>
            </a:r>
          </a:p>
          <a:p>
            <a:pPr lvl="1"/>
            <a:r>
              <a:rPr lang="en-US" dirty="0" smtClean="0"/>
              <a:t>CHANGE</a:t>
            </a:r>
          </a:p>
          <a:p>
            <a:pPr lvl="1"/>
            <a:r>
              <a:rPr lang="en-US" dirty="0" smtClean="0"/>
              <a:t>ADD</a:t>
            </a:r>
          </a:p>
          <a:p>
            <a:pPr lvl="1"/>
            <a:r>
              <a:rPr lang="en-US" dirty="0" smtClean="0"/>
              <a:t>DELETE</a:t>
            </a:r>
            <a:endParaRPr lang="en-US" dirty="0"/>
          </a:p>
        </p:txBody>
      </p:sp>
    </p:spTree>
    <p:extLst>
      <p:ext uri="{BB962C8B-B14F-4D97-AF65-F5344CB8AC3E}">
        <p14:creationId xmlns:p14="http://schemas.microsoft.com/office/powerpoint/2010/main" val="211872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US" dirty="0"/>
          </a:p>
        </p:txBody>
      </p:sp>
      <p:sp>
        <p:nvSpPr>
          <p:cNvPr id="3" name="Content Placeholder 2"/>
          <p:cNvSpPr>
            <a:spLocks noGrp="1"/>
          </p:cNvSpPr>
          <p:nvPr>
            <p:ph idx="1"/>
          </p:nvPr>
        </p:nvSpPr>
        <p:spPr/>
        <p:txBody>
          <a:bodyPr>
            <a:normAutofit fontScale="92500"/>
          </a:bodyPr>
          <a:lstStyle/>
          <a:p>
            <a:r>
              <a:rPr lang="en-US" b="1" dirty="0"/>
              <a:t>Window object</a:t>
            </a:r>
            <a:r>
              <a:rPr lang="en-US" dirty="0"/>
              <a:t> − Top of the hierarchy. It is the outmost element of the object hierarchy.</a:t>
            </a:r>
          </a:p>
          <a:p>
            <a:r>
              <a:rPr lang="en-US" b="1" dirty="0"/>
              <a:t>Document object</a:t>
            </a:r>
            <a:r>
              <a:rPr lang="en-US" dirty="0"/>
              <a:t> − Each HTML document that gets loaded into a window becomes a document object. The document contains the contents of the page.</a:t>
            </a:r>
          </a:p>
          <a:p>
            <a:r>
              <a:rPr lang="en-US" b="1" dirty="0"/>
              <a:t>Form object</a:t>
            </a:r>
            <a:r>
              <a:rPr lang="en-US" dirty="0"/>
              <a:t> − Everything enclosed in the &lt;form&gt;...&lt;/form&gt; tags sets the form object.</a:t>
            </a:r>
          </a:p>
          <a:p>
            <a:r>
              <a:rPr lang="en-US" b="1" dirty="0"/>
              <a:t>Form control elements</a:t>
            </a:r>
            <a:r>
              <a:rPr lang="en-US" dirty="0"/>
              <a:t> − The form object contains all the elements defined for that object such as text fields, buttons, radio buttons, and checkboxes</a:t>
            </a:r>
            <a:r>
              <a:rPr lang="en-US" dirty="0" smtClean="0"/>
              <a:t>.</a:t>
            </a:r>
            <a:endParaRPr lang="en-US" dirty="0"/>
          </a:p>
        </p:txBody>
      </p:sp>
    </p:spTree>
    <p:extLst>
      <p:ext uri="{BB962C8B-B14F-4D97-AF65-F5344CB8AC3E}">
        <p14:creationId xmlns:p14="http://schemas.microsoft.com/office/powerpoint/2010/main" val="351401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 graph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2472805"/>
            <a:ext cx="6096000" cy="3752427"/>
          </a:xfrm>
        </p:spPr>
      </p:pic>
    </p:spTree>
    <p:extLst>
      <p:ext uri="{BB962C8B-B14F-4D97-AF65-F5344CB8AC3E}">
        <p14:creationId xmlns:p14="http://schemas.microsoft.com/office/powerpoint/2010/main" val="2491549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2"/>
              </a:rPr>
              <a:t>The Legacy DOM</a:t>
            </a:r>
            <a:r>
              <a:rPr lang="en-US" dirty="0"/>
              <a:t> − This is the model which was introduced in early versions of JavaScript language. It is well supported by all browsers, but allows access only to certain key portions of documents, such as forms, form elements, and images.</a:t>
            </a:r>
          </a:p>
          <a:p>
            <a:r>
              <a:rPr lang="en-US" dirty="0">
                <a:hlinkClick r:id="rId3"/>
              </a:rPr>
              <a:t>The W3C DOM</a:t>
            </a:r>
            <a:r>
              <a:rPr lang="en-US" dirty="0"/>
              <a:t> − This document object model allows access and modification of all document content and is standardized by the World Wide Web Consortium (W3C). This model is supported by almost all the modern browsers.</a:t>
            </a:r>
          </a:p>
          <a:p>
            <a:r>
              <a:rPr lang="en-US" dirty="0">
                <a:hlinkClick r:id="rId4"/>
              </a:rPr>
              <a:t>The IE4 DOM</a:t>
            </a:r>
            <a:r>
              <a:rPr lang="en-US" dirty="0"/>
              <a:t> − This document object model was introduced in Version 4 of Microsoft's Internet Explorer browser. IE 5 and later versions include support for most basic W3C DOM features</a:t>
            </a:r>
            <a:r>
              <a:rPr lang="en-US" dirty="0" smtClean="0"/>
              <a:t>.</a:t>
            </a:r>
            <a:endParaRPr lang="en-US" dirty="0"/>
          </a:p>
        </p:txBody>
      </p:sp>
    </p:spTree>
    <p:extLst>
      <p:ext uri="{BB962C8B-B14F-4D97-AF65-F5344CB8AC3E}">
        <p14:creationId xmlns:p14="http://schemas.microsoft.com/office/powerpoint/2010/main" val="353080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Browser Compatibility</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if (</a:t>
            </a:r>
            <a:r>
              <a:rPr lang="en-US" sz="2000" dirty="0" err="1"/>
              <a:t>document.getElementById</a:t>
            </a:r>
            <a:r>
              <a:rPr lang="en-US" sz="2000" dirty="0"/>
              <a:t>) {</a:t>
            </a:r>
          </a:p>
          <a:p>
            <a:pPr marL="0" indent="0">
              <a:buNone/>
            </a:pPr>
            <a:r>
              <a:rPr lang="en-US" sz="2000" dirty="0"/>
              <a:t>   </a:t>
            </a:r>
            <a:r>
              <a:rPr lang="en-US" sz="2000" dirty="0">
                <a:solidFill>
                  <a:srgbClr val="FF0000"/>
                </a:solidFill>
              </a:rPr>
              <a:t>// If the W3C method exists, use </a:t>
            </a:r>
            <a:r>
              <a:rPr lang="en-US" sz="2000" dirty="0" smtClean="0">
                <a:solidFill>
                  <a:srgbClr val="FF0000"/>
                </a:solidFill>
              </a:rPr>
              <a:t>it</a:t>
            </a:r>
            <a:r>
              <a:rPr lang="en-US" sz="2000" dirty="0" smtClean="0"/>
              <a:t>}</a:t>
            </a:r>
          </a:p>
          <a:p>
            <a:pPr marL="0" indent="0">
              <a:buNone/>
            </a:pPr>
            <a:endParaRPr lang="en-US" sz="2000" dirty="0"/>
          </a:p>
          <a:p>
            <a:pPr marL="0" indent="0">
              <a:buNone/>
            </a:pPr>
            <a:r>
              <a:rPr lang="en-US" sz="2000" dirty="0" smtClean="0"/>
              <a:t>else </a:t>
            </a:r>
            <a:r>
              <a:rPr lang="en-US" sz="2000" dirty="0"/>
              <a:t>if (</a:t>
            </a:r>
            <a:r>
              <a:rPr lang="en-US" sz="2000" dirty="0" err="1"/>
              <a:t>document.all</a:t>
            </a:r>
            <a:r>
              <a:rPr lang="en-US" sz="2000" dirty="0"/>
              <a:t>) {</a:t>
            </a:r>
          </a:p>
          <a:p>
            <a:pPr marL="0" indent="0">
              <a:buNone/>
            </a:pPr>
            <a:r>
              <a:rPr lang="en-US" sz="2000" dirty="0"/>
              <a:t>   </a:t>
            </a:r>
            <a:r>
              <a:rPr lang="en-US" sz="2000" dirty="0">
                <a:solidFill>
                  <a:srgbClr val="FF0000"/>
                </a:solidFill>
              </a:rPr>
              <a:t>// If the all[] array exists, use </a:t>
            </a:r>
            <a:r>
              <a:rPr lang="en-US" sz="2000" dirty="0" smtClean="0">
                <a:solidFill>
                  <a:srgbClr val="FF0000"/>
                </a:solidFill>
              </a:rPr>
              <a:t>it</a:t>
            </a:r>
            <a:r>
              <a:rPr lang="en-US" sz="2000" dirty="0" smtClean="0"/>
              <a:t>}</a:t>
            </a:r>
          </a:p>
          <a:p>
            <a:pPr marL="0" indent="0">
              <a:buNone/>
            </a:pPr>
            <a:endParaRPr lang="en-US" sz="2000" dirty="0"/>
          </a:p>
          <a:p>
            <a:pPr marL="0" indent="0">
              <a:buNone/>
            </a:pPr>
            <a:r>
              <a:rPr lang="en-US" sz="2000" dirty="0" smtClean="0"/>
              <a:t>else </a:t>
            </a:r>
            <a:r>
              <a:rPr lang="en-US" sz="2000" dirty="0"/>
              <a:t>{</a:t>
            </a:r>
          </a:p>
          <a:p>
            <a:pPr marL="0" indent="0">
              <a:buNone/>
            </a:pPr>
            <a:r>
              <a:rPr lang="en-US" sz="2000" dirty="0"/>
              <a:t>   </a:t>
            </a:r>
            <a:r>
              <a:rPr lang="en-US" sz="2000" dirty="0">
                <a:solidFill>
                  <a:srgbClr val="FF0000"/>
                </a:solidFill>
              </a:rPr>
              <a:t>// Otherwise use the legacy </a:t>
            </a:r>
            <a:r>
              <a:rPr lang="en-US" sz="2000" dirty="0" smtClean="0">
                <a:solidFill>
                  <a:srgbClr val="FF0000"/>
                </a:solidFill>
              </a:rPr>
              <a:t>DOM</a:t>
            </a:r>
            <a:r>
              <a:rPr lang="en-US" sz="2000" dirty="0" smtClean="0"/>
              <a:t>}</a:t>
            </a:r>
            <a:endParaRPr lang="en-US" sz="2000" dirty="0"/>
          </a:p>
        </p:txBody>
      </p:sp>
    </p:spTree>
    <p:extLst>
      <p:ext uri="{BB962C8B-B14F-4D97-AF65-F5344CB8AC3E}">
        <p14:creationId xmlns:p14="http://schemas.microsoft.com/office/powerpoint/2010/main" val="200851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DOM example</a:t>
            </a:r>
            <a:endParaRPr lang="en-US" dirty="0"/>
          </a:p>
        </p:txBody>
      </p:sp>
      <p:sp>
        <p:nvSpPr>
          <p:cNvPr id="3" name="Content Placeholder 2"/>
          <p:cNvSpPr>
            <a:spLocks noGrp="1"/>
          </p:cNvSpPr>
          <p:nvPr>
            <p:ph sz="half" idx="1"/>
          </p:nvPr>
        </p:nvSpPr>
        <p:spPr>
          <a:xfrm>
            <a:off x="1298448" y="2560320"/>
            <a:ext cx="4718304" cy="3672314"/>
          </a:xfrm>
        </p:spPr>
        <p:txBody>
          <a:bodyPr>
            <a:normAutofit fontScale="85000" lnSpcReduction="20000"/>
          </a:bodyPr>
          <a:lstStyle/>
          <a:p>
            <a:pPr marL="0" indent="0">
              <a:buNone/>
            </a:pPr>
            <a:r>
              <a:rPr lang="en-US" dirty="0"/>
              <a:t>&lt;html&gt;</a:t>
            </a:r>
            <a:r>
              <a:rPr lang="en-US" dirty="0"/>
              <a:t/>
            </a:r>
            <a:br>
              <a:rPr lang="en-US" dirty="0"/>
            </a:br>
            <a:r>
              <a:rPr lang="en-US" dirty="0"/>
              <a:t>&lt;body&gt;</a:t>
            </a:r>
            <a:r>
              <a:rPr lang="en-US" dirty="0"/>
              <a:t/>
            </a:r>
            <a:br>
              <a:rPr lang="en-US" dirty="0"/>
            </a:br>
            <a:r>
              <a:rPr lang="en-US" dirty="0" smtClean="0"/>
              <a:t>&lt;h1&gt;</a:t>
            </a:r>
            <a:r>
              <a:rPr lang="en-US" dirty="0" smtClean="0">
                <a:solidFill>
                  <a:srgbClr val="FF0000"/>
                </a:solidFill>
              </a:rPr>
              <a:t>My Fist Page</a:t>
            </a:r>
            <a:r>
              <a:rPr lang="en-US" dirty="0" smtClean="0"/>
              <a:t>&lt;/h1&gt;</a:t>
            </a:r>
          </a:p>
          <a:p>
            <a:pPr marL="0" indent="0">
              <a:buNone/>
            </a:pPr>
            <a:r>
              <a:rPr lang="en-US" dirty="0"/>
              <a:t/>
            </a:r>
            <a:br>
              <a:rPr lang="en-US" dirty="0"/>
            </a:br>
            <a:r>
              <a:rPr lang="en-US" dirty="0"/>
              <a:t>&lt;p id="</a:t>
            </a:r>
            <a:r>
              <a:rPr lang="en-US" dirty="0">
                <a:solidFill>
                  <a:srgbClr val="0070C0"/>
                </a:solidFill>
              </a:rPr>
              <a:t>demo</a:t>
            </a:r>
            <a:r>
              <a:rPr lang="en-US" dirty="0"/>
              <a:t>"&gt;&lt;/p&gt;</a:t>
            </a:r>
            <a:r>
              <a:rPr lang="en-US" dirty="0"/>
              <a:t/>
            </a:r>
            <a:br>
              <a:rPr lang="en-US" dirty="0"/>
            </a:br>
            <a:r>
              <a:rPr lang="en-US" dirty="0"/>
              <a:t/>
            </a:r>
            <a:br>
              <a:rPr lang="en-US" dirty="0"/>
            </a:br>
            <a:r>
              <a:rPr lang="en-US" dirty="0"/>
              <a:t>&lt;script&gt;</a:t>
            </a:r>
            <a:br>
              <a:rPr lang="en-US" dirty="0"/>
            </a:br>
            <a:r>
              <a:rPr lang="en-US" dirty="0" err="1"/>
              <a:t>document.getElementById</a:t>
            </a:r>
            <a:r>
              <a:rPr lang="en-US" dirty="0"/>
              <a:t>("</a:t>
            </a:r>
            <a:r>
              <a:rPr lang="en-US" dirty="0">
                <a:solidFill>
                  <a:srgbClr val="0070C0"/>
                </a:solidFill>
              </a:rPr>
              <a:t>demo</a:t>
            </a:r>
            <a:r>
              <a:rPr lang="en-US" dirty="0" smtClean="0"/>
              <a:t>")</a:t>
            </a:r>
            <a:br>
              <a:rPr lang="en-US" dirty="0" smtClean="0"/>
            </a:br>
            <a:r>
              <a:rPr lang="en-US" dirty="0" smtClean="0"/>
              <a:t>.</a:t>
            </a:r>
            <a:r>
              <a:rPr lang="en-US" dirty="0" err="1"/>
              <a:t>innerHTML</a:t>
            </a:r>
            <a:r>
              <a:rPr lang="en-US" dirty="0"/>
              <a:t> = "</a:t>
            </a:r>
            <a:r>
              <a:rPr lang="en-US" dirty="0">
                <a:solidFill>
                  <a:srgbClr val="FF0000"/>
                </a:solidFill>
              </a:rPr>
              <a:t>Hello World!</a:t>
            </a:r>
            <a:r>
              <a:rPr lang="en-US" dirty="0"/>
              <a:t>";</a:t>
            </a:r>
            <a:br>
              <a:rPr lang="en-US" dirty="0"/>
            </a:br>
            <a:r>
              <a:rPr lang="en-US" dirty="0"/>
              <a:t>&lt;/script&gt;</a:t>
            </a:r>
            <a:r>
              <a:rPr lang="en-US" dirty="0"/>
              <a:t/>
            </a:r>
            <a:br>
              <a:rPr lang="en-US" dirty="0"/>
            </a:br>
            <a:r>
              <a:rPr lang="en-US" dirty="0"/>
              <a:t/>
            </a:r>
            <a:br>
              <a:rPr lang="en-US" dirty="0"/>
            </a:br>
            <a:r>
              <a:rPr lang="en-US" dirty="0"/>
              <a:t>&lt;/body&gt;</a:t>
            </a:r>
            <a:r>
              <a:rPr lang="en-US" dirty="0"/>
              <a:t/>
            </a:r>
            <a:br>
              <a:rPr lang="en-US" dirty="0"/>
            </a:br>
            <a:r>
              <a:rPr lang="en-US" dirty="0"/>
              <a:t>&lt;/html</a:t>
            </a:r>
            <a:r>
              <a:rPr lang="en-US" dirty="0" smtClean="0"/>
              <a:t>&gt;</a:t>
            </a:r>
            <a:endParaRPr lang="en-US" dirty="0"/>
          </a:p>
        </p:txBody>
      </p:sp>
      <p:pic>
        <p:nvPicPr>
          <p:cNvPr id="5" name="Content Placeholder 4"/>
          <p:cNvPicPr>
            <a:picLocks noGrp="1" noChangeAspect="1"/>
          </p:cNvPicPr>
          <p:nvPr>
            <p:ph sz="half" idx="2"/>
          </p:nvPr>
        </p:nvPicPr>
        <p:blipFill>
          <a:blip r:embed="rId2"/>
          <a:stretch>
            <a:fillRect/>
          </a:stretch>
        </p:blipFill>
        <p:spPr>
          <a:xfrm>
            <a:off x="7269162" y="3358356"/>
            <a:ext cx="2543175" cy="1714500"/>
          </a:xfrm>
          <a:prstGeom prst="rect">
            <a:avLst/>
          </a:prstGeom>
        </p:spPr>
      </p:pic>
    </p:spTree>
    <p:extLst>
      <p:ext uri="{BB962C8B-B14F-4D97-AF65-F5344CB8AC3E}">
        <p14:creationId xmlns:p14="http://schemas.microsoft.com/office/powerpoint/2010/main" val="313743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Features</a:t>
            </a:r>
            <a:endParaRPr lang="en-US" dirty="0"/>
          </a:p>
        </p:txBody>
      </p:sp>
      <p:sp>
        <p:nvSpPr>
          <p:cNvPr id="5" name="Content Placeholder 4"/>
          <p:cNvSpPr>
            <a:spLocks noGrp="1"/>
          </p:cNvSpPr>
          <p:nvPr>
            <p:ph idx="1"/>
          </p:nvPr>
        </p:nvSpPr>
        <p:spPr/>
        <p:txBody>
          <a:bodyPr/>
          <a:lstStyle/>
          <a:p>
            <a:r>
              <a:rPr lang="en-US" dirty="0" smtClean="0"/>
              <a:t>List of features</a:t>
            </a:r>
          </a:p>
          <a:p>
            <a:pPr lvl="1"/>
            <a:r>
              <a:rPr lang="en-US" dirty="0">
                <a:hlinkClick r:id="rId2"/>
              </a:rPr>
              <a:t>https://</a:t>
            </a:r>
            <a:r>
              <a:rPr lang="en-US" dirty="0" smtClean="0">
                <a:hlinkClick r:id="rId2"/>
              </a:rPr>
              <a:t>www.w3schools.com/js/js_htmldom_document.asp</a:t>
            </a:r>
            <a:r>
              <a:rPr lang="en-US" dirty="0" smtClean="0"/>
              <a:t> </a:t>
            </a:r>
            <a:endParaRPr lang="en-US" dirty="0"/>
          </a:p>
        </p:txBody>
      </p:sp>
    </p:spTree>
    <p:extLst>
      <p:ext uri="{BB962C8B-B14F-4D97-AF65-F5344CB8AC3E}">
        <p14:creationId xmlns:p14="http://schemas.microsoft.com/office/powerpoint/2010/main" val="321964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 </a:t>
            </a:r>
            <a:r>
              <a:rPr lang="en-US" dirty="0" err="1" smtClean="0"/>
              <a:t>chage</a:t>
            </a:r>
            <a:endParaRPr lang="en-US" dirty="0"/>
          </a:p>
        </p:txBody>
      </p:sp>
      <p:sp>
        <p:nvSpPr>
          <p:cNvPr id="3" name="Content Placeholder 2"/>
          <p:cNvSpPr>
            <a:spLocks noGrp="1"/>
          </p:cNvSpPr>
          <p:nvPr>
            <p:ph sz="half" idx="1"/>
          </p:nvPr>
        </p:nvSpPr>
        <p:spPr/>
        <p:txBody>
          <a:bodyPr>
            <a:normAutofit fontScale="550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&lt;h1 id="</a:t>
            </a:r>
            <a:r>
              <a:rPr lang="en-US" dirty="0">
                <a:solidFill>
                  <a:srgbClr val="FF0000"/>
                </a:solidFill>
              </a:rPr>
              <a:t>id1</a:t>
            </a:r>
            <a:r>
              <a:rPr lang="en-US" dirty="0"/>
              <a:t>"&gt;</a:t>
            </a:r>
            <a:r>
              <a:rPr lang="en-US" b="1" dirty="0">
                <a:solidFill>
                  <a:schemeClr val="tx1"/>
                </a:solidFill>
              </a:rPr>
              <a:t>My Heading 1</a:t>
            </a:r>
            <a:r>
              <a:rPr lang="en-US" dirty="0"/>
              <a:t>&lt;/h1&gt;</a:t>
            </a:r>
          </a:p>
          <a:p>
            <a:pPr marL="0" indent="0">
              <a:buNone/>
            </a:pPr>
            <a:endParaRPr lang="en-US" dirty="0"/>
          </a:p>
          <a:p>
            <a:pPr marL="0" indent="0">
              <a:buNone/>
            </a:pPr>
            <a:r>
              <a:rPr lang="en-US" dirty="0"/>
              <a:t>&lt;button type="button" </a:t>
            </a:r>
          </a:p>
          <a:p>
            <a:pPr marL="0" indent="0">
              <a:buNone/>
            </a:pPr>
            <a:r>
              <a:rPr lang="en-US" dirty="0" err="1"/>
              <a:t>onclick</a:t>
            </a:r>
            <a:r>
              <a:rPr lang="en-US" dirty="0"/>
              <a:t>="</a:t>
            </a:r>
            <a:r>
              <a:rPr lang="en-US" dirty="0" err="1"/>
              <a:t>document.getElementById</a:t>
            </a:r>
            <a:r>
              <a:rPr lang="en-US" dirty="0"/>
              <a:t>(</a:t>
            </a:r>
            <a:r>
              <a:rPr lang="en-US" dirty="0">
                <a:solidFill>
                  <a:srgbClr val="FF0000"/>
                </a:solidFill>
              </a:rPr>
              <a:t>'id1</a:t>
            </a:r>
            <a:r>
              <a:rPr lang="en-US" dirty="0"/>
              <a:t>').</a:t>
            </a:r>
            <a:r>
              <a:rPr lang="en-US" dirty="0" err="1"/>
              <a:t>style.color</a:t>
            </a:r>
            <a:r>
              <a:rPr lang="en-US" dirty="0"/>
              <a:t> = 'red'"&gt;</a:t>
            </a:r>
          </a:p>
          <a:p>
            <a:pPr marL="0" indent="0">
              <a:buNone/>
            </a:pPr>
            <a:r>
              <a:rPr lang="en-US" dirty="0"/>
              <a:t>Click Me!&lt;/button&gt;</a:t>
            </a:r>
          </a:p>
          <a:p>
            <a:pPr marL="0" indent="0">
              <a:buNone/>
            </a:pPr>
            <a:endParaRPr lang="en-US" dirty="0"/>
          </a:p>
          <a:p>
            <a:pPr marL="0" indent="0">
              <a:buNone/>
            </a:pPr>
            <a:r>
              <a:rPr lang="en-US" dirty="0"/>
              <a:t>&lt;/body&gt;</a:t>
            </a:r>
          </a:p>
          <a:p>
            <a:pPr marL="0" indent="0">
              <a:buNone/>
            </a:pPr>
            <a:r>
              <a:rPr lang="en-US" dirty="0"/>
              <a:t>&lt;/html&gt;</a:t>
            </a:r>
          </a:p>
        </p:txBody>
      </p:sp>
      <p:pic>
        <p:nvPicPr>
          <p:cNvPr id="6" name="Content Placeholder 5"/>
          <p:cNvPicPr>
            <a:picLocks noGrp="1" noChangeAspect="1"/>
          </p:cNvPicPr>
          <p:nvPr>
            <p:ph sz="half" idx="2"/>
          </p:nvPr>
        </p:nvPicPr>
        <p:blipFill>
          <a:blip r:embed="rId2"/>
          <a:stretch>
            <a:fillRect/>
          </a:stretch>
        </p:blipFill>
        <p:spPr>
          <a:xfrm>
            <a:off x="6670729" y="2560320"/>
            <a:ext cx="2352675" cy="1304925"/>
          </a:xfrm>
          <a:prstGeom prst="rect">
            <a:avLst/>
          </a:prstGeom>
        </p:spPr>
      </p:pic>
      <p:pic>
        <p:nvPicPr>
          <p:cNvPr id="7" name="Picture 6"/>
          <p:cNvPicPr>
            <a:picLocks noChangeAspect="1"/>
          </p:cNvPicPr>
          <p:nvPr/>
        </p:nvPicPr>
        <p:blipFill>
          <a:blip r:embed="rId3"/>
          <a:stretch>
            <a:fillRect/>
          </a:stretch>
        </p:blipFill>
        <p:spPr>
          <a:xfrm>
            <a:off x="8255219" y="4391025"/>
            <a:ext cx="2324100" cy="1123950"/>
          </a:xfrm>
          <a:prstGeom prst="rect">
            <a:avLst/>
          </a:prstGeom>
        </p:spPr>
      </p:pic>
    </p:spTree>
    <p:extLst>
      <p:ext uri="{BB962C8B-B14F-4D97-AF65-F5344CB8AC3E}">
        <p14:creationId xmlns:p14="http://schemas.microsoft.com/office/powerpoint/2010/main" val="31955329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89</TotalTime>
  <Words>557</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DOM Manipulation</vt:lpstr>
      <vt:lpstr>DOM</vt:lpstr>
      <vt:lpstr>Hierarchy</vt:lpstr>
      <vt:lpstr>Hierarch graph</vt:lpstr>
      <vt:lpstr>Types of DOM</vt:lpstr>
      <vt:lpstr>DOM Browser Compatibility</vt:lpstr>
      <vt:lpstr>Basic DOM example</vt:lpstr>
      <vt:lpstr>DOM Features</vt:lpstr>
      <vt:lpstr>Element chage</vt:lpstr>
      <vt:lpstr>Multiple IDs</vt:lpstr>
      <vt:lpstr>DOM Events</vt:lpstr>
      <vt:lpstr>PowerPoint Presentation</vt:lpstr>
    </vt:vector>
  </TitlesOfParts>
  <Company>Washoe County School District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 Manipulation</dc:title>
  <dc:creator>Hodes, Mark</dc:creator>
  <cp:lastModifiedBy>Hodes, Mark</cp:lastModifiedBy>
  <cp:revision>6</cp:revision>
  <dcterms:created xsi:type="dcterms:W3CDTF">2017-02-16T14:53:15Z</dcterms:created>
  <dcterms:modified xsi:type="dcterms:W3CDTF">2017-02-16T16:22:42Z</dcterms:modified>
</cp:coreProperties>
</file>