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7503D2-77A9-4043-A22B-9F1EF356C9C7}">
  <a:tblStyle styleId="{877503D2-77A9-4043-A22B-9F1EF356C9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cee6ab3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cee6ab3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a7c011a6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a7c011a6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a7c011a6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a7c011a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a7c011a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a7c011a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a5107a83d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a5107a83d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a7c011a6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a7c011a6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a7c011a6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a7c011a6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a7c011a6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a7c011a6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a7c011a6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a7c011a6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a7c011a6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a7c011a6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nature.com/articles/s41598-023-50505-6#auth-Baiju-Babu_Vimala-Aff1" TargetMode="External"/><Relationship Id="rId4" Type="http://schemas.openxmlformats.org/officeDocument/2006/relationships/hyperlink" Target="https://www.nature.com/articles/s41598-023-50505-6#auth-Saravanan-Srinivasan-Aff2" TargetMode="External"/><Relationship Id="rId9" Type="http://schemas.openxmlformats.org/officeDocument/2006/relationships/image" Target="../media/image3.png"/><Relationship Id="rId5" Type="http://schemas.openxmlformats.org/officeDocument/2006/relationships/hyperlink" Target="https://www.nature.com/articles/s41598-023-50505-6#auth-Sandeep_Kumar-Mathivanan-Aff3" TargetMode="External"/><Relationship Id="rId6" Type="http://schemas.openxmlformats.org/officeDocument/2006/relationships/hyperlink" Target="https://www.nature.com/articles/s41598-023-50505-6#auth--Mahalakshmi-Aff4" TargetMode="External"/><Relationship Id="rId7" Type="http://schemas.openxmlformats.org/officeDocument/2006/relationships/hyperlink" Target="https://www.nature.com/articles/s41598-023-50505-6#auth-Prabhu-Jayagopal-Aff5" TargetMode="External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1400"/>
            <a:ext cx="8520600" cy="26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Brain Tumor Classification and Segmentation with DINOv2</a:t>
            </a:r>
            <a:r>
              <a:rPr b="1" lang="en" sz="3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794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228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Fine-Tuning Unsupervised Feature Extractor on MRI Scans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96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37201" l="28022" r="9594" t="0"/>
          <a:stretch/>
        </p:blipFill>
        <p:spPr>
          <a:xfrm>
            <a:off x="1508425" y="2397650"/>
            <a:ext cx="6127151" cy="186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83100" y="4461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228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Hod Fluger, 2025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400" y="445025"/>
            <a:ext cx="5260500" cy="43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3586425" y="4790250"/>
            <a:ext cx="2586900" cy="2781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Prediction </a:t>
            </a:r>
            <a:r>
              <a:rPr lang="en" sz="1100">
                <a:solidFill>
                  <a:srgbClr val="00FF00"/>
                </a:solidFill>
              </a:rPr>
              <a:t>Ground Truth </a:t>
            </a:r>
            <a:r>
              <a:rPr lang="en" sz="1100">
                <a:solidFill>
                  <a:srgbClr val="FFFF00"/>
                </a:solidFill>
              </a:rPr>
              <a:t>True Positive</a:t>
            </a:r>
            <a:endParaRPr sz="1100">
              <a:solidFill>
                <a:srgbClr val="FFFF00"/>
              </a:solidFill>
            </a:endParaRPr>
          </a:p>
        </p:txBody>
      </p:sp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Times New Roman"/>
                <a:ea typeface="Times New Roman"/>
                <a:cs typeface="Times New Roman"/>
                <a:sym typeface="Times New Roman"/>
              </a:rPr>
              <a:t>Semantic Segmentation - Visuals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ctrTitle"/>
          </p:nvPr>
        </p:nvSpPr>
        <p:spPr>
          <a:xfrm>
            <a:off x="311700" y="171400"/>
            <a:ext cx="8520600" cy="26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2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Times New Roman"/>
                <a:ea typeface="Times New Roman"/>
                <a:cs typeface="Times New Roman"/>
                <a:sym typeface="Times New Roman"/>
              </a:rPr>
              <a:t>Original Paper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1" lang="en" sz="20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Detection and classification of brain tumor using hybrid deep learning models”</a:t>
            </a:r>
            <a:endParaRPr b="1" sz="2000">
              <a:solidFill>
                <a:srgbClr val="00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Vimala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Srinivasan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Mathivanan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Mahalakshmi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Jayagopal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(2023)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transfer learning with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 trained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EfficientNet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(CNN) as a backbone.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75500" y="2287026"/>
            <a:ext cx="3863701" cy="24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1325" y="3294500"/>
            <a:ext cx="3654024" cy="17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Times New Roman"/>
                <a:ea typeface="Times New Roman"/>
                <a:cs typeface="Times New Roman"/>
                <a:sym typeface="Times New Roman"/>
              </a:rPr>
              <a:t>My Problem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Classifying Brain Tumors to 3 types: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meningioma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glioma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pituitary.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Segmenting the tumors - my addition.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-  “FigShare”: 3064 Brain MRI scans (from 233 patienes).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188" y="2458100"/>
            <a:ext cx="7811624" cy="23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02725" y="445025"/>
            <a:ext cx="654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b="1" lang="en" sz="3100">
                <a:latin typeface="Times New Roman"/>
                <a:ea typeface="Times New Roman"/>
                <a:cs typeface="Times New Roman"/>
                <a:sym typeface="Times New Roman"/>
              </a:rPr>
              <a:t>My Backbone - </a:t>
            </a:r>
            <a:r>
              <a:rPr b="1" lang="en" sz="3100">
                <a:latin typeface="Times New Roman"/>
                <a:ea typeface="Times New Roman"/>
                <a:cs typeface="Times New Roman"/>
                <a:sym typeface="Times New Roman"/>
              </a:rPr>
              <a:t>DINOv2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tate-of-the-art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self-supervised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vision transformer model.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Released by Meta AI in 2024.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Learns powerful visual representations without relying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labeled data.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on a massive dataset of unlabeled images.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(142M), enabling it to learn very general visual features.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learned features can be used for a wide range of down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 tasks (classification, object detection, semantic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segmentation, depth estimation, etc).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850" y="445025"/>
            <a:ext cx="2594115" cy="415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2257"/>
          <a:stretch/>
        </p:blipFill>
        <p:spPr>
          <a:xfrm>
            <a:off x="335677" y="813100"/>
            <a:ext cx="3792425" cy="3996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6000" y="1562853"/>
            <a:ext cx="2538700" cy="198269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897475" y="4146600"/>
            <a:ext cx="5324100" cy="18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Function: Focal Loss (“Balanced” CE)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Augmentations: Tumor Crop, Flip, Scale, Normalize.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Times New Roman"/>
                <a:ea typeface="Times New Roman"/>
                <a:cs typeface="Times New Roman"/>
                <a:sym typeface="Times New Roman"/>
              </a:rPr>
              <a:t>Classification - Solution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9875" y="1589875"/>
            <a:ext cx="2352984" cy="18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583275" y="3460800"/>
            <a:ext cx="1323600" cy="14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7097875" y="3460800"/>
            <a:ext cx="1323600" cy="14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Times New Roman"/>
                <a:ea typeface="Times New Roman"/>
                <a:cs typeface="Times New Roman"/>
                <a:sym typeface="Times New Roman"/>
              </a:rPr>
              <a:t>Classification - Benchmark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8525"/>
          <a:stretch/>
        </p:blipFill>
        <p:spPr>
          <a:xfrm>
            <a:off x="3925700" y="1425500"/>
            <a:ext cx="4450950" cy="35560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5757775" y="1315775"/>
            <a:ext cx="370200" cy="355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3925700" y="1170125"/>
            <a:ext cx="1648200" cy="64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4018050" y="1255875"/>
            <a:ext cx="1162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My Results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66575" y="1880575"/>
            <a:ext cx="370200" cy="355500"/>
          </a:xfrm>
          <a:prstGeom prst="triangle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66575" y="2566375"/>
            <a:ext cx="370200" cy="3555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66575" y="3252175"/>
            <a:ext cx="370200" cy="355500"/>
          </a:xfrm>
          <a:prstGeom prst="triangle">
            <a:avLst>
              <a:gd fmla="val 50000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436775" y="1916850"/>
            <a:ext cx="30330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Weakly-Supervised Models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36775" y="2526450"/>
            <a:ext cx="30330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Self</a:t>
            </a:r>
            <a:r>
              <a:rPr lang="en" sz="1800">
                <a:solidFill>
                  <a:schemeClr val="dk2"/>
                </a:solidFill>
              </a:rPr>
              <a:t>-Supervised Models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36775" y="3212250"/>
            <a:ext cx="33627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Fine-tuned DINOv2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(average of 12 benchmarks)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5757775" y="1309025"/>
            <a:ext cx="370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94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Times New Roman"/>
                <a:ea typeface="Times New Roman"/>
                <a:cs typeface="Times New Roman"/>
                <a:sym typeface="Times New Roman"/>
              </a:rPr>
              <a:t>Semantic Segmentation</a:t>
            </a:r>
            <a:r>
              <a:rPr b="1" lang="en" sz="3100">
                <a:latin typeface="Times New Roman"/>
                <a:ea typeface="Times New Roman"/>
                <a:cs typeface="Times New Roman"/>
                <a:sym typeface="Times New Roman"/>
              </a:rPr>
              <a:t> - Solution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624" y="1056251"/>
            <a:ext cx="4132325" cy="401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Combined Loss Function: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Dice Loss + Cross Entropy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 Process: morphological, CRF.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Times New Roman"/>
                <a:ea typeface="Times New Roman"/>
                <a:cs typeface="Times New Roman"/>
                <a:sym typeface="Times New Roman"/>
              </a:rPr>
              <a:t>Semantic Segmentation - Results</a:t>
            </a:r>
            <a:endParaRPr/>
          </a:p>
        </p:txBody>
      </p:sp>
      <p:graphicFrame>
        <p:nvGraphicFramePr>
          <p:cNvPr id="119" name="Google Shape;119;p20"/>
          <p:cNvGraphicFramePr/>
          <p:nvPr/>
        </p:nvGraphicFramePr>
        <p:xfrm>
          <a:off x="295075" y="1156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{877503D2-77A9-4043-A22B-9F1EF356C9C7}</a:tableStyleId>
              </a:tblPr>
              <a:tblGrid>
                <a:gridCol w="3830650"/>
                <a:gridCol w="1506175"/>
                <a:gridCol w="1008075"/>
                <a:gridCol w="1150375"/>
                <a:gridCol w="1114800"/>
              </a:tblGrid>
              <a:tr h="77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Metric / </a:t>
                      </a:r>
                      <a:endParaRPr b="1" sz="15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Segmentation Predictions </a:t>
                      </a:r>
                      <a:endParaRPr b="1" sz="15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Validation</a:t>
                      </a:r>
                      <a:endParaRPr b="1" sz="15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mIoU [%]</a:t>
                      </a:r>
                      <a:endParaRPr b="1" sz="15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</a:t>
                      </a:r>
                      <a:endParaRPr b="1" sz="15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mIoU [%]</a:t>
                      </a:r>
                      <a:endParaRPr b="1" sz="15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Validation</a:t>
                      </a:r>
                      <a:endParaRPr b="1" sz="15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 [%]</a:t>
                      </a:r>
                      <a:endParaRPr b="1" sz="15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</a:t>
                      </a:r>
                      <a:endParaRPr b="1" sz="15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 [%]</a:t>
                      </a:r>
                      <a:endParaRPr b="1" sz="15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6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Original Model Tumor Predictions (Th=0.5)</a:t>
                      </a:r>
                      <a:endParaRPr sz="15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48.6</a:t>
                      </a:r>
                      <a:endParaRPr sz="15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47.6</a:t>
                      </a:r>
                      <a:endParaRPr sz="15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61.7</a:t>
                      </a:r>
                      <a:endParaRPr sz="15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59.9</a:t>
                      </a:r>
                      <a:endParaRPr sz="15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70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Original Model + Post Processing</a:t>
                      </a:r>
                      <a:endParaRPr sz="15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(Morphological Filtering + CRF)</a:t>
                      </a:r>
                      <a:endParaRPr sz="15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52.4</a:t>
                      </a:r>
                      <a:endParaRPr sz="15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51.4</a:t>
                      </a:r>
                      <a:endParaRPr sz="15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63.3</a:t>
                      </a:r>
                      <a:endParaRPr sz="15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61.9</a:t>
                      </a:r>
                      <a:endParaRPr sz="15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87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Lowering Tumor Prediction Threshold (to 0.17)</a:t>
                      </a:r>
                      <a:endParaRPr sz="15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+Post Processing</a:t>
                      </a:r>
                      <a:endParaRPr sz="15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(Morphological Filtering + CRF)</a:t>
                      </a:r>
                      <a:endParaRPr sz="15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54.4</a:t>
                      </a:r>
                      <a:endParaRPr sz="15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52.8</a:t>
                      </a:r>
                      <a:endParaRPr sz="15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65.9</a:t>
                      </a:r>
                      <a:endParaRPr sz="15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1F1F1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63.9</a:t>
                      </a:r>
                      <a:endParaRPr sz="1500">
                        <a:solidFill>
                          <a:srgbClr val="1F1F1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39813" y="4349825"/>
            <a:ext cx="85206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self-supervised models achieve mIoU of 50%-60% in semantic segmentation tasks.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Times New Roman"/>
                <a:ea typeface="Times New Roman"/>
                <a:cs typeface="Times New Roman"/>
                <a:sym typeface="Times New Roman"/>
              </a:rPr>
              <a:t>Semantic Segmentation - Visuals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3586425" y="4790250"/>
            <a:ext cx="2586900" cy="2781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Prediction </a:t>
            </a:r>
            <a:r>
              <a:rPr lang="en" sz="1100">
                <a:solidFill>
                  <a:srgbClr val="00FF00"/>
                </a:solidFill>
              </a:rPr>
              <a:t>Ground Truth </a:t>
            </a:r>
            <a:r>
              <a:rPr lang="en" sz="1100">
                <a:solidFill>
                  <a:srgbClr val="FFFF00"/>
                </a:solidFill>
              </a:rPr>
              <a:t>True Positive</a:t>
            </a:r>
            <a:endParaRPr sz="1100">
              <a:solidFill>
                <a:srgbClr val="FFFF00"/>
              </a:solidFill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825" y="416275"/>
            <a:ext cx="5295305" cy="43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