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19"/>
  </p:notesMasterIdLst>
  <p:handoutMasterIdLst>
    <p:handoutMasterId r:id="rId20"/>
  </p:handoutMasterIdLst>
  <p:sldIdLst>
    <p:sldId id="275" r:id="rId2"/>
    <p:sldId id="317" r:id="rId3"/>
    <p:sldId id="303" r:id="rId4"/>
    <p:sldId id="306" r:id="rId5"/>
    <p:sldId id="308" r:id="rId6"/>
    <p:sldId id="309" r:id="rId7"/>
    <p:sldId id="310" r:id="rId8"/>
    <p:sldId id="305" r:id="rId9"/>
    <p:sldId id="304" r:id="rId10"/>
    <p:sldId id="307" r:id="rId11"/>
    <p:sldId id="314" r:id="rId12"/>
    <p:sldId id="312" r:id="rId13"/>
    <p:sldId id="315" r:id="rId14"/>
    <p:sldId id="313" r:id="rId15"/>
    <p:sldId id="311" r:id="rId16"/>
    <p:sldId id="296" r:id="rId17"/>
    <p:sldId id="316" r:id="rId1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D7947-EBDE-A649-98DB-80D5184459D6}" v="2" dt="2024-03-18T19:00:57.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47" autoAdjust="0"/>
    <p:restoredTop sz="96327" autoAdjust="0"/>
  </p:normalViewPr>
  <p:slideViewPr>
    <p:cSldViewPr snapToGrid="0">
      <p:cViewPr varScale="1">
        <p:scale>
          <a:sx n="141" d="100"/>
          <a:sy n="141" d="100"/>
        </p:scale>
        <p:origin x="1448" y="1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28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Warren" userId="e1d2d18f-46a4-4515-b413-4ae183342167" providerId="ADAL" clId="{CB5D7947-EBDE-A649-98DB-80D5184459D6}"/>
    <pc:docChg chg="custSel addSld delSld modSld sldOrd">
      <pc:chgData name="Jennifer Warren" userId="e1d2d18f-46a4-4515-b413-4ae183342167" providerId="ADAL" clId="{CB5D7947-EBDE-A649-98DB-80D5184459D6}" dt="2024-03-20T16:06:12.371" v="964" actId="2696"/>
      <pc:docMkLst>
        <pc:docMk/>
      </pc:docMkLst>
      <pc:sldChg chg="del">
        <pc:chgData name="Jennifer Warren" userId="e1d2d18f-46a4-4515-b413-4ae183342167" providerId="ADAL" clId="{CB5D7947-EBDE-A649-98DB-80D5184459D6}" dt="2024-03-20T16:06:12.371" v="964" actId="2696"/>
        <pc:sldMkLst>
          <pc:docMk/>
          <pc:sldMk cId="3711287487" sldId="265"/>
        </pc:sldMkLst>
      </pc:sldChg>
      <pc:sldChg chg="del">
        <pc:chgData name="Jennifer Warren" userId="e1d2d18f-46a4-4515-b413-4ae183342167" providerId="ADAL" clId="{CB5D7947-EBDE-A649-98DB-80D5184459D6}" dt="2024-03-20T16:06:12.371" v="964" actId="2696"/>
        <pc:sldMkLst>
          <pc:docMk/>
          <pc:sldMk cId="2090650088" sldId="274"/>
        </pc:sldMkLst>
      </pc:sldChg>
      <pc:sldChg chg="del">
        <pc:chgData name="Jennifer Warren" userId="e1d2d18f-46a4-4515-b413-4ae183342167" providerId="ADAL" clId="{CB5D7947-EBDE-A649-98DB-80D5184459D6}" dt="2024-03-20T16:06:12.371" v="964" actId="2696"/>
        <pc:sldMkLst>
          <pc:docMk/>
          <pc:sldMk cId="2484522709" sldId="276"/>
        </pc:sldMkLst>
      </pc:sldChg>
      <pc:sldChg chg="del">
        <pc:chgData name="Jennifer Warren" userId="e1d2d18f-46a4-4515-b413-4ae183342167" providerId="ADAL" clId="{CB5D7947-EBDE-A649-98DB-80D5184459D6}" dt="2024-03-20T16:06:12.371" v="964" actId="2696"/>
        <pc:sldMkLst>
          <pc:docMk/>
          <pc:sldMk cId="2922464936" sldId="284"/>
        </pc:sldMkLst>
      </pc:sldChg>
      <pc:sldChg chg="del">
        <pc:chgData name="Jennifer Warren" userId="e1d2d18f-46a4-4515-b413-4ae183342167" providerId="ADAL" clId="{CB5D7947-EBDE-A649-98DB-80D5184459D6}" dt="2024-03-20T16:06:12.371" v="964" actId="2696"/>
        <pc:sldMkLst>
          <pc:docMk/>
          <pc:sldMk cId="3400431259" sldId="286"/>
        </pc:sldMkLst>
      </pc:sldChg>
      <pc:sldChg chg="del">
        <pc:chgData name="Jennifer Warren" userId="e1d2d18f-46a4-4515-b413-4ae183342167" providerId="ADAL" clId="{CB5D7947-EBDE-A649-98DB-80D5184459D6}" dt="2024-03-20T16:06:12.371" v="964" actId="2696"/>
        <pc:sldMkLst>
          <pc:docMk/>
          <pc:sldMk cId="3234399036" sldId="290"/>
        </pc:sldMkLst>
      </pc:sldChg>
      <pc:sldChg chg="del">
        <pc:chgData name="Jennifer Warren" userId="e1d2d18f-46a4-4515-b413-4ae183342167" providerId="ADAL" clId="{CB5D7947-EBDE-A649-98DB-80D5184459D6}" dt="2024-03-20T16:06:12.371" v="964" actId="2696"/>
        <pc:sldMkLst>
          <pc:docMk/>
          <pc:sldMk cId="1162225184" sldId="291"/>
        </pc:sldMkLst>
      </pc:sldChg>
      <pc:sldChg chg="ord">
        <pc:chgData name="Jennifer Warren" userId="e1d2d18f-46a4-4515-b413-4ae183342167" providerId="ADAL" clId="{CB5D7947-EBDE-A649-98DB-80D5184459D6}" dt="2024-03-20T16:05:53.959" v="963" actId="20578"/>
        <pc:sldMkLst>
          <pc:docMk/>
          <pc:sldMk cId="648019410" sldId="296"/>
        </pc:sldMkLst>
      </pc:sldChg>
      <pc:sldChg chg="del">
        <pc:chgData name="Jennifer Warren" userId="e1d2d18f-46a4-4515-b413-4ae183342167" providerId="ADAL" clId="{CB5D7947-EBDE-A649-98DB-80D5184459D6}" dt="2024-03-20T16:06:12.371" v="964" actId="2696"/>
        <pc:sldMkLst>
          <pc:docMk/>
          <pc:sldMk cId="1963813779" sldId="297"/>
        </pc:sldMkLst>
      </pc:sldChg>
      <pc:sldChg chg="del">
        <pc:chgData name="Jennifer Warren" userId="e1d2d18f-46a4-4515-b413-4ae183342167" providerId="ADAL" clId="{CB5D7947-EBDE-A649-98DB-80D5184459D6}" dt="2024-03-20T16:06:12.371" v="964" actId="2696"/>
        <pc:sldMkLst>
          <pc:docMk/>
          <pc:sldMk cId="967751984" sldId="299"/>
        </pc:sldMkLst>
      </pc:sldChg>
      <pc:sldChg chg="del">
        <pc:chgData name="Jennifer Warren" userId="e1d2d18f-46a4-4515-b413-4ae183342167" providerId="ADAL" clId="{CB5D7947-EBDE-A649-98DB-80D5184459D6}" dt="2024-03-20T16:06:12.371" v="964" actId="2696"/>
        <pc:sldMkLst>
          <pc:docMk/>
          <pc:sldMk cId="695972572" sldId="300"/>
        </pc:sldMkLst>
      </pc:sldChg>
      <pc:sldChg chg="del">
        <pc:chgData name="Jennifer Warren" userId="e1d2d18f-46a4-4515-b413-4ae183342167" providerId="ADAL" clId="{CB5D7947-EBDE-A649-98DB-80D5184459D6}" dt="2024-03-20T16:06:12.371" v="964" actId="2696"/>
        <pc:sldMkLst>
          <pc:docMk/>
          <pc:sldMk cId="3307931507" sldId="301"/>
        </pc:sldMkLst>
      </pc:sldChg>
      <pc:sldChg chg="del">
        <pc:chgData name="Jennifer Warren" userId="e1d2d18f-46a4-4515-b413-4ae183342167" providerId="ADAL" clId="{CB5D7947-EBDE-A649-98DB-80D5184459D6}" dt="2024-03-20T16:06:12.371" v="964" actId="2696"/>
        <pc:sldMkLst>
          <pc:docMk/>
          <pc:sldMk cId="1438974212" sldId="302"/>
        </pc:sldMkLst>
      </pc:sldChg>
      <pc:sldChg chg="modSp mod">
        <pc:chgData name="Jennifer Warren" userId="e1d2d18f-46a4-4515-b413-4ae183342167" providerId="ADAL" clId="{CB5D7947-EBDE-A649-98DB-80D5184459D6}" dt="2024-03-19T15:25:43.964" v="521" actId="6549"/>
        <pc:sldMkLst>
          <pc:docMk/>
          <pc:sldMk cId="420030515" sldId="312"/>
        </pc:sldMkLst>
        <pc:spChg chg="mod">
          <ac:chgData name="Jennifer Warren" userId="e1d2d18f-46a4-4515-b413-4ae183342167" providerId="ADAL" clId="{CB5D7947-EBDE-A649-98DB-80D5184459D6}" dt="2024-03-19T15:25:43.964" v="521" actId="6549"/>
          <ac:spMkLst>
            <pc:docMk/>
            <pc:sldMk cId="420030515" sldId="312"/>
            <ac:spMk id="6" creationId="{A6188985-90AB-04FF-C51B-349EFDF278C5}"/>
          </ac:spMkLst>
        </pc:spChg>
      </pc:sldChg>
      <pc:sldChg chg="modSp mod">
        <pc:chgData name="Jennifer Warren" userId="e1d2d18f-46a4-4515-b413-4ae183342167" providerId="ADAL" clId="{CB5D7947-EBDE-A649-98DB-80D5184459D6}" dt="2024-03-19T15:21:35.308" v="279" actId="5793"/>
        <pc:sldMkLst>
          <pc:docMk/>
          <pc:sldMk cId="948038380" sldId="314"/>
        </pc:sldMkLst>
        <pc:spChg chg="mod">
          <ac:chgData name="Jennifer Warren" userId="e1d2d18f-46a4-4515-b413-4ae183342167" providerId="ADAL" clId="{CB5D7947-EBDE-A649-98DB-80D5184459D6}" dt="2024-03-18T19:10:39.543" v="100" actId="20577"/>
          <ac:spMkLst>
            <pc:docMk/>
            <pc:sldMk cId="948038380" sldId="314"/>
            <ac:spMk id="2" creationId="{5F69D9FE-CDDE-2838-42F3-947AA55776E9}"/>
          </ac:spMkLst>
        </pc:spChg>
        <pc:spChg chg="mod">
          <ac:chgData name="Jennifer Warren" userId="e1d2d18f-46a4-4515-b413-4ae183342167" providerId="ADAL" clId="{CB5D7947-EBDE-A649-98DB-80D5184459D6}" dt="2024-03-19T15:21:35.308" v="279" actId="5793"/>
          <ac:spMkLst>
            <pc:docMk/>
            <pc:sldMk cId="948038380" sldId="314"/>
            <ac:spMk id="3" creationId="{4A1081ED-754C-13B1-F961-3854A069914A}"/>
          </ac:spMkLst>
        </pc:spChg>
      </pc:sldChg>
      <pc:sldChg chg="modSp new mod ord">
        <pc:chgData name="Jennifer Warren" userId="e1d2d18f-46a4-4515-b413-4ae183342167" providerId="ADAL" clId="{CB5D7947-EBDE-A649-98DB-80D5184459D6}" dt="2024-03-19T15:34:30.855" v="962" actId="5793"/>
        <pc:sldMkLst>
          <pc:docMk/>
          <pc:sldMk cId="774594946" sldId="317"/>
        </pc:sldMkLst>
        <pc:spChg chg="mod">
          <ac:chgData name="Jennifer Warren" userId="e1d2d18f-46a4-4515-b413-4ae183342167" providerId="ADAL" clId="{CB5D7947-EBDE-A649-98DB-80D5184459D6}" dt="2024-03-19T15:29:50.779" v="758" actId="20577"/>
          <ac:spMkLst>
            <pc:docMk/>
            <pc:sldMk cId="774594946" sldId="317"/>
            <ac:spMk id="2" creationId="{54FAE32A-EF04-00F1-72FE-E8C330177FBC}"/>
          </ac:spMkLst>
        </pc:spChg>
        <pc:spChg chg="mod">
          <ac:chgData name="Jennifer Warren" userId="e1d2d18f-46a4-4515-b413-4ae183342167" providerId="ADAL" clId="{CB5D7947-EBDE-A649-98DB-80D5184459D6}" dt="2024-03-19T15:34:30.855" v="962" actId="5793"/>
          <ac:spMkLst>
            <pc:docMk/>
            <pc:sldMk cId="774594946" sldId="317"/>
            <ac:spMk id="3" creationId="{C01B0105-2F88-57EC-1DB4-AB4C0180A3A5}"/>
          </ac:spMkLst>
        </pc:spChg>
      </pc:sldChg>
      <pc:sldChg chg="modSp add del mod">
        <pc:chgData name="Jennifer Warren" userId="e1d2d18f-46a4-4515-b413-4ae183342167" providerId="ADAL" clId="{CB5D7947-EBDE-A649-98DB-80D5184459D6}" dt="2024-03-19T15:31:27.996" v="830" actId="2696"/>
        <pc:sldMkLst>
          <pc:docMk/>
          <pc:sldMk cId="253783245" sldId="318"/>
        </pc:sldMkLst>
        <pc:spChg chg="mod">
          <ac:chgData name="Jennifer Warren" userId="e1d2d18f-46a4-4515-b413-4ae183342167" providerId="ADAL" clId="{CB5D7947-EBDE-A649-98DB-80D5184459D6}" dt="2024-03-19T15:30:22.012" v="781" actId="20577"/>
          <ac:spMkLst>
            <pc:docMk/>
            <pc:sldMk cId="253783245" sldId="318"/>
            <ac:spMk id="2" creationId="{54FAE32A-EF04-00F1-72FE-E8C330177FBC}"/>
          </ac:spMkLst>
        </pc:spChg>
        <pc:spChg chg="mod">
          <ac:chgData name="Jennifer Warren" userId="e1d2d18f-46a4-4515-b413-4ae183342167" providerId="ADAL" clId="{CB5D7947-EBDE-A649-98DB-80D5184459D6}" dt="2024-03-19T15:30:42.020" v="829" actId="20577"/>
          <ac:spMkLst>
            <pc:docMk/>
            <pc:sldMk cId="253783245" sldId="318"/>
            <ac:spMk id="3" creationId="{C01B0105-2F88-57EC-1DB4-AB4C0180A3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3"/>
            <a:ext cx="3038475" cy="466725"/>
          </a:xfrm>
          <a:prstGeom prst="rect">
            <a:avLst/>
          </a:prstGeom>
        </p:spPr>
        <p:txBody>
          <a:bodyPr vert="horz" lIns="91413" tIns="45706" rIns="91413" bIns="45706" rtlCol="0"/>
          <a:lstStyle>
            <a:lvl1pPr algn="l">
              <a:defRPr sz="1200"/>
            </a:lvl1pPr>
          </a:lstStyle>
          <a:p>
            <a:endParaRPr lang="en-US" dirty="0"/>
          </a:p>
        </p:txBody>
      </p:sp>
      <p:sp>
        <p:nvSpPr>
          <p:cNvPr id="3" name="Date Placeholder 2"/>
          <p:cNvSpPr>
            <a:spLocks noGrp="1"/>
          </p:cNvSpPr>
          <p:nvPr>
            <p:ph type="dt" sz="quarter" idx="1"/>
          </p:nvPr>
        </p:nvSpPr>
        <p:spPr>
          <a:xfrm>
            <a:off x="3970340" y="3"/>
            <a:ext cx="3038475" cy="466725"/>
          </a:xfrm>
          <a:prstGeom prst="rect">
            <a:avLst/>
          </a:prstGeom>
        </p:spPr>
        <p:txBody>
          <a:bodyPr vert="horz" lIns="91413" tIns="45706" rIns="91413" bIns="45706" rtlCol="0"/>
          <a:lstStyle>
            <a:lvl1pPr algn="r">
              <a:defRPr sz="1200"/>
            </a:lvl1pPr>
          </a:lstStyle>
          <a:p>
            <a:fld id="{5F5C3127-649E-442E-8F77-DAF718822E43}" type="datetimeFigureOut">
              <a:rPr lang="en-US" smtClean="0"/>
              <a:t>3/20/24</a:t>
            </a:fld>
            <a:endParaRPr lang="en-US" dirty="0"/>
          </a:p>
        </p:txBody>
      </p:sp>
      <p:sp>
        <p:nvSpPr>
          <p:cNvPr id="4" name="Footer Placeholder 3"/>
          <p:cNvSpPr>
            <a:spLocks noGrp="1"/>
          </p:cNvSpPr>
          <p:nvPr>
            <p:ph type="ftr" sz="quarter" idx="2"/>
          </p:nvPr>
        </p:nvSpPr>
        <p:spPr>
          <a:xfrm>
            <a:off x="3" y="8829679"/>
            <a:ext cx="3038475" cy="466725"/>
          </a:xfrm>
          <a:prstGeom prst="rect">
            <a:avLst/>
          </a:prstGeom>
        </p:spPr>
        <p:txBody>
          <a:bodyPr vert="horz" lIns="91413" tIns="45706" rIns="91413" bIns="4570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0" y="8829679"/>
            <a:ext cx="3038475" cy="466725"/>
          </a:xfrm>
          <a:prstGeom prst="rect">
            <a:avLst/>
          </a:prstGeom>
        </p:spPr>
        <p:txBody>
          <a:bodyPr vert="horz" lIns="91413" tIns="45706" rIns="91413" bIns="45706" rtlCol="0" anchor="b"/>
          <a:lstStyle>
            <a:lvl1pPr algn="r">
              <a:defRPr sz="1200"/>
            </a:lvl1pPr>
          </a:lstStyle>
          <a:p>
            <a:fld id="{FD6A018A-24E4-4AE1-AEEE-C6B9A5715566}" type="slidenum">
              <a:rPr lang="en-US" smtClean="0"/>
              <a:t>‹#›</a:t>
            </a:fld>
            <a:endParaRPr lang="en-US" dirty="0"/>
          </a:p>
        </p:txBody>
      </p:sp>
    </p:spTree>
    <p:extLst>
      <p:ext uri="{BB962C8B-B14F-4D97-AF65-F5344CB8AC3E}">
        <p14:creationId xmlns:p14="http://schemas.microsoft.com/office/powerpoint/2010/main" val="1551432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50" tIns="46576" rIns="93150" bIns="46576" rtlCol="0"/>
          <a:lstStyle>
            <a:lvl1pPr algn="l">
              <a:defRPr sz="1200"/>
            </a:lvl1pPr>
          </a:lstStyle>
          <a:p>
            <a:endParaRPr lang="en-US" dirty="0"/>
          </a:p>
        </p:txBody>
      </p:sp>
      <p:sp>
        <p:nvSpPr>
          <p:cNvPr id="3" name="Date Placeholder 2"/>
          <p:cNvSpPr>
            <a:spLocks noGrp="1"/>
          </p:cNvSpPr>
          <p:nvPr>
            <p:ph type="dt" idx="1"/>
          </p:nvPr>
        </p:nvSpPr>
        <p:spPr>
          <a:xfrm>
            <a:off x="3970938" y="1"/>
            <a:ext cx="3037840" cy="466434"/>
          </a:xfrm>
          <a:prstGeom prst="rect">
            <a:avLst/>
          </a:prstGeom>
        </p:spPr>
        <p:txBody>
          <a:bodyPr vert="horz" lIns="93150" tIns="46576" rIns="93150" bIns="46576" rtlCol="0"/>
          <a:lstStyle>
            <a:lvl1pPr algn="r">
              <a:defRPr sz="1200"/>
            </a:lvl1pPr>
          </a:lstStyle>
          <a:p>
            <a:fld id="{982A98F4-95E3-46B0-8F66-41A3B6B4FF35}" type="datetimeFigureOut">
              <a:rPr lang="en-US" smtClean="0"/>
              <a:t>3/20/24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50" tIns="46576" rIns="93150" bIns="46576"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50" tIns="46576" rIns="93150" bIns="465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50" tIns="46576" rIns="93150" bIns="4657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50" tIns="46576" rIns="93150" bIns="46576" rtlCol="0" anchor="b"/>
          <a:lstStyle>
            <a:lvl1pPr algn="r">
              <a:defRPr sz="1200"/>
            </a:lvl1pPr>
          </a:lstStyle>
          <a:p>
            <a:fld id="{03160A3A-81A8-4812-8BFF-1028E9B29229}" type="slidenum">
              <a:rPr lang="en-US" smtClean="0"/>
              <a:t>‹#›</a:t>
            </a:fld>
            <a:endParaRPr lang="en-US" dirty="0"/>
          </a:p>
        </p:txBody>
      </p:sp>
    </p:spTree>
    <p:extLst>
      <p:ext uri="{BB962C8B-B14F-4D97-AF65-F5344CB8AC3E}">
        <p14:creationId xmlns:p14="http://schemas.microsoft.com/office/powerpoint/2010/main" val="301588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341313"/>
            <a:ext cx="2014538" cy="1133475"/>
          </a:xfrm>
        </p:spPr>
      </p:sp>
      <p:sp>
        <p:nvSpPr>
          <p:cNvPr id="3" name="Notes Placeholder 2"/>
          <p:cNvSpPr>
            <a:spLocks noGrp="1"/>
          </p:cNvSpPr>
          <p:nvPr>
            <p:ph type="body" idx="1"/>
          </p:nvPr>
        </p:nvSpPr>
        <p:spPr>
          <a:xfrm>
            <a:off x="809360" y="1578606"/>
            <a:ext cx="5608320" cy="4111751"/>
          </a:xfrm>
        </p:spPr>
        <p:txBody>
          <a:bodyPr/>
          <a:lstStyle/>
          <a:p>
            <a:endParaRPr lang="en-US" dirty="0"/>
          </a:p>
        </p:txBody>
      </p:sp>
      <p:sp>
        <p:nvSpPr>
          <p:cNvPr id="4" name="Slide Number Placeholder 3"/>
          <p:cNvSpPr>
            <a:spLocks noGrp="1"/>
          </p:cNvSpPr>
          <p:nvPr>
            <p:ph type="sldNum" sz="quarter" idx="10"/>
          </p:nvPr>
        </p:nvSpPr>
        <p:spPr/>
        <p:txBody>
          <a:bodyPr/>
          <a:lstStyle/>
          <a:p>
            <a:fld id="{03160A3A-81A8-4812-8BFF-1028E9B29229}" type="slidenum">
              <a:rPr lang="en-US" smtClean="0"/>
              <a:t>1</a:t>
            </a:fld>
            <a:endParaRPr lang="en-US" dirty="0"/>
          </a:p>
        </p:txBody>
      </p:sp>
    </p:spTree>
    <p:extLst>
      <p:ext uri="{BB962C8B-B14F-4D97-AF65-F5344CB8AC3E}">
        <p14:creationId xmlns:p14="http://schemas.microsoft.com/office/powerpoint/2010/main" val="139439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7F7B498-5761-4249-A384-AB0315947DBD}" type="datetime1">
              <a:rPr lang="en-US" smtClean="0"/>
              <a:t>3/20/24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55572CF-839E-4C0C-8E60-C33DFEB742C8}"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336270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3E290-77B2-4487-A9D1-755C1F379DAA}" type="datetime1">
              <a:rPr lang="en-US" smtClean="0"/>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5572CF-839E-4C0C-8E60-C33DFEB742C8}" type="slidenum">
              <a:rPr lang="en-US" smtClean="0"/>
              <a:t>‹#›</a:t>
            </a:fld>
            <a:endParaRPr lang="en-US" dirty="0"/>
          </a:p>
        </p:txBody>
      </p:sp>
    </p:spTree>
    <p:extLst>
      <p:ext uri="{BB962C8B-B14F-4D97-AF65-F5344CB8AC3E}">
        <p14:creationId xmlns:p14="http://schemas.microsoft.com/office/powerpoint/2010/main" val="127027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89989-9BC3-422F-A51A-544D43E5E36F}" type="datetime1">
              <a:rPr lang="en-US" smtClean="0"/>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5572CF-839E-4C0C-8E60-C33DFEB742C8}" type="slidenum">
              <a:rPr lang="en-US" smtClean="0"/>
              <a:t>‹#›</a:t>
            </a:fld>
            <a:endParaRPr lang="en-US" dirty="0"/>
          </a:p>
        </p:txBody>
      </p:sp>
    </p:spTree>
    <p:extLst>
      <p:ext uri="{BB962C8B-B14F-4D97-AF65-F5344CB8AC3E}">
        <p14:creationId xmlns:p14="http://schemas.microsoft.com/office/powerpoint/2010/main" val="162515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DD2B8-CFF7-48D4-AB3B-4C317CFA4379}" type="datetime1">
              <a:rPr lang="en-US" smtClean="0"/>
              <a:t>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5572CF-839E-4C0C-8E60-C33DFEB742C8}" type="slidenum">
              <a:rPr lang="en-US" smtClean="0"/>
              <a:t>‹#›</a:t>
            </a:fld>
            <a:endParaRPr lang="en-US" dirty="0"/>
          </a:p>
        </p:txBody>
      </p:sp>
    </p:spTree>
    <p:extLst>
      <p:ext uri="{BB962C8B-B14F-4D97-AF65-F5344CB8AC3E}">
        <p14:creationId xmlns:p14="http://schemas.microsoft.com/office/powerpoint/2010/main" val="119942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0DC88D7-9153-4DCC-B55A-ADD4FB692692}" type="datetime1">
              <a:rPr lang="en-US" smtClean="0"/>
              <a:t>3/20/24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55572CF-839E-4C0C-8E60-C33DFEB742C8}"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834621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30F84-3C06-4C63-AE00-BFEBAB83B24E}" type="datetime1">
              <a:rPr lang="en-US" smtClean="0"/>
              <a:t>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5572CF-839E-4C0C-8E60-C33DFEB742C8}" type="slidenum">
              <a:rPr lang="en-US" smtClean="0"/>
              <a:t>‹#›</a:t>
            </a:fld>
            <a:endParaRPr lang="en-US" dirty="0"/>
          </a:p>
        </p:txBody>
      </p:sp>
    </p:spTree>
    <p:extLst>
      <p:ext uri="{BB962C8B-B14F-4D97-AF65-F5344CB8AC3E}">
        <p14:creationId xmlns:p14="http://schemas.microsoft.com/office/powerpoint/2010/main" val="55088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4376D-19EC-4E95-97D1-6B360FB898A4}" type="datetime1">
              <a:rPr lang="en-US" smtClean="0"/>
              <a:t>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5572CF-839E-4C0C-8E60-C33DFEB742C8}" type="slidenum">
              <a:rPr lang="en-US" smtClean="0"/>
              <a:t>‹#›</a:t>
            </a:fld>
            <a:endParaRPr lang="en-US" dirty="0"/>
          </a:p>
        </p:txBody>
      </p:sp>
    </p:spTree>
    <p:extLst>
      <p:ext uri="{BB962C8B-B14F-4D97-AF65-F5344CB8AC3E}">
        <p14:creationId xmlns:p14="http://schemas.microsoft.com/office/powerpoint/2010/main" val="39444211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991807-4421-473B-9E1C-379230D4FEB4}" type="datetime1">
              <a:rPr lang="en-US" smtClean="0"/>
              <a:t>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5572CF-839E-4C0C-8E60-C33DFEB742C8}" type="slidenum">
              <a:rPr lang="en-US" smtClean="0"/>
              <a:t>‹#›</a:t>
            </a:fld>
            <a:endParaRPr lang="en-US" dirty="0"/>
          </a:p>
        </p:txBody>
      </p:sp>
    </p:spTree>
    <p:extLst>
      <p:ext uri="{BB962C8B-B14F-4D97-AF65-F5344CB8AC3E}">
        <p14:creationId xmlns:p14="http://schemas.microsoft.com/office/powerpoint/2010/main" val="69335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F589E-0C4B-4DDE-919D-BE70BD33BE72}" type="datetime1">
              <a:rPr lang="en-US" smtClean="0"/>
              <a:t>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5572CF-839E-4C0C-8E60-C33DFEB742C8}" type="slidenum">
              <a:rPr lang="en-US" smtClean="0"/>
              <a:t>‹#›</a:t>
            </a:fld>
            <a:endParaRPr lang="en-US" dirty="0"/>
          </a:p>
        </p:txBody>
      </p:sp>
    </p:spTree>
    <p:extLst>
      <p:ext uri="{BB962C8B-B14F-4D97-AF65-F5344CB8AC3E}">
        <p14:creationId xmlns:p14="http://schemas.microsoft.com/office/powerpoint/2010/main" val="188447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FD553D-3BD7-48B3-937F-AD38823FB1CE}" type="datetime1">
              <a:rPr lang="en-US" smtClean="0"/>
              <a:t>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55572CF-839E-4C0C-8E60-C33DFEB742C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047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64376D-19EC-4E95-97D1-6B360FB898A4}" type="datetime1">
              <a:rPr lang="en-US" smtClean="0"/>
              <a:t>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55572CF-839E-4C0C-8E60-C33DFEB742C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386755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F64376D-19EC-4E95-97D1-6B360FB898A4}" type="datetime1">
              <a:rPr lang="en-US" smtClean="0"/>
              <a:t>3/20/24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55572CF-839E-4C0C-8E60-C33DFEB742C8}"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4304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89914" y="823714"/>
            <a:ext cx="5127172" cy="1485900"/>
          </a:xfrm>
        </p:spPr>
        <p:txBody>
          <a:bodyPr>
            <a:normAutofit/>
          </a:bodyPr>
          <a:lstStyle/>
          <a:p>
            <a:r>
              <a:rPr lang="en-US" b="1" dirty="0"/>
              <a:t>Madison County</a:t>
            </a:r>
          </a:p>
        </p:txBody>
      </p:sp>
      <p:sp>
        <p:nvSpPr>
          <p:cNvPr id="3" name="Content Placeholder 2"/>
          <p:cNvSpPr>
            <a:spLocks noGrp="1"/>
          </p:cNvSpPr>
          <p:nvPr>
            <p:ph idx="1"/>
          </p:nvPr>
        </p:nvSpPr>
        <p:spPr>
          <a:xfrm>
            <a:off x="6573794" y="1945687"/>
            <a:ext cx="4943291" cy="3945327"/>
          </a:xfrm>
        </p:spPr>
        <p:txBody>
          <a:bodyPr>
            <a:normAutofit/>
          </a:bodyPr>
          <a:lstStyle/>
          <a:p>
            <a:pPr marL="0" indent="0">
              <a:buNone/>
            </a:pPr>
            <a:r>
              <a:rPr lang="en-US" sz="3200" b="1" dirty="0"/>
              <a:t>BUDGET PROCESS</a:t>
            </a:r>
          </a:p>
          <a:p>
            <a:pPr marL="0" indent="0">
              <a:buNone/>
            </a:pPr>
            <a:endParaRPr lang="en-US" dirty="0"/>
          </a:p>
          <a:p>
            <a:pPr marL="0" indent="0">
              <a:buNone/>
            </a:pPr>
            <a:r>
              <a:rPr lang="en-US" dirty="0"/>
              <a:t>Presented on March 19, 2024  </a:t>
            </a:r>
          </a:p>
          <a:p>
            <a:pPr marL="0" indent="0">
              <a:buNone/>
            </a:pPr>
            <a:r>
              <a:rPr lang="en-US" dirty="0"/>
              <a:t>JMU Project</a:t>
            </a:r>
          </a:p>
          <a:p>
            <a:pPr marL="0" indent="0">
              <a:buNone/>
            </a:pPr>
            <a:endParaRPr lang="en-US" dirty="0"/>
          </a:p>
          <a:p>
            <a:pPr marL="0" indent="0">
              <a:lnSpc>
                <a:spcPct val="110000"/>
              </a:lnSpc>
              <a:buNone/>
            </a:pPr>
            <a:br>
              <a:rPr lang="en-US" dirty="0"/>
            </a:br>
            <a:r>
              <a:rPr lang="en-US" dirty="0"/>
              <a:t>Jennifer Warren, Finance Director</a:t>
            </a:r>
          </a:p>
        </p:txBody>
      </p:sp>
      <p:sp>
        <p:nvSpPr>
          <p:cNvPr id="4" name="Slide Number Placeholder 3"/>
          <p:cNvSpPr>
            <a:spLocks noGrp="1"/>
          </p:cNvSpPr>
          <p:nvPr>
            <p:ph type="sldNum" sz="quarter" idx="12"/>
          </p:nvPr>
        </p:nvSpPr>
        <p:spPr/>
        <p:txBody>
          <a:bodyPr>
            <a:normAutofit/>
          </a:bodyPr>
          <a:lstStyle/>
          <a:p>
            <a:pPr>
              <a:spcAft>
                <a:spcPts val="600"/>
              </a:spcAft>
            </a:pPr>
            <a:fld id="{155572CF-839E-4C0C-8E60-C33DFEB742C8}" type="slidenum">
              <a:rPr lang="en-US" smtClean="0"/>
              <a:pPr>
                <a:spcAft>
                  <a:spcPts val="600"/>
                </a:spcAft>
              </a:pPr>
              <a:t>1</a:t>
            </a:fld>
            <a:endParaRPr lang="en-US" dirty="0"/>
          </a:p>
        </p:txBody>
      </p:sp>
      <p:pic>
        <p:nvPicPr>
          <p:cNvPr id="7" name="Picture 6" descr="Home"/>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511242" y="1459792"/>
            <a:ext cx="3945327" cy="3945327"/>
          </a:xfrm>
          <a:prstGeom prst="rect">
            <a:avLst/>
          </a:prstGeom>
          <a:noFill/>
        </p:spPr>
      </p:pic>
    </p:spTree>
    <p:extLst>
      <p:ext uri="{BB962C8B-B14F-4D97-AF65-F5344CB8AC3E}">
        <p14:creationId xmlns:p14="http://schemas.microsoft.com/office/powerpoint/2010/main" val="139167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D9FE-CDDE-2838-42F3-947AA55776E9}"/>
              </a:ext>
            </a:extLst>
          </p:cNvPr>
          <p:cNvSpPr>
            <a:spLocks noGrp="1"/>
          </p:cNvSpPr>
          <p:nvPr>
            <p:ph type="title"/>
          </p:nvPr>
        </p:nvSpPr>
        <p:spPr/>
        <p:txBody>
          <a:bodyPr>
            <a:normAutofit/>
          </a:bodyPr>
          <a:lstStyle/>
          <a:p>
            <a:r>
              <a:rPr lang="en-US" sz="3200" dirty="0"/>
              <a:t>STEP 6 – MEETING WITH DEPARTMENT HEADS	&amp; OUTSIDE AGENCIES</a:t>
            </a:r>
            <a:r>
              <a:rPr lang="en-US" dirty="0"/>
              <a:t>	</a:t>
            </a:r>
          </a:p>
        </p:txBody>
      </p:sp>
      <p:sp>
        <p:nvSpPr>
          <p:cNvPr id="4" name="Slide Number Placeholder 3">
            <a:extLst>
              <a:ext uri="{FF2B5EF4-FFF2-40B4-BE49-F238E27FC236}">
                <a16:creationId xmlns:a16="http://schemas.microsoft.com/office/drawing/2014/main" id="{6B1BE743-559B-86CE-3457-B9C2741E442D}"/>
              </a:ext>
            </a:extLst>
          </p:cNvPr>
          <p:cNvSpPr>
            <a:spLocks noGrp="1"/>
          </p:cNvSpPr>
          <p:nvPr>
            <p:ph type="sldNum" sz="quarter" idx="12"/>
          </p:nvPr>
        </p:nvSpPr>
        <p:spPr/>
        <p:txBody>
          <a:bodyPr/>
          <a:lstStyle/>
          <a:p>
            <a:fld id="{155572CF-839E-4C0C-8E60-C33DFEB742C8}" type="slidenum">
              <a:rPr lang="en-US" smtClean="0"/>
              <a:t>10</a:t>
            </a:fld>
            <a:endParaRPr lang="en-US" dirty="0"/>
          </a:p>
        </p:txBody>
      </p:sp>
      <p:sp>
        <p:nvSpPr>
          <p:cNvPr id="3" name="TextBox 2">
            <a:extLst>
              <a:ext uri="{FF2B5EF4-FFF2-40B4-BE49-F238E27FC236}">
                <a16:creationId xmlns:a16="http://schemas.microsoft.com/office/drawing/2014/main" id="{4A1081ED-754C-13B1-F961-3854A069914A}"/>
              </a:ext>
            </a:extLst>
          </p:cNvPr>
          <p:cNvSpPr txBox="1"/>
          <p:nvPr/>
        </p:nvSpPr>
        <p:spPr>
          <a:xfrm>
            <a:off x="1371600" y="2171700"/>
            <a:ext cx="9514399" cy="3416320"/>
          </a:xfrm>
          <a:prstGeom prst="rect">
            <a:avLst/>
          </a:prstGeom>
          <a:noFill/>
        </p:spPr>
        <p:txBody>
          <a:bodyPr wrap="none" rtlCol="0">
            <a:spAutoFit/>
          </a:bodyPr>
          <a:lstStyle/>
          <a:p>
            <a:pPr marL="285750" indent="-285750">
              <a:buFont typeface="Arial" panose="020B0604020202020204" pitchFamily="34" charset="0"/>
              <a:buChar char="•"/>
            </a:pPr>
            <a:r>
              <a:rPr lang="en-US" dirty="0"/>
              <a:t>Ensure budget requests/projections are consistent with last 3 years actuals.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Talk through and notate any increases or decreases to a budget line item.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Finalize draft budget projection for each department with department head.</a:t>
            </a:r>
          </a:p>
          <a:p>
            <a:endParaRPr lang="en-US" dirty="0"/>
          </a:p>
          <a:p>
            <a:pPr marL="285750" indent="-285750">
              <a:buFont typeface="Arial" panose="020B0604020202020204" pitchFamily="34" charset="0"/>
              <a:buChar char="•"/>
            </a:pPr>
            <a:r>
              <a:rPr lang="en-US" dirty="0"/>
              <a:t>Validate that Outside Agencies have submitted their most recent Form 990.</a:t>
            </a:r>
          </a:p>
          <a:p>
            <a:endParaRPr lang="en-US" dirty="0"/>
          </a:p>
          <a:p>
            <a:pPr marL="285750" indent="-285750">
              <a:buFont typeface="Arial" panose="020B0604020202020204" pitchFamily="34" charset="0"/>
              <a:buChar char="•"/>
            </a:pPr>
            <a:r>
              <a:rPr lang="en-US" dirty="0"/>
              <a:t>Review any capital expenditure requests from departments for Capital Budget.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Set a date/time for Department Head and Outside Agencies to present their requests to BOS.</a:t>
            </a:r>
          </a:p>
          <a:p>
            <a:endParaRPr lang="en-US" dirty="0"/>
          </a:p>
        </p:txBody>
      </p:sp>
    </p:spTree>
    <p:extLst>
      <p:ext uri="{BB962C8B-B14F-4D97-AF65-F5344CB8AC3E}">
        <p14:creationId xmlns:p14="http://schemas.microsoft.com/office/powerpoint/2010/main" val="236746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D9FE-CDDE-2838-42F3-947AA55776E9}"/>
              </a:ext>
            </a:extLst>
          </p:cNvPr>
          <p:cNvSpPr>
            <a:spLocks noGrp="1"/>
          </p:cNvSpPr>
          <p:nvPr>
            <p:ph type="title"/>
          </p:nvPr>
        </p:nvSpPr>
        <p:spPr/>
        <p:txBody>
          <a:bodyPr>
            <a:normAutofit/>
          </a:bodyPr>
          <a:lstStyle/>
          <a:p>
            <a:r>
              <a:rPr lang="en-US" sz="3200" dirty="0"/>
              <a:t>STEP 7 – MEETING TO DISCUSS REVENUES</a:t>
            </a:r>
            <a:r>
              <a:rPr lang="en-US" dirty="0"/>
              <a:t>	</a:t>
            </a:r>
          </a:p>
        </p:txBody>
      </p:sp>
      <p:sp>
        <p:nvSpPr>
          <p:cNvPr id="4" name="Slide Number Placeholder 3">
            <a:extLst>
              <a:ext uri="{FF2B5EF4-FFF2-40B4-BE49-F238E27FC236}">
                <a16:creationId xmlns:a16="http://schemas.microsoft.com/office/drawing/2014/main" id="{6B1BE743-559B-86CE-3457-B9C2741E442D}"/>
              </a:ext>
            </a:extLst>
          </p:cNvPr>
          <p:cNvSpPr>
            <a:spLocks noGrp="1"/>
          </p:cNvSpPr>
          <p:nvPr>
            <p:ph type="sldNum" sz="quarter" idx="12"/>
          </p:nvPr>
        </p:nvSpPr>
        <p:spPr/>
        <p:txBody>
          <a:bodyPr/>
          <a:lstStyle/>
          <a:p>
            <a:fld id="{155572CF-839E-4C0C-8E60-C33DFEB742C8}" type="slidenum">
              <a:rPr lang="en-US" smtClean="0"/>
              <a:t>11</a:t>
            </a:fld>
            <a:endParaRPr lang="en-US" dirty="0"/>
          </a:p>
        </p:txBody>
      </p:sp>
      <p:sp>
        <p:nvSpPr>
          <p:cNvPr id="3" name="TextBox 2">
            <a:extLst>
              <a:ext uri="{FF2B5EF4-FFF2-40B4-BE49-F238E27FC236}">
                <a16:creationId xmlns:a16="http://schemas.microsoft.com/office/drawing/2014/main" id="{4A1081ED-754C-13B1-F961-3854A069914A}"/>
              </a:ext>
            </a:extLst>
          </p:cNvPr>
          <p:cNvSpPr txBox="1"/>
          <p:nvPr/>
        </p:nvSpPr>
        <p:spPr>
          <a:xfrm>
            <a:off x="1371600" y="2171699"/>
            <a:ext cx="976416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Send Revenue Budget Template to Treasurer &amp; Commissioner of Revenue (COR) to determine the budget revenue figures.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Meet with Treasurer &amp; COR to discuss their projections.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Ask COR to provide scenarios of extra revenue if taxes were increased (PPT and real estate).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Gather revenue figures for comp board funded positions.</a:t>
            </a:r>
          </a:p>
          <a:p>
            <a:endParaRPr lang="en-US" dirty="0"/>
          </a:p>
          <a:p>
            <a:pPr marL="285750" indent="-285750">
              <a:buFont typeface="Arial" panose="020B0604020202020204" pitchFamily="34" charset="0"/>
              <a:buChar char="•"/>
            </a:pPr>
            <a:r>
              <a:rPr lang="en-US" dirty="0"/>
              <a:t>Gather grant information from department heads.</a:t>
            </a:r>
          </a:p>
          <a:p>
            <a:endParaRPr lang="en-US" dirty="0"/>
          </a:p>
        </p:txBody>
      </p:sp>
    </p:spTree>
    <p:extLst>
      <p:ext uri="{BB962C8B-B14F-4D97-AF65-F5344CB8AC3E}">
        <p14:creationId xmlns:p14="http://schemas.microsoft.com/office/powerpoint/2010/main" val="94803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1112-CFAF-D246-5AFB-9489126BCDDD}"/>
              </a:ext>
            </a:extLst>
          </p:cNvPr>
          <p:cNvSpPr>
            <a:spLocks noGrp="1"/>
          </p:cNvSpPr>
          <p:nvPr>
            <p:ph type="title"/>
          </p:nvPr>
        </p:nvSpPr>
        <p:spPr/>
        <p:txBody>
          <a:bodyPr/>
          <a:lstStyle/>
          <a:p>
            <a:r>
              <a:rPr lang="en-US" dirty="0"/>
              <a:t>STEP 8 – CREATE BUDGET WORKBOOK</a:t>
            </a:r>
          </a:p>
        </p:txBody>
      </p:sp>
      <p:sp>
        <p:nvSpPr>
          <p:cNvPr id="4" name="Slide Number Placeholder 3">
            <a:extLst>
              <a:ext uri="{FF2B5EF4-FFF2-40B4-BE49-F238E27FC236}">
                <a16:creationId xmlns:a16="http://schemas.microsoft.com/office/drawing/2014/main" id="{A935A197-8E9C-D026-3278-AB0DED0BF297}"/>
              </a:ext>
            </a:extLst>
          </p:cNvPr>
          <p:cNvSpPr>
            <a:spLocks noGrp="1"/>
          </p:cNvSpPr>
          <p:nvPr>
            <p:ph type="sldNum" sz="quarter" idx="12"/>
          </p:nvPr>
        </p:nvSpPr>
        <p:spPr/>
        <p:txBody>
          <a:bodyPr/>
          <a:lstStyle/>
          <a:p>
            <a:fld id="{155572CF-839E-4C0C-8E60-C33DFEB742C8}" type="slidenum">
              <a:rPr lang="en-US" smtClean="0"/>
              <a:t>12</a:t>
            </a:fld>
            <a:endParaRPr lang="en-US" dirty="0"/>
          </a:p>
        </p:txBody>
      </p:sp>
      <p:sp>
        <p:nvSpPr>
          <p:cNvPr id="6" name="TextBox 5">
            <a:extLst>
              <a:ext uri="{FF2B5EF4-FFF2-40B4-BE49-F238E27FC236}">
                <a16:creationId xmlns:a16="http://schemas.microsoft.com/office/drawing/2014/main" id="{A6188985-90AB-04FF-C51B-349EFDF278C5}"/>
              </a:ext>
            </a:extLst>
          </p:cNvPr>
          <p:cNvSpPr txBox="1"/>
          <p:nvPr/>
        </p:nvSpPr>
        <p:spPr>
          <a:xfrm>
            <a:off x="1371600" y="2171700"/>
            <a:ext cx="9729651" cy="4247317"/>
          </a:xfrm>
          <a:prstGeom prst="rect">
            <a:avLst/>
          </a:prstGeom>
          <a:noFill/>
        </p:spPr>
        <p:txBody>
          <a:bodyPr wrap="none" rtlCol="0">
            <a:spAutoFit/>
          </a:bodyPr>
          <a:lstStyle/>
          <a:p>
            <a:pPr marL="285750" indent="-285750">
              <a:buFont typeface="Arial" panose="020B0604020202020204" pitchFamily="34" charset="0"/>
              <a:buChar char="•"/>
            </a:pPr>
            <a:r>
              <a:rPr lang="en-US" dirty="0"/>
              <a:t>Add Department Budgets &amp; Revenue Projections into Budget Workbook as a separate tab each.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Ensure VLOOKUP formulas in ‘Expenditures’ and ‘Revenue’ tabs are correct.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Enter School Board proposed budget figures into workbook.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Enter Outside Agency requests into workbook.</a:t>
            </a:r>
          </a:p>
          <a:p>
            <a:endParaRPr lang="en-US" dirty="0"/>
          </a:p>
          <a:p>
            <a:pPr marL="285750" indent="-285750">
              <a:buFont typeface="Arial" panose="020B0604020202020204" pitchFamily="34" charset="0"/>
              <a:buChar char="•"/>
            </a:pPr>
            <a:r>
              <a:rPr lang="en-US" dirty="0"/>
              <a:t>Ensure that all funds are balanced.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Determine the Opening Balance Appropriation needed (if any) for the General Fund to balance.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Gather information from the surrounding counties regarding proposed tax increases.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2003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D9FE-CDDE-2838-42F3-947AA55776E9}"/>
              </a:ext>
            </a:extLst>
          </p:cNvPr>
          <p:cNvSpPr>
            <a:spLocks noGrp="1"/>
          </p:cNvSpPr>
          <p:nvPr>
            <p:ph type="title"/>
          </p:nvPr>
        </p:nvSpPr>
        <p:spPr/>
        <p:txBody>
          <a:bodyPr>
            <a:normAutofit/>
          </a:bodyPr>
          <a:lstStyle/>
          <a:p>
            <a:r>
              <a:rPr lang="en-US" dirty="0"/>
              <a:t>STEP 9 – HOLD BUDGET WORKSHOPS	</a:t>
            </a:r>
          </a:p>
        </p:txBody>
      </p:sp>
      <p:sp>
        <p:nvSpPr>
          <p:cNvPr id="4" name="Slide Number Placeholder 3">
            <a:extLst>
              <a:ext uri="{FF2B5EF4-FFF2-40B4-BE49-F238E27FC236}">
                <a16:creationId xmlns:a16="http://schemas.microsoft.com/office/drawing/2014/main" id="{6B1BE743-559B-86CE-3457-B9C2741E442D}"/>
              </a:ext>
            </a:extLst>
          </p:cNvPr>
          <p:cNvSpPr>
            <a:spLocks noGrp="1"/>
          </p:cNvSpPr>
          <p:nvPr>
            <p:ph type="sldNum" sz="quarter" idx="12"/>
          </p:nvPr>
        </p:nvSpPr>
        <p:spPr/>
        <p:txBody>
          <a:bodyPr/>
          <a:lstStyle/>
          <a:p>
            <a:fld id="{155572CF-839E-4C0C-8E60-C33DFEB742C8}" type="slidenum">
              <a:rPr lang="en-US" smtClean="0"/>
              <a:t>13</a:t>
            </a:fld>
            <a:endParaRPr lang="en-US" dirty="0"/>
          </a:p>
        </p:txBody>
      </p:sp>
      <p:sp>
        <p:nvSpPr>
          <p:cNvPr id="3" name="TextBox 2">
            <a:extLst>
              <a:ext uri="{FF2B5EF4-FFF2-40B4-BE49-F238E27FC236}">
                <a16:creationId xmlns:a16="http://schemas.microsoft.com/office/drawing/2014/main" id="{4A1081ED-754C-13B1-F961-3854A069914A}"/>
              </a:ext>
            </a:extLst>
          </p:cNvPr>
          <p:cNvSpPr txBox="1"/>
          <p:nvPr/>
        </p:nvSpPr>
        <p:spPr>
          <a:xfrm>
            <a:off x="1371600" y="2171700"/>
            <a:ext cx="9448800"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Workshop #1 - Priorities, Goals, Strategies, COLA, Capital Improvement Projects</a:t>
            </a:r>
          </a:p>
          <a:p>
            <a:pPr marL="285750" indent="-285750">
              <a:lnSpc>
                <a:spcPct val="150000"/>
              </a:lnSpc>
              <a:buFont typeface="Arial" panose="020B0604020202020204" pitchFamily="34" charset="0"/>
              <a:buChar char="•"/>
            </a:pPr>
            <a:r>
              <a:rPr lang="en-US" dirty="0"/>
              <a:t>Workshop #2 - Outside Agencies present requests to BOS</a:t>
            </a:r>
          </a:p>
          <a:p>
            <a:pPr marL="285750" indent="-285750">
              <a:lnSpc>
                <a:spcPct val="150000"/>
              </a:lnSpc>
              <a:buFont typeface="Arial" panose="020B0604020202020204" pitchFamily="34" charset="0"/>
              <a:buChar char="•"/>
            </a:pPr>
            <a:r>
              <a:rPr lang="en-US" dirty="0"/>
              <a:t>Workshop #3 - Department Heads present budget requests to BOS</a:t>
            </a:r>
          </a:p>
          <a:p>
            <a:pPr marL="285750" indent="-285750">
              <a:lnSpc>
                <a:spcPct val="150000"/>
              </a:lnSpc>
              <a:buFont typeface="Arial" panose="020B0604020202020204" pitchFamily="34" charset="0"/>
              <a:buChar char="•"/>
            </a:pPr>
            <a:r>
              <a:rPr lang="en-US" dirty="0"/>
              <a:t>Workshop #4 - School Board presents budget</a:t>
            </a:r>
          </a:p>
          <a:p>
            <a:pPr marL="742950" lvl="1" indent="-285750">
              <a:lnSpc>
                <a:spcPct val="150000"/>
              </a:lnSpc>
              <a:buFont typeface="Arial" panose="020B0604020202020204" pitchFamily="34" charset="0"/>
              <a:buChar char="•"/>
            </a:pPr>
            <a:r>
              <a:rPr lang="en-US" dirty="0"/>
              <a:t>Treasurer &amp; Commissioner of Revenue present revenue projections to BOS</a:t>
            </a:r>
          </a:p>
          <a:p>
            <a:pPr marL="285750" indent="-285750">
              <a:lnSpc>
                <a:spcPct val="150000"/>
              </a:lnSpc>
              <a:buFont typeface="Arial" panose="020B0604020202020204" pitchFamily="34" charset="0"/>
              <a:buChar char="•"/>
            </a:pPr>
            <a:r>
              <a:rPr lang="en-US" dirty="0"/>
              <a:t>Workshop #5 - Department Heads present budget requests to BOS (continued)</a:t>
            </a:r>
          </a:p>
          <a:p>
            <a:pPr marL="285750" indent="-285750">
              <a:lnSpc>
                <a:spcPct val="150000"/>
              </a:lnSpc>
              <a:buFont typeface="Arial" panose="020B0604020202020204" pitchFamily="34" charset="0"/>
              <a:buChar char="•"/>
            </a:pPr>
            <a:r>
              <a:rPr lang="en-US" dirty="0"/>
              <a:t>Workshop #6 – County Administrator and Finance Director present the draft Administrative Budget and Capital Budget</a:t>
            </a:r>
          </a:p>
          <a:p>
            <a:endParaRPr lang="en-US" dirty="0"/>
          </a:p>
        </p:txBody>
      </p:sp>
    </p:spTree>
    <p:extLst>
      <p:ext uri="{BB962C8B-B14F-4D97-AF65-F5344CB8AC3E}">
        <p14:creationId xmlns:p14="http://schemas.microsoft.com/office/powerpoint/2010/main" val="339687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1112-CFAF-D246-5AFB-9489126BCDDD}"/>
              </a:ext>
            </a:extLst>
          </p:cNvPr>
          <p:cNvSpPr>
            <a:spLocks noGrp="1"/>
          </p:cNvSpPr>
          <p:nvPr>
            <p:ph type="title"/>
          </p:nvPr>
        </p:nvSpPr>
        <p:spPr/>
        <p:txBody>
          <a:bodyPr/>
          <a:lstStyle/>
          <a:p>
            <a:r>
              <a:rPr lang="en-US" dirty="0"/>
              <a:t>STEP 10 – FINAL STEPS</a:t>
            </a:r>
          </a:p>
        </p:txBody>
      </p:sp>
      <p:sp>
        <p:nvSpPr>
          <p:cNvPr id="4" name="Slide Number Placeholder 3">
            <a:extLst>
              <a:ext uri="{FF2B5EF4-FFF2-40B4-BE49-F238E27FC236}">
                <a16:creationId xmlns:a16="http://schemas.microsoft.com/office/drawing/2014/main" id="{A935A197-8E9C-D026-3278-AB0DED0BF297}"/>
              </a:ext>
            </a:extLst>
          </p:cNvPr>
          <p:cNvSpPr>
            <a:spLocks noGrp="1"/>
          </p:cNvSpPr>
          <p:nvPr>
            <p:ph type="sldNum" sz="quarter" idx="12"/>
          </p:nvPr>
        </p:nvSpPr>
        <p:spPr/>
        <p:txBody>
          <a:bodyPr/>
          <a:lstStyle/>
          <a:p>
            <a:fld id="{155572CF-839E-4C0C-8E60-C33DFEB742C8}" type="slidenum">
              <a:rPr lang="en-US" smtClean="0"/>
              <a:t>14</a:t>
            </a:fld>
            <a:endParaRPr lang="en-US" dirty="0"/>
          </a:p>
        </p:txBody>
      </p:sp>
      <p:sp>
        <p:nvSpPr>
          <p:cNvPr id="6" name="TextBox 5">
            <a:extLst>
              <a:ext uri="{FF2B5EF4-FFF2-40B4-BE49-F238E27FC236}">
                <a16:creationId xmlns:a16="http://schemas.microsoft.com/office/drawing/2014/main" id="{A6188985-90AB-04FF-C51B-349EFDF278C5}"/>
              </a:ext>
            </a:extLst>
          </p:cNvPr>
          <p:cNvSpPr txBox="1"/>
          <p:nvPr/>
        </p:nvSpPr>
        <p:spPr>
          <a:xfrm>
            <a:off x="1371600" y="2171700"/>
            <a:ext cx="969742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Create a PowerPoint presentation for the Board of Supervisors to review the recommended Operating Budget as well as the Capital Budget.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Prepare Public Hearing Notice </a:t>
            </a:r>
            <a:r>
              <a:rPr lang="en-US"/>
              <a:t>&amp; Advertise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Hold Public Hearing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Adopt Budget and set tax rates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Budget Book</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8354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D9FE-CDDE-2838-42F3-947AA55776E9}"/>
              </a:ext>
            </a:extLst>
          </p:cNvPr>
          <p:cNvSpPr>
            <a:spLocks noGrp="1"/>
          </p:cNvSpPr>
          <p:nvPr>
            <p:ph type="title"/>
          </p:nvPr>
        </p:nvSpPr>
        <p:spPr/>
        <p:txBody>
          <a:bodyPr>
            <a:normAutofit/>
          </a:bodyPr>
          <a:lstStyle/>
          <a:p>
            <a:r>
              <a:rPr lang="en-US" sz="3200" dirty="0"/>
              <a:t>STEP 11 – IMPORT DATA INTO ERP SYSTEM</a:t>
            </a:r>
            <a:r>
              <a:rPr lang="en-US" dirty="0"/>
              <a:t>	</a:t>
            </a:r>
          </a:p>
        </p:txBody>
      </p:sp>
      <p:sp>
        <p:nvSpPr>
          <p:cNvPr id="4" name="Slide Number Placeholder 3">
            <a:extLst>
              <a:ext uri="{FF2B5EF4-FFF2-40B4-BE49-F238E27FC236}">
                <a16:creationId xmlns:a16="http://schemas.microsoft.com/office/drawing/2014/main" id="{6B1BE743-559B-86CE-3457-B9C2741E442D}"/>
              </a:ext>
            </a:extLst>
          </p:cNvPr>
          <p:cNvSpPr>
            <a:spLocks noGrp="1"/>
          </p:cNvSpPr>
          <p:nvPr>
            <p:ph type="sldNum" sz="quarter" idx="12"/>
          </p:nvPr>
        </p:nvSpPr>
        <p:spPr/>
        <p:txBody>
          <a:bodyPr/>
          <a:lstStyle/>
          <a:p>
            <a:fld id="{155572CF-839E-4C0C-8E60-C33DFEB742C8}" type="slidenum">
              <a:rPr lang="en-US" smtClean="0"/>
              <a:t>15</a:t>
            </a:fld>
            <a:endParaRPr lang="en-US" dirty="0"/>
          </a:p>
        </p:txBody>
      </p:sp>
      <p:pic>
        <p:nvPicPr>
          <p:cNvPr id="6" name="Picture 5" descr="A screenshot of a computer&#10;&#10;Description automatically generated">
            <a:extLst>
              <a:ext uri="{FF2B5EF4-FFF2-40B4-BE49-F238E27FC236}">
                <a16:creationId xmlns:a16="http://schemas.microsoft.com/office/drawing/2014/main" id="{F5490EDA-4FBE-BDE0-054F-57BFA86D4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460500"/>
            <a:ext cx="6756400" cy="4711700"/>
          </a:xfrm>
          <a:prstGeom prst="rect">
            <a:avLst/>
          </a:prstGeom>
        </p:spPr>
      </p:pic>
    </p:spTree>
    <p:extLst>
      <p:ext uri="{BB962C8B-B14F-4D97-AF65-F5344CB8AC3E}">
        <p14:creationId xmlns:p14="http://schemas.microsoft.com/office/powerpoint/2010/main" val="458671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B3A8-1B9A-F98C-AF25-BCBF62F8C64C}"/>
              </a:ext>
            </a:extLst>
          </p:cNvPr>
          <p:cNvSpPr>
            <a:spLocks noGrp="1"/>
          </p:cNvSpPr>
          <p:nvPr>
            <p:ph type="title"/>
          </p:nvPr>
        </p:nvSpPr>
        <p:spPr/>
        <p:txBody>
          <a:bodyPr>
            <a:normAutofit/>
          </a:bodyPr>
          <a:lstStyle/>
          <a:p>
            <a:r>
              <a:rPr lang="en-US" sz="3600" dirty="0"/>
              <a:t>SURROUNDING COUNTIES</a:t>
            </a:r>
          </a:p>
        </p:txBody>
      </p:sp>
      <p:sp>
        <p:nvSpPr>
          <p:cNvPr id="4" name="Slide Number Placeholder 3">
            <a:extLst>
              <a:ext uri="{FF2B5EF4-FFF2-40B4-BE49-F238E27FC236}">
                <a16:creationId xmlns:a16="http://schemas.microsoft.com/office/drawing/2014/main" id="{58218F57-1720-1EB7-C869-315D0B6D342C}"/>
              </a:ext>
            </a:extLst>
          </p:cNvPr>
          <p:cNvSpPr>
            <a:spLocks noGrp="1"/>
          </p:cNvSpPr>
          <p:nvPr>
            <p:ph type="sldNum" sz="quarter" idx="12"/>
          </p:nvPr>
        </p:nvSpPr>
        <p:spPr/>
        <p:txBody>
          <a:bodyPr/>
          <a:lstStyle/>
          <a:p>
            <a:fld id="{155572CF-839E-4C0C-8E60-C33DFEB742C8}" type="slidenum">
              <a:rPr lang="en-US" smtClean="0"/>
              <a:t>16</a:t>
            </a:fld>
            <a:endParaRPr lang="en-US" dirty="0"/>
          </a:p>
        </p:txBody>
      </p:sp>
      <p:graphicFrame>
        <p:nvGraphicFramePr>
          <p:cNvPr id="3" name="Object 2">
            <a:extLst>
              <a:ext uri="{FF2B5EF4-FFF2-40B4-BE49-F238E27FC236}">
                <a16:creationId xmlns:a16="http://schemas.microsoft.com/office/drawing/2014/main" id="{A29F385C-C18C-5E6A-00BC-626FA4F4561F}"/>
              </a:ext>
            </a:extLst>
          </p:cNvPr>
          <p:cNvGraphicFramePr>
            <a:graphicFrameLocks noChangeAspect="1"/>
          </p:cNvGraphicFramePr>
          <p:nvPr>
            <p:extLst>
              <p:ext uri="{D42A27DB-BD31-4B8C-83A1-F6EECF244321}">
                <p14:modId xmlns:p14="http://schemas.microsoft.com/office/powerpoint/2010/main" val="4270154307"/>
              </p:ext>
            </p:extLst>
          </p:nvPr>
        </p:nvGraphicFramePr>
        <p:xfrm>
          <a:off x="1371599" y="1587501"/>
          <a:ext cx="9802885" cy="4067864"/>
        </p:xfrm>
        <a:graphic>
          <a:graphicData uri="http://schemas.openxmlformats.org/presentationml/2006/ole">
            <mc:AlternateContent xmlns:mc="http://schemas.openxmlformats.org/markup-compatibility/2006">
              <mc:Choice xmlns:v="urn:schemas-microsoft-com:vml" Requires="v">
                <p:oleObj name="Worksheet" r:id="rId2" imgW="7467600" imgH="3098800" progId="Excel.Sheet.12">
                  <p:embed/>
                </p:oleObj>
              </mc:Choice>
              <mc:Fallback>
                <p:oleObj name="Worksheet" r:id="rId2" imgW="7467600" imgH="3098800" progId="Excel.Sheet.12">
                  <p:embed/>
                  <p:pic>
                    <p:nvPicPr>
                      <p:cNvPr id="3" name="Object 2">
                        <a:extLst>
                          <a:ext uri="{FF2B5EF4-FFF2-40B4-BE49-F238E27FC236}">
                            <a16:creationId xmlns:a16="http://schemas.microsoft.com/office/drawing/2014/main" id="{A29F385C-C18C-5E6A-00BC-626FA4F4561F}"/>
                          </a:ext>
                        </a:extLst>
                      </p:cNvPr>
                      <p:cNvPicPr/>
                      <p:nvPr/>
                    </p:nvPicPr>
                    <p:blipFill>
                      <a:blip r:embed="rId3"/>
                      <a:stretch>
                        <a:fillRect/>
                      </a:stretch>
                    </p:blipFill>
                    <p:spPr>
                      <a:xfrm>
                        <a:off x="1371599" y="1587501"/>
                        <a:ext cx="9802885" cy="4067864"/>
                      </a:xfrm>
                      <a:prstGeom prst="rect">
                        <a:avLst/>
                      </a:prstGeom>
                    </p:spPr>
                  </p:pic>
                </p:oleObj>
              </mc:Fallback>
            </mc:AlternateContent>
          </a:graphicData>
        </a:graphic>
      </p:graphicFrame>
    </p:spTree>
    <p:extLst>
      <p:ext uri="{BB962C8B-B14F-4D97-AF65-F5344CB8AC3E}">
        <p14:creationId xmlns:p14="http://schemas.microsoft.com/office/powerpoint/2010/main" val="64801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15A9D-CCE7-239C-0A22-63091786290E}"/>
              </a:ext>
            </a:extLst>
          </p:cNvPr>
          <p:cNvSpPr>
            <a:spLocks noGrp="1"/>
          </p:cNvSpPr>
          <p:nvPr>
            <p:ph idx="1"/>
          </p:nvPr>
        </p:nvSpPr>
        <p:spPr/>
        <p:txBody>
          <a:bodyPr>
            <a:normAutofit/>
          </a:bodyPr>
          <a:lstStyle/>
          <a:p>
            <a:pPr marL="0" indent="0" algn="ctr">
              <a:buNone/>
            </a:pPr>
            <a:r>
              <a:rPr lang="en-US" sz="5000" dirty="0"/>
              <a:t>QUESTIONS?</a:t>
            </a:r>
          </a:p>
        </p:txBody>
      </p:sp>
      <p:sp>
        <p:nvSpPr>
          <p:cNvPr id="4" name="Slide Number Placeholder 3">
            <a:extLst>
              <a:ext uri="{FF2B5EF4-FFF2-40B4-BE49-F238E27FC236}">
                <a16:creationId xmlns:a16="http://schemas.microsoft.com/office/drawing/2014/main" id="{0F526C60-99C2-2E1A-14F9-ED598CDD2761}"/>
              </a:ext>
            </a:extLst>
          </p:cNvPr>
          <p:cNvSpPr>
            <a:spLocks noGrp="1"/>
          </p:cNvSpPr>
          <p:nvPr>
            <p:ph type="sldNum" sz="quarter" idx="12"/>
          </p:nvPr>
        </p:nvSpPr>
        <p:spPr/>
        <p:txBody>
          <a:bodyPr/>
          <a:lstStyle/>
          <a:p>
            <a:fld id="{155572CF-839E-4C0C-8E60-C33DFEB742C8}" type="slidenum">
              <a:rPr lang="en-US" smtClean="0"/>
              <a:t>17</a:t>
            </a:fld>
            <a:endParaRPr lang="en-US" dirty="0"/>
          </a:p>
        </p:txBody>
      </p:sp>
    </p:spTree>
    <p:extLst>
      <p:ext uri="{BB962C8B-B14F-4D97-AF65-F5344CB8AC3E}">
        <p14:creationId xmlns:p14="http://schemas.microsoft.com/office/powerpoint/2010/main" val="55275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E32A-EF04-00F1-72FE-E8C330177FBC}"/>
              </a:ext>
            </a:extLst>
          </p:cNvPr>
          <p:cNvSpPr>
            <a:spLocks noGrp="1"/>
          </p:cNvSpPr>
          <p:nvPr>
            <p:ph type="title"/>
          </p:nvPr>
        </p:nvSpPr>
        <p:spPr/>
        <p:txBody>
          <a:bodyPr/>
          <a:lstStyle/>
          <a:p>
            <a:r>
              <a:rPr lang="en-US" dirty="0"/>
              <a:t>Key Players in Budget Process</a:t>
            </a:r>
          </a:p>
        </p:txBody>
      </p:sp>
      <p:sp>
        <p:nvSpPr>
          <p:cNvPr id="3" name="Content Placeholder 2">
            <a:extLst>
              <a:ext uri="{FF2B5EF4-FFF2-40B4-BE49-F238E27FC236}">
                <a16:creationId xmlns:a16="http://schemas.microsoft.com/office/drawing/2014/main" id="{C01B0105-2F88-57EC-1DB4-AB4C0180A3A5}"/>
              </a:ext>
            </a:extLst>
          </p:cNvPr>
          <p:cNvSpPr>
            <a:spLocks noGrp="1"/>
          </p:cNvSpPr>
          <p:nvPr>
            <p:ph idx="1"/>
          </p:nvPr>
        </p:nvSpPr>
        <p:spPr/>
        <p:txBody>
          <a:bodyPr/>
          <a:lstStyle/>
          <a:p>
            <a:r>
              <a:rPr lang="en-US" dirty="0"/>
              <a:t>Finance Director</a:t>
            </a:r>
          </a:p>
          <a:p>
            <a:r>
              <a:rPr lang="en-US" dirty="0"/>
              <a:t>Treasurer &amp; Commissioner of Revenue</a:t>
            </a:r>
          </a:p>
          <a:p>
            <a:r>
              <a:rPr lang="en-US" dirty="0"/>
              <a:t>Department Heads</a:t>
            </a:r>
          </a:p>
          <a:p>
            <a:r>
              <a:rPr lang="en-US" dirty="0"/>
              <a:t>County Administrator &amp; Assistant County Administrator</a:t>
            </a:r>
          </a:p>
          <a:p>
            <a:r>
              <a:rPr lang="en-US" dirty="0"/>
              <a:t>Board of Supervisors</a:t>
            </a:r>
          </a:p>
          <a:p>
            <a:r>
              <a:rPr lang="en-US" dirty="0"/>
              <a:t>Madison County School Superintendent </a:t>
            </a:r>
          </a:p>
          <a:p>
            <a:r>
              <a:rPr lang="en-US" dirty="0"/>
              <a:t>Madison County Finance Director</a:t>
            </a:r>
          </a:p>
          <a:p>
            <a:r>
              <a:rPr lang="en-US" dirty="0"/>
              <a:t>Madison County School Board</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4A6F3BBE-D786-AF87-8FA3-6FA8598C7075}"/>
              </a:ext>
            </a:extLst>
          </p:cNvPr>
          <p:cNvSpPr>
            <a:spLocks noGrp="1"/>
          </p:cNvSpPr>
          <p:nvPr>
            <p:ph type="sldNum" sz="quarter" idx="12"/>
          </p:nvPr>
        </p:nvSpPr>
        <p:spPr/>
        <p:txBody>
          <a:bodyPr/>
          <a:lstStyle/>
          <a:p>
            <a:fld id="{155572CF-839E-4C0C-8E60-C33DFEB742C8}" type="slidenum">
              <a:rPr lang="en-US" smtClean="0"/>
              <a:t>2</a:t>
            </a:fld>
            <a:endParaRPr lang="en-US" dirty="0"/>
          </a:p>
        </p:txBody>
      </p:sp>
    </p:spTree>
    <p:extLst>
      <p:ext uri="{BB962C8B-B14F-4D97-AF65-F5344CB8AC3E}">
        <p14:creationId xmlns:p14="http://schemas.microsoft.com/office/powerpoint/2010/main" val="77459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D9FE-CDDE-2838-42F3-947AA55776E9}"/>
              </a:ext>
            </a:extLst>
          </p:cNvPr>
          <p:cNvSpPr>
            <a:spLocks noGrp="1"/>
          </p:cNvSpPr>
          <p:nvPr>
            <p:ph type="title"/>
          </p:nvPr>
        </p:nvSpPr>
        <p:spPr/>
        <p:txBody>
          <a:bodyPr>
            <a:normAutofit/>
          </a:bodyPr>
          <a:lstStyle/>
          <a:p>
            <a:r>
              <a:rPr lang="en-US" sz="3600" dirty="0"/>
              <a:t>STEP 1 – CREATE BUDGET CALENDAR</a:t>
            </a:r>
            <a:r>
              <a:rPr lang="en-US" dirty="0"/>
              <a:t>		</a:t>
            </a:r>
          </a:p>
        </p:txBody>
      </p:sp>
      <p:sp>
        <p:nvSpPr>
          <p:cNvPr id="4" name="Slide Number Placeholder 3">
            <a:extLst>
              <a:ext uri="{FF2B5EF4-FFF2-40B4-BE49-F238E27FC236}">
                <a16:creationId xmlns:a16="http://schemas.microsoft.com/office/drawing/2014/main" id="{6B1BE743-559B-86CE-3457-B9C2741E442D}"/>
              </a:ext>
            </a:extLst>
          </p:cNvPr>
          <p:cNvSpPr>
            <a:spLocks noGrp="1"/>
          </p:cNvSpPr>
          <p:nvPr>
            <p:ph type="sldNum" sz="quarter" idx="12"/>
          </p:nvPr>
        </p:nvSpPr>
        <p:spPr/>
        <p:txBody>
          <a:bodyPr/>
          <a:lstStyle/>
          <a:p>
            <a:fld id="{155572CF-839E-4C0C-8E60-C33DFEB742C8}" type="slidenum">
              <a:rPr lang="en-US" smtClean="0"/>
              <a:t>3</a:t>
            </a:fld>
            <a:endParaRPr lang="en-US" dirty="0"/>
          </a:p>
        </p:txBody>
      </p:sp>
      <p:pic>
        <p:nvPicPr>
          <p:cNvPr id="10" name="Picture 9" descr="A calendar with a budget&#10;&#10;Description automatically generated">
            <a:extLst>
              <a:ext uri="{FF2B5EF4-FFF2-40B4-BE49-F238E27FC236}">
                <a16:creationId xmlns:a16="http://schemas.microsoft.com/office/drawing/2014/main" id="{EE69D0DB-4CD6-7FE9-4389-B54B6E68C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564" y="1395138"/>
            <a:ext cx="6856051" cy="5291227"/>
          </a:xfrm>
          <a:prstGeom prst="rect">
            <a:avLst/>
          </a:prstGeom>
        </p:spPr>
      </p:pic>
    </p:spTree>
    <p:extLst>
      <p:ext uri="{BB962C8B-B14F-4D97-AF65-F5344CB8AC3E}">
        <p14:creationId xmlns:p14="http://schemas.microsoft.com/office/powerpoint/2010/main" val="164852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D9FE-CDDE-2838-42F3-947AA55776E9}"/>
              </a:ext>
            </a:extLst>
          </p:cNvPr>
          <p:cNvSpPr>
            <a:spLocks noGrp="1"/>
          </p:cNvSpPr>
          <p:nvPr>
            <p:ph type="title"/>
          </p:nvPr>
        </p:nvSpPr>
        <p:spPr/>
        <p:txBody>
          <a:bodyPr>
            <a:normAutofit/>
          </a:bodyPr>
          <a:lstStyle/>
          <a:p>
            <a:r>
              <a:rPr lang="en-US" sz="3200" dirty="0"/>
              <a:t>STEP 2 – CREATE ONE DRIVE FOLDER STRUCTURE	</a:t>
            </a:r>
            <a:r>
              <a:rPr lang="en-US" dirty="0"/>
              <a:t>	</a:t>
            </a:r>
          </a:p>
        </p:txBody>
      </p:sp>
      <p:sp>
        <p:nvSpPr>
          <p:cNvPr id="4" name="Slide Number Placeholder 3">
            <a:extLst>
              <a:ext uri="{FF2B5EF4-FFF2-40B4-BE49-F238E27FC236}">
                <a16:creationId xmlns:a16="http://schemas.microsoft.com/office/drawing/2014/main" id="{6B1BE743-559B-86CE-3457-B9C2741E442D}"/>
              </a:ext>
            </a:extLst>
          </p:cNvPr>
          <p:cNvSpPr>
            <a:spLocks noGrp="1"/>
          </p:cNvSpPr>
          <p:nvPr>
            <p:ph type="sldNum" sz="quarter" idx="12"/>
          </p:nvPr>
        </p:nvSpPr>
        <p:spPr/>
        <p:txBody>
          <a:bodyPr/>
          <a:lstStyle/>
          <a:p>
            <a:fld id="{155572CF-839E-4C0C-8E60-C33DFEB742C8}" type="slidenum">
              <a:rPr lang="en-US" smtClean="0"/>
              <a:t>4</a:t>
            </a:fld>
            <a:endParaRPr lang="en-US" dirty="0"/>
          </a:p>
        </p:txBody>
      </p:sp>
      <p:sp>
        <p:nvSpPr>
          <p:cNvPr id="6" name="TextBox 5">
            <a:extLst>
              <a:ext uri="{FF2B5EF4-FFF2-40B4-BE49-F238E27FC236}">
                <a16:creationId xmlns:a16="http://schemas.microsoft.com/office/drawing/2014/main" id="{C8EF2ECB-D02B-D236-C137-E9901414FBCA}"/>
              </a:ext>
            </a:extLst>
          </p:cNvPr>
          <p:cNvSpPr txBox="1"/>
          <p:nvPr/>
        </p:nvSpPr>
        <p:spPr>
          <a:xfrm>
            <a:off x="6699565" y="2797520"/>
            <a:ext cx="4865627" cy="369332"/>
          </a:xfrm>
          <a:prstGeom prst="rect">
            <a:avLst/>
          </a:prstGeom>
          <a:noFill/>
        </p:spPr>
        <p:txBody>
          <a:bodyPr wrap="none" rtlCol="0">
            <a:spAutoFit/>
          </a:bodyPr>
          <a:lstStyle/>
          <a:p>
            <a:r>
              <a:rPr lang="en-US" dirty="0"/>
              <a:t>FILE NAMING &amp; VERSION CONTROL IS CRITICAL!</a:t>
            </a:r>
          </a:p>
        </p:txBody>
      </p:sp>
      <p:pic>
        <p:nvPicPr>
          <p:cNvPr id="8" name="Picture 7" descr="A screenshot of a computer&#10;&#10;Description automatically generated">
            <a:extLst>
              <a:ext uri="{FF2B5EF4-FFF2-40B4-BE49-F238E27FC236}">
                <a16:creationId xmlns:a16="http://schemas.microsoft.com/office/drawing/2014/main" id="{F746B3E2-C6DC-DDC2-1019-B11A21481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483" y="1428749"/>
            <a:ext cx="4210050" cy="5197593"/>
          </a:xfrm>
          <a:prstGeom prst="rect">
            <a:avLst/>
          </a:prstGeom>
        </p:spPr>
      </p:pic>
    </p:spTree>
    <p:extLst>
      <p:ext uri="{BB962C8B-B14F-4D97-AF65-F5344CB8AC3E}">
        <p14:creationId xmlns:p14="http://schemas.microsoft.com/office/powerpoint/2010/main" val="429432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D9FE-CDDE-2838-42F3-947AA55776E9}"/>
              </a:ext>
            </a:extLst>
          </p:cNvPr>
          <p:cNvSpPr>
            <a:spLocks noGrp="1"/>
          </p:cNvSpPr>
          <p:nvPr>
            <p:ph type="title"/>
          </p:nvPr>
        </p:nvSpPr>
        <p:spPr/>
        <p:txBody>
          <a:bodyPr>
            <a:normAutofit/>
          </a:bodyPr>
          <a:lstStyle/>
          <a:p>
            <a:r>
              <a:rPr lang="en-US" sz="3200" dirty="0"/>
              <a:t>STEP 3 – SEND OUT OUTSIDE AGENCY APPLICATION 	</a:t>
            </a:r>
            <a:r>
              <a:rPr lang="en-US" dirty="0"/>
              <a:t>	</a:t>
            </a:r>
          </a:p>
        </p:txBody>
      </p:sp>
      <p:sp>
        <p:nvSpPr>
          <p:cNvPr id="4" name="Slide Number Placeholder 3">
            <a:extLst>
              <a:ext uri="{FF2B5EF4-FFF2-40B4-BE49-F238E27FC236}">
                <a16:creationId xmlns:a16="http://schemas.microsoft.com/office/drawing/2014/main" id="{6B1BE743-559B-86CE-3457-B9C2741E442D}"/>
              </a:ext>
            </a:extLst>
          </p:cNvPr>
          <p:cNvSpPr>
            <a:spLocks noGrp="1"/>
          </p:cNvSpPr>
          <p:nvPr>
            <p:ph type="sldNum" sz="quarter" idx="12"/>
          </p:nvPr>
        </p:nvSpPr>
        <p:spPr/>
        <p:txBody>
          <a:bodyPr/>
          <a:lstStyle/>
          <a:p>
            <a:fld id="{155572CF-839E-4C0C-8E60-C33DFEB742C8}" type="slidenum">
              <a:rPr lang="en-US" smtClean="0"/>
              <a:t>5</a:t>
            </a:fld>
            <a:endParaRPr lang="en-US" dirty="0"/>
          </a:p>
        </p:txBody>
      </p:sp>
      <p:sp>
        <p:nvSpPr>
          <p:cNvPr id="6" name="TextBox 5">
            <a:extLst>
              <a:ext uri="{FF2B5EF4-FFF2-40B4-BE49-F238E27FC236}">
                <a16:creationId xmlns:a16="http://schemas.microsoft.com/office/drawing/2014/main" id="{C8EF2ECB-D02B-D236-C137-E9901414FBCA}"/>
              </a:ext>
            </a:extLst>
          </p:cNvPr>
          <p:cNvSpPr txBox="1"/>
          <p:nvPr/>
        </p:nvSpPr>
        <p:spPr>
          <a:xfrm>
            <a:off x="9719304" y="1413597"/>
            <a:ext cx="2328073" cy="923330"/>
          </a:xfrm>
          <a:prstGeom prst="rect">
            <a:avLst/>
          </a:prstGeom>
          <a:noFill/>
        </p:spPr>
        <p:txBody>
          <a:bodyPr wrap="none" rtlCol="0">
            <a:spAutoFit/>
          </a:bodyPr>
          <a:lstStyle/>
          <a:p>
            <a:r>
              <a:rPr lang="en-US" dirty="0"/>
              <a:t>USE SMARTSHEET</a:t>
            </a:r>
          </a:p>
          <a:p>
            <a:r>
              <a:rPr lang="en-US" dirty="0"/>
              <a:t>FOR TRACKING</a:t>
            </a:r>
          </a:p>
          <a:p>
            <a:r>
              <a:rPr lang="en-US" dirty="0"/>
              <a:t>INCOMING REQUESTS</a:t>
            </a:r>
          </a:p>
        </p:txBody>
      </p:sp>
      <p:pic>
        <p:nvPicPr>
          <p:cNvPr id="7" name="Picture 6" descr="A form with text and images&#10;&#10;Description automatically generated with medium confidence">
            <a:extLst>
              <a:ext uri="{FF2B5EF4-FFF2-40B4-BE49-F238E27FC236}">
                <a16:creationId xmlns:a16="http://schemas.microsoft.com/office/drawing/2014/main" id="{5C5702C8-1840-3AF1-1DFE-FE4F50F43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94" y="1244083"/>
            <a:ext cx="3775994" cy="5283465"/>
          </a:xfrm>
          <a:prstGeom prst="rect">
            <a:avLst/>
          </a:prstGeom>
        </p:spPr>
      </p:pic>
      <p:pic>
        <p:nvPicPr>
          <p:cNvPr id="9" name="Picture 8" descr="A document with a white background&#10;&#10;Description automatically generated with medium confidence">
            <a:extLst>
              <a:ext uri="{FF2B5EF4-FFF2-40B4-BE49-F238E27FC236}">
                <a16:creationId xmlns:a16="http://schemas.microsoft.com/office/drawing/2014/main" id="{7F2DC788-4AB6-07FE-B970-8B95926EB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152" y="1244083"/>
            <a:ext cx="4045152" cy="5283464"/>
          </a:xfrm>
          <a:prstGeom prst="rect">
            <a:avLst/>
          </a:prstGeom>
        </p:spPr>
      </p:pic>
    </p:spTree>
    <p:extLst>
      <p:ext uri="{BB962C8B-B14F-4D97-AF65-F5344CB8AC3E}">
        <p14:creationId xmlns:p14="http://schemas.microsoft.com/office/powerpoint/2010/main" val="193608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B58F-EEA7-35A1-AC7D-9CC4B493FB10}"/>
              </a:ext>
            </a:extLst>
          </p:cNvPr>
          <p:cNvSpPr>
            <a:spLocks noGrp="1"/>
          </p:cNvSpPr>
          <p:nvPr>
            <p:ph type="title"/>
          </p:nvPr>
        </p:nvSpPr>
        <p:spPr>
          <a:xfrm>
            <a:off x="8672947" y="637310"/>
            <a:ext cx="3047998" cy="877453"/>
          </a:xfrm>
        </p:spPr>
        <p:txBody>
          <a:bodyPr>
            <a:normAutofit fontScale="90000"/>
          </a:bodyPr>
          <a:lstStyle/>
          <a:p>
            <a:r>
              <a:rPr lang="en-US" sz="2900" dirty="0"/>
              <a:t>STEP 4 – SETUP SMARTSHEETS FOR</a:t>
            </a:r>
            <a:br>
              <a:rPr lang="en-US" sz="2900" dirty="0"/>
            </a:br>
            <a:r>
              <a:rPr lang="en-US" sz="2900" dirty="0"/>
              <a:t>TRACKING APPLICATIONS </a:t>
            </a:r>
            <a:br>
              <a:rPr lang="en-US" sz="2900" dirty="0"/>
            </a:br>
            <a:br>
              <a:rPr lang="en-US" sz="3200" dirty="0"/>
            </a:br>
            <a:r>
              <a:rPr lang="en-US" sz="1300" dirty="0"/>
              <a:t>Smartsheet is an enterprise work management platform that allows you to collaborate, manage, and report on work in real time, automate workflows, and deploy new processes at scale.</a:t>
            </a:r>
            <a:br>
              <a:rPr lang="en-US" sz="3200" dirty="0"/>
            </a:br>
            <a:br>
              <a:rPr lang="en-US" sz="3200" dirty="0"/>
            </a:br>
            <a:br>
              <a:rPr lang="en-US" sz="3200" dirty="0"/>
            </a:br>
            <a:r>
              <a:rPr lang="en-US" sz="3200" dirty="0"/>
              <a:t> </a:t>
            </a:r>
          </a:p>
        </p:txBody>
      </p:sp>
      <p:sp>
        <p:nvSpPr>
          <p:cNvPr id="4" name="Slide Number Placeholder 3">
            <a:extLst>
              <a:ext uri="{FF2B5EF4-FFF2-40B4-BE49-F238E27FC236}">
                <a16:creationId xmlns:a16="http://schemas.microsoft.com/office/drawing/2014/main" id="{A037A792-055A-58E2-05FB-011D85DE1F86}"/>
              </a:ext>
            </a:extLst>
          </p:cNvPr>
          <p:cNvSpPr>
            <a:spLocks noGrp="1"/>
          </p:cNvSpPr>
          <p:nvPr>
            <p:ph type="sldNum" sz="quarter" idx="12"/>
          </p:nvPr>
        </p:nvSpPr>
        <p:spPr/>
        <p:txBody>
          <a:bodyPr/>
          <a:lstStyle/>
          <a:p>
            <a:fld id="{155572CF-839E-4C0C-8E60-C33DFEB742C8}" type="slidenum">
              <a:rPr lang="en-US" smtClean="0"/>
              <a:t>6</a:t>
            </a:fld>
            <a:endParaRPr lang="en-US" dirty="0"/>
          </a:p>
        </p:txBody>
      </p:sp>
      <p:pic>
        <p:nvPicPr>
          <p:cNvPr id="8" name="Picture 7" descr="A screenshot of a blue and white application form&#10;&#10;Description automatically generated">
            <a:extLst>
              <a:ext uri="{FF2B5EF4-FFF2-40B4-BE49-F238E27FC236}">
                <a16:creationId xmlns:a16="http://schemas.microsoft.com/office/drawing/2014/main" id="{12902041-6073-CC76-23B9-94649A4B2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777" y="136971"/>
            <a:ext cx="4226260" cy="6467029"/>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253D78BF-824C-45F2-E517-F6F934DFA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036" y="136971"/>
            <a:ext cx="2826327" cy="6584057"/>
          </a:xfrm>
          <a:prstGeom prst="rect">
            <a:avLst/>
          </a:prstGeom>
        </p:spPr>
      </p:pic>
    </p:spTree>
    <p:extLst>
      <p:ext uri="{BB962C8B-B14F-4D97-AF65-F5344CB8AC3E}">
        <p14:creationId xmlns:p14="http://schemas.microsoft.com/office/powerpoint/2010/main" val="296967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B58F-EEA7-35A1-AC7D-9CC4B493FB10}"/>
              </a:ext>
            </a:extLst>
          </p:cNvPr>
          <p:cNvSpPr>
            <a:spLocks noGrp="1"/>
          </p:cNvSpPr>
          <p:nvPr>
            <p:ph type="title"/>
          </p:nvPr>
        </p:nvSpPr>
        <p:spPr>
          <a:xfrm>
            <a:off x="928850" y="547712"/>
            <a:ext cx="5043649" cy="1050179"/>
          </a:xfrm>
        </p:spPr>
        <p:txBody>
          <a:bodyPr>
            <a:normAutofit/>
          </a:bodyPr>
          <a:lstStyle/>
          <a:p>
            <a:r>
              <a:rPr lang="en-US" sz="3200" dirty="0"/>
              <a:t>SMARTSHEET (cont.) </a:t>
            </a:r>
          </a:p>
        </p:txBody>
      </p:sp>
      <p:sp>
        <p:nvSpPr>
          <p:cNvPr id="4" name="Slide Number Placeholder 3">
            <a:extLst>
              <a:ext uri="{FF2B5EF4-FFF2-40B4-BE49-F238E27FC236}">
                <a16:creationId xmlns:a16="http://schemas.microsoft.com/office/drawing/2014/main" id="{A037A792-055A-58E2-05FB-011D85DE1F86}"/>
              </a:ext>
            </a:extLst>
          </p:cNvPr>
          <p:cNvSpPr>
            <a:spLocks noGrp="1"/>
          </p:cNvSpPr>
          <p:nvPr>
            <p:ph type="sldNum" sz="quarter" idx="12"/>
          </p:nvPr>
        </p:nvSpPr>
        <p:spPr/>
        <p:txBody>
          <a:bodyPr/>
          <a:lstStyle/>
          <a:p>
            <a:fld id="{155572CF-839E-4C0C-8E60-C33DFEB742C8}" type="slidenum">
              <a:rPr lang="en-US" smtClean="0"/>
              <a:t>7</a:t>
            </a:fld>
            <a:endParaRPr lang="en-US" dirty="0"/>
          </a:p>
        </p:txBody>
      </p:sp>
      <p:pic>
        <p:nvPicPr>
          <p:cNvPr id="6" name="Picture 5" descr="A screenshot of a computer&#10;&#10;Description automatically generated">
            <a:extLst>
              <a:ext uri="{FF2B5EF4-FFF2-40B4-BE49-F238E27FC236}">
                <a16:creationId xmlns:a16="http://schemas.microsoft.com/office/drawing/2014/main" id="{C0266057-CE68-DEBB-A32C-42E9FC3EB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850" y="1303710"/>
            <a:ext cx="11010731" cy="4626036"/>
          </a:xfrm>
          <a:prstGeom prst="rect">
            <a:avLst/>
          </a:prstGeom>
        </p:spPr>
      </p:pic>
    </p:spTree>
    <p:extLst>
      <p:ext uri="{BB962C8B-B14F-4D97-AF65-F5344CB8AC3E}">
        <p14:creationId xmlns:p14="http://schemas.microsoft.com/office/powerpoint/2010/main" val="23535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D9FE-CDDE-2838-42F3-947AA55776E9}"/>
              </a:ext>
            </a:extLst>
          </p:cNvPr>
          <p:cNvSpPr>
            <a:spLocks noGrp="1"/>
          </p:cNvSpPr>
          <p:nvPr>
            <p:ph type="title"/>
          </p:nvPr>
        </p:nvSpPr>
        <p:spPr>
          <a:xfrm>
            <a:off x="1371600" y="685800"/>
            <a:ext cx="9601200" cy="699380"/>
          </a:xfrm>
        </p:spPr>
        <p:txBody>
          <a:bodyPr>
            <a:normAutofit/>
          </a:bodyPr>
          <a:lstStyle/>
          <a:p>
            <a:r>
              <a:rPr lang="en-US" sz="3200" dirty="0"/>
              <a:t>STEP 5 – DEFINE/START BUDGET IN ERP SYSTEM</a:t>
            </a:r>
            <a:endParaRPr lang="en-US" dirty="0"/>
          </a:p>
        </p:txBody>
      </p:sp>
      <p:sp>
        <p:nvSpPr>
          <p:cNvPr id="3" name="Content Placeholder 2">
            <a:extLst>
              <a:ext uri="{FF2B5EF4-FFF2-40B4-BE49-F238E27FC236}">
                <a16:creationId xmlns:a16="http://schemas.microsoft.com/office/drawing/2014/main" id="{6EC4529A-76C9-6326-1E5A-EFD293FDE3E3}"/>
              </a:ext>
            </a:extLst>
          </p:cNvPr>
          <p:cNvSpPr>
            <a:spLocks noGrp="1"/>
          </p:cNvSpPr>
          <p:nvPr>
            <p:ph idx="1"/>
          </p:nvPr>
        </p:nvSpPr>
        <p:spPr>
          <a:xfrm>
            <a:off x="1371600" y="1385180"/>
            <a:ext cx="9601200" cy="1143000"/>
          </a:xfrm>
        </p:spPr>
        <p:txBody>
          <a:bodyPr/>
          <a:lstStyle/>
          <a:p>
            <a:r>
              <a:rPr lang="en-US" dirty="0"/>
              <a:t>Our ERP System is Tyler Munis. The Budgeting Module in Tyler allows us to create budgets inside Munis and export budget templates for department heads to complete and return for import.</a:t>
            </a:r>
          </a:p>
          <a:p>
            <a:endParaRPr lang="en-US" dirty="0"/>
          </a:p>
        </p:txBody>
      </p:sp>
      <p:sp>
        <p:nvSpPr>
          <p:cNvPr id="4" name="Slide Number Placeholder 3">
            <a:extLst>
              <a:ext uri="{FF2B5EF4-FFF2-40B4-BE49-F238E27FC236}">
                <a16:creationId xmlns:a16="http://schemas.microsoft.com/office/drawing/2014/main" id="{6B1BE743-559B-86CE-3457-B9C2741E442D}"/>
              </a:ext>
            </a:extLst>
          </p:cNvPr>
          <p:cNvSpPr>
            <a:spLocks noGrp="1"/>
          </p:cNvSpPr>
          <p:nvPr>
            <p:ph type="sldNum" sz="quarter" idx="12"/>
          </p:nvPr>
        </p:nvSpPr>
        <p:spPr/>
        <p:txBody>
          <a:bodyPr/>
          <a:lstStyle/>
          <a:p>
            <a:fld id="{155572CF-839E-4C0C-8E60-C33DFEB742C8}" type="slidenum">
              <a:rPr lang="en-US" smtClean="0"/>
              <a:t>8</a:t>
            </a:fld>
            <a:endParaRPr lang="en-US" dirty="0"/>
          </a:p>
        </p:txBody>
      </p:sp>
      <p:pic>
        <p:nvPicPr>
          <p:cNvPr id="6" name="Picture 5" descr="A screenshot of a computer&#10;&#10;Description automatically generated">
            <a:extLst>
              <a:ext uri="{FF2B5EF4-FFF2-40B4-BE49-F238E27FC236}">
                <a16:creationId xmlns:a16="http://schemas.microsoft.com/office/drawing/2014/main" id="{7C49AEE9-B64D-D283-9046-E8CCD4C0B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374" y="2405958"/>
            <a:ext cx="7947498" cy="4047427"/>
          </a:xfrm>
          <a:prstGeom prst="rect">
            <a:avLst/>
          </a:prstGeom>
        </p:spPr>
      </p:pic>
    </p:spTree>
    <p:extLst>
      <p:ext uri="{BB962C8B-B14F-4D97-AF65-F5344CB8AC3E}">
        <p14:creationId xmlns:p14="http://schemas.microsoft.com/office/powerpoint/2010/main" val="54220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EE9BB3-424E-9D78-A5AF-489E52D29A26}"/>
              </a:ext>
            </a:extLst>
          </p:cNvPr>
          <p:cNvSpPr>
            <a:spLocks noGrp="1"/>
          </p:cNvSpPr>
          <p:nvPr>
            <p:ph type="sldNum" sz="quarter" idx="12"/>
          </p:nvPr>
        </p:nvSpPr>
        <p:spPr/>
        <p:txBody>
          <a:bodyPr/>
          <a:lstStyle/>
          <a:p>
            <a:fld id="{155572CF-839E-4C0C-8E60-C33DFEB742C8}" type="slidenum">
              <a:rPr lang="en-US" smtClean="0"/>
              <a:t>9</a:t>
            </a:fld>
            <a:endParaRPr lang="en-US" dirty="0"/>
          </a:p>
        </p:txBody>
      </p:sp>
      <p:pic>
        <p:nvPicPr>
          <p:cNvPr id="7" name="Picture 6">
            <a:extLst>
              <a:ext uri="{FF2B5EF4-FFF2-40B4-BE49-F238E27FC236}">
                <a16:creationId xmlns:a16="http://schemas.microsoft.com/office/drawing/2014/main" id="{BCC6A72F-E6EC-16A2-8908-33F32A43874B}"/>
              </a:ext>
            </a:extLst>
          </p:cNvPr>
          <p:cNvPicPr>
            <a:picLocks noChangeAspect="1"/>
          </p:cNvPicPr>
          <p:nvPr/>
        </p:nvPicPr>
        <p:blipFill>
          <a:blip r:embed="rId2"/>
          <a:stretch>
            <a:fillRect/>
          </a:stretch>
        </p:blipFill>
        <p:spPr>
          <a:xfrm>
            <a:off x="1005607" y="97551"/>
            <a:ext cx="6965375" cy="6561975"/>
          </a:xfrm>
          <a:prstGeom prst="rect">
            <a:avLst/>
          </a:prstGeom>
        </p:spPr>
      </p:pic>
      <p:sp>
        <p:nvSpPr>
          <p:cNvPr id="8" name="TextBox 7">
            <a:extLst>
              <a:ext uri="{FF2B5EF4-FFF2-40B4-BE49-F238E27FC236}">
                <a16:creationId xmlns:a16="http://schemas.microsoft.com/office/drawing/2014/main" id="{840C49E1-0CC3-A995-E730-664B8BA34887}"/>
              </a:ext>
            </a:extLst>
          </p:cNvPr>
          <p:cNvSpPr txBox="1"/>
          <p:nvPr/>
        </p:nvSpPr>
        <p:spPr>
          <a:xfrm>
            <a:off x="8478981" y="1555035"/>
            <a:ext cx="2721194" cy="923330"/>
          </a:xfrm>
          <a:prstGeom prst="rect">
            <a:avLst/>
          </a:prstGeom>
          <a:noFill/>
        </p:spPr>
        <p:txBody>
          <a:bodyPr wrap="none" rtlCol="0">
            <a:spAutoFit/>
          </a:bodyPr>
          <a:lstStyle/>
          <a:p>
            <a:r>
              <a:rPr lang="en-US" dirty="0"/>
              <a:t>EXAMPLE DEPARTMENT</a:t>
            </a:r>
          </a:p>
          <a:p>
            <a:r>
              <a:rPr lang="en-US" dirty="0"/>
              <a:t>BUDGET TEMPLATE FROM</a:t>
            </a:r>
          </a:p>
          <a:p>
            <a:r>
              <a:rPr lang="en-US" dirty="0"/>
              <a:t>ERP SYSTEM</a:t>
            </a:r>
          </a:p>
        </p:txBody>
      </p:sp>
    </p:spTree>
    <p:extLst>
      <p:ext uri="{BB962C8B-B14F-4D97-AF65-F5344CB8AC3E}">
        <p14:creationId xmlns:p14="http://schemas.microsoft.com/office/powerpoint/2010/main" val="56449958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{5A01CB41-4220-9A4E-BA7B-F80A6F2C02F3}tf10001072</Template>
  <TotalTime>6003</TotalTime>
  <Words>615</Words>
  <Application>Microsoft Macintosh PowerPoint</Application>
  <PresentationFormat>Widescreen</PresentationFormat>
  <Paragraphs>107</Paragraphs>
  <Slides>17</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Franklin Gothic Book</vt:lpstr>
      <vt:lpstr>Crop</vt:lpstr>
      <vt:lpstr>Worksheet</vt:lpstr>
      <vt:lpstr>Madison County</vt:lpstr>
      <vt:lpstr>Key Players in Budget Process</vt:lpstr>
      <vt:lpstr>STEP 1 – CREATE BUDGET CALENDAR  </vt:lpstr>
      <vt:lpstr>STEP 2 – CREATE ONE DRIVE FOLDER STRUCTURE  </vt:lpstr>
      <vt:lpstr>STEP 3 – SEND OUT OUTSIDE AGENCY APPLICATION   </vt:lpstr>
      <vt:lpstr>STEP 4 – SETUP SMARTSHEETS FOR TRACKING APPLICATIONS   Smartsheet is an enterprise work management platform that allows you to collaborate, manage, and report on work in real time, automate workflows, and deploy new processes at scale.    </vt:lpstr>
      <vt:lpstr>SMARTSHEET (cont.) </vt:lpstr>
      <vt:lpstr>STEP 5 – DEFINE/START BUDGET IN ERP SYSTEM</vt:lpstr>
      <vt:lpstr>PowerPoint Presentation</vt:lpstr>
      <vt:lpstr>STEP 6 – MEETING WITH DEPARTMENT HEADS &amp; OUTSIDE AGENCIES </vt:lpstr>
      <vt:lpstr>STEP 7 – MEETING TO DISCUSS REVENUES </vt:lpstr>
      <vt:lpstr>STEP 8 – CREATE BUDGET WORKBOOK</vt:lpstr>
      <vt:lpstr>STEP 9 – HOLD BUDGET WORKSHOPS </vt:lpstr>
      <vt:lpstr>STEP 10 – FINAL STEPS</vt:lpstr>
      <vt:lpstr>STEP 11 – IMPORT DATA INTO ERP SYSTEM </vt:lpstr>
      <vt:lpstr>SURROUNDING COUNTIES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Hobbs</dc:creator>
  <cp:lastModifiedBy>Jennifer Warren</cp:lastModifiedBy>
  <cp:revision>137</cp:revision>
  <cp:lastPrinted>2021-03-18T19:42:39Z</cp:lastPrinted>
  <dcterms:created xsi:type="dcterms:W3CDTF">2018-04-04T20:38:40Z</dcterms:created>
  <dcterms:modified xsi:type="dcterms:W3CDTF">2024-03-20T16:06:14Z</dcterms:modified>
</cp:coreProperties>
</file>