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888" r:id="rId1"/>
  </p:sldMasterIdLst>
  <p:notesMasterIdLst>
    <p:notesMasterId r:id="rId50"/>
  </p:notesMasterIdLst>
  <p:sldIdLst>
    <p:sldId id="256" r:id="rId2"/>
    <p:sldId id="292" r:id="rId3"/>
    <p:sldId id="332" r:id="rId4"/>
    <p:sldId id="333" r:id="rId5"/>
    <p:sldId id="349" r:id="rId6"/>
    <p:sldId id="257" r:id="rId7"/>
    <p:sldId id="296" r:id="rId8"/>
    <p:sldId id="297" r:id="rId9"/>
    <p:sldId id="329" r:id="rId10"/>
    <p:sldId id="324" r:id="rId11"/>
    <p:sldId id="330" r:id="rId12"/>
    <p:sldId id="331" r:id="rId13"/>
    <p:sldId id="369" r:id="rId14"/>
    <p:sldId id="298" r:id="rId15"/>
    <p:sldId id="342" r:id="rId16"/>
    <p:sldId id="341" r:id="rId17"/>
    <p:sldId id="340" r:id="rId18"/>
    <p:sldId id="338" r:id="rId19"/>
    <p:sldId id="336" r:id="rId20"/>
    <p:sldId id="334" r:id="rId21"/>
    <p:sldId id="337" r:id="rId22"/>
    <p:sldId id="351" r:id="rId23"/>
    <p:sldId id="350" r:id="rId24"/>
    <p:sldId id="348" r:id="rId25"/>
    <p:sldId id="352" r:id="rId26"/>
    <p:sldId id="353" r:id="rId27"/>
    <p:sldId id="354" r:id="rId28"/>
    <p:sldId id="355" r:id="rId29"/>
    <p:sldId id="356" r:id="rId30"/>
    <p:sldId id="344" r:id="rId31"/>
    <p:sldId id="346" r:id="rId32"/>
    <p:sldId id="347" r:id="rId33"/>
    <p:sldId id="345" r:id="rId34"/>
    <p:sldId id="357" r:id="rId35"/>
    <p:sldId id="367" r:id="rId36"/>
    <p:sldId id="368" r:id="rId37"/>
    <p:sldId id="365" r:id="rId38"/>
    <p:sldId id="366" r:id="rId39"/>
    <p:sldId id="364" r:id="rId40"/>
    <p:sldId id="358" r:id="rId41"/>
    <p:sldId id="359" r:id="rId42"/>
    <p:sldId id="360" r:id="rId43"/>
    <p:sldId id="361" r:id="rId44"/>
    <p:sldId id="362" r:id="rId45"/>
    <p:sldId id="363" r:id="rId46"/>
    <p:sldId id="370" r:id="rId47"/>
    <p:sldId id="371" r:id="rId48"/>
    <p:sldId id="29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0" autoAdjust="0"/>
  </p:normalViewPr>
  <p:slideViewPr>
    <p:cSldViewPr>
      <p:cViewPr varScale="1">
        <p:scale>
          <a:sx n="86" d="100"/>
          <a:sy n="86" d="100"/>
        </p:scale>
        <p:origin x="696" y="62"/>
      </p:cViewPr>
      <p:guideLst>
        <p:guide orient="horz" pos="2160"/>
        <p:guide pos="2880"/>
      </p:guideLst>
    </p:cSldViewPr>
  </p:slideViewPr>
  <p:outlineViewPr>
    <p:cViewPr>
      <p:scale>
        <a:sx n="33" d="100"/>
        <a:sy n="33" d="100"/>
      </p:scale>
      <p:origin x="0" y="19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BF8DE4-2C01-421B-ADE0-BD72DD653346}" type="datetimeFigureOut">
              <a:rPr lang="en-US" smtClean="0"/>
              <a:pPr/>
              <a:t>4/4/2019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6B513-AC7E-477E-9125-69F096CE9A22}" type="slidenum">
              <a:rPr lang="en-US" smtClean="0"/>
              <a:pPr/>
              <a:t>‹#›</a:t>
            </a:fld>
            <a:endParaRPr lang="en-US"/>
          </a:p>
        </p:txBody>
      </p:sp>
    </p:spTree>
    <p:extLst>
      <p:ext uri="{BB962C8B-B14F-4D97-AF65-F5344CB8AC3E}">
        <p14:creationId xmlns:p14="http://schemas.microsoft.com/office/powerpoint/2010/main" val="224378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F93D710-8F45-4D43-94A7-DCAFAC89D0B5}" type="slidenum">
              <a:rPr lang="en-US" smtClean="0"/>
              <a:pPr/>
              <a:t>16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249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F809BB1-154A-4737-95B8-BAFDD79F6B13}" type="datetimeFigureOut">
              <a:rPr lang="en-US" smtClean="0"/>
              <a:pPr/>
              <a:t>4/4/2019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51530-2572-477B-AA90-9A92C1F153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809BB1-154A-4737-95B8-BAFDD79F6B13}"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809BB1-154A-4737-95B8-BAFDD79F6B13}"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809BB1-154A-4737-95B8-BAFDD79F6B13}"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F809BB1-154A-4737-95B8-BAFDD79F6B13}"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1530-2572-477B-AA90-9A92C1F153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F809BB1-154A-4737-95B8-BAFDD79F6B13}"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F809BB1-154A-4737-95B8-BAFDD79F6B13}" type="datetimeFigureOut">
              <a:rPr lang="en-US" smtClean="0"/>
              <a:pPr/>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F809BB1-154A-4737-95B8-BAFDD79F6B13}" type="datetimeFigureOut">
              <a:rPr lang="en-US" smtClean="0"/>
              <a:pPr/>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09BB1-154A-4737-95B8-BAFDD79F6B13}" type="datetimeFigureOut">
              <a:rPr lang="en-US" smtClean="0"/>
              <a:pPr/>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F809BB1-154A-4737-95B8-BAFDD79F6B13}"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51530-2572-477B-AA90-9A92C1F15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F809BB1-154A-4737-95B8-BAFDD79F6B13}"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51530-2572-477B-AA90-9A92C1F153D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809BB1-154A-4737-95B8-BAFDD79F6B13}" type="datetimeFigureOut">
              <a:rPr lang="en-US" smtClean="0"/>
              <a:pPr/>
              <a:t>4/4/2019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51530-2572-477B-AA90-9A92C1F153D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a:t>Performance Monitoring Tools</a:t>
            </a:r>
            <a:br>
              <a:rPr lang="en-US" sz="3600" dirty="0"/>
            </a:br>
            <a:r>
              <a:rPr lang="en-US" sz="3600" dirty="0"/>
              <a:t>TKProf, ASH and AWR	</a:t>
            </a:r>
          </a:p>
        </p:txBody>
      </p:sp>
      <p:sp>
        <p:nvSpPr>
          <p:cNvPr id="3" name="Subtitle 2"/>
          <p:cNvSpPr>
            <a:spLocks noGrp="1"/>
          </p:cNvSpPr>
          <p:nvPr>
            <p:ph type="subTitle" idx="1"/>
          </p:nvPr>
        </p:nvSpPr>
        <p:spPr/>
        <p:txBody>
          <a:bodyPr>
            <a:normAutofit/>
          </a:bodyPr>
          <a:lstStyle/>
          <a:p>
            <a:r>
              <a:rPr lang="en-US" sz="2400" dirty="0"/>
              <a:t>			</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Generating a trace and </a:t>
            </a:r>
            <a:r>
              <a:rPr lang="en-US" sz="3600" dirty="0" err="1"/>
              <a:t>tkprof</a:t>
            </a:r>
            <a:r>
              <a:rPr lang="en-US" sz="3600" dirty="0"/>
              <a:t>	</a:t>
            </a:r>
          </a:p>
        </p:txBody>
      </p:sp>
      <p:sp>
        <p:nvSpPr>
          <p:cNvPr id="3" name="Content Placeholder 2"/>
          <p:cNvSpPr>
            <a:spLocks noGrp="1"/>
          </p:cNvSpPr>
          <p:nvPr>
            <p:ph idx="1"/>
          </p:nvPr>
        </p:nvSpPr>
        <p:spPr/>
        <p:txBody>
          <a:bodyPr>
            <a:normAutofit fontScale="70000" lnSpcReduction="20000"/>
          </a:bodyPr>
          <a:lstStyle/>
          <a:p>
            <a:r>
              <a:rPr lang="en-US" dirty="0"/>
              <a:t>-- Setting </a:t>
            </a:r>
            <a:r>
              <a:rPr lang="en-US" dirty="0" err="1"/>
              <a:t>tracefile</a:t>
            </a:r>
            <a:r>
              <a:rPr lang="en-US" dirty="0"/>
              <a:t> Identifier inside code.  Note: You may set any appropriate name </a:t>
            </a:r>
          </a:p>
          <a:p>
            <a:pPr>
              <a:buNone/>
            </a:pPr>
            <a:r>
              <a:rPr lang="en-US" dirty="0"/>
              <a:t>           ALTER SESSION SET TRACEFILE_IDENTIFIER = 'Jobname_Perfmon_01';</a:t>
            </a:r>
          </a:p>
          <a:p>
            <a:endParaRPr lang="en-US" dirty="0"/>
          </a:p>
          <a:p>
            <a:r>
              <a:rPr lang="en-US" dirty="0"/>
              <a:t>-- Turn on the trace</a:t>
            </a:r>
            <a:br>
              <a:rPr lang="en-US" dirty="0"/>
            </a:br>
            <a:r>
              <a:rPr lang="en-US" dirty="0"/>
              <a:t>alter session set events '10046 trace name context forever, level 12';</a:t>
            </a:r>
          </a:p>
          <a:p>
            <a:endParaRPr lang="en-US" dirty="0"/>
          </a:p>
          <a:p>
            <a:r>
              <a:rPr lang="en-US" dirty="0"/>
              <a:t>Run your code now. (</a:t>
            </a:r>
            <a:r>
              <a:rPr lang="en-US" dirty="0" err="1"/>
              <a:t>procedure,plsql</a:t>
            </a:r>
            <a:r>
              <a:rPr lang="en-US" dirty="0"/>
              <a:t> block or query)</a:t>
            </a:r>
            <a:br>
              <a:rPr lang="en-US" dirty="0"/>
            </a:br>
            <a:br>
              <a:rPr lang="en-US" dirty="0"/>
            </a:br>
            <a:endParaRPr lang="en-US" dirty="0"/>
          </a:p>
          <a:p>
            <a:r>
              <a:rPr lang="en-US" dirty="0"/>
              <a:t>alter session set </a:t>
            </a:r>
            <a:r>
              <a:rPr lang="en-US" dirty="0" err="1"/>
              <a:t>statistics_level</a:t>
            </a:r>
            <a:r>
              <a:rPr lang="en-US" dirty="0"/>
              <a:t> = &lt;&lt;To the Value which was there before execution&gt;&gt; ; </a:t>
            </a:r>
          </a:p>
          <a:p>
            <a:endParaRPr lang="en-US" b="1" dirty="0"/>
          </a:p>
          <a:p>
            <a:r>
              <a:rPr lang="en-US" b="1" dirty="0"/>
              <a:t>Generate  TKProf </a:t>
            </a:r>
            <a:endParaRPr lang="en-US" dirty="0"/>
          </a:p>
          <a:p>
            <a:r>
              <a:rPr lang="en-US" dirty="0" err="1"/>
              <a:t>tkprof</a:t>
            </a:r>
            <a:r>
              <a:rPr lang="en-US" dirty="0"/>
              <a:t> &lt;trace file name&gt;  &lt;output file name&gt;  sys=no aggregate=yes sort=(</a:t>
            </a:r>
            <a:r>
              <a:rPr lang="en-US" dirty="0" err="1"/>
              <a:t>fchela,exeela,prsela</a:t>
            </a:r>
            <a:r>
              <a:rPr lang="en-US" dirty="0"/>
              <a: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endParaRPr lang="en-US" sz="2800" dirty="0"/>
          </a:p>
          <a:p>
            <a:pPr>
              <a:buNone/>
            </a:pPr>
            <a:r>
              <a:rPr lang="en-US" sz="2800" dirty="0"/>
              <a:t>exec </a:t>
            </a:r>
            <a:r>
              <a:rPr lang="en-US" sz="2800" dirty="0" err="1"/>
              <a:t>dbms_system.set_ev</a:t>
            </a:r>
            <a:r>
              <a:rPr lang="en-US" sz="2800" dirty="0"/>
              <a:t>(sid,serial#,10046,12,'') </a:t>
            </a:r>
          </a:p>
          <a:p>
            <a:pPr>
              <a:buNone/>
            </a:pPr>
            <a:endParaRPr lang="en-US" sz="2800" dirty="0"/>
          </a:p>
          <a:p>
            <a:pPr>
              <a:buNone/>
            </a:pPr>
            <a:r>
              <a:rPr lang="en-US" sz="2800" dirty="0"/>
              <a:t>exec </a:t>
            </a:r>
            <a:r>
              <a:rPr lang="en-US" sz="2800" dirty="0" err="1"/>
              <a:t>dbms_system.set_ev</a:t>
            </a:r>
            <a:r>
              <a:rPr lang="en-US" sz="2800" dirty="0"/>
              <a:t>(sid,serial#,10046,0,'')</a:t>
            </a:r>
          </a:p>
          <a:p>
            <a:pPr>
              <a:buNone/>
            </a:pPr>
            <a:endParaRPr lang="en-US" sz="4000" dirty="0"/>
          </a:p>
          <a:p>
            <a:pPr>
              <a:buNone/>
            </a:pPr>
            <a:r>
              <a:rPr lang="en-US" sz="2800" dirty="0"/>
              <a:t>Use the following query to get the trace file name</a:t>
            </a:r>
            <a:endParaRPr lang="en-US" sz="4000" dirty="0"/>
          </a:p>
          <a:p>
            <a:pPr>
              <a:buNone/>
            </a:pPr>
            <a:r>
              <a:rPr lang="en-US" sz="2800" dirty="0"/>
              <a:t>	select </a:t>
            </a:r>
            <a:r>
              <a:rPr lang="en-US" sz="2800" dirty="0" err="1"/>
              <a:t>rtrim</a:t>
            </a:r>
            <a:r>
              <a:rPr lang="en-US" sz="2800" dirty="0"/>
              <a:t>(</a:t>
            </a:r>
            <a:r>
              <a:rPr lang="en-US" sz="2800" dirty="0" err="1"/>
              <a:t>c.value</a:t>
            </a:r>
            <a:r>
              <a:rPr lang="en-US" sz="2800" dirty="0"/>
              <a:t>,'/')||'/'||</a:t>
            </a:r>
            <a:r>
              <a:rPr lang="en-US" sz="2800" dirty="0" err="1"/>
              <a:t>d.instance_name</a:t>
            </a:r>
            <a:r>
              <a:rPr lang="en-US" sz="2800" dirty="0"/>
              <a:t>||'_</a:t>
            </a:r>
            <a:r>
              <a:rPr lang="en-US" sz="2800" dirty="0" err="1"/>
              <a:t>ora</a:t>
            </a:r>
            <a:r>
              <a:rPr lang="en-US" sz="2800" dirty="0"/>
              <a:t>_'||</a:t>
            </a:r>
            <a:r>
              <a:rPr lang="en-US" sz="2800" dirty="0" err="1"/>
              <a:t>ltrim</a:t>
            </a:r>
            <a:r>
              <a:rPr lang="en-US" sz="2800" dirty="0"/>
              <a:t>(</a:t>
            </a:r>
            <a:r>
              <a:rPr lang="en-US" sz="2800" dirty="0" err="1"/>
              <a:t>to_char</a:t>
            </a:r>
            <a:r>
              <a:rPr lang="en-US" sz="2800" dirty="0"/>
              <a:t>(</a:t>
            </a:r>
            <a:r>
              <a:rPr lang="en-US" sz="2800" dirty="0" err="1"/>
              <a:t>a.spid</a:t>
            </a:r>
            <a:r>
              <a:rPr lang="en-US" sz="2800" dirty="0"/>
              <a:t>))||'.</a:t>
            </a:r>
            <a:r>
              <a:rPr lang="en-US" sz="2800" dirty="0" err="1"/>
              <a:t>trc</a:t>
            </a:r>
            <a:r>
              <a:rPr lang="en-US" sz="2800" dirty="0"/>
              <a:t>'</a:t>
            </a:r>
            <a:br>
              <a:rPr lang="en-US" sz="2800" dirty="0"/>
            </a:br>
            <a:r>
              <a:rPr lang="en-US" sz="2800" dirty="0"/>
              <a:t>from </a:t>
            </a:r>
            <a:r>
              <a:rPr lang="en-US" sz="2800" dirty="0" err="1"/>
              <a:t>v$process</a:t>
            </a:r>
            <a:r>
              <a:rPr lang="en-US" sz="2800" dirty="0"/>
              <a:t> </a:t>
            </a:r>
            <a:r>
              <a:rPr lang="en-US" sz="2800" dirty="0" err="1"/>
              <a:t>a,v$session</a:t>
            </a:r>
            <a:r>
              <a:rPr lang="en-US" sz="2800" dirty="0"/>
              <a:t> </a:t>
            </a:r>
            <a:r>
              <a:rPr lang="en-US" sz="2800" dirty="0" err="1"/>
              <a:t>b,v$parameter</a:t>
            </a:r>
            <a:r>
              <a:rPr lang="en-US" sz="2800" dirty="0"/>
              <a:t> </a:t>
            </a:r>
            <a:r>
              <a:rPr lang="en-US" sz="2800" dirty="0" err="1"/>
              <a:t>c,v$instance</a:t>
            </a:r>
            <a:r>
              <a:rPr lang="en-US" sz="2800" dirty="0"/>
              <a:t> d</a:t>
            </a:r>
            <a:br>
              <a:rPr lang="en-US" sz="2800" dirty="0"/>
            </a:br>
            <a:r>
              <a:rPr lang="en-US" sz="2800" dirty="0"/>
              <a:t>where </a:t>
            </a:r>
            <a:r>
              <a:rPr lang="en-US" sz="2800" dirty="0" err="1"/>
              <a:t>a.addr</a:t>
            </a:r>
            <a:r>
              <a:rPr lang="en-US" sz="2800" dirty="0"/>
              <a:t>=</a:t>
            </a:r>
            <a:r>
              <a:rPr lang="en-US" sz="2800" dirty="0" err="1"/>
              <a:t>b.paddr</a:t>
            </a:r>
            <a:br>
              <a:rPr lang="en-US" sz="2800" dirty="0"/>
            </a:br>
            <a:r>
              <a:rPr lang="en-US" sz="2800" dirty="0"/>
              <a:t>and b.sid= :a1 and </a:t>
            </a:r>
            <a:r>
              <a:rPr lang="en-US" sz="2800" dirty="0" err="1"/>
              <a:t>b.serial</a:t>
            </a:r>
            <a:r>
              <a:rPr lang="en-US" sz="2800" dirty="0"/>
              <a:t>#=:a2</a:t>
            </a:r>
            <a:br>
              <a:rPr lang="en-US" sz="2800" dirty="0"/>
            </a:br>
            <a:r>
              <a:rPr lang="en-US" sz="2800" dirty="0"/>
              <a:t>and   c.name='</a:t>
            </a:r>
            <a:r>
              <a:rPr lang="en-US" sz="2800" dirty="0" err="1"/>
              <a:t>user_dump_dest</a:t>
            </a:r>
            <a:r>
              <a:rPr lang="en-US" sz="2800" dirty="0"/>
              <a:t>'</a:t>
            </a:r>
            <a:endParaRPr lang="en-US" sz="4000" dirty="0"/>
          </a:p>
        </p:txBody>
      </p:sp>
      <p:sp>
        <p:nvSpPr>
          <p:cNvPr id="5" name="Title 4"/>
          <p:cNvSpPr>
            <a:spLocks noGrp="1"/>
          </p:cNvSpPr>
          <p:nvPr>
            <p:ph type="title"/>
          </p:nvPr>
        </p:nvSpPr>
        <p:spPr/>
        <p:txBody>
          <a:bodyPr>
            <a:normAutofit/>
          </a:bodyPr>
          <a:lstStyle/>
          <a:p>
            <a:r>
              <a:rPr lang="en-US" sz="3600" dirty="0"/>
              <a:t>Tracing other’s session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Tracing specific </a:t>
            </a:r>
            <a:r>
              <a:rPr lang="en-US" sz="3600" b="1" dirty="0" err="1"/>
              <a:t>sqls</a:t>
            </a:r>
            <a:endParaRPr lang="en-US" sz="3600" b="1" dirty="0"/>
          </a:p>
        </p:txBody>
      </p:sp>
      <p:sp>
        <p:nvSpPr>
          <p:cNvPr id="3" name="Content Placeholder 2"/>
          <p:cNvSpPr>
            <a:spLocks noGrp="1"/>
          </p:cNvSpPr>
          <p:nvPr>
            <p:ph idx="1"/>
          </p:nvPr>
        </p:nvSpPr>
        <p:spPr/>
        <p:txBody>
          <a:bodyPr>
            <a:normAutofit lnSpcReduction="10000"/>
          </a:bodyPr>
          <a:lstStyle/>
          <a:p>
            <a:r>
              <a:rPr lang="en-US" dirty="0"/>
              <a:t>alter session set events '</a:t>
            </a:r>
            <a:r>
              <a:rPr lang="en-US" dirty="0" err="1"/>
              <a:t>sql_trace</a:t>
            </a:r>
            <a:r>
              <a:rPr lang="en-US" dirty="0"/>
              <a:t> level 12'; </a:t>
            </a:r>
          </a:p>
          <a:p>
            <a:pPr>
              <a:buNone/>
            </a:pPr>
            <a:endParaRPr lang="en-US" dirty="0"/>
          </a:p>
          <a:p>
            <a:pPr>
              <a:buNone/>
            </a:pPr>
            <a:r>
              <a:rPr lang="en-US" dirty="0"/>
              <a:t>	Here cxr83zg2yu4g9 and 517qkwc2bqnap are the SQL IDs</a:t>
            </a:r>
          </a:p>
          <a:p>
            <a:endParaRPr lang="en-US" dirty="0"/>
          </a:p>
          <a:p>
            <a:pPr>
              <a:buNone/>
            </a:pPr>
            <a:r>
              <a:rPr lang="en-US" dirty="0"/>
              <a:t>	alter session set events '</a:t>
            </a:r>
            <a:r>
              <a:rPr lang="en-US" dirty="0" err="1"/>
              <a:t>sql_trace</a:t>
            </a:r>
            <a:r>
              <a:rPr lang="en-US" dirty="0"/>
              <a:t>[sql:cxr83zg2yu4g9|517qkwc2bqnap] level 12';</a:t>
            </a:r>
          </a:p>
          <a:p>
            <a:pPr>
              <a:buNone/>
            </a:pPr>
            <a:endParaRPr lang="en-US" dirty="0"/>
          </a:p>
          <a:p>
            <a:pPr>
              <a:buNone/>
            </a:pPr>
            <a:r>
              <a:rPr lang="en-US" dirty="0"/>
              <a:t>	alter session set events '</a:t>
            </a:r>
            <a:r>
              <a:rPr lang="en-US" dirty="0" err="1"/>
              <a:t>sql_trace</a:t>
            </a:r>
            <a:r>
              <a:rPr lang="en-US" dirty="0"/>
              <a:t>[sql:cxr83zg2yu4g9|517qkwc2bqnap] off';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10046 Trace levels</a:t>
            </a:r>
          </a:p>
        </p:txBody>
      </p:sp>
      <p:sp>
        <p:nvSpPr>
          <p:cNvPr id="3" name="Content Placeholder 2"/>
          <p:cNvSpPr>
            <a:spLocks noGrp="1"/>
          </p:cNvSpPr>
          <p:nvPr>
            <p:ph idx="1"/>
          </p:nvPr>
        </p:nvSpPr>
        <p:spPr/>
        <p:txBody>
          <a:bodyPr>
            <a:normAutofit/>
          </a:bodyPr>
          <a:lstStyle/>
          <a:p>
            <a:pPr>
              <a:buNone/>
            </a:pPr>
            <a:endParaRPr lang="en-US" dirty="0"/>
          </a:p>
          <a:p>
            <a:r>
              <a:rPr lang="en-US" dirty="0"/>
              <a:t>0= No statistics generated10046</a:t>
            </a:r>
          </a:p>
          <a:p>
            <a:r>
              <a:rPr lang="en-US" dirty="0"/>
              <a:t>2=Standard trace output including parsing, executes and fetches etc.</a:t>
            </a:r>
          </a:p>
          <a:p>
            <a:r>
              <a:rPr lang="en-US" dirty="0"/>
              <a:t>4=Level 2 + Bind Variables</a:t>
            </a:r>
          </a:p>
          <a:p>
            <a:r>
              <a:rPr lang="en-US" dirty="0"/>
              <a:t>8=Level 2 + Waits</a:t>
            </a:r>
          </a:p>
          <a:p>
            <a:r>
              <a:rPr lang="en-US" dirty="0"/>
              <a:t>12=Level 2 + Bind Variables + Waits</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Tracing General Guidelines</a:t>
            </a:r>
          </a:p>
        </p:txBody>
      </p:sp>
      <p:sp>
        <p:nvSpPr>
          <p:cNvPr id="3" name="Content Placeholder 2"/>
          <p:cNvSpPr>
            <a:spLocks noGrp="1"/>
          </p:cNvSpPr>
          <p:nvPr>
            <p:ph idx="1"/>
          </p:nvPr>
        </p:nvSpPr>
        <p:spPr/>
        <p:txBody>
          <a:bodyPr>
            <a:normAutofit fontScale="85000" lnSpcReduction="20000"/>
          </a:bodyPr>
          <a:lstStyle/>
          <a:p>
            <a:endParaRPr lang="en-US" sz="2800" dirty="0"/>
          </a:p>
          <a:p>
            <a:pPr lvl="0"/>
            <a:r>
              <a:rPr lang="en-US" sz="2800" dirty="0"/>
              <a:t>Enable the trace from the beginning of the job run or session.</a:t>
            </a:r>
            <a:endParaRPr lang="en-US" sz="3600" dirty="0"/>
          </a:p>
          <a:p>
            <a:pPr lvl="0"/>
            <a:r>
              <a:rPr lang="en-US" sz="2800" dirty="0"/>
              <a:t>Tracing should be enabled for maximum duration, preferably till the end of the job or program.</a:t>
            </a:r>
            <a:endParaRPr lang="en-US" sz="3600" dirty="0"/>
          </a:p>
          <a:p>
            <a:pPr lvl="0"/>
            <a:r>
              <a:rPr lang="en-US" sz="2800" dirty="0"/>
              <a:t>Enable the trace for given SQL, only when you are sure about the problematic SQL.</a:t>
            </a:r>
            <a:endParaRPr lang="en-US" sz="3600" dirty="0"/>
          </a:p>
          <a:p>
            <a:pPr lvl="0"/>
            <a:r>
              <a:rPr lang="en-US" sz="2800" dirty="0"/>
              <a:t>Record the exact timing of the job/session launched and stopped. </a:t>
            </a:r>
            <a:endParaRPr lang="en-US" sz="3600" dirty="0"/>
          </a:p>
          <a:p>
            <a:pPr lvl="0"/>
            <a:r>
              <a:rPr lang="en-US" sz="2800" dirty="0"/>
              <a:t>Record the Info about the program (like module, machine, schema name etc. to  identify the session )  </a:t>
            </a:r>
            <a:endParaRPr lang="en-US" sz="3600" dirty="0"/>
          </a:p>
          <a:p>
            <a:pPr lvl="0"/>
            <a:r>
              <a:rPr lang="en-US" sz="2800" dirty="0"/>
              <a:t>For API call  through wrapper : Enable the trace before running wrapper , run wrapper  , disable the trace</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lgn="ctr">
              <a:buNone/>
            </a:pPr>
            <a:endParaRPr lang="en-US" sz="9000" dirty="0"/>
          </a:p>
          <a:p>
            <a:pPr algn="ctr">
              <a:buNone/>
            </a:pPr>
            <a:r>
              <a:rPr lang="en-US" sz="12000" dirty="0">
                <a:solidFill>
                  <a:schemeClr val="accent2">
                    <a:lumMod val="75000"/>
                  </a:schemeClr>
                </a:solidFill>
              </a:rPr>
              <a:t>ASH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normAutofit/>
          </a:bodyPr>
          <a:lstStyle/>
          <a:p>
            <a:r>
              <a:rPr lang="en-US" sz="3600" dirty="0"/>
              <a:t>ASH Sampling is like taking Pictures</a:t>
            </a:r>
          </a:p>
        </p:txBody>
      </p:sp>
      <p:graphicFrame>
        <p:nvGraphicFramePr>
          <p:cNvPr id="1026" name="Object 3"/>
          <p:cNvGraphicFramePr>
            <a:graphicFrameLocks noChangeAspect="1"/>
          </p:cNvGraphicFramePr>
          <p:nvPr/>
        </p:nvGraphicFramePr>
        <p:xfrm>
          <a:off x="1143000" y="2057400"/>
          <a:ext cx="6146800" cy="2547938"/>
        </p:xfrm>
        <a:graphic>
          <a:graphicData uri="http://schemas.openxmlformats.org/presentationml/2006/ole">
            <mc:AlternateContent xmlns:mc="http://schemas.openxmlformats.org/markup-compatibility/2006">
              <mc:Choice xmlns:v="urn:schemas-microsoft-com:vml" Requires="v">
                <p:oleObj spid="_x0000_s63494" name="Bitmap Image" r:id="rId4" imgW="3123810" imgH="1295238" progId="PBrush">
                  <p:embed/>
                </p:oleObj>
              </mc:Choice>
              <mc:Fallback>
                <p:oleObj name="Bitmap Image" r:id="rId4" imgW="3123810" imgH="1295238"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7400"/>
                        <a:ext cx="6146800" cy="254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9" name="Picture 4" descr="6dae0765-2d83-414a-aec1-a7eef79ebaa5"/>
          <p:cNvPicPr>
            <a:picLocks noChangeAspect="1" noChangeArrowheads="1" noCrop="1"/>
          </p:cNvPicPr>
          <p:nvPr/>
        </p:nvPicPr>
        <p:blipFill>
          <a:blip r:embed="rId6" cstate="print"/>
          <a:srcRect/>
          <a:stretch>
            <a:fillRect/>
          </a:stretch>
        </p:blipFill>
        <p:spPr bwMode="auto">
          <a:xfrm>
            <a:off x="3438525" y="5105400"/>
            <a:ext cx="1514475" cy="1019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368300" y="2967038"/>
            <a:ext cx="7594600" cy="25400"/>
          </a:xfrm>
          <a:prstGeom prst="line">
            <a:avLst/>
          </a:prstGeom>
          <a:noFill/>
          <a:ln w="76200">
            <a:solidFill>
              <a:schemeClr val="bg2"/>
            </a:solidFill>
            <a:round/>
            <a:headEnd/>
            <a:tailEnd type="triangle" w="med" len="med"/>
          </a:ln>
          <a:effectLst/>
        </p:spPr>
        <p:txBody>
          <a:bodyPr/>
          <a:lstStyle/>
          <a:p>
            <a:pPr>
              <a:defRPr/>
            </a:pPr>
            <a:endParaRPr lang="en-US"/>
          </a:p>
        </p:txBody>
      </p:sp>
      <p:sp>
        <p:nvSpPr>
          <p:cNvPr id="5" name="Rectangle 4"/>
          <p:cNvSpPr txBox="1">
            <a:spLocks noChangeArrowheads="1"/>
          </p:cNvSpPr>
          <p:nvPr/>
        </p:nvSpPr>
        <p:spPr>
          <a:xfrm>
            <a:off x="539750" y="0"/>
            <a:ext cx="7772400" cy="82708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2">
                    <a:lumMod val="75000"/>
                  </a:schemeClr>
                </a:solidFill>
                <a:effectLst/>
                <a:uLnTx/>
                <a:uFillTx/>
                <a:latin typeface="+mj-lt"/>
                <a:ea typeface="+mj-ea"/>
                <a:cs typeface="+mj-cs"/>
              </a:rPr>
              <a:t>ASH</a:t>
            </a:r>
            <a:r>
              <a:rPr kumimoji="0" lang="en-US" sz="3600" b="0" i="0" u="none" strike="noStrike" kern="1200" cap="none" spc="0" normalizeH="0" baseline="0" noProof="0" dirty="0">
                <a:ln>
                  <a:noFill/>
                </a:ln>
                <a:solidFill>
                  <a:schemeClr val="tx2"/>
                </a:solidFill>
                <a:effectLst/>
                <a:uLnTx/>
                <a:uFillTx/>
                <a:latin typeface="+mj-lt"/>
                <a:ea typeface="+mj-ea"/>
                <a:cs typeface="+mj-cs"/>
              </a:rPr>
              <a:t> Samples Session State</a:t>
            </a:r>
          </a:p>
        </p:txBody>
      </p:sp>
      <p:sp>
        <p:nvSpPr>
          <p:cNvPr id="6" name="Text Box 9"/>
          <p:cNvSpPr txBox="1">
            <a:spLocks noChangeArrowheads="1"/>
          </p:cNvSpPr>
          <p:nvPr/>
        </p:nvSpPr>
        <p:spPr bwMode="auto">
          <a:xfrm>
            <a:off x="7950200" y="2695575"/>
            <a:ext cx="1193800" cy="579438"/>
          </a:xfrm>
          <a:prstGeom prst="rect">
            <a:avLst/>
          </a:prstGeom>
          <a:noFill/>
          <a:ln w="9525">
            <a:noFill/>
            <a:miter lim="800000"/>
            <a:headEnd/>
            <a:tailEnd/>
          </a:ln>
        </p:spPr>
        <p:txBody>
          <a:bodyPr>
            <a:spAutoFit/>
          </a:bodyPr>
          <a:lstStyle/>
          <a:p>
            <a:pPr eaLnBrk="1" hangingPunct="1"/>
            <a:r>
              <a:rPr lang="en-US" sz="3200">
                <a:solidFill>
                  <a:schemeClr val="tx2"/>
                </a:solidFill>
                <a:effectLst/>
                <a:latin typeface="Times New Roman" pitchFamily="18" charset="0"/>
              </a:rPr>
              <a:t>TIME</a:t>
            </a:r>
          </a:p>
        </p:txBody>
      </p:sp>
      <p:pic>
        <p:nvPicPr>
          <p:cNvPr id="7" name="Picture 5"/>
          <p:cNvPicPr>
            <a:picLocks noChangeAspect="1" noChangeArrowheads="1"/>
          </p:cNvPicPr>
          <p:nvPr/>
        </p:nvPicPr>
        <p:blipFill>
          <a:blip r:embed="rId2" cstate="print"/>
          <a:srcRect/>
          <a:stretch>
            <a:fillRect/>
          </a:stretch>
        </p:blipFill>
        <p:spPr bwMode="auto">
          <a:xfrm>
            <a:off x="639763" y="2257425"/>
            <a:ext cx="534987" cy="1287463"/>
          </a:xfrm>
          <a:prstGeom prst="rect">
            <a:avLst/>
          </a:prstGeom>
          <a:noFill/>
          <a:ln w="9525">
            <a:noFill/>
            <a:miter lim="800000"/>
            <a:headEnd/>
            <a:tailEnd/>
          </a:ln>
        </p:spPr>
      </p:pic>
      <p:pic>
        <p:nvPicPr>
          <p:cNvPr id="8" name="Picture 6"/>
          <p:cNvPicPr>
            <a:picLocks noChangeAspect="1" noChangeArrowheads="1"/>
          </p:cNvPicPr>
          <p:nvPr/>
        </p:nvPicPr>
        <p:blipFill>
          <a:blip r:embed="rId3" cstate="print"/>
          <a:srcRect/>
          <a:stretch>
            <a:fillRect/>
          </a:stretch>
        </p:blipFill>
        <p:spPr bwMode="auto">
          <a:xfrm>
            <a:off x="1970088" y="2276475"/>
            <a:ext cx="504825" cy="1319213"/>
          </a:xfrm>
          <a:prstGeom prst="rect">
            <a:avLst/>
          </a:prstGeom>
          <a:noFill/>
          <a:ln w="9525">
            <a:noFill/>
            <a:miter lim="800000"/>
            <a:headEnd/>
            <a:tailEnd/>
          </a:ln>
        </p:spPr>
      </p:pic>
      <p:pic>
        <p:nvPicPr>
          <p:cNvPr id="9" name="Picture 7"/>
          <p:cNvPicPr>
            <a:picLocks noChangeAspect="1" noChangeArrowheads="1"/>
          </p:cNvPicPr>
          <p:nvPr/>
        </p:nvPicPr>
        <p:blipFill>
          <a:blip r:embed="rId4" cstate="print"/>
          <a:srcRect/>
          <a:stretch>
            <a:fillRect/>
          </a:stretch>
        </p:blipFill>
        <p:spPr bwMode="auto">
          <a:xfrm>
            <a:off x="3082925" y="2254250"/>
            <a:ext cx="528638" cy="1298575"/>
          </a:xfrm>
          <a:prstGeom prst="rect">
            <a:avLst/>
          </a:prstGeom>
          <a:noFill/>
          <a:ln w="9525">
            <a:noFill/>
            <a:miter lim="800000"/>
            <a:headEnd/>
            <a:tailEnd/>
          </a:ln>
        </p:spPr>
      </p:pic>
      <p:pic>
        <p:nvPicPr>
          <p:cNvPr id="10" name="Picture 8"/>
          <p:cNvPicPr>
            <a:picLocks noChangeAspect="1" noChangeArrowheads="1"/>
          </p:cNvPicPr>
          <p:nvPr/>
        </p:nvPicPr>
        <p:blipFill>
          <a:blip r:embed="rId5" cstate="print"/>
          <a:srcRect/>
          <a:stretch>
            <a:fillRect/>
          </a:stretch>
        </p:blipFill>
        <p:spPr bwMode="auto">
          <a:xfrm>
            <a:off x="4410075" y="2263775"/>
            <a:ext cx="546100" cy="1311275"/>
          </a:xfrm>
          <a:prstGeom prst="rect">
            <a:avLst/>
          </a:prstGeom>
          <a:noFill/>
          <a:ln w="9525">
            <a:noFill/>
            <a:miter lim="800000"/>
            <a:headEnd/>
            <a:tailEnd/>
          </a:ln>
        </p:spPr>
      </p:pic>
      <p:pic>
        <p:nvPicPr>
          <p:cNvPr id="11" name="Picture 10"/>
          <p:cNvPicPr>
            <a:picLocks noChangeAspect="1" noChangeArrowheads="1"/>
          </p:cNvPicPr>
          <p:nvPr/>
        </p:nvPicPr>
        <p:blipFill>
          <a:blip r:embed="rId5" cstate="print"/>
          <a:srcRect/>
          <a:stretch>
            <a:fillRect/>
          </a:stretch>
        </p:blipFill>
        <p:spPr bwMode="auto">
          <a:xfrm>
            <a:off x="5586413" y="2252663"/>
            <a:ext cx="547687" cy="1311275"/>
          </a:xfrm>
          <a:prstGeom prst="rect">
            <a:avLst/>
          </a:prstGeom>
          <a:noFill/>
          <a:ln w="9525">
            <a:noFill/>
            <a:miter lim="800000"/>
            <a:headEnd/>
            <a:tailEnd/>
          </a:ln>
        </p:spPr>
      </p:pic>
      <p:pic>
        <p:nvPicPr>
          <p:cNvPr id="12" name="Picture 11"/>
          <p:cNvPicPr>
            <a:picLocks noChangeAspect="1" noChangeArrowheads="1"/>
          </p:cNvPicPr>
          <p:nvPr/>
        </p:nvPicPr>
        <p:blipFill>
          <a:blip r:embed="rId5" cstate="print"/>
          <a:srcRect/>
          <a:stretch>
            <a:fillRect/>
          </a:stretch>
        </p:blipFill>
        <p:spPr bwMode="auto">
          <a:xfrm>
            <a:off x="6902450" y="2244725"/>
            <a:ext cx="546100" cy="1309688"/>
          </a:xfrm>
          <a:prstGeom prst="rect">
            <a:avLst/>
          </a:prstGeom>
          <a:noFill/>
          <a:ln w="9525">
            <a:noFill/>
            <a:miter lim="800000"/>
            <a:headEnd/>
            <a:tailEnd/>
          </a:ln>
        </p:spPr>
      </p:pic>
      <p:sp>
        <p:nvSpPr>
          <p:cNvPr id="13" name="Text Box 12"/>
          <p:cNvSpPr txBox="1">
            <a:spLocks noChangeArrowheads="1"/>
          </p:cNvSpPr>
          <p:nvPr/>
        </p:nvSpPr>
        <p:spPr bwMode="auto">
          <a:xfrm>
            <a:off x="1333500" y="2486025"/>
            <a:ext cx="415925" cy="701675"/>
          </a:xfrm>
          <a:prstGeom prst="rect">
            <a:avLst/>
          </a:prstGeom>
          <a:noFill/>
          <a:ln w="9525">
            <a:noFill/>
            <a:miter lim="800000"/>
            <a:headEnd/>
            <a:tailEnd/>
          </a:ln>
          <a:effectLst/>
        </p:spPr>
        <p:txBody>
          <a:bodyPr>
            <a:spAutoFit/>
          </a:bodyPr>
          <a:lstStyle/>
          <a:p>
            <a:pPr eaLnBrk="1" hangingPunct="1">
              <a:defRPr/>
            </a:pPr>
            <a:r>
              <a:rPr lang="en-US" sz="4000">
                <a:solidFill>
                  <a:srgbClr val="FFFFFF"/>
                </a:solidFill>
                <a:effectLst>
                  <a:outerShdw blurRad="38100" dist="38100" dir="2700000" algn="tl">
                    <a:srgbClr val="000000"/>
                  </a:outerShdw>
                </a:effectLst>
                <a:latin typeface="Times New Roman" pitchFamily="18" charset="0"/>
              </a:rPr>
              <a:t>?</a:t>
            </a:r>
          </a:p>
        </p:txBody>
      </p:sp>
      <p:sp>
        <p:nvSpPr>
          <p:cNvPr id="14" name="Text Box 13"/>
          <p:cNvSpPr txBox="1">
            <a:spLocks noChangeArrowheads="1"/>
          </p:cNvSpPr>
          <p:nvPr/>
        </p:nvSpPr>
        <p:spPr bwMode="auto">
          <a:xfrm>
            <a:off x="2603500" y="2430463"/>
            <a:ext cx="414338" cy="703262"/>
          </a:xfrm>
          <a:prstGeom prst="rect">
            <a:avLst/>
          </a:prstGeom>
          <a:noFill/>
          <a:ln w="9525">
            <a:noFill/>
            <a:miter lim="800000"/>
            <a:headEnd/>
            <a:tailEnd/>
          </a:ln>
          <a:effectLst/>
        </p:spPr>
        <p:txBody>
          <a:bodyPr>
            <a:spAutoFit/>
          </a:bodyPr>
          <a:lstStyle/>
          <a:p>
            <a:pPr eaLnBrk="1" hangingPunct="1">
              <a:defRPr/>
            </a:pPr>
            <a:r>
              <a:rPr lang="en-US" sz="4000">
                <a:solidFill>
                  <a:srgbClr val="FFFFFF"/>
                </a:solidFill>
                <a:effectLst>
                  <a:outerShdw blurRad="38100" dist="38100" dir="2700000" algn="tl">
                    <a:srgbClr val="000000"/>
                  </a:outerShdw>
                </a:effectLst>
                <a:latin typeface="Times New Roman" pitchFamily="18" charset="0"/>
              </a:rPr>
              <a:t>?</a:t>
            </a:r>
          </a:p>
        </p:txBody>
      </p:sp>
      <p:sp>
        <p:nvSpPr>
          <p:cNvPr id="15" name="Text Box 14"/>
          <p:cNvSpPr txBox="1">
            <a:spLocks noChangeArrowheads="1"/>
          </p:cNvSpPr>
          <p:nvPr/>
        </p:nvSpPr>
        <p:spPr bwMode="auto">
          <a:xfrm>
            <a:off x="3768725" y="2486025"/>
            <a:ext cx="414338" cy="701675"/>
          </a:xfrm>
          <a:prstGeom prst="rect">
            <a:avLst/>
          </a:prstGeom>
          <a:noFill/>
          <a:ln w="9525">
            <a:noFill/>
            <a:miter lim="800000"/>
            <a:headEnd/>
            <a:tailEnd/>
          </a:ln>
          <a:effectLst/>
        </p:spPr>
        <p:txBody>
          <a:bodyPr>
            <a:spAutoFit/>
          </a:bodyPr>
          <a:lstStyle/>
          <a:p>
            <a:pPr eaLnBrk="1" hangingPunct="1">
              <a:defRPr/>
            </a:pPr>
            <a:r>
              <a:rPr lang="en-US" sz="4000">
                <a:solidFill>
                  <a:srgbClr val="FFFFFF"/>
                </a:solidFill>
                <a:effectLst>
                  <a:outerShdw blurRad="38100" dist="38100" dir="2700000" algn="tl">
                    <a:srgbClr val="000000"/>
                  </a:outerShdw>
                </a:effectLst>
                <a:latin typeface="Times New Roman" pitchFamily="18" charset="0"/>
              </a:rPr>
              <a:t>?</a:t>
            </a:r>
          </a:p>
        </p:txBody>
      </p:sp>
      <p:sp>
        <p:nvSpPr>
          <p:cNvPr id="16" name="Text Box 15"/>
          <p:cNvSpPr txBox="1">
            <a:spLocks noChangeArrowheads="1"/>
          </p:cNvSpPr>
          <p:nvPr/>
        </p:nvSpPr>
        <p:spPr bwMode="auto">
          <a:xfrm>
            <a:off x="5118100" y="2486025"/>
            <a:ext cx="414338" cy="701675"/>
          </a:xfrm>
          <a:prstGeom prst="rect">
            <a:avLst/>
          </a:prstGeom>
          <a:noFill/>
          <a:ln w="9525">
            <a:noFill/>
            <a:miter lim="800000"/>
            <a:headEnd/>
            <a:tailEnd/>
          </a:ln>
          <a:effectLst/>
        </p:spPr>
        <p:txBody>
          <a:bodyPr>
            <a:spAutoFit/>
          </a:bodyPr>
          <a:lstStyle/>
          <a:p>
            <a:pPr eaLnBrk="1" hangingPunct="1">
              <a:defRPr/>
            </a:pPr>
            <a:r>
              <a:rPr lang="en-US" sz="4000">
                <a:solidFill>
                  <a:srgbClr val="FFFFFF"/>
                </a:solidFill>
                <a:effectLst>
                  <a:outerShdw blurRad="38100" dist="38100" dir="2700000" algn="tl">
                    <a:srgbClr val="000000"/>
                  </a:outerShdw>
                </a:effectLst>
                <a:latin typeface="Times New Roman" pitchFamily="18" charset="0"/>
              </a:rPr>
              <a:t>?</a:t>
            </a:r>
          </a:p>
        </p:txBody>
      </p:sp>
      <p:sp>
        <p:nvSpPr>
          <p:cNvPr id="17" name="Text Box 16"/>
          <p:cNvSpPr txBox="1">
            <a:spLocks noChangeArrowheads="1"/>
          </p:cNvSpPr>
          <p:nvPr/>
        </p:nvSpPr>
        <p:spPr bwMode="auto">
          <a:xfrm>
            <a:off x="6394450" y="2486025"/>
            <a:ext cx="415925" cy="701675"/>
          </a:xfrm>
          <a:prstGeom prst="rect">
            <a:avLst/>
          </a:prstGeom>
          <a:noFill/>
          <a:ln w="9525">
            <a:noFill/>
            <a:miter lim="800000"/>
            <a:headEnd/>
            <a:tailEnd/>
          </a:ln>
          <a:effectLst/>
        </p:spPr>
        <p:txBody>
          <a:bodyPr>
            <a:spAutoFit/>
          </a:bodyPr>
          <a:lstStyle/>
          <a:p>
            <a:pPr eaLnBrk="1" hangingPunct="1">
              <a:defRPr/>
            </a:pPr>
            <a:r>
              <a:rPr lang="en-US" sz="4000">
                <a:solidFill>
                  <a:srgbClr val="FFFFFF"/>
                </a:solidFill>
                <a:effectLst>
                  <a:outerShdw blurRad="38100" dist="38100" dir="2700000" algn="tl">
                    <a:srgbClr val="000000"/>
                  </a:outerShdw>
                </a:effectLst>
                <a:latin typeface="Times New Roman" pitchFamily="18" charset="0"/>
              </a:rPr>
              <a:t>?</a:t>
            </a:r>
          </a:p>
        </p:txBody>
      </p:sp>
      <p:sp>
        <p:nvSpPr>
          <p:cNvPr id="18" name="Text Box 17"/>
          <p:cNvSpPr txBox="1">
            <a:spLocks noChangeArrowheads="1"/>
          </p:cNvSpPr>
          <p:nvPr/>
        </p:nvSpPr>
        <p:spPr bwMode="auto">
          <a:xfrm>
            <a:off x="877888" y="4178300"/>
            <a:ext cx="6792912" cy="822325"/>
          </a:xfrm>
          <a:prstGeom prst="rect">
            <a:avLst/>
          </a:prstGeom>
          <a:noFill/>
          <a:ln w="9525">
            <a:noFill/>
            <a:miter lim="800000"/>
            <a:headEnd/>
            <a:tailEnd/>
          </a:ln>
        </p:spPr>
        <p:txBody>
          <a:bodyPr>
            <a:spAutoFit/>
          </a:bodyPr>
          <a:lstStyle/>
          <a:p>
            <a:pPr eaLnBrk="1" hangingPunct="1"/>
            <a:r>
              <a:rPr lang="en-US" dirty="0">
                <a:solidFill>
                  <a:schemeClr val="tx2"/>
                </a:solidFill>
                <a:effectLst/>
                <a:latin typeface="Times New Roman" pitchFamily="18" charset="0"/>
              </a:rPr>
              <a:t>Sessions change a lot quicker but can get the main picture via sampling by sampling faster</a:t>
            </a:r>
          </a:p>
        </p:txBody>
      </p:sp>
      <p:sp>
        <p:nvSpPr>
          <p:cNvPr id="19" name="Text Box 19"/>
          <p:cNvSpPr txBox="1">
            <a:spLocks noChangeArrowheads="1"/>
          </p:cNvSpPr>
          <p:nvPr/>
        </p:nvSpPr>
        <p:spPr bwMode="auto">
          <a:xfrm>
            <a:off x="787400" y="1308100"/>
            <a:ext cx="2116138" cy="457200"/>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FFFFFF"/>
                  </a:outerShdw>
                </a:effectLst>
              </a:rPr>
              <a:t>Every second </a:t>
            </a:r>
          </a:p>
        </p:txBody>
      </p:sp>
      <p:sp>
        <p:nvSpPr>
          <p:cNvPr id="20" name="Text Box 20"/>
          <p:cNvSpPr txBox="1">
            <a:spLocks noChangeArrowheads="1"/>
          </p:cNvSpPr>
          <p:nvPr/>
        </p:nvSpPr>
        <p:spPr bwMode="auto">
          <a:xfrm>
            <a:off x="468313" y="2024063"/>
            <a:ext cx="909637" cy="304800"/>
          </a:xfrm>
          <a:prstGeom prst="rect">
            <a:avLst/>
          </a:prstGeom>
          <a:noFill/>
          <a:ln w="9525">
            <a:noFill/>
            <a:miter lim="800000"/>
            <a:headEnd/>
            <a:tailEnd/>
          </a:ln>
        </p:spPr>
        <p:txBody>
          <a:bodyPr>
            <a:spAutoFit/>
          </a:bodyPr>
          <a:lstStyle/>
          <a:p>
            <a:pPr eaLnBrk="1" hangingPunct="1"/>
            <a:r>
              <a:rPr lang="en-US" sz="1400" b="1" dirty="0">
                <a:effectLst/>
                <a:latin typeface="Times New Roman" pitchFamily="18" charset="0"/>
              </a:rPr>
              <a:t>10:00:00</a:t>
            </a:r>
          </a:p>
        </p:txBody>
      </p:sp>
      <p:sp>
        <p:nvSpPr>
          <p:cNvPr id="21" name="Text Box 21"/>
          <p:cNvSpPr txBox="1">
            <a:spLocks noChangeArrowheads="1"/>
          </p:cNvSpPr>
          <p:nvPr/>
        </p:nvSpPr>
        <p:spPr bwMode="auto">
          <a:xfrm>
            <a:off x="1774825" y="2012950"/>
            <a:ext cx="1460500" cy="304800"/>
          </a:xfrm>
          <a:prstGeom prst="rect">
            <a:avLst/>
          </a:prstGeom>
          <a:noFill/>
          <a:ln w="9525">
            <a:noFill/>
            <a:miter lim="800000"/>
            <a:headEnd/>
            <a:tailEnd/>
          </a:ln>
        </p:spPr>
        <p:txBody>
          <a:bodyPr>
            <a:spAutoFit/>
          </a:bodyPr>
          <a:lstStyle/>
          <a:p>
            <a:pPr eaLnBrk="1" hangingPunct="1"/>
            <a:r>
              <a:rPr lang="en-US" sz="1400" b="1">
                <a:effectLst/>
                <a:latin typeface="Times New Roman" pitchFamily="18" charset="0"/>
              </a:rPr>
              <a:t>10:00:01</a:t>
            </a:r>
          </a:p>
        </p:txBody>
      </p:sp>
      <p:sp>
        <p:nvSpPr>
          <p:cNvPr id="22" name="Text Box 22"/>
          <p:cNvSpPr txBox="1">
            <a:spLocks noChangeArrowheads="1"/>
          </p:cNvSpPr>
          <p:nvPr/>
        </p:nvSpPr>
        <p:spPr bwMode="auto">
          <a:xfrm>
            <a:off x="2943225" y="2012950"/>
            <a:ext cx="1460500" cy="304800"/>
          </a:xfrm>
          <a:prstGeom prst="rect">
            <a:avLst/>
          </a:prstGeom>
          <a:noFill/>
          <a:ln w="9525">
            <a:noFill/>
            <a:miter lim="800000"/>
            <a:headEnd/>
            <a:tailEnd/>
          </a:ln>
        </p:spPr>
        <p:txBody>
          <a:bodyPr>
            <a:spAutoFit/>
          </a:bodyPr>
          <a:lstStyle/>
          <a:p>
            <a:pPr eaLnBrk="1" hangingPunct="1"/>
            <a:r>
              <a:rPr lang="en-US" sz="1400" b="1">
                <a:effectLst/>
                <a:latin typeface="Times New Roman" pitchFamily="18" charset="0"/>
              </a:rPr>
              <a:t>10:00:02</a:t>
            </a:r>
          </a:p>
        </p:txBody>
      </p:sp>
      <p:sp>
        <p:nvSpPr>
          <p:cNvPr id="23" name="Text Box 23"/>
          <p:cNvSpPr txBox="1">
            <a:spLocks noChangeArrowheads="1"/>
          </p:cNvSpPr>
          <p:nvPr/>
        </p:nvSpPr>
        <p:spPr bwMode="auto">
          <a:xfrm>
            <a:off x="4252913" y="2003425"/>
            <a:ext cx="1460500" cy="304800"/>
          </a:xfrm>
          <a:prstGeom prst="rect">
            <a:avLst/>
          </a:prstGeom>
          <a:noFill/>
          <a:ln w="9525">
            <a:noFill/>
            <a:miter lim="800000"/>
            <a:headEnd/>
            <a:tailEnd/>
          </a:ln>
        </p:spPr>
        <p:txBody>
          <a:bodyPr>
            <a:spAutoFit/>
          </a:bodyPr>
          <a:lstStyle/>
          <a:p>
            <a:pPr eaLnBrk="1" hangingPunct="1"/>
            <a:r>
              <a:rPr lang="en-US" sz="1400" b="1">
                <a:effectLst/>
                <a:latin typeface="Times New Roman" pitchFamily="18" charset="0"/>
              </a:rPr>
              <a:t>10:00:03</a:t>
            </a:r>
          </a:p>
        </p:txBody>
      </p:sp>
      <p:sp>
        <p:nvSpPr>
          <p:cNvPr id="24" name="Text Box 24"/>
          <p:cNvSpPr txBox="1">
            <a:spLocks noChangeArrowheads="1"/>
          </p:cNvSpPr>
          <p:nvPr/>
        </p:nvSpPr>
        <p:spPr bwMode="auto">
          <a:xfrm>
            <a:off x="5456238" y="2012950"/>
            <a:ext cx="1460500" cy="304800"/>
          </a:xfrm>
          <a:prstGeom prst="rect">
            <a:avLst/>
          </a:prstGeom>
          <a:noFill/>
          <a:ln w="9525">
            <a:noFill/>
            <a:miter lim="800000"/>
            <a:headEnd/>
            <a:tailEnd/>
          </a:ln>
        </p:spPr>
        <p:txBody>
          <a:bodyPr>
            <a:spAutoFit/>
          </a:bodyPr>
          <a:lstStyle/>
          <a:p>
            <a:pPr eaLnBrk="1" hangingPunct="1"/>
            <a:r>
              <a:rPr lang="en-US" sz="1400" b="1">
                <a:effectLst/>
                <a:latin typeface="Times New Roman" pitchFamily="18" charset="0"/>
              </a:rPr>
              <a:t>10:00:04</a:t>
            </a:r>
          </a:p>
        </p:txBody>
      </p:sp>
      <p:sp>
        <p:nvSpPr>
          <p:cNvPr id="25" name="Text Box 25"/>
          <p:cNvSpPr txBox="1">
            <a:spLocks noChangeArrowheads="1"/>
          </p:cNvSpPr>
          <p:nvPr/>
        </p:nvSpPr>
        <p:spPr bwMode="auto">
          <a:xfrm>
            <a:off x="6686550" y="2005013"/>
            <a:ext cx="1460500" cy="304800"/>
          </a:xfrm>
          <a:prstGeom prst="rect">
            <a:avLst/>
          </a:prstGeom>
          <a:noFill/>
          <a:ln w="9525">
            <a:noFill/>
            <a:miter lim="800000"/>
            <a:headEnd/>
            <a:tailEnd/>
          </a:ln>
        </p:spPr>
        <p:txBody>
          <a:bodyPr>
            <a:spAutoFit/>
          </a:bodyPr>
          <a:lstStyle/>
          <a:p>
            <a:pPr eaLnBrk="1" hangingPunct="1"/>
            <a:r>
              <a:rPr lang="en-US" sz="1400" b="1">
                <a:effectLst/>
                <a:latin typeface="Times New Roman" pitchFamily="18" charset="0"/>
              </a:rPr>
              <a:t>10:00:05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0" y="204789"/>
            <a:ext cx="9133854" cy="619601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149225" y="22225"/>
            <a:ext cx="7775575" cy="7874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2">
                    <a:lumMod val="75000"/>
                  </a:schemeClr>
                </a:solidFill>
                <a:effectLst/>
                <a:uLnTx/>
                <a:uFillTx/>
                <a:latin typeface="+mj-lt"/>
                <a:ea typeface="+mj-ea"/>
                <a:cs typeface="+mj-cs"/>
              </a:rPr>
              <a:t>Family of ASH Tables</a:t>
            </a:r>
          </a:p>
        </p:txBody>
      </p:sp>
      <p:sp>
        <p:nvSpPr>
          <p:cNvPr id="21" name="Text Box 3"/>
          <p:cNvSpPr txBox="1">
            <a:spLocks noChangeArrowheads="1"/>
          </p:cNvSpPr>
          <p:nvPr/>
        </p:nvSpPr>
        <p:spPr bwMode="auto">
          <a:xfrm>
            <a:off x="825500" y="1358900"/>
            <a:ext cx="1782763" cy="584200"/>
          </a:xfrm>
          <a:prstGeom prst="rect">
            <a:avLst/>
          </a:prstGeom>
          <a:solidFill>
            <a:schemeClr val="bg1"/>
          </a:solidFill>
          <a:ln w="9525">
            <a:solidFill>
              <a:schemeClr val="tx1"/>
            </a:solidFill>
            <a:miter lim="800000"/>
            <a:headEnd/>
            <a:tailEnd/>
          </a:ln>
        </p:spPr>
        <p:txBody>
          <a:bodyPr wrap="none">
            <a:spAutoFit/>
          </a:bodyPr>
          <a:lstStyle/>
          <a:p>
            <a:pPr eaLnBrk="1" hangingPunct="1">
              <a:spcBef>
                <a:spcPct val="0"/>
              </a:spcBef>
            </a:pPr>
            <a:r>
              <a:rPr lang="en-US" sz="3200">
                <a:effectLst/>
                <a:latin typeface="Times New Roman" pitchFamily="18" charset="0"/>
              </a:rPr>
              <a:t>v$session</a:t>
            </a:r>
          </a:p>
        </p:txBody>
      </p:sp>
      <p:sp>
        <p:nvSpPr>
          <p:cNvPr id="22" name="Text Box 4"/>
          <p:cNvSpPr txBox="1">
            <a:spLocks noChangeArrowheads="1"/>
          </p:cNvSpPr>
          <p:nvPr/>
        </p:nvSpPr>
        <p:spPr bwMode="auto">
          <a:xfrm>
            <a:off x="2433638" y="3148013"/>
            <a:ext cx="4348162" cy="587375"/>
          </a:xfrm>
          <a:prstGeom prst="rect">
            <a:avLst/>
          </a:prstGeom>
          <a:solidFill>
            <a:schemeClr val="bg1"/>
          </a:solidFill>
          <a:ln w="9525">
            <a:solidFill>
              <a:schemeClr val="tx1"/>
            </a:solidFill>
            <a:miter lim="800000"/>
            <a:headEnd/>
            <a:tailEnd/>
          </a:ln>
        </p:spPr>
        <p:txBody>
          <a:bodyPr>
            <a:spAutoFit/>
          </a:bodyPr>
          <a:lstStyle/>
          <a:p>
            <a:pPr eaLnBrk="1" hangingPunct="1"/>
            <a:r>
              <a:rPr lang="en-US" sz="3200">
                <a:effectLst/>
                <a:latin typeface="Times New Roman" pitchFamily="18" charset="0"/>
              </a:rPr>
              <a:t>v$active_session_history</a:t>
            </a:r>
          </a:p>
        </p:txBody>
      </p:sp>
      <p:sp>
        <p:nvSpPr>
          <p:cNvPr id="23" name="Text Box 5"/>
          <p:cNvSpPr txBox="1">
            <a:spLocks noChangeArrowheads="1"/>
          </p:cNvSpPr>
          <p:nvPr/>
        </p:nvSpPr>
        <p:spPr bwMode="auto">
          <a:xfrm>
            <a:off x="3981450" y="4921250"/>
            <a:ext cx="4879975" cy="588963"/>
          </a:xfrm>
          <a:prstGeom prst="rect">
            <a:avLst/>
          </a:prstGeom>
          <a:solidFill>
            <a:schemeClr val="bg1"/>
          </a:solidFill>
          <a:ln w="9525">
            <a:solidFill>
              <a:schemeClr val="tx1"/>
            </a:solidFill>
            <a:miter lim="800000"/>
            <a:headEnd/>
            <a:tailEnd/>
          </a:ln>
        </p:spPr>
        <p:txBody>
          <a:bodyPr>
            <a:spAutoFit/>
          </a:bodyPr>
          <a:lstStyle/>
          <a:p>
            <a:pPr eaLnBrk="1" hangingPunct="1"/>
            <a:r>
              <a:rPr lang="en-US" sz="3200">
                <a:effectLst/>
                <a:latin typeface="Times New Roman" pitchFamily="18" charset="0"/>
              </a:rPr>
              <a:t>wrh$active_session_history</a:t>
            </a:r>
          </a:p>
        </p:txBody>
      </p:sp>
      <p:sp>
        <p:nvSpPr>
          <p:cNvPr id="24" name="Line 6"/>
          <p:cNvSpPr>
            <a:spLocks noChangeShapeType="1"/>
          </p:cNvSpPr>
          <p:nvPr/>
        </p:nvSpPr>
        <p:spPr bwMode="auto">
          <a:xfrm flipH="1">
            <a:off x="946150" y="1943100"/>
            <a:ext cx="46038" cy="598488"/>
          </a:xfrm>
          <a:prstGeom prst="line">
            <a:avLst/>
          </a:prstGeom>
          <a:noFill/>
          <a:ln w="28575">
            <a:solidFill>
              <a:schemeClr val="tx1"/>
            </a:solidFill>
            <a:round/>
            <a:headEnd/>
            <a:tailEnd type="triangle" w="med" len="med"/>
          </a:ln>
          <a:effectLst/>
        </p:spPr>
        <p:txBody>
          <a:bodyPr/>
          <a:lstStyle/>
          <a:p>
            <a:pPr>
              <a:defRPr/>
            </a:pPr>
            <a:endParaRPr lang="en-US"/>
          </a:p>
        </p:txBody>
      </p:sp>
      <p:sp>
        <p:nvSpPr>
          <p:cNvPr id="25" name="Line 7"/>
          <p:cNvSpPr>
            <a:spLocks noChangeShapeType="1"/>
          </p:cNvSpPr>
          <p:nvPr/>
        </p:nvSpPr>
        <p:spPr bwMode="auto">
          <a:xfrm>
            <a:off x="4648200" y="3735388"/>
            <a:ext cx="877888" cy="696912"/>
          </a:xfrm>
          <a:prstGeom prst="line">
            <a:avLst/>
          </a:prstGeom>
          <a:noFill/>
          <a:ln w="57150">
            <a:solidFill>
              <a:schemeClr val="tx1"/>
            </a:solidFill>
            <a:round/>
            <a:headEnd/>
            <a:tailEnd type="triangle" w="med" len="med"/>
          </a:ln>
          <a:effectLst/>
        </p:spPr>
        <p:txBody>
          <a:bodyPr/>
          <a:lstStyle/>
          <a:p>
            <a:pPr>
              <a:defRPr/>
            </a:pPr>
            <a:endParaRPr lang="en-US"/>
          </a:p>
        </p:txBody>
      </p:sp>
      <p:sp>
        <p:nvSpPr>
          <p:cNvPr id="26" name="Line 8"/>
          <p:cNvSpPr>
            <a:spLocks noChangeShapeType="1"/>
          </p:cNvSpPr>
          <p:nvPr/>
        </p:nvSpPr>
        <p:spPr bwMode="auto">
          <a:xfrm>
            <a:off x="2608263" y="1871663"/>
            <a:ext cx="1373187" cy="1274762"/>
          </a:xfrm>
          <a:prstGeom prst="line">
            <a:avLst/>
          </a:prstGeom>
          <a:noFill/>
          <a:ln w="57150">
            <a:solidFill>
              <a:schemeClr val="tx1"/>
            </a:solidFill>
            <a:round/>
            <a:headEnd/>
            <a:tailEnd type="triangle" w="med" len="med"/>
          </a:ln>
          <a:effectLst/>
        </p:spPr>
        <p:txBody>
          <a:bodyPr/>
          <a:lstStyle/>
          <a:p>
            <a:pPr>
              <a:defRPr/>
            </a:pPr>
            <a:endParaRPr lang="en-US"/>
          </a:p>
        </p:txBody>
      </p:sp>
      <p:sp>
        <p:nvSpPr>
          <p:cNvPr id="27" name="Text Box 9"/>
          <p:cNvSpPr txBox="1">
            <a:spLocks noChangeArrowheads="1"/>
          </p:cNvSpPr>
          <p:nvPr/>
        </p:nvSpPr>
        <p:spPr bwMode="auto">
          <a:xfrm>
            <a:off x="760413" y="2543175"/>
            <a:ext cx="2408237" cy="376238"/>
          </a:xfrm>
          <a:prstGeom prst="rect">
            <a:avLst/>
          </a:prstGeom>
          <a:solidFill>
            <a:schemeClr val="bg1"/>
          </a:solidFill>
          <a:ln w="9525">
            <a:solidFill>
              <a:schemeClr val="tx1"/>
            </a:solidFill>
            <a:miter lim="800000"/>
            <a:headEnd/>
            <a:tailEnd/>
          </a:ln>
        </p:spPr>
        <p:txBody>
          <a:bodyPr>
            <a:spAutoFit/>
          </a:bodyPr>
          <a:lstStyle/>
          <a:p>
            <a:pPr eaLnBrk="1" hangingPunct="1"/>
            <a:r>
              <a:rPr lang="en-US" sz="1800">
                <a:effectLst/>
                <a:latin typeface="Times New Roman" pitchFamily="18" charset="0"/>
              </a:rPr>
              <a:t>v$session_wait_history</a:t>
            </a:r>
          </a:p>
        </p:txBody>
      </p:sp>
      <p:sp>
        <p:nvSpPr>
          <p:cNvPr id="28" name="Rectangle 10"/>
          <p:cNvSpPr>
            <a:spLocks noChangeArrowheads="1"/>
          </p:cNvSpPr>
          <p:nvPr/>
        </p:nvSpPr>
        <p:spPr bwMode="auto">
          <a:xfrm>
            <a:off x="3543300" y="4425950"/>
            <a:ext cx="5461000" cy="466725"/>
          </a:xfrm>
          <a:prstGeom prst="rect">
            <a:avLst/>
          </a:prstGeom>
          <a:solidFill>
            <a:schemeClr val="bg1"/>
          </a:solidFill>
          <a:ln w="9525">
            <a:solidFill>
              <a:schemeClr val="tx1"/>
            </a:solidFill>
            <a:miter lim="800000"/>
            <a:headEnd/>
            <a:tailEnd/>
          </a:ln>
        </p:spPr>
        <p:txBody>
          <a:bodyPr wrap="none">
            <a:spAutoFit/>
          </a:bodyPr>
          <a:lstStyle/>
          <a:p>
            <a:r>
              <a:rPr lang="en-US">
                <a:effectLst/>
              </a:rPr>
              <a:t>DBA_HIST_ACTIVE_SESS_HISTORY</a:t>
            </a:r>
          </a:p>
        </p:txBody>
      </p:sp>
      <p:sp>
        <p:nvSpPr>
          <p:cNvPr id="29" name="Text Box 3"/>
          <p:cNvSpPr txBox="1">
            <a:spLocks noChangeArrowheads="1"/>
          </p:cNvSpPr>
          <p:nvPr/>
        </p:nvSpPr>
        <p:spPr bwMode="auto">
          <a:xfrm>
            <a:off x="825500" y="809625"/>
            <a:ext cx="1770063" cy="584200"/>
          </a:xfrm>
          <a:prstGeom prst="rect">
            <a:avLst/>
          </a:prstGeom>
          <a:noFill/>
          <a:ln w="9525">
            <a:noFill/>
            <a:miter lim="800000"/>
            <a:headEnd/>
            <a:tailEnd/>
          </a:ln>
        </p:spPr>
        <p:txBody>
          <a:bodyPr wrap="none">
            <a:spAutoFit/>
          </a:bodyPr>
          <a:lstStyle/>
          <a:p>
            <a:pPr eaLnBrk="1" hangingPunct="1">
              <a:spcBef>
                <a:spcPct val="0"/>
              </a:spcBef>
            </a:pPr>
            <a:r>
              <a:rPr lang="en-US" sz="3200">
                <a:effectLst/>
                <a:latin typeface="Times New Roman" pitchFamily="18" charset="0"/>
              </a:rPr>
              <a:t>Real time</a:t>
            </a:r>
          </a:p>
        </p:txBody>
      </p:sp>
      <p:sp>
        <p:nvSpPr>
          <p:cNvPr id="32" name="Text Box 3"/>
          <p:cNvSpPr txBox="1">
            <a:spLocks noChangeArrowheads="1"/>
          </p:cNvSpPr>
          <p:nvPr/>
        </p:nvSpPr>
        <p:spPr bwMode="auto">
          <a:xfrm>
            <a:off x="992188" y="2079625"/>
            <a:ext cx="1824037" cy="461963"/>
          </a:xfrm>
          <a:prstGeom prst="rect">
            <a:avLst/>
          </a:prstGeom>
          <a:noFill/>
          <a:ln w="9525">
            <a:noFill/>
            <a:miter lim="800000"/>
            <a:headEnd/>
            <a:tailEnd/>
          </a:ln>
        </p:spPr>
        <p:txBody>
          <a:bodyPr wrap="none">
            <a:spAutoFit/>
          </a:bodyPr>
          <a:lstStyle/>
          <a:p>
            <a:pPr eaLnBrk="1" hangingPunct="1">
              <a:spcBef>
                <a:spcPct val="0"/>
              </a:spcBef>
            </a:pPr>
            <a:r>
              <a:rPr lang="en-US">
                <a:effectLst/>
                <a:latin typeface="Times New Roman" pitchFamily="18" charset="0"/>
              </a:rPr>
              <a:t>Last 10 waits</a:t>
            </a:r>
          </a:p>
        </p:txBody>
      </p:sp>
      <p:sp>
        <p:nvSpPr>
          <p:cNvPr id="33" name="Text Box 3"/>
          <p:cNvSpPr txBox="1">
            <a:spLocks noChangeArrowheads="1"/>
          </p:cNvSpPr>
          <p:nvPr/>
        </p:nvSpPr>
        <p:spPr bwMode="auto">
          <a:xfrm>
            <a:off x="2692400" y="1409700"/>
            <a:ext cx="3671888" cy="461963"/>
          </a:xfrm>
          <a:prstGeom prst="rect">
            <a:avLst/>
          </a:prstGeom>
          <a:solidFill>
            <a:schemeClr val="bg1"/>
          </a:solidFill>
          <a:ln w="9525">
            <a:noFill/>
            <a:miter lim="800000"/>
            <a:headEnd/>
            <a:tailEnd/>
          </a:ln>
        </p:spPr>
        <p:txBody>
          <a:bodyPr wrap="none">
            <a:spAutoFit/>
          </a:bodyPr>
          <a:lstStyle/>
          <a:p>
            <a:pPr eaLnBrk="1" hangingPunct="1">
              <a:spcBef>
                <a:spcPct val="0"/>
              </a:spcBef>
            </a:pPr>
            <a:r>
              <a:rPr lang="en-US">
                <a:effectLst/>
                <a:latin typeface="Times New Roman" pitchFamily="18" charset="0"/>
              </a:rPr>
              <a:t>(before 10g v$session_wait)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Agenda and Scope</a:t>
            </a:r>
          </a:p>
        </p:txBody>
      </p:sp>
      <p:sp>
        <p:nvSpPr>
          <p:cNvPr id="3" name="Content Placeholder 2"/>
          <p:cNvSpPr>
            <a:spLocks noGrp="1"/>
          </p:cNvSpPr>
          <p:nvPr>
            <p:ph idx="1"/>
          </p:nvPr>
        </p:nvSpPr>
        <p:spPr/>
        <p:txBody>
          <a:bodyPr>
            <a:normAutofit lnSpcReduction="10000"/>
          </a:bodyPr>
          <a:lstStyle/>
          <a:p>
            <a:r>
              <a:rPr lang="en-US" dirty="0"/>
              <a:t>TKProf extraction and interpretation. </a:t>
            </a:r>
          </a:p>
          <a:p>
            <a:pPr>
              <a:buNone/>
            </a:pPr>
            <a:r>
              <a:rPr lang="en-US" dirty="0"/>
              <a:t>	Demo.</a:t>
            </a:r>
          </a:p>
          <a:p>
            <a:r>
              <a:rPr lang="en-US" dirty="0"/>
              <a:t>Introduction to Active Session History (ASH) and demonstration of using ASH.</a:t>
            </a:r>
          </a:p>
          <a:p>
            <a:r>
              <a:rPr lang="en-US" dirty="0"/>
              <a:t>AWR important aspects for performance and walkthrough.</a:t>
            </a:r>
          </a:p>
          <a:p>
            <a:r>
              <a:rPr lang="en-US" dirty="0"/>
              <a:t>Real Time SQL </a:t>
            </a:r>
            <a:r>
              <a:rPr lang="en-US"/>
              <a:t>Monitor.</a:t>
            </a:r>
            <a:endParaRPr lang="en-US" dirty="0"/>
          </a:p>
          <a:p>
            <a:r>
              <a:rPr lang="en-US" dirty="0"/>
              <a:t>Scope is limited to performance monitoring tools and methodologies. Finer details of tuning will be discussed in upcoming sessions.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49" name="Footer Placeholder 3"/>
          <p:cNvSpPr>
            <a:spLocks noGrp="1"/>
          </p:cNvSpPr>
          <p:nvPr>
            <p:ph type="ftr" sz="quarter" idx="10"/>
          </p:nvPr>
        </p:nvSpPr>
        <p:spPr>
          <a:xfrm>
            <a:off x="4786313" y="6635750"/>
            <a:ext cx="1524000" cy="76200"/>
          </a:xfrm>
          <a:noFill/>
        </p:spPr>
        <p:txBody>
          <a:bodyPr/>
          <a:lstStyle/>
          <a:p>
            <a:r>
              <a:rPr lang="en-US"/>
              <a:t>Copyright 2006 Kyle Hailey</a:t>
            </a:r>
          </a:p>
        </p:txBody>
      </p:sp>
      <p:sp>
        <p:nvSpPr>
          <p:cNvPr id="50" name="Rectangle 2"/>
          <p:cNvSpPr>
            <a:spLocks noGrp="1" noChangeArrowheads="1"/>
          </p:cNvSpPr>
          <p:nvPr>
            <p:ph type="title"/>
          </p:nvPr>
        </p:nvSpPr>
        <p:spPr>
          <a:xfrm>
            <a:off x="0" y="-42863"/>
            <a:ext cx="7269163" cy="595313"/>
          </a:xfrm>
        </p:spPr>
        <p:txBody>
          <a:bodyPr>
            <a:normAutofit/>
          </a:bodyPr>
          <a:lstStyle/>
          <a:p>
            <a:pPr>
              <a:defRPr/>
            </a:pPr>
            <a:r>
              <a:rPr lang="en-US" sz="3600" b="1" dirty="0">
                <a:solidFill>
                  <a:schemeClr val="accent2">
                    <a:lumMod val="75000"/>
                  </a:schemeClr>
                </a:solidFill>
              </a:rPr>
              <a:t>v$active_session_history</a:t>
            </a:r>
          </a:p>
        </p:txBody>
      </p:sp>
      <p:sp>
        <p:nvSpPr>
          <p:cNvPr id="51" name="Text Box 3"/>
          <p:cNvSpPr txBox="1">
            <a:spLocks noChangeArrowheads="1"/>
          </p:cNvSpPr>
          <p:nvPr/>
        </p:nvSpPr>
        <p:spPr bwMode="auto">
          <a:xfrm>
            <a:off x="2078038" y="1055688"/>
            <a:ext cx="5667375" cy="1755775"/>
          </a:xfrm>
          <a:prstGeom prst="rect">
            <a:avLst/>
          </a:prstGeom>
          <a:solidFill>
            <a:schemeClr val="accent4">
              <a:lumMod val="40000"/>
              <a:lumOff val="60000"/>
            </a:schemeClr>
          </a:solidFill>
          <a:ln w="9525">
            <a:noFill/>
            <a:miter lim="800000"/>
            <a:headEnd/>
            <a:tailEnd/>
          </a:ln>
        </p:spPr>
        <p:txBody>
          <a:bodyPr>
            <a:spAutoFit/>
          </a:bodyPr>
          <a:lstStyle/>
          <a:p>
            <a:pPr eaLnBrk="1" hangingPunct="1">
              <a:spcBef>
                <a:spcPct val="0"/>
              </a:spcBef>
              <a:defRPr/>
            </a:pPr>
            <a:r>
              <a:rPr lang="en-US" sz="1200" dirty="0">
                <a:effectLst/>
                <a:latin typeface="Courier New" pitchFamily="49" charset="0"/>
              </a:rPr>
              <a:t> SESSION_ID                                NUMBER</a:t>
            </a:r>
          </a:p>
          <a:p>
            <a:pPr eaLnBrk="1" hangingPunct="1">
              <a:spcBef>
                <a:spcPct val="0"/>
              </a:spcBef>
              <a:defRPr/>
            </a:pPr>
            <a:r>
              <a:rPr lang="en-US" sz="1200" dirty="0">
                <a:effectLst/>
                <a:latin typeface="Courier New" pitchFamily="49" charset="0"/>
              </a:rPr>
              <a:t> SESSION_SERIAL#                           NUMBER</a:t>
            </a:r>
          </a:p>
          <a:p>
            <a:pPr eaLnBrk="1" hangingPunct="1">
              <a:spcBef>
                <a:spcPct val="0"/>
              </a:spcBef>
              <a:defRPr/>
            </a:pPr>
            <a:r>
              <a:rPr lang="en-US" sz="1200" dirty="0">
                <a:effectLst/>
                <a:latin typeface="Courier New" pitchFamily="49" charset="0"/>
              </a:rPr>
              <a:t> USER_ID                                   NUMBER</a:t>
            </a:r>
          </a:p>
          <a:p>
            <a:pPr eaLnBrk="1" hangingPunct="1">
              <a:spcBef>
                <a:spcPct val="0"/>
              </a:spcBef>
              <a:defRPr/>
            </a:pPr>
            <a:r>
              <a:rPr lang="en-US" sz="1200" dirty="0">
                <a:effectLst/>
                <a:latin typeface="Courier New" pitchFamily="49" charset="0"/>
              </a:rPr>
              <a:t> SERVICE_HASH                              NUMBER</a:t>
            </a:r>
          </a:p>
          <a:p>
            <a:pPr eaLnBrk="1" hangingPunct="1">
              <a:spcBef>
                <a:spcPct val="0"/>
              </a:spcBef>
              <a:defRPr/>
            </a:pPr>
            <a:r>
              <a:rPr lang="en-US" sz="1200" dirty="0">
                <a:effectLst/>
                <a:latin typeface="Courier New" pitchFamily="49" charset="0"/>
              </a:rPr>
              <a:t> SESSION_TYPE                              VARCHAR2(10)</a:t>
            </a:r>
          </a:p>
          <a:p>
            <a:pPr eaLnBrk="1" hangingPunct="1">
              <a:spcBef>
                <a:spcPct val="0"/>
              </a:spcBef>
              <a:defRPr/>
            </a:pPr>
            <a:r>
              <a:rPr lang="en-US" sz="1200" dirty="0">
                <a:effectLst/>
                <a:latin typeface="Courier New" pitchFamily="49" charset="0"/>
              </a:rPr>
              <a:t> PROGRAM                                   VARCHAR2(64)</a:t>
            </a:r>
          </a:p>
          <a:p>
            <a:pPr eaLnBrk="1" hangingPunct="1">
              <a:spcBef>
                <a:spcPct val="0"/>
              </a:spcBef>
              <a:defRPr/>
            </a:pPr>
            <a:r>
              <a:rPr lang="en-US" sz="1200" dirty="0">
                <a:effectLst/>
                <a:latin typeface="Courier New" pitchFamily="49" charset="0"/>
              </a:rPr>
              <a:t> MODULE                                    VARCHAR2(48)</a:t>
            </a:r>
          </a:p>
          <a:p>
            <a:pPr eaLnBrk="1" hangingPunct="1">
              <a:spcBef>
                <a:spcPct val="0"/>
              </a:spcBef>
              <a:defRPr/>
            </a:pPr>
            <a:r>
              <a:rPr lang="en-US" sz="1200" dirty="0">
                <a:effectLst/>
                <a:latin typeface="Courier New" pitchFamily="49" charset="0"/>
              </a:rPr>
              <a:t> ACTION                                    VARCHAR2(32)</a:t>
            </a:r>
          </a:p>
          <a:p>
            <a:pPr eaLnBrk="1" hangingPunct="1">
              <a:spcBef>
                <a:spcPct val="0"/>
              </a:spcBef>
              <a:defRPr/>
            </a:pPr>
            <a:r>
              <a:rPr lang="en-US" sz="1200" dirty="0">
                <a:effectLst/>
                <a:latin typeface="Courier New" pitchFamily="49" charset="0"/>
              </a:rPr>
              <a:t> CLIENT_ID                                 VARCHAR2(64)</a:t>
            </a:r>
          </a:p>
        </p:txBody>
      </p:sp>
      <p:sp>
        <p:nvSpPr>
          <p:cNvPr id="52" name="Text Box 5"/>
          <p:cNvSpPr txBox="1">
            <a:spLocks noChangeArrowheads="1"/>
          </p:cNvSpPr>
          <p:nvPr/>
        </p:nvSpPr>
        <p:spPr bwMode="auto">
          <a:xfrm>
            <a:off x="2082800" y="3160713"/>
            <a:ext cx="5667375" cy="2309812"/>
          </a:xfrm>
          <a:prstGeom prst="rect">
            <a:avLst/>
          </a:prstGeom>
          <a:solidFill>
            <a:schemeClr val="accent5">
              <a:lumMod val="40000"/>
              <a:lumOff val="60000"/>
            </a:schemeClr>
          </a:solidFill>
          <a:ln w="9525">
            <a:noFill/>
            <a:miter lim="800000"/>
            <a:headEnd/>
            <a:tailEnd/>
          </a:ln>
        </p:spPr>
        <p:txBody>
          <a:bodyPr>
            <a:spAutoFit/>
          </a:bodyPr>
          <a:lstStyle/>
          <a:p>
            <a:pPr eaLnBrk="1" hangingPunct="1">
              <a:spcBef>
                <a:spcPct val="0"/>
              </a:spcBef>
              <a:defRPr/>
            </a:pPr>
            <a:r>
              <a:rPr lang="en-US" sz="1200">
                <a:effectLst/>
                <a:latin typeface="Courier New" pitchFamily="49" charset="0"/>
              </a:rPr>
              <a:t> EVENT                                     VARCHAR2(64)</a:t>
            </a:r>
          </a:p>
          <a:p>
            <a:pPr eaLnBrk="1" hangingPunct="1">
              <a:spcBef>
                <a:spcPct val="0"/>
              </a:spcBef>
              <a:defRPr/>
            </a:pPr>
            <a:r>
              <a:rPr lang="en-US" sz="1200">
                <a:effectLst/>
                <a:latin typeface="Courier New" pitchFamily="49" charset="0"/>
              </a:rPr>
              <a:t> EVENT_ID                                  NUMBER</a:t>
            </a:r>
          </a:p>
          <a:p>
            <a:pPr eaLnBrk="1" hangingPunct="1">
              <a:spcBef>
                <a:spcPct val="0"/>
              </a:spcBef>
              <a:defRPr/>
            </a:pPr>
            <a:r>
              <a:rPr lang="en-US" sz="1200">
                <a:effectLst/>
                <a:latin typeface="Courier New" pitchFamily="49" charset="0"/>
              </a:rPr>
              <a:t> EVENT#                                    NUMBER</a:t>
            </a:r>
          </a:p>
          <a:p>
            <a:pPr eaLnBrk="1" hangingPunct="1">
              <a:spcBef>
                <a:spcPct val="0"/>
              </a:spcBef>
              <a:defRPr/>
            </a:pPr>
            <a:r>
              <a:rPr lang="en-US" sz="1200">
                <a:effectLst/>
                <a:latin typeface="Courier New" pitchFamily="49" charset="0"/>
              </a:rPr>
              <a:t> SEQ#                                      NUMBER</a:t>
            </a:r>
          </a:p>
          <a:p>
            <a:pPr eaLnBrk="1" hangingPunct="1">
              <a:spcBef>
                <a:spcPct val="0"/>
              </a:spcBef>
              <a:defRPr/>
            </a:pPr>
            <a:r>
              <a:rPr lang="en-US" sz="1200">
                <a:effectLst/>
                <a:latin typeface="Courier New" pitchFamily="49" charset="0"/>
              </a:rPr>
              <a:t> P1                                        NUMBER</a:t>
            </a:r>
          </a:p>
          <a:p>
            <a:pPr eaLnBrk="1" hangingPunct="1">
              <a:spcBef>
                <a:spcPct val="0"/>
              </a:spcBef>
              <a:defRPr/>
            </a:pPr>
            <a:r>
              <a:rPr lang="en-US" sz="1200">
                <a:effectLst/>
                <a:latin typeface="Courier New" pitchFamily="49" charset="0"/>
              </a:rPr>
              <a:t> P2                                        NUMBER</a:t>
            </a:r>
          </a:p>
          <a:p>
            <a:pPr eaLnBrk="1" hangingPunct="1">
              <a:spcBef>
                <a:spcPct val="0"/>
              </a:spcBef>
              <a:defRPr/>
            </a:pPr>
            <a:r>
              <a:rPr lang="en-US" sz="1200">
                <a:effectLst/>
                <a:latin typeface="Courier New" pitchFamily="49" charset="0"/>
              </a:rPr>
              <a:t> P3                                        NUMBER</a:t>
            </a:r>
          </a:p>
          <a:p>
            <a:pPr eaLnBrk="1" hangingPunct="1">
              <a:spcBef>
                <a:spcPct val="0"/>
              </a:spcBef>
              <a:defRPr/>
            </a:pPr>
            <a:r>
              <a:rPr lang="en-US" sz="1200">
                <a:effectLst/>
                <a:latin typeface="Courier New" pitchFamily="49" charset="0"/>
              </a:rPr>
              <a:t> WAIT_TIME                                 NUMBER</a:t>
            </a:r>
          </a:p>
          <a:p>
            <a:pPr eaLnBrk="1" hangingPunct="1">
              <a:spcBef>
                <a:spcPct val="0"/>
              </a:spcBef>
              <a:defRPr/>
            </a:pPr>
            <a:r>
              <a:rPr lang="en-US" sz="1200">
                <a:effectLst/>
                <a:latin typeface="Courier New" pitchFamily="49" charset="0"/>
              </a:rPr>
              <a:t> TIME_WAITED                               NUMBER</a:t>
            </a:r>
          </a:p>
          <a:p>
            <a:pPr eaLnBrk="1" hangingPunct="1">
              <a:spcBef>
                <a:spcPct val="0"/>
              </a:spcBef>
              <a:defRPr/>
            </a:pPr>
            <a:r>
              <a:rPr lang="en-US" sz="1200">
                <a:effectLst/>
                <a:latin typeface="Courier New" pitchFamily="49" charset="0"/>
              </a:rPr>
              <a:t> CURRENT_OBJ#                              NUMBER</a:t>
            </a:r>
          </a:p>
          <a:p>
            <a:pPr eaLnBrk="1" hangingPunct="1">
              <a:spcBef>
                <a:spcPct val="0"/>
              </a:spcBef>
              <a:defRPr/>
            </a:pPr>
            <a:r>
              <a:rPr lang="en-US" sz="1200">
                <a:effectLst/>
                <a:latin typeface="Courier New" pitchFamily="49" charset="0"/>
              </a:rPr>
              <a:t> CURRENT_FILE#                             NUMBER</a:t>
            </a:r>
          </a:p>
          <a:p>
            <a:pPr eaLnBrk="1" hangingPunct="1">
              <a:spcBef>
                <a:spcPct val="0"/>
              </a:spcBef>
              <a:defRPr/>
            </a:pPr>
            <a:r>
              <a:rPr lang="en-US" sz="1200">
                <a:effectLst/>
                <a:latin typeface="Courier New" pitchFamily="49" charset="0"/>
              </a:rPr>
              <a:t> CURRENT_BLOCK#                            NUMBER0</a:t>
            </a:r>
          </a:p>
        </p:txBody>
      </p:sp>
      <p:sp>
        <p:nvSpPr>
          <p:cNvPr id="53" name="Text Box 6"/>
          <p:cNvSpPr txBox="1">
            <a:spLocks noChangeArrowheads="1"/>
          </p:cNvSpPr>
          <p:nvPr/>
        </p:nvSpPr>
        <p:spPr bwMode="auto">
          <a:xfrm>
            <a:off x="2095500" y="5387975"/>
            <a:ext cx="5656263" cy="1201738"/>
          </a:xfrm>
          <a:prstGeom prst="rect">
            <a:avLst/>
          </a:prstGeom>
          <a:solidFill>
            <a:schemeClr val="accent6">
              <a:lumMod val="60000"/>
              <a:lumOff val="40000"/>
            </a:schemeClr>
          </a:solidFill>
          <a:ln w="9525">
            <a:noFill/>
            <a:miter lim="800000"/>
            <a:headEnd/>
            <a:tailEnd/>
          </a:ln>
        </p:spPr>
        <p:txBody>
          <a:bodyPr>
            <a:spAutoFit/>
          </a:bodyPr>
          <a:lstStyle/>
          <a:p>
            <a:pPr eaLnBrk="1" hangingPunct="1">
              <a:spcBef>
                <a:spcPct val="0"/>
              </a:spcBef>
              <a:defRPr/>
            </a:pPr>
            <a:r>
              <a:rPr lang="en-US" sz="1200" dirty="0">
                <a:effectLst/>
                <a:latin typeface="Courier New" pitchFamily="49" charset="0"/>
              </a:rPr>
              <a:t> SQL_ID                                    VARCHAR2(13)</a:t>
            </a:r>
          </a:p>
          <a:p>
            <a:pPr eaLnBrk="1" hangingPunct="1">
              <a:spcBef>
                <a:spcPct val="0"/>
              </a:spcBef>
              <a:defRPr/>
            </a:pPr>
            <a:r>
              <a:rPr lang="en-US" sz="1200" dirty="0">
                <a:effectLst/>
                <a:latin typeface="Courier New" pitchFamily="49" charset="0"/>
              </a:rPr>
              <a:t> SQL_CHILD_NUMBER                          NUMBER</a:t>
            </a:r>
          </a:p>
          <a:p>
            <a:pPr eaLnBrk="1" hangingPunct="1">
              <a:spcBef>
                <a:spcPct val="0"/>
              </a:spcBef>
              <a:defRPr/>
            </a:pPr>
            <a:r>
              <a:rPr lang="en-US" sz="1200" dirty="0">
                <a:effectLst/>
                <a:latin typeface="Courier New" pitchFamily="49" charset="0"/>
              </a:rPr>
              <a:t> SQL_PLAN_HASH_VALUE                       NUMBER</a:t>
            </a:r>
          </a:p>
          <a:p>
            <a:pPr eaLnBrk="1" hangingPunct="1">
              <a:spcBef>
                <a:spcPct val="0"/>
              </a:spcBef>
              <a:defRPr/>
            </a:pPr>
            <a:r>
              <a:rPr lang="en-US" sz="1200" dirty="0">
                <a:effectLst/>
                <a:latin typeface="Courier New" pitchFamily="49" charset="0"/>
              </a:rPr>
              <a:t> SQL_OPCODE                                NUMBER</a:t>
            </a:r>
          </a:p>
          <a:p>
            <a:pPr eaLnBrk="1" hangingPunct="1">
              <a:spcBef>
                <a:spcPct val="0"/>
              </a:spcBef>
              <a:defRPr/>
            </a:pPr>
            <a:r>
              <a:rPr lang="en-US" sz="1200" dirty="0">
                <a:effectLst/>
                <a:latin typeface="Courier New" pitchFamily="49" charset="0"/>
              </a:rPr>
              <a:t> QC_SESSION_ID                             NUMBER</a:t>
            </a:r>
          </a:p>
          <a:p>
            <a:pPr eaLnBrk="1" hangingPunct="1">
              <a:spcBef>
                <a:spcPct val="0"/>
              </a:spcBef>
              <a:defRPr/>
            </a:pPr>
            <a:r>
              <a:rPr lang="en-US" sz="1200" dirty="0">
                <a:effectLst/>
                <a:latin typeface="Courier New" pitchFamily="49" charset="0"/>
              </a:rPr>
              <a:t> QC_INSTANCE_ID                            NUMBER</a:t>
            </a:r>
          </a:p>
        </p:txBody>
      </p:sp>
      <p:sp>
        <p:nvSpPr>
          <p:cNvPr id="54" name="Text Box 7"/>
          <p:cNvSpPr txBox="1">
            <a:spLocks noChangeArrowheads="1"/>
          </p:cNvSpPr>
          <p:nvPr/>
        </p:nvSpPr>
        <p:spPr bwMode="auto">
          <a:xfrm>
            <a:off x="2089150" y="614363"/>
            <a:ext cx="5657850" cy="457200"/>
          </a:xfrm>
          <a:prstGeom prst="rect">
            <a:avLst/>
          </a:prstGeom>
          <a:solidFill>
            <a:schemeClr val="accent3">
              <a:lumMod val="40000"/>
              <a:lumOff val="60000"/>
            </a:schemeClr>
          </a:solidFill>
          <a:ln w="9525">
            <a:noFill/>
            <a:miter lim="800000"/>
            <a:headEnd/>
            <a:tailEnd/>
          </a:ln>
        </p:spPr>
        <p:txBody>
          <a:bodyPr>
            <a:spAutoFit/>
          </a:bodyPr>
          <a:lstStyle/>
          <a:p>
            <a:pPr eaLnBrk="1" hangingPunct="1">
              <a:spcBef>
                <a:spcPct val="0"/>
              </a:spcBef>
              <a:defRPr/>
            </a:pPr>
            <a:r>
              <a:rPr lang="en-US" sz="1200" dirty="0">
                <a:effectLst/>
                <a:latin typeface="Courier New" pitchFamily="49" charset="0"/>
              </a:rPr>
              <a:t> SAMPLE_ID                                 NUMBER</a:t>
            </a:r>
          </a:p>
          <a:p>
            <a:pPr eaLnBrk="1" hangingPunct="1">
              <a:spcBef>
                <a:spcPct val="0"/>
              </a:spcBef>
              <a:defRPr/>
            </a:pPr>
            <a:r>
              <a:rPr lang="en-US" sz="1200" dirty="0">
                <a:effectLst/>
                <a:latin typeface="Courier New" pitchFamily="49" charset="0"/>
              </a:rPr>
              <a:t> SAMPLE_TIME                               TIMESTAMP(3)</a:t>
            </a:r>
          </a:p>
        </p:txBody>
      </p:sp>
      <p:sp>
        <p:nvSpPr>
          <p:cNvPr id="55" name="Text Box 12"/>
          <p:cNvSpPr txBox="1">
            <a:spLocks noChangeArrowheads="1"/>
          </p:cNvSpPr>
          <p:nvPr/>
        </p:nvSpPr>
        <p:spPr bwMode="auto">
          <a:xfrm>
            <a:off x="2079625" y="2757488"/>
            <a:ext cx="5670550" cy="457200"/>
          </a:xfrm>
          <a:prstGeom prst="rect">
            <a:avLst/>
          </a:prstGeom>
          <a:solidFill>
            <a:schemeClr val="accent5">
              <a:lumMod val="60000"/>
              <a:lumOff val="40000"/>
            </a:schemeClr>
          </a:solidFill>
          <a:ln w="9525">
            <a:noFill/>
            <a:miter lim="800000"/>
            <a:headEnd/>
            <a:tailEnd/>
          </a:ln>
        </p:spPr>
        <p:txBody>
          <a:bodyPr>
            <a:spAutoFit/>
          </a:bodyPr>
          <a:lstStyle/>
          <a:p>
            <a:pPr eaLnBrk="1" hangingPunct="1">
              <a:spcBef>
                <a:spcPct val="0"/>
              </a:spcBef>
              <a:defRPr/>
            </a:pPr>
            <a:r>
              <a:rPr lang="en-US" sz="1000">
                <a:effectLst/>
                <a:latin typeface="Courier New" pitchFamily="49" charset="0"/>
              </a:rPr>
              <a:t> </a:t>
            </a:r>
            <a:r>
              <a:rPr lang="en-US" sz="1200">
                <a:effectLst/>
                <a:latin typeface="Courier New" pitchFamily="49" charset="0"/>
              </a:rPr>
              <a:t>SESSION_STATE                             VARCHAR2(7)</a:t>
            </a:r>
          </a:p>
          <a:p>
            <a:pPr eaLnBrk="1" hangingPunct="1">
              <a:spcBef>
                <a:spcPct val="0"/>
              </a:spcBef>
              <a:defRPr/>
            </a:pPr>
            <a:r>
              <a:rPr lang="en-US" sz="1200">
                <a:effectLst/>
                <a:latin typeface="Courier New" pitchFamily="49" charset="0"/>
              </a:rPr>
              <a:t> WAIT_TIME                                 NUMBER</a:t>
            </a:r>
          </a:p>
        </p:txBody>
      </p:sp>
      <p:sp>
        <p:nvSpPr>
          <p:cNvPr id="56" name="Text Box 14"/>
          <p:cNvSpPr txBox="1">
            <a:spLocks noChangeArrowheads="1"/>
          </p:cNvSpPr>
          <p:nvPr/>
        </p:nvSpPr>
        <p:spPr bwMode="auto">
          <a:xfrm>
            <a:off x="2087563" y="6581775"/>
            <a:ext cx="5657850" cy="244475"/>
          </a:xfrm>
          <a:prstGeom prst="rect">
            <a:avLst/>
          </a:prstGeom>
          <a:solidFill>
            <a:schemeClr val="bg1">
              <a:lumMod val="85000"/>
            </a:schemeClr>
          </a:solidFill>
          <a:ln w="9525">
            <a:noFill/>
            <a:miter lim="800000"/>
            <a:headEnd/>
            <a:tailEnd/>
          </a:ln>
        </p:spPr>
        <p:txBody>
          <a:bodyPr>
            <a:spAutoFit/>
          </a:bodyPr>
          <a:lstStyle/>
          <a:p>
            <a:pPr eaLnBrk="1" hangingPunct="1">
              <a:spcBef>
                <a:spcPct val="0"/>
              </a:spcBef>
              <a:defRPr/>
            </a:pPr>
            <a:r>
              <a:rPr lang="en-US" sz="1000" dirty="0">
                <a:effectLst/>
                <a:latin typeface="Courier New" pitchFamily="49" charset="0"/>
              </a:rPr>
              <a:t>TIME_WAITED                                        NUMBER</a:t>
            </a:r>
          </a:p>
        </p:txBody>
      </p:sp>
      <p:sp>
        <p:nvSpPr>
          <p:cNvPr id="57" name="Rectangle 8"/>
          <p:cNvSpPr>
            <a:spLocks noChangeArrowheads="1"/>
          </p:cNvSpPr>
          <p:nvPr/>
        </p:nvSpPr>
        <p:spPr bwMode="auto">
          <a:xfrm>
            <a:off x="850900" y="695325"/>
            <a:ext cx="1017588" cy="468313"/>
          </a:xfrm>
          <a:prstGeom prst="rect">
            <a:avLst/>
          </a:prstGeom>
          <a:noFill/>
          <a:ln w="9525">
            <a:noFill/>
            <a:miter lim="800000"/>
            <a:headEnd/>
            <a:tailEnd/>
          </a:ln>
        </p:spPr>
        <p:txBody>
          <a:bodyPr wrap="none" anchor="ctr"/>
          <a:lstStyle/>
          <a:p>
            <a:pPr eaLnBrk="1" hangingPunct="1">
              <a:spcBef>
                <a:spcPct val="0"/>
              </a:spcBef>
            </a:pPr>
            <a:r>
              <a:rPr lang="en-US">
                <a:effectLst/>
                <a:latin typeface="Times New Roman" pitchFamily="18" charset="0"/>
              </a:rPr>
              <a:t>When </a:t>
            </a:r>
          </a:p>
          <a:p>
            <a:pPr eaLnBrk="1" hangingPunct="1">
              <a:spcBef>
                <a:spcPct val="0"/>
              </a:spcBef>
            </a:pPr>
            <a:endParaRPr lang="en-US">
              <a:effectLst/>
              <a:latin typeface="Times New Roman" pitchFamily="18" charset="0"/>
            </a:endParaRPr>
          </a:p>
        </p:txBody>
      </p:sp>
      <p:sp>
        <p:nvSpPr>
          <p:cNvPr id="58" name="Text Box 9"/>
          <p:cNvSpPr txBox="1">
            <a:spLocks noChangeArrowheads="1"/>
          </p:cNvSpPr>
          <p:nvPr/>
        </p:nvSpPr>
        <p:spPr bwMode="auto">
          <a:xfrm>
            <a:off x="874713" y="1111250"/>
            <a:ext cx="1935162" cy="1200150"/>
          </a:xfrm>
          <a:prstGeom prst="rect">
            <a:avLst/>
          </a:prstGeom>
          <a:noFill/>
          <a:ln w="9525">
            <a:noFill/>
            <a:miter lim="800000"/>
            <a:headEnd/>
            <a:tailEnd/>
          </a:ln>
        </p:spPr>
        <p:txBody>
          <a:bodyPr>
            <a:spAutoFit/>
          </a:bodyPr>
          <a:lstStyle/>
          <a:p>
            <a:pPr eaLnBrk="1" hangingPunct="1">
              <a:lnSpc>
                <a:spcPct val="50000"/>
              </a:lnSpc>
            </a:pPr>
            <a:endParaRPr lang="en-US" dirty="0">
              <a:effectLst/>
              <a:latin typeface="Times New Roman" pitchFamily="18" charset="0"/>
            </a:endParaRPr>
          </a:p>
          <a:p>
            <a:pPr eaLnBrk="1" hangingPunct="1">
              <a:lnSpc>
                <a:spcPct val="50000"/>
              </a:lnSpc>
            </a:pPr>
            <a:r>
              <a:rPr lang="en-US" dirty="0">
                <a:effectLst/>
                <a:latin typeface="Times New Roman" pitchFamily="18" charset="0"/>
              </a:rPr>
              <a:t>Session </a:t>
            </a:r>
          </a:p>
          <a:p>
            <a:pPr eaLnBrk="1" hangingPunct="1"/>
            <a:endParaRPr lang="en-US" dirty="0">
              <a:effectLst/>
              <a:latin typeface="Times New Roman" pitchFamily="18" charset="0"/>
            </a:endParaRPr>
          </a:p>
        </p:txBody>
      </p:sp>
      <p:sp>
        <p:nvSpPr>
          <p:cNvPr id="59" name="Text Box 10"/>
          <p:cNvSpPr txBox="1">
            <a:spLocks noChangeArrowheads="1"/>
          </p:cNvSpPr>
          <p:nvPr/>
        </p:nvSpPr>
        <p:spPr bwMode="auto">
          <a:xfrm>
            <a:off x="908050" y="5399088"/>
            <a:ext cx="1808163" cy="720725"/>
          </a:xfrm>
          <a:prstGeom prst="rect">
            <a:avLst/>
          </a:prstGeom>
          <a:noFill/>
          <a:ln w="9525">
            <a:noFill/>
            <a:miter lim="800000"/>
            <a:headEnd/>
            <a:tailEnd/>
          </a:ln>
        </p:spPr>
        <p:txBody>
          <a:bodyPr>
            <a:spAutoFit/>
          </a:bodyPr>
          <a:lstStyle/>
          <a:p>
            <a:pPr eaLnBrk="1" hangingPunct="1">
              <a:lnSpc>
                <a:spcPct val="60000"/>
              </a:lnSpc>
            </a:pPr>
            <a:endParaRPr lang="en-US">
              <a:effectLst/>
              <a:latin typeface="Times New Roman" pitchFamily="18" charset="0"/>
            </a:endParaRPr>
          </a:p>
          <a:p>
            <a:pPr eaLnBrk="1" hangingPunct="1">
              <a:lnSpc>
                <a:spcPct val="60000"/>
              </a:lnSpc>
            </a:pPr>
            <a:r>
              <a:rPr lang="en-US">
                <a:effectLst/>
                <a:latin typeface="Times New Roman" pitchFamily="18" charset="0"/>
              </a:rPr>
              <a:t>SQL</a:t>
            </a:r>
          </a:p>
        </p:txBody>
      </p:sp>
      <p:sp>
        <p:nvSpPr>
          <p:cNvPr id="60" name="Text Box 11"/>
          <p:cNvSpPr txBox="1">
            <a:spLocks noChangeArrowheads="1"/>
          </p:cNvSpPr>
          <p:nvPr/>
        </p:nvSpPr>
        <p:spPr bwMode="auto">
          <a:xfrm>
            <a:off x="938213" y="3543300"/>
            <a:ext cx="2176462" cy="647700"/>
          </a:xfrm>
          <a:prstGeom prst="rect">
            <a:avLst/>
          </a:prstGeom>
          <a:noFill/>
          <a:ln w="9525">
            <a:noFill/>
            <a:miter lim="800000"/>
            <a:headEnd/>
            <a:tailEnd/>
          </a:ln>
        </p:spPr>
        <p:txBody>
          <a:bodyPr>
            <a:spAutoFit/>
          </a:bodyPr>
          <a:lstStyle/>
          <a:p>
            <a:pPr eaLnBrk="1" hangingPunct="1">
              <a:lnSpc>
                <a:spcPct val="50000"/>
              </a:lnSpc>
            </a:pPr>
            <a:endParaRPr lang="en-US">
              <a:effectLst/>
              <a:latin typeface="Times New Roman" pitchFamily="18" charset="0"/>
            </a:endParaRPr>
          </a:p>
          <a:p>
            <a:pPr eaLnBrk="1" hangingPunct="1">
              <a:lnSpc>
                <a:spcPct val="50000"/>
              </a:lnSpc>
            </a:pPr>
            <a:r>
              <a:rPr lang="en-US">
                <a:effectLst/>
                <a:latin typeface="Times New Roman" pitchFamily="18" charset="0"/>
              </a:rPr>
              <a:t>Wait</a:t>
            </a:r>
          </a:p>
        </p:txBody>
      </p:sp>
      <p:sp>
        <p:nvSpPr>
          <p:cNvPr id="61" name="Rectangle 13"/>
          <p:cNvSpPr>
            <a:spLocks noChangeArrowheads="1"/>
          </p:cNvSpPr>
          <p:nvPr/>
        </p:nvSpPr>
        <p:spPr bwMode="auto">
          <a:xfrm>
            <a:off x="958850" y="2625725"/>
            <a:ext cx="1017588" cy="468313"/>
          </a:xfrm>
          <a:prstGeom prst="rect">
            <a:avLst/>
          </a:prstGeom>
          <a:noFill/>
          <a:ln w="9525">
            <a:noFill/>
            <a:miter lim="800000"/>
            <a:headEnd/>
            <a:tailEnd/>
          </a:ln>
        </p:spPr>
        <p:txBody>
          <a:bodyPr wrap="none" anchor="ctr"/>
          <a:lstStyle/>
          <a:p>
            <a:pPr eaLnBrk="1" hangingPunct="1">
              <a:spcBef>
                <a:spcPct val="0"/>
              </a:spcBef>
            </a:pPr>
            <a:r>
              <a:rPr lang="en-US">
                <a:effectLst/>
                <a:latin typeface="Times New Roman" pitchFamily="18" charset="0"/>
              </a:rPr>
              <a:t>State </a:t>
            </a:r>
          </a:p>
        </p:txBody>
      </p:sp>
      <p:sp>
        <p:nvSpPr>
          <p:cNvPr id="62" name="Text Box 15"/>
          <p:cNvSpPr txBox="1">
            <a:spLocks noChangeArrowheads="1"/>
          </p:cNvSpPr>
          <p:nvPr/>
        </p:nvSpPr>
        <p:spPr bwMode="auto">
          <a:xfrm>
            <a:off x="901700" y="6137275"/>
            <a:ext cx="1808163" cy="738188"/>
          </a:xfrm>
          <a:prstGeom prst="rect">
            <a:avLst/>
          </a:prstGeom>
          <a:noFill/>
          <a:ln w="9525">
            <a:noFill/>
            <a:miter lim="800000"/>
            <a:headEnd/>
            <a:tailEnd/>
          </a:ln>
        </p:spPr>
        <p:txBody>
          <a:bodyPr>
            <a:spAutoFit/>
          </a:bodyPr>
          <a:lstStyle/>
          <a:p>
            <a:pPr eaLnBrk="1" hangingPunct="1">
              <a:lnSpc>
                <a:spcPct val="60000"/>
              </a:lnSpc>
            </a:pPr>
            <a:endParaRPr lang="en-US">
              <a:effectLst/>
              <a:latin typeface="Times New Roman" pitchFamily="18" charset="0"/>
            </a:endParaRPr>
          </a:p>
          <a:p>
            <a:pPr eaLnBrk="1" hangingPunct="1">
              <a:lnSpc>
                <a:spcPct val="60000"/>
              </a:lnSpc>
            </a:pPr>
            <a:r>
              <a:rPr lang="en-US">
                <a:solidFill>
                  <a:schemeClr val="bg1"/>
                </a:solidFill>
                <a:effectLst/>
                <a:latin typeface="Times New Roman" pitchFamily="18" charset="0"/>
              </a:rPr>
              <a:t>Duration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57" grpId="0"/>
      <p:bldP spid="58" grpId="0"/>
      <p:bldP spid="59" grpId="0"/>
      <p:bldP spid="60" grpId="0"/>
      <p:bldP spid="61" grpId="0"/>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600" b="1" dirty="0"/>
            </a:br>
            <a:r>
              <a:rPr lang="en-US" sz="3600" b="1" dirty="0"/>
              <a:t>Running ASH Report</a:t>
            </a:r>
          </a:p>
        </p:txBody>
      </p:sp>
      <p:pic>
        <p:nvPicPr>
          <p:cNvPr id="61442" name="Picture 2"/>
          <p:cNvPicPr>
            <a:picLocks noGrp="1" noChangeAspect="1" noChangeArrowheads="1"/>
          </p:cNvPicPr>
          <p:nvPr>
            <p:ph idx="1"/>
          </p:nvPr>
        </p:nvPicPr>
        <p:blipFill>
          <a:blip r:embed="rId2" cstate="print"/>
          <a:srcRect/>
          <a:stretch>
            <a:fillRect/>
          </a:stretch>
        </p:blipFill>
        <p:spPr bwMode="auto">
          <a:xfrm>
            <a:off x="533400" y="1905000"/>
            <a:ext cx="8229600" cy="2521857"/>
          </a:xfrm>
          <a:prstGeom prst="rect">
            <a:avLst/>
          </a:prstGeom>
          <a:noFill/>
          <a:ln w="9525">
            <a:noFill/>
            <a:miter lim="800000"/>
            <a:headEnd/>
            <a:tailEnd/>
          </a:ln>
        </p:spPr>
      </p:pic>
      <p:sp>
        <p:nvSpPr>
          <p:cNvPr id="4" name="Rectangle 3"/>
          <p:cNvSpPr/>
          <p:nvPr/>
        </p:nvSpPr>
        <p:spPr>
          <a:xfrm>
            <a:off x="609600" y="4724400"/>
            <a:ext cx="8153400" cy="646331"/>
          </a:xfrm>
          <a:prstGeom prst="rect">
            <a:avLst/>
          </a:prstGeom>
        </p:spPr>
        <p:txBody>
          <a:bodyPr wrap="square">
            <a:spAutoFit/>
          </a:bodyPr>
          <a:lstStyle/>
          <a:p>
            <a:r>
              <a:rPr lang="en-US" b="1" dirty="0"/>
              <a:t>Or  you can run @$ORACLE_HOME/</a:t>
            </a:r>
            <a:r>
              <a:rPr lang="en-US" b="1" dirty="0" err="1"/>
              <a:t>rdbms</a:t>
            </a:r>
            <a:r>
              <a:rPr lang="en-US" b="1" dirty="0"/>
              <a:t>/admin/ashrpt.sql ( </a:t>
            </a:r>
            <a:r>
              <a:rPr lang="en-US" b="1" dirty="0" err="1"/>
              <a:t>ashrpti</a:t>
            </a:r>
            <a:r>
              <a:rPr lang="en-US" b="1" dirty="0"/>
              <a:t> for RAC)</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600" dirty="0">
                <a:solidFill>
                  <a:schemeClr val="accent2">
                    <a:lumMod val="75000"/>
                  </a:schemeClr>
                </a:solidFill>
                <a:latin typeface="+mj-lt"/>
              </a:rPr>
              <a:t>HTML reports are just for fancy client presentations.</a:t>
            </a:r>
          </a:p>
          <a:p>
            <a:endParaRPr lang="en-US" sz="3600" dirty="0">
              <a:solidFill>
                <a:schemeClr val="accent2">
                  <a:lumMod val="75000"/>
                </a:schemeClr>
              </a:solidFill>
              <a:latin typeface="+mj-lt"/>
            </a:endParaRPr>
          </a:p>
          <a:p>
            <a:r>
              <a:rPr lang="en-US" sz="3600" dirty="0">
                <a:solidFill>
                  <a:schemeClr val="accent2">
                    <a:lumMod val="75000"/>
                  </a:schemeClr>
                </a:solidFill>
                <a:latin typeface="+mj-lt"/>
              </a:rPr>
              <a:t>Querying </a:t>
            </a:r>
            <a:r>
              <a:rPr lang="en-US" sz="3600" dirty="0" err="1">
                <a:solidFill>
                  <a:schemeClr val="accent2">
                    <a:lumMod val="75000"/>
                  </a:schemeClr>
                </a:solidFill>
                <a:latin typeface="+mj-lt"/>
              </a:rPr>
              <a:t>V$Active_Session_History</a:t>
            </a:r>
            <a:r>
              <a:rPr lang="en-US" sz="3600" dirty="0">
                <a:solidFill>
                  <a:schemeClr val="accent2">
                    <a:lumMod val="75000"/>
                  </a:schemeClr>
                </a:solidFill>
                <a:latin typeface="+mj-lt"/>
              </a:rPr>
              <a:t> is more flexible, powerful and quick.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9" name="Rectangle 2"/>
          <p:cNvSpPr txBox="1">
            <a:spLocks noChangeArrowheads="1"/>
          </p:cNvSpPr>
          <p:nvPr/>
        </p:nvSpPr>
        <p:spPr>
          <a:xfrm>
            <a:off x="-517525" y="747713"/>
            <a:ext cx="8035925" cy="1143000"/>
          </a:xfrm>
          <a:prstGeom prst="rect">
            <a:avLst/>
          </a:prstGeom>
        </p:spPr>
        <p:txBody>
          <a:bodyPr vert="horz" wrap="square" lIns="91440" tIns="45720" rIns="91440" bIns="45720" numCol="1" anchor="t"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itchFamily="34" charset="0"/>
                <a:ea typeface="ＭＳ Ｐゴシック" pitchFamily="34" charset="-128"/>
                <a:cs typeface="+mj-cs"/>
              </a:rPr>
              <a:t>     Top Waiting Session </a:t>
            </a:r>
          </a:p>
        </p:txBody>
      </p:sp>
      <p:sp>
        <p:nvSpPr>
          <p:cNvPr id="10" name="Rectangle 3"/>
          <p:cNvSpPr txBox="1">
            <a:spLocks noChangeArrowheads="1"/>
          </p:cNvSpPr>
          <p:nvPr/>
        </p:nvSpPr>
        <p:spPr bwMode="auto">
          <a:xfrm>
            <a:off x="660400" y="1171575"/>
            <a:ext cx="7772400" cy="561975"/>
          </a:xfrm>
          <a:prstGeom prst="rect">
            <a:avLst/>
          </a:prstGeom>
          <a:noFill/>
          <a:ln>
            <a:miter lim="800000"/>
            <a:headEnd/>
            <a:tailEnd/>
          </a:ln>
        </p:spPr>
        <p:txBody>
          <a:bodyPr vert="horz" wrap="square" lIns="91440" tIns="45720" rIns="91440" bIns="45720" numCol="1" anchor="t" anchorCtr="0" compatLnSpc="1">
            <a:prstTxWarp prst="textNoShape">
              <a:avLst/>
            </a:prstTxWarp>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400" b="0" i="0" u="none" strike="noStrike" kern="1200" cap="none" spc="0" normalizeH="0" baseline="0" noProof="0" dirty="0">
                <a:ln>
                  <a:noFill/>
                </a:ln>
                <a:solidFill>
                  <a:schemeClr val="tx1"/>
                </a:solidFill>
                <a:effectLst/>
                <a:uLnTx/>
                <a:uFillTx/>
                <a:latin typeface="Arial" pitchFamily="34" charset="0"/>
                <a:ea typeface="ＭＳ Ｐゴシック" pitchFamily="34" charset="-128"/>
                <a:cs typeface="+mn-cs"/>
              </a:rPr>
              <a:t>							in last 5 minutes</a:t>
            </a:r>
          </a:p>
        </p:txBody>
      </p:sp>
      <p:sp>
        <p:nvSpPr>
          <p:cNvPr id="11" name="Text Box 5"/>
          <p:cNvSpPr txBox="1">
            <a:spLocks noChangeArrowheads="1"/>
          </p:cNvSpPr>
          <p:nvPr/>
        </p:nvSpPr>
        <p:spPr bwMode="auto">
          <a:xfrm>
            <a:off x="331788" y="1579563"/>
            <a:ext cx="8458200" cy="513873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lvl="1"/>
            <a:endParaRPr lang="en-US" sz="2400" dirty="0">
              <a:solidFill>
                <a:schemeClr val="bg2"/>
              </a:solidFill>
            </a:endParaRPr>
          </a:p>
          <a:p>
            <a:r>
              <a:rPr lang="en-US" sz="2400" dirty="0"/>
              <a:t>	</a:t>
            </a:r>
            <a:r>
              <a:rPr lang="en-US" sz="2400" b="1" dirty="0">
                <a:solidFill>
                  <a:srgbClr val="BFBFBF"/>
                </a:solidFill>
              </a:rPr>
              <a:t>Select</a:t>
            </a:r>
            <a:r>
              <a:rPr lang="en-US" sz="2400" dirty="0">
                <a:solidFill>
                  <a:srgbClr val="BFBFBF"/>
                </a:solidFill>
              </a:rPr>
              <a:t> </a:t>
            </a:r>
          </a:p>
          <a:p>
            <a:r>
              <a:rPr lang="en-US" sz="2400" dirty="0"/>
              <a:t>		</a:t>
            </a:r>
            <a:r>
              <a:rPr lang="en-US" sz="2400" dirty="0" err="1"/>
              <a:t>session_id</a:t>
            </a:r>
            <a:r>
              <a:rPr lang="en-US" sz="2400" dirty="0"/>
              <a:t>, </a:t>
            </a:r>
          </a:p>
          <a:p>
            <a:r>
              <a:rPr lang="en-US" sz="2400" dirty="0">
                <a:solidFill>
                  <a:srgbClr val="C84308"/>
                </a:solidFill>
              </a:rPr>
              <a:t>		</a:t>
            </a:r>
            <a:r>
              <a:rPr lang="en-US" sz="2400" b="1" dirty="0">
                <a:solidFill>
                  <a:srgbClr val="C84308"/>
                </a:solidFill>
              </a:rPr>
              <a:t>count(*)</a:t>
            </a:r>
            <a:r>
              <a:rPr lang="en-US" sz="2400" dirty="0">
                <a:solidFill>
                  <a:srgbClr val="C84308"/>
                </a:solidFill>
              </a:rPr>
              <a:t> </a:t>
            </a:r>
          </a:p>
          <a:p>
            <a:r>
              <a:rPr lang="en-US" sz="2400" dirty="0"/>
              <a:t>	</a:t>
            </a:r>
            <a:r>
              <a:rPr lang="en-US" sz="2400" b="1" dirty="0">
                <a:solidFill>
                  <a:srgbClr val="BFBFBF"/>
                </a:solidFill>
              </a:rPr>
              <a:t>from</a:t>
            </a:r>
            <a:r>
              <a:rPr lang="en-US" sz="2400" dirty="0">
                <a:solidFill>
                  <a:srgbClr val="BFBFBF"/>
                </a:solidFill>
              </a:rPr>
              <a:t> </a:t>
            </a:r>
          </a:p>
          <a:p>
            <a:r>
              <a:rPr lang="en-US" sz="2400" dirty="0"/>
              <a:t>		</a:t>
            </a:r>
            <a:r>
              <a:rPr lang="en-US" sz="2400" dirty="0" err="1"/>
              <a:t>v$active_session_history</a:t>
            </a:r>
            <a:r>
              <a:rPr lang="en-US" sz="2400" dirty="0"/>
              <a:t> </a:t>
            </a:r>
          </a:p>
          <a:p>
            <a:r>
              <a:rPr lang="en-US" sz="2400" dirty="0"/>
              <a:t>	</a:t>
            </a:r>
            <a:r>
              <a:rPr lang="en-US" sz="2400" b="1" dirty="0">
                <a:solidFill>
                  <a:srgbClr val="BFBFBF"/>
                </a:solidFill>
              </a:rPr>
              <a:t>where</a:t>
            </a:r>
            <a:r>
              <a:rPr lang="en-US" sz="2400" dirty="0">
                <a:solidFill>
                  <a:srgbClr val="BFBFBF"/>
                </a:solidFill>
              </a:rPr>
              <a:t> </a:t>
            </a:r>
          </a:p>
          <a:p>
            <a:r>
              <a:rPr lang="en-US" sz="2400" dirty="0"/>
              <a:t>		</a:t>
            </a:r>
            <a:r>
              <a:rPr lang="en-US" sz="2400" dirty="0" err="1"/>
              <a:t>session_state</a:t>
            </a:r>
            <a:r>
              <a:rPr lang="en-US" sz="2400" dirty="0"/>
              <a:t>=</a:t>
            </a:r>
            <a:r>
              <a:rPr lang="en-US" sz="2400" b="1" dirty="0">
                <a:solidFill>
                  <a:srgbClr val="E18851"/>
                </a:solidFill>
              </a:rPr>
              <a:t>‘</a:t>
            </a:r>
            <a:r>
              <a:rPr lang="en-US" altLang="ja-JP" sz="2400" b="1" dirty="0">
                <a:solidFill>
                  <a:srgbClr val="C84308"/>
                </a:solidFill>
              </a:rPr>
              <a:t>WAITING</a:t>
            </a:r>
            <a:r>
              <a:rPr lang="en-US" altLang="ja-JP" sz="2400" b="1" dirty="0">
                <a:solidFill>
                  <a:srgbClr val="E18851"/>
                </a:solidFill>
              </a:rPr>
              <a:t>’  </a:t>
            </a:r>
            <a:r>
              <a:rPr lang="en-US" altLang="ja-JP" sz="2400" dirty="0"/>
              <a:t>and </a:t>
            </a:r>
          </a:p>
          <a:p>
            <a:r>
              <a:rPr lang="en-US" sz="2400" dirty="0"/>
              <a:t>		SAMPLE_TIME &gt;  SYSDATE - (5/(24*60)) </a:t>
            </a:r>
          </a:p>
          <a:p>
            <a:r>
              <a:rPr lang="en-US" sz="2400" b="1" dirty="0">
                <a:solidFill>
                  <a:srgbClr val="BFBFBF"/>
                </a:solidFill>
              </a:rPr>
              <a:t>	group by </a:t>
            </a:r>
          </a:p>
          <a:p>
            <a:r>
              <a:rPr lang="en-US" sz="2400" dirty="0">
                <a:solidFill>
                  <a:srgbClr val="C84308"/>
                </a:solidFill>
              </a:rPr>
              <a:t>		</a:t>
            </a:r>
            <a:r>
              <a:rPr lang="en-US" sz="2400" b="1" dirty="0" err="1">
                <a:solidFill>
                  <a:srgbClr val="C84308"/>
                </a:solidFill>
              </a:rPr>
              <a:t>session_id</a:t>
            </a:r>
            <a:endParaRPr lang="en-US" sz="2400" b="1" dirty="0">
              <a:solidFill>
                <a:srgbClr val="C84308"/>
              </a:solidFill>
            </a:endParaRPr>
          </a:p>
          <a:p>
            <a:r>
              <a:rPr lang="en-US" sz="2400" b="1" dirty="0">
                <a:solidFill>
                  <a:srgbClr val="BFBFBF"/>
                </a:solidFill>
              </a:rPr>
              <a:t>  	order by </a:t>
            </a:r>
          </a:p>
          <a:p>
            <a:r>
              <a:rPr lang="en-US" sz="2400" dirty="0"/>
              <a:t>      		count(*) </a:t>
            </a:r>
            <a:r>
              <a:rPr lang="en-US" sz="2400" dirty="0" err="1"/>
              <a:t>desc</a:t>
            </a:r>
            <a:r>
              <a:rPr lang="en-US" sz="2400" dirty="0"/>
              <a:t>;</a:t>
            </a:r>
          </a:p>
          <a:p>
            <a:endParaRPr lang="en-US" sz="1600" dirty="0">
              <a:latin typeface="Courier New" pitchFamily="49" charset="0"/>
            </a:endParaRPr>
          </a:p>
        </p:txBody>
      </p:sp>
      <p:pic>
        <p:nvPicPr>
          <p:cNvPr id="12" name="Picture 4"/>
          <p:cNvPicPr>
            <a:picLocks noChangeAspect="1" noChangeArrowheads="1"/>
          </p:cNvPicPr>
          <p:nvPr/>
        </p:nvPicPr>
        <p:blipFill>
          <a:blip r:embed="rId2" cstate="print"/>
          <a:srcRect/>
          <a:stretch>
            <a:fillRect/>
          </a:stretch>
        </p:blipFill>
        <p:spPr bwMode="auto">
          <a:xfrm>
            <a:off x="7466013" y="4910138"/>
            <a:ext cx="1166812" cy="17240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11" name="Rectangle 2"/>
          <p:cNvSpPr txBox="1">
            <a:spLocks noChangeArrowheads="1"/>
          </p:cNvSpPr>
          <p:nvPr/>
        </p:nvSpPr>
        <p:spPr>
          <a:xfrm>
            <a:off x="4437063" y="0"/>
            <a:ext cx="3929062" cy="806450"/>
          </a:xfrm>
          <a:prstGeom prst="rect">
            <a:avLst/>
          </a:prstGeom>
        </p:spPr>
        <p:txBody>
          <a:bodyPr vert="horz" wrap="square" lIns="91440" tIns="45720" rIns="91440" bIns="45720" numCol="1" anchor="t" anchorCtr="0" compatLnSpc="1">
            <a:prstTxWarp prst="textNoShape">
              <a:avLst/>
            </a:prstTxWarp>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outerShdw blurRad="38100" dist="38100" dir="2700000" algn="tl">
                    <a:srgbClr val="C0C0C0"/>
                  </a:outerShdw>
                </a:effectLst>
                <a:uLnTx/>
                <a:uFillTx/>
                <a:latin typeface="Arial" pitchFamily="34" charset="0"/>
                <a:ea typeface="ＭＳ Ｐゴシック" pitchFamily="34" charset="-128"/>
                <a:cs typeface="+mj-cs"/>
              </a:rPr>
              <a:t>Top CPU Session</a:t>
            </a:r>
          </a:p>
        </p:txBody>
      </p:sp>
      <p:sp>
        <p:nvSpPr>
          <p:cNvPr id="12" name="Rectangle 3"/>
          <p:cNvSpPr txBox="1">
            <a:spLocks noChangeArrowheads="1"/>
          </p:cNvSpPr>
          <p:nvPr/>
        </p:nvSpPr>
        <p:spPr bwMode="auto">
          <a:xfrm>
            <a:off x="623888" y="896938"/>
            <a:ext cx="7772400" cy="496887"/>
          </a:xfrm>
          <a:prstGeom prst="rect">
            <a:avLst/>
          </a:prstGeom>
          <a:noFill/>
          <a:ln>
            <a:miter lim="800000"/>
            <a:headEnd/>
            <a:tailEnd/>
          </a:ln>
        </p:spPr>
        <p:txBody>
          <a:bodyPr vert="horz" wrap="square" lIns="91440" tIns="45720" rIns="91440" bIns="45720" numCol="1" anchor="t" anchorCtr="0" compatLnSpc="1">
            <a:prstTxWarp prst="textNoShape">
              <a:avLst/>
            </a:prstTxWarp>
            <a:normAutofit/>
          </a:bodyPr>
          <a:lstStyle/>
          <a:p>
            <a:pPr marL="274320" marR="0" lvl="0" indent="-274320" algn="l" defTabSz="914400" rtl="0" eaLnBrk="1" fontAlgn="auto" latinLnBrk="0" hangingPunct="1">
              <a:lnSpc>
                <a:spcPct val="90000"/>
              </a:lnSpc>
              <a:spcBef>
                <a:spcPct val="20000"/>
              </a:spcBef>
              <a:spcAft>
                <a:spcPts val="0"/>
              </a:spcAft>
              <a:buClr>
                <a:schemeClr val="accent3"/>
              </a:buClr>
              <a:buSzPct val="95000"/>
              <a:buFont typeface="Wingdings" pitchFamily="2" charset="2"/>
              <a:buNone/>
              <a:tabLst/>
              <a:defRPr/>
            </a:pPr>
            <a:r>
              <a:rPr kumimoji="0" lang="en-US" sz="2600" b="0" i="0" u="none" strike="noStrike" kern="1200" cap="none" spc="0" normalizeH="0" baseline="0" noProof="0" dirty="0">
                <a:ln>
                  <a:noFill/>
                </a:ln>
                <a:solidFill>
                  <a:schemeClr val="tx1"/>
                </a:solidFill>
                <a:effectLst/>
                <a:uLnTx/>
                <a:uFillTx/>
                <a:latin typeface="Arial" pitchFamily="34" charset="0"/>
                <a:ea typeface="ＭＳ Ｐゴシック" pitchFamily="34" charset="-128"/>
                <a:cs typeface="+mn-cs"/>
              </a:rPr>
              <a:t>Top CPU consuming Session in last 5 minutes</a:t>
            </a:r>
          </a:p>
          <a:p>
            <a:pPr marL="274320" marR="0" lvl="0" indent="-274320" algn="l" defTabSz="914400" rtl="0" eaLnBrk="1" fontAlgn="auto" latinLnBrk="0" hangingPunct="1">
              <a:lnSpc>
                <a:spcPct val="90000"/>
              </a:lnSpc>
              <a:spcBef>
                <a:spcPct val="20000"/>
              </a:spcBef>
              <a:spcAft>
                <a:spcPts val="0"/>
              </a:spcAft>
              <a:buClr>
                <a:schemeClr val="accent3"/>
              </a:buClr>
              <a:buSzPct val="95000"/>
              <a:buFont typeface="Wingdings" pitchFamily="2" charset="2"/>
              <a:buNone/>
              <a:tabLst/>
              <a:defRPr/>
            </a:pPr>
            <a:endParaRPr kumimoji="0" lang="en-US" sz="2600" b="0" i="0" u="none" strike="noStrike" kern="1200" cap="none" spc="0" normalizeH="0" baseline="0" noProof="0" dirty="0">
              <a:ln>
                <a:noFill/>
              </a:ln>
              <a:solidFill>
                <a:schemeClr val="tx1"/>
              </a:solidFill>
              <a:effectLst/>
              <a:uLnTx/>
              <a:uFillTx/>
              <a:latin typeface="Arial" pitchFamily="34" charset="0"/>
              <a:ea typeface="ＭＳ Ｐゴシック" pitchFamily="34" charset="-128"/>
              <a:cs typeface="+mn-cs"/>
            </a:endParaRPr>
          </a:p>
        </p:txBody>
      </p:sp>
      <p:sp>
        <p:nvSpPr>
          <p:cNvPr id="13" name="Text Box 5"/>
          <p:cNvSpPr txBox="1">
            <a:spLocks noChangeArrowheads="1"/>
          </p:cNvSpPr>
          <p:nvPr/>
        </p:nvSpPr>
        <p:spPr bwMode="auto">
          <a:xfrm>
            <a:off x="338138" y="1422400"/>
            <a:ext cx="8458200" cy="5262979"/>
          </a:xfrm>
          <a:prstGeom prst="rect">
            <a:avLst/>
          </a:prstGeom>
          <a:solidFill>
            <a:schemeClr val="bg1"/>
          </a:solidFill>
          <a:ln w="9525">
            <a:solidFill>
              <a:srgbClr val="A6A6A6"/>
            </a:solidFill>
            <a:miter lim="800000"/>
            <a:headEnd/>
            <a:tailEnd/>
          </a:ln>
          <a:effectLst>
            <a:outerShdw dist="107763" dir="2700000" algn="ctr" rotWithShape="0">
              <a:schemeClr val="bg2"/>
            </a:outerShdw>
          </a:effectLst>
        </p:spPr>
        <p:txBody>
          <a:bodyPr>
            <a:spAutoFit/>
          </a:bodyPr>
          <a:lstStyle/>
          <a:p>
            <a:pPr lvl="1"/>
            <a:endParaRPr lang="en-US" sz="2400" dirty="0">
              <a:solidFill>
                <a:schemeClr val="bg2"/>
              </a:solidFill>
              <a:latin typeface="Courier" pitchFamily="49" charset="0"/>
            </a:endParaRPr>
          </a:p>
          <a:p>
            <a:pPr lvl="1"/>
            <a:r>
              <a:rPr lang="en-US" sz="2400" dirty="0">
                <a:solidFill>
                  <a:srgbClr val="BFBFBF"/>
                </a:solidFill>
                <a:latin typeface="Courier" pitchFamily="49" charset="0"/>
              </a:rPr>
              <a:t>Select </a:t>
            </a:r>
          </a:p>
          <a:p>
            <a:pPr lvl="1"/>
            <a:r>
              <a:rPr lang="en-US" sz="2400" dirty="0">
                <a:latin typeface="Courier" pitchFamily="49" charset="0"/>
              </a:rPr>
              <a:t>		</a:t>
            </a:r>
            <a:r>
              <a:rPr lang="en-US" sz="2400" dirty="0" err="1">
                <a:latin typeface="Courier" pitchFamily="49" charset="0"/>
              </a:rPr>
              <a:t>session_id</a:t>
            </a:r>
            <a:r>
              <a:rPr lang="en-US" sz="2400" dirty="0">
                <a:latin typeface="Courier" pitchFamily="49" charset="0"/>
              </a:rPr>
              <a:t>, </a:t>
            </a:r>
          </a:p>
          <a:p>
            <a:pPr lvl="1"/>
            <a:r>
              <a:rPr lang="en-US" sz="2400" dirty="0">
                <a:latin typeface="Courier" pitchFamily="49" charset="0"/>
              </a:rPr>
              <a:t>		</a:t>
            </a:r>
            <a:r>
              <a:rPr lang="en-US" sz="2400" b="1" dirty="0">
                <a:solidFill>
                  <a:srgbClr val="33CC33"/>
                </a:solidFill>
                <a:latin typeface="Courier" pitchFamily="49" charset="0"/>
              </a:rPr>
              <a:t>count(*)/(5*60) as load</a:t>
            </a:r>
          </a:p>
          <a:p>
            <a:pPr lvl="1"/>
            <a:r>
              <a:rPr lang="en-US" sz="2400" b="1" dirty="0">
                <a:solidFill>
                  <a:srgbClr val="33CC33"/>
                </a:solidFill>
                <a:latin typeface="Courier" pitchFamily="49" charset="0"/>
              </a:rPr>
              <a:t>       ,100*(count(*)/(5*60)) as “%active”</a:t>
            </a:r>
            <a:endParaRPr lang="en-US" sz="2400" dirty="0">
              <a:solidFill>
                <a:srgbClr val="33CC33"/>
              </a:solidFill>
              <a:latin typeface="Courier" pitchFamily="49" charset="0"/>
            </a:endParaRPr>
          </a:p>
          <a:p>
            <a:pPr lvl="1"/>
            <a:r>
              <a:rPr lang="en-US" sz="2400" dirty="0">
                <a:solidFill>
                  <a:srgbClr val="BFBFBF"/>
                </a:solidFill>
                <a:latin typeface="Courier" pitchFamily="49" charset="0"/>
              </a:rPr>
              <a:t>from </a:t>
            </a:r>
          </a:p>
          <a:p>
            <a:pPr lvl="1"/>
            <a:r>
              <a:rPr lang="en-US" sz="2400" dirty="0">
                <a:latin typeface="Courier" pitchFamily="49" charset="0"/>
              </a:rPr>
              <a:t>		</a:t>
            </a:r>
            <a:r>
              <a:rPr lang="en-US" sz="2400" dirty="0" err="1">
                <a:latin typeface="Courier" pitchFamily="49" charset="0"/>
              </a:rPr>
              <a:t>v$active_session_history</a:t>
            </a:r>
            <a:r>
              <a:rPr lang="en-US" sz="2400" dirty="0">
                <a:latin typeface="Courier" pitchFamily="49" charset="0"/>
              </a:rPr>
              <a:t> </a:t>
            </a:r>
          </a:p>
          <a:p>
            <a:pPr lvl="1"/>
            <a:r>
              <a:rPr lang="en-US" sz="2400" dirty="0">
                <a:solidFill>
                  <a:srgbClr val="BFBFBF"/>
                </a:solidFill>
                <a:latin typeface="Courier" pitchFamily="49" charset="0"/>
              </a:rPr>
              <a:t>where </a:t>
            </a:r>
          </a:p>
          <a:p>
            <a:pPr lvl="1"/>
            <a:r>
              <a:rPr lang="en-US" sz="2400" dirty="0">
                <a:latin typeface="Courier" pitchFamily="49" charset="0"/>
              </a:rPr>
              <a:t>		</a:t>
            </a:r>
            <a:r>
              <a:rPr lang="en-US" sz="2400" dirty="0" err="1">
                <a:latin typeface="Courier" pitchFamily="49" charset="0"/>
              </a:rPr>
              <a:t>session_state</a:t>
            </a:r>
            <a:r>
              <a:rPr lang="en-US" sz="2400" dirty="0">
                <a:latin typeface="Courier" pitchFamily="49" charset="0"/>
              </a:rPr>
              <a:t>= </a:t>
            </a:r>
            <a:r>
              <a:rPr lang="en-US" sz="2400" b="1" dirty="0">
                <a:solidFill>
                  <a:srgbClr val="33CC33"/>
                </a:solidFill>
                <a:latin typeface="Courier" pitchFamily="49" charset="0"/>
              </a:rPr>
              <a:t>‘</a:t>
            </a:r>
            <a:r>
              <a:rPr lang="en-US" altLang="ja-JP" sz="2400" b="1" dirty="0">
                <a:solidFill>
                  <a:srgbClr val="33CC33"/>
                </a:solidFill>
                <a:latin typeface="Courier" pitchFamily="49" charset="0"/>
              </a:rPr>
              <a:t>ON CPU’</a:t>
            </a:r>
            <a:r>
              <a:rPr lang="en-US" altLang="ja-JP" sz="2400" dirty="0">
                <a:latin typeface="Courier" pitchFamily="49" charset="0"/>
              </a:rPr>
              <a:t> and </a:t>
            </a:r>
          </a:p>
          <a:p>
            <a:pPr lvl="1"/>
            <a:r>
              <a:rPr lang="en-US" sz="2400" dirty="0">
                <a:latin typeface="Courier" pitchFamily="49" charset="0"/>
              </a:rPr>
              <a:t>		SAMPLE_TIME &gt; </a:t>
            </a:r>
            <a:r>
              <a:rPr lang="en-US" sz="2400" dirty="0" err="1">
                <a:latin typeface="Courier" pitchFamily="49" charset="0"/>
              </a:rPr>
              <a:t>sysdate</a:t>
            </a:r>
            <a:r>
              <a:rPr lang="en-US" sz="2400" dirty="0">
                <a:latin typeface="Courier" pitchFamily="49" charset="0"/>
              </a:rPr>
              <a:t> - (5/(24*60)) </a:t>
            </a:r>
          </a:p>
          <a:p>
            <a:pPr lvl="1"/>
            <a:r>
              <a:rPr lang="en-US" sz="2400" dirty="0">
                <a:solidFill>
                  <a:srgbClr val="BFBFBF"/>
                </a:solidFill>
                <a:latin typeface="Courier" pitchFamily="49" charset="0"/>
              </a:rPr>
              <a:t>group by </a:t>
            </a:r>
          </a:p>
          <a:p>
            <a:pPr lvl="1"/>
            <a:r>
              <a:rPr lang="en-US" sz="2400" dirty="0">
                <a:latin typeface="Courier" pitchFamily="49" charset="0"/>
              </a:rPr>
              <a:t>		</a:t>
            </a:r>
            <a:r>
              <a:rPr lang="en-US" sz="2400" b="1" dirty="0" err="1">
                <a:solidFill>
                  <a:srgbClr val="33CC33"/>
                </a:solidFill>
                <a:latin typeface="Courier" pitchFamily="49" charset="0"/>
              </a:rPr>
              <a:t>session_id</a:t>
            </a:r>
            <a:endParaRPr lang="en-US" sz="2400" b="1" dirty="0">
              <a:solidFill>
                <a:srgbClr val="33CC33"/>
              </a:solidFill>
              <a:latin typeface="Courier" pitchFamily="49" charset="0"/>
            </a:endParaRPr>
          </a:p>
          <a:p>
            <a:pPr lvl="1"/>
            <a:r>
              <a:rPr lang="en-US" sz="2400" dirty="0">
                <a:solidFill>
                  <a:srgbClr val="BFBFBF"/>
                </a:solidFill>
                <a:latin typeface="Courier" pitchFamily="49" charset="0"/>
              </a:rPr>
              <a:t>order by</a:t>
            </a:r>
          </a:p>
          <a:p>
            <a:pPr lvl="1"/>
            <a:r>
              <a:rPr lang="en-US" sz="2400" dirty="0">
                <a:latin typeface="Courier" pitchFamily="49" charset="0"/>
              </a:rPr>
              <a:t>       count(*) </a:t>
            </a:r>
            <a:r>
              <a:rPr lang="en-US" sz="2400" dirty="0" err="1">
                <a:latin typeface="Courier" pitchFamily="49" charset="0"/>
              </a:rPr>
              <a:t>desc</a:t>
            </a:r>
            <a:r>
              <a:rPr lang="en-US" sz="2400" dirty="0">
                <a:latin typeface="Courier" pitchFamily="49" charset="0"/>
              </a:rPr>
              <a:t>;</a:t>
            </a:r>
          </a:p>
        </p:txBody>
      </p:sp>
      <p:pic>
        <p:nvPicPr>
          <p:cNvPr id="14" name="Picture 4"/>
          <p:cNvPicPr>
            <a:picLocks noChangeAspect="1" noChangeArrowheads="1"/>
          </p:cNvPicPr>
          <p:nvPr/>
        </p:nvPicPr>
        <p:blipFill>
          <a:blip r:embed="rId2" cstate="print"/>
          <a:srcRect/>
          <a:stretch>
            <a:fillRect/>
          </a:stretch>
        </p:blipFill>
        <p:spPr bwMode="auto">
          <a:xfrm>
            <a:off x="7959725" y="5124450"/>
            <a:ext cx="1074738" cy="1733550"/>
          </a:xfrm>
          <a:prstGeom prst="rect">
            <a:avLst/>
          </a:prstGeom>
          <a:noFill/>
          <a:ln w="9525">
            <a:noFill/>
            <a:miter lim="800000"/>
            <a:headEnd/>
            <a:tailEnd/>
          </a:ln>
        </p:spPr>
      </p:pic>
      <p:sp>
        <p:nvSpPr>
          <p:cNvPr id="15" name="Rectangle 10"/>
          <p:cNvSpPr>
            <a:spLocks noChangeArrowheads="1"/>
          </p:cNvSpPr>
          <p:nvPr/>
        </p:nvSpPr>
        <p:spPr bwMode="auto">
          <a:xfrm>
            <a:off x="314325" y="203200"/>
            <a:ext cx="61913" cy="61913"/>
          </a:xfrm>
          <a:prstGeom prst="rect">
            <a:avLst/>
          </a:prstGeom>
          <a:solidFill>
            <a:srgbClr val="C84308"/>
          </a:solidFill>
          <a:ln w="9525">
            <a:solidFill>
              <a:schemeClr val="tx1"/>
            </a:solidFill>
            <a:miter lim="800000"/>
            <a:headEnd/>
            <a:tailEnd/>
          </a:ln>
          <a:effectLst/>
        </p:spPr>
        <p:txBody>
          <a:bodyPr anchor="ctr">
            <a:spAutoFit/>
          </a:bodyPr>
          <a:lstStyle/>
          <a:p>
            <a:pPr>
              <a:defRPr/>
            </a:pPr>
            <a:endParaRPr lang="en-US">
              <a:ea typeface="+mn-ea"/>
            </a:endParaRPr>
          </a:p>
        </p:txBody>
      </p:sp>
      <p:sp>
        <p:nvSpPr>
          <p:cNvPr id="16" name="TextBox 15"/>
          <p:cNvSpPr txBox="1"/>
          <p:nvPr/>
        </p:nvSpPr>
        <p:spPr>
          <a:xfrm>
            <a:off x="4606925" y="1533525"/>
            <a:ext cx="4354513" cy="461963"/>
          </a:xfrm>
          <a:prstGeom prst="rect">
            <a:avLst/>
          </a:prstGeom>
          <a:solidFill>
            <a:schemeClr val="accent6">
              <a:lumMod val="20000"/>
              <a:lumOff val="80000"/>
            </a:schemeClr>
          </a:solidFill>
          <a:ln>
            <a:solidFill>
              <a:schemeClr val="tx1"/>
            </a:solidFill>
          </a:ln>
        </p:spPr>
        <p:txBody>
          <a:bodyPr>
            <a:spAutoFit/>
          </a:bodyPr>
          <a:lstStyle/>
          <a:p>
            <a:r>
              <a:rPr lang="en-US" sz="2400">
                <a:effectLst>
                  <a:outerShdw blurRad="38100" dist="38100" dir="2700000" algn="tl">
                    <a:srgbClr val="FFFFFF"/>
                  </a:outerShdw>
                </a:effectLst>
              </a:rPr>
              <a:t>Who is the rogue session ?</a:t>
            </a:r>
          </a:p>
        </p:txBody>
      </p:sp>
      <p:sp>
        <p:nvSpPr>
          <p:cNvPr id="17" name="TextBox 16"/>
          <p:cNvSpPr txBox="1"/>
          <p:nvPr/>
        </p:nvSpPr>
        <p:spPr>
          <a:xfrm>
            <a:off x="4864100" y="5165725"/>
            <a:ext cx="2344738" cy="461963"/>
          </a:xfrm>
          <a:prstGeom prst="rect">
            <a:avLst/>
          </a:prstGeom>
          <a:solidFill>
            <a:schemeClr val="accent1">
              <a:lumMod val="40000"/>
              <a:lumOff val="60000"/>
            </a:schemeClr>
          </a:solidFill>
          <a:ln>
            <a:solidFill>
              <a:schemeClr val="bg1">
                <a:lumMod val="65000"/>
              </a:schemeClr>
            </a:solidFill>
          </a:ln>
        </p:spPr>
        <p:txBody>
          <a:bodyPr>
            <a:spAutoFit/>
          </a:bodyPr>
          <a:lstStyle/>
          <a:p>
            <a:r>
              <a:rPr lang="en-US" sz="2400">
                <a:effectLst>
                  <a:outerShdw blurRad="38100" dist="38100" dir="2700000" algn="tl">
                    <a:srgbClr val="FFFFFF"/>
                  </a:outerShdw>
                </a:effectLst>
              </a:rPr>
              <a:t>Last 5 minutes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33825" y="0"/>
            <a:ext cx="4681538" cy="868363"/>
          </a:xfrm>
          <a:prstGeom prst="rect">
            <a:avLst/>
          </a:prstGeom>
        </p:spPr>
        <p:txBody>
          <a:bodyPr vert="horz" wrap="square" lIns="91440" tIns="45720" rIns="91440" bIns="45720" numCol="1" anchor="t" anchorCtr="0" compatLnSpc="1">
            <a:prstTxWarp prst="textNoShape">
              <a:avLst/>
            </a:prstTxWarp>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a:ln>
                  <a:noFill/>
                </a:ln>
                <a:solidFill>
                  <a:schemeClr val="tx2"/>
                </a:solidFill>
                <a:effectLst>
                  <a:outerShdw blurRad="38100" dist="38100" dir="2700000" algn="tl">
                    <a:srgbClr val="C0C0C0"/>
                  </a:outerShdw>
                </a:effectLst>
                <a:uLnTx/>
                <a:uFillTx/>
                <a:latin typeface="Arial" pitchFamily="34" charset="0"/>
                <a:ea typeface="ＭＳ Ｐゴシック" pitchFamily="34" charset="-128"/>
                <a:cs typeface="+mj-cs"/>
              </a:rPr>
              <a:t>Top SQL from </a:t>
            </a:r>
            <a:r>
              <a:rPr kumimoji="0" lang="en-US" sz="5000" b="0" i="0" u="none" strike="noStrike" kern="1200" cap="none" spc="0" normalizeH="0" baseline="0" noProof="0">
                <a:ln>
                  <a:noFill/>
                </a:ln>
                <a:solidFill>
                  <a:srgbClr val="CC3300"/>
                </a:solidFill>
                <a:effectLst>
                  <a:outerShdw blurRad="38100" dist="38100" dir="2700000" algn="tl">
                    <a:srgbClr val="C0C0C0"/>
                  </a:outerShdw>
                </a:effectLst>
                <a:uLnTx/>
                <a:uFillTx/>
                <a:latin typeface="Arial" pitchFamily="34" charset="0"/>
                <a:ea typeface="ＭＳ Ｐゴシック" pitchFamily="34" charset="-128"/>
                <a:cs typeface="+mj-cs"/>
              </a:rPr>
              <a:t>ASH</a:t>
            </a:r>
            <a:r>
              <a:rPr kumimoji="0" lang="en-US" sz="5000" b="0" i="0" u="none" strike="noStrike" kern="1200" cap="none" spc="0" normalizeH="0" baseline="0" noProof="0">
                <a:ln>
                  <a:noFill/>
                </a:ln>
                <a:solidFill>
                  <a:srgbClr val="FFFF66"/>
                </a:solidFill>
                <a:effectLst>
                  <a:outerShdw blurRad="38100" dist="38100" dir="2700000" algn="tl">
                    <a:srgbClr val="C0C0C0"/>
                  </a:outerShdw>
                </a:effectLst>
                <a:uLnTx/>
                <a:uFillTx/>
                <a:latin typeface="Arial" pitchFamily="34" charset="0"/>
                <a:ea typeface="ＭＳ Ｐゴシック" pitchFamily="34" charset="-128"/>
                <a:cs typeface="+mj-cs"/>
              </a:rPr>
              <a:t> </a:t>
            </a:r>
          </a:p>
        </p:txBody>
      </p:sp>
      <p:sp>
        <p:nvSpPr>
          <p:cNvPr id="6" name="Text Box 7"/>
          <p:cNvSpPr txBox="1">
            <a:spLocks noChangeArrowheads="1"/>
          </p:cNvSpPr>
          <p:nvPr/>
        </p:nvSpPr>
        <p:spPr bwMode="auto">
          <a:xfrm>
            <a:off x="334963" y="838200"/>
            <a:ext cx="8809037" cy="5054600"/>
          </a:xfrm>
          <a:prstGeom prst="rect">
            <a:avLst/>
          </a:prstGeom>
          <a:solidFill>
            <a:schemeClr val="bg1"/>
          </a:solidFill>
          <a:ln w="9525">
            <a:solidFill>
              <a:srgbClr val="4D4D4D"/>
            </a:solidFill>
            <a:miter lim="800000"/>
            <a:headEnd/>
            <a:tailEnd/>
          </a:ln>
          <a:effectLst>
            <a:outerShdw dist="107763" dir="2700000" algn="ctr" rotWithShape="0">
              <a:schemeClr val="bg2"/>
            </a:outerShdw>
          </a:effectLst>
        </p:spPr>
        <p:txBody>
          <a:bodyPr>
            <a:spAutoFit/>
          </a:bodyPr>
          <a:lstStyle/>
          <a:p>
            <a:pPr>
              <a:lnSpc>
                <a:spcPct val="150000"/>
              </a:lnSpc>
              <a:defRPr/>
            </a:pPr>
            <a:r>
              <a:rPr lang="en-US" sz="1800" b="1" dirty="0">
                <a:solidFill>
                  <a:schemeClr val="bg1">
                    <a:lumMod val="75000"/>
                  </a:schemeClr>
                </a:solidFill>
                <a:latin typeface="Arial Narrow" pitchFamily="34" charset="0"/>
                <a:ea typeface="+mn-ea"/>
              </a:rPr>
              <a:t>select</a:t>
            </a:r>
          </a:p>
          <a:p>
            <a:pPr>
              <a:lnSpc>
                <a:spcPct val="150000"/>
              </a:lnSpc>
              <a:defRPr/>
            </a:pPr>
            <a:r>
              <a:rPr lang="en-US" sz="1800" b="1" dirty="0">
                <a:solidFill>
                  <a:srgbClr val="FFFFFF"/>
                </a:solidFill>
                <a:latin typeface="Arial Narrow" pitchFamily="34" charset="0"/>
                <a:ea typeface="+mn-ea"/>
              </a:rPr>
              <a:t>     </a:t>
            </a:r>
            <a:r>
              <a:rPr lang="en-US" sz="1800" b="1" dirty="0" err="1">
                <a:latin typeface="Arial Narrow" pitchFamily="34" charset="0"/>
                <a:ea typeface="+mn-ea"/>
              </a:rPr>
              <a:t>ash.SQL_ID</a:t>
            </a:r>
            <a:r>
              <a:rPr lang="en-US" sz="1800" b="1" dirty="0">
                <a:solidFill>
                  <a:srgbClr val="FFFFFF"/>
                </a:solidFill>
                <a:latin typeface="Arial Narrow" pitchFamily="34" charset="0"/>
                <a:ea typeface="+mn-ea"/>
              </a:rPr>
              <a:t> ,</a:t>
            </a:r>
          </a:p>
          <a:p>
            <a:pPr>
              <a:lnSpc>
                <a:spcPct val="150000"/>
              </a:lnSpc>
              <a:defRPr/>
            </a:pPr>
            <a:r>
              <a:rPr lang="en-US" sz="1800" b="1" dirty="0">
                <a:solidFill>
                  <a:srgbClr val="FFFFFF"/>
                </a:solidFill>
                <a:latin typeface="Arial Narrow" pitchFamily="34" charset="0"/>
                <a:ea typeface="+mn-ea"/>
              </a:rPr>
              <a:t>     </a:t>
            </a:r>
            <a:r>
              <a:rPr lang="en-US" sz="1800" b="1" dirty="0">
                <a:solidFill>
                  <a:srgbClr val="33CC33"/>
                </a:solidFill>
                <a:latin typeface="Arial Narrow" pitchFamily="34" charset="0"/>
                <a:ea typeface="+mn-ea"/>
              </a:rPr>
              <a:t>sum(decode(</a:t>
            </a:r>
            <a:r>
              <a:rPr lang="en-US" sz="1800" b="1" dirty="0" err="1">
                <a:solidFill>
                  <a:srgbClr val="33CC33"/>
                </a:solidFill>
                <a:latin typeface="Arial Narrow" pitchFamily="34" charset="0"/>
                <a:ea typeface="+mn-ea"/>
              </a:rPr>
              <a:t>ash.session_state,'ON</a:t>
            </a:r>
            <a:r>
              <a:rPr lang="en-US" sz="1800" b="1" dirty="0">
                <a:solidFill>
                  <a:srgbClr val="33CC33"/>
                </a:solidFill>
                <a:latin typeface="Arial Narrow" pitchFamily="34" charset="0"/>
                <a:ea typeface="+mn-ea"/>
              </a:rPr>
              <a:t> CPU',1,0))     "CPU",</a:t>
            </a:r>
          </a:p>
          <a:p>
            <a:pPr>
              <a:lnSpc>
                <a:spcPct val="150000"/>
              </a:lnSpc>
              <a:defRPr/>
            </a:pPr>
            <a:r>
              <a:rPr lang="en-US" sz="1800" b="1" dirty="0">
                <a:solidFill>
                  <a:srgbClr val="FF9900"/>
                </a:solidFill>
                <a:latin typeface="Arial Narrow" pitchFamily="34" charset="0"/>
                <a:ea typeface="+mn-ea"/>
              </a:rPr>
              <a:t>     </a:t>
            </a:r>
            <a:r>
              <a:rPr lang="en-US" sz="1800" b="1" dirty="0">
                <a:solidFill>
                  <a:srgbClr val="C84308"/>
                </a:solidFill>
                <a:latin typeface="Arial Narrow" pitchFamily="34" charset="0"/>
                <a:ea typeface="+mn-ea"/>
              </a:rPr>
              <a:t>sum(decode(ash.session_state,'WAITING',1,0))    -</a:t>
            </a:r>
          </a:p>
          <a:p>
            <a:pPr>
              <a:lnSpc>
                <a:spcPct val="150000"/>
              </a:lnSpc>
              <a:defRPr/>
            </a:pPr>
            <a:r>
              <a:rPr lang="en-US" sz="1800" b="1" dirty="0">
                <a:solidFill>
                  <a:srgbClr val="C84308"/>
                </a:solidFill>
                <a:latin typeface="Arial Narrow" pitchFamily="34" charset="0"/>
                <a:ea typeface="+mn-ea"/>
              </a:rPr>
              <a:t>     sum(decode(</a:t>
            </a:r>
            <a:r>
              <a:rPr lang="en-US" sz="1800" b="1" dirty="0" err="1">
                <a:solidFill>
                  <a:srgbClr val="C84308"/>
                </a:solidFill>
                <a:latin typeface="Arial Narrow" pitchFamily="34" charset="0"/>
                <a:ea typeface="+mn-ea"/>
              </a:rPr>
              <a:t>ash.session_state,'WAITING</a:t>
            </a:r>
            <a:r>
              <a:rPr lang="en-US" sz="1800" b="1" dirty="0">
                <a:solidFill>
                  <a:srgbClr val="C84308"/>
                </a:solidFill>
                <a:latin typeface="Arial Narrow" pitchFamily="34" charset="0"/>
                <a:ea typeface="+mn-ea"/>
              </a:rPr>
              <a:t>', decode(</a:t>
            </a:r>
            <a:r>
              <a:rPr lang="en-US" sz="1800" b="1" dirty="0" err="1">
                <a:solidFill>
                  <a:srgbClr val="C84308"/>
                </a:solidFill>
                <a:latin typeface="Arial Narrow" pitchFamily="34" charset="0"/>
                <a:ea typeface="+mn-ea"/>
              </a:rPr>
              <a:t>en.wait_class</a:t>
            </a:r>
            <a:r>
              <a:rPr lang="en-US" sz="1800" b="1" dirty="0">
                <a:solidFill>
                  <a:srgbClr val="C84308"/>
                </a:solidFill>
                <a:latin typeface="Arial Narrow" pitchFamily="34" charset="0"/>
                <a:ea typeface="+mn-ea"/>
              </a:rPr>
              <a:t>, 'User I/O',1,0),0))    "WAIT"</a:t>
            </a:r>
            <a:r>
              <a:rPr lang="en-US" sz="1800" b="1" dirty="0">
                <a:solidFill>
                  <a:srgbClr val="FFFFFF"/>
                </a:solidFill>
                <a:latin typeface="Arial Narrow" pitchFamily="34" charset="0"/>
                <a:ea typeface="+mn-ea"/>
              </a:rPr>
              <a:t> ,</a:t>
            </a:r>
          </a:p>
          <a:p>
            <a:pPr>
              <a:lnSpc>
                <a:spcPct val="150000"/>
              </a:lnSpc>
              <a:defRPr/>
            </a:pPr>
            <a:r>
              <a:rPr lang="en-US" sz="1800" b="1" dirty="0">
                <a:solidFill>
                  <a:srgbClr val="F1D10F"/>
                </a:solidFill>
                <a:latin typeface="Arial Narrow" pitchFamily="34" charset="0"/>
                <a:ea typeface="+mn-ea"/>
              </a:rPr>
              <a:t>     sum(decode(</a:t>
            </a:r>
            <a:r>
              <a:rPr lang="en-US" sz="1800" b="1" dirty="0" err="1">
                <a:solidFill>
                  <a:srgbClr val="F1D10F"/>
                </a:solidFill>
                <a:latin typeface="Arial Narrow" pitchFamily="34" charset="0"/>
                <a:ea typeface="+mn-ea"/>
              </a:rPr>
              <a:t>ash.session_state,'WAITING</a:t>
            </a:r>
            <a:r>
              <a:rPr lang="en-US" sz="1800" b="1" dirty="0">
                <a:solidFill>
                  <a:srgbClr val="F1D10F"/>
                </a:solidFill>
                <a:latin typeface="Arial Narrow" pitchFamily="34" charset="0"/>
                <a:ea typeface="+mn-ea"/>
              </a:rPr>
              <a:t>', decode(</a:t>
            </a:r>
            <a:r>
              <a:rPr lang="en-US" sz="1800" b="1" dirty="0" err="1">
                <a:solidFill>
                  <a:srgbClr val="F1D10F"/>
                </a:solidFill>
                <a:latin typeface="Arial Narrow" pitchFamily="34" charset="0"/>
                <a:ea typeface="+mn-ea"/>
              </a:rPr>
              <a:t>en.wait_class</a:t>
            </a:r>
            <a:r>
              <a:rPr lang="en-US" sz="1800" b="1" dirty="0">
                <a:solidFill>
                  <a:srgbClr val="F1D10F"/>
                </a:solidFill>
                <a:latin typeface="Arial Narrow" pitchFamily="34" charset="0"/>
                <a:ea typeface="+mn-ea"/>
              </a:rPr>
              <a:t>, 'User I/O',1,0),0))    "IO" ,</a:t>
            </a:r>
          </a:p>
          <a:p>
            <a:pPr>
              <a:lnSpc>
                <a:spcPct val="150000"/>
              </a:lnSpc>
              <a:defRPr/>
            </a:pPr>
            <a:r>
              <a:rPr lang="en-US" sz="1800" b="1" dirty="0">
                <a:solidFill>
                  <a:srgbClr val="FFFFFF"/>
                </a:solidFill>
                <a:latin typeface="Arial Narrow" pitchFamily="34" charset="0"/>
                <a:ea typeface="+mn-ea"/>
              </a:rPr>
              <a:t>     </a:t>
            </a:r>
            <a:r>
              <a:rPr lang="en-US" sz="1800" b="1" dirty="0">
                <a:latin typeface="Arial Narrow" pitchFamily="34" charset="0"/>
                <a:ea typeface="+mn-ea"/>
              </a:rPr>
              <a:t>sum(decode(</a:t>
            </a:r>
            <a:r>
              <a:rPr lang="en-US" sz="1800" b="1" dirty="0" err="1">
                <a:latin typeface="Arial Narrow" pitchFamily="34" charset="0"/>
                <a:ea typeface="+mn-ea"/>
              </a:rPr>
              <a:t>ash.session_state,'ON</a:t>
            </a:r>
            <a:r>
              <a:rPr lang="en-US" sz="1800" b="1" dirty="0">
                <a:latin typeface="Arial Narrow" pitchFamily="34" charset="0"/>
                <a:ea typeface="+mn-ea"/>
              </a:rPr>
              <a:t> CPU',1,1))     "TOTAL"</a:t>
            </a:r>
          </a:p>
          <a:p>
            <a:pPr>
              <a:lnSpc>
                <a:spcPct val="150000"/>
              </a:lnSpc>
              <a:defRPr/>
            </a:pPr>
            <a:r>
              <a:rPr lang="en-US" sz="1800" b="1" dirty="0">
                <a:solidFill>
                  <a:schemeClr val="bg1">
                    <a:lumMod val="75000"/>
                  </a:schemeClr>
                </a:solidFill>
                <a:latin typeface="Arial Narrow" pitchFamily="34" charset="0"/>
                <a:ea typeface="+mn-ea"/>
              </a:rPr>
              <a:t>from</a:t>
            </a:r>
            <a:r>
              <a:rPr lang="en-US" sz="1800" b="1" dirty="0">
                <a:latin typeface="Arial Narrow" pitchFamily="34" charset="0"/>
                <a:ea typeface="+mn-ea"/>
              </a:rPr>
              <a:t> v$active_session_history ash,</a:t>
            </a:r>
          </a:p>
          <a:p>
            <a:pPr>
              <a:lnSpc>
                <a:spcPct val="150000"/>
              </a:lnSpc>
              <a:defRPr/>
            </a:pPr>
            <a:r>
              <a:rPr lang="en-US" sz="1800" b="1" dirty="0">
                <a:solidFill>
                  <a:srgbClr val="FFFFFF"/>
                </a:solidFill>
                <a:latin typeface="Arial Narrow" pitchFamily="34" charset="0"/>
                <a:ea typeface="+mn-ea"/>
              </a:rPr>
              <a:t>         </a:t>
            </a:r>
            <a:r>
              <a:rPr lang="en-US" sz="1800" b="1" dirty="0">
                <a:latin typeface="Arial Narrow" pitchFamily="34" charset="0"/>
                <a:ea typeface="+mn-ea"/>
              </a:rPr>
              <a:t>v$event_name en</a:t>
            </a:r>
          </a:p>
          <a:p>
            <a:pPr>
              <a:lnSpc>
                <a:spcPct val="150000"/>
              </a:lnSpc>
              <a:defRPr/>
            </a:pPr>
            <a:r>
              <a:rPr lang="en-US" sz="1800" b="1" dirty="0">
                <a:solidFill>
                  <a:schemeClr val="bg1">
                    <a:lumMod val="75000"/>
                  </a:schemeClr>
                </a:solidFill>
                <a:latin typeface="Arial Narrow" pitchFamily="34" charset="0"/>
                <a:ea typeface="+mn-ea"/>
              </a:rPr>
              <a:t>where</a:t>
            </a:r>
            <a:r>
              <a:rPr lang="en-US" sz="1800" b="1" dirty="0">
                <a:solidFill>
                  <a:srgbClr val="FFFFFF"/>
                </a:solidFill>
                <a:latin typeface="Arial Narrow" pitchFamily="34" charset="0"/>
                <a:ea typeface="+mn-ea"/>
              </a:rPr>
              <a:t> </a:t>
            </a:r>
            <a:r>
              <a:rPr lang="en-US" sz="1800" b="1" dirty="0">
                <a:latin typeface="Arial Narrow" pitchFamily="34" charset="0"/>
                <a:ea typeface="+mn-ea"/>
              </a:rPr>
              <a:t>SQL_ID is not NULL  and </a:t>
            </a:r>
            <a:r>
              <a:rPr lang="en-US" sz="1800" b="1" dirty="0" err="1">
                <a:latin typeface="Arial Narrow" pitchFamily="34" charset="0"/>
                <a:ea typeface="+mn-ea"/>
              </a:rPr>
              <a:t>en.event</a:t>
            </a:r>
            <a:r>
              <a:rPr lang="en-US" sz="1800" b="1" dirty="0">
                <a:latin typeface="Arial Narrow" pitchFamily="34" charset="0"/>
                <a:ea typeface="+mn-ea"/>
              </a:rPr>
              <a:t>#=</a:t>
            </a:r>
            <a:r>
              <a:rPr lang="en-US" sz="1800" b="1" dirty="0" err="1">
                <a:latin typeface="Arial Narrow" pitchFamily="34" charset="0"/>
                <a:ea typeface="+mn-ea"/>
              </a:rPr>
              <a:t>ash.event</a:t>
            </a:r>
            <a:r>
              <a:rPr lang="en-US" sz="1800" b="1" dirty="0">
                <a:latin typeface="Arial Narrow" pitchFamily="34" charset="0"/>
                <a:ea typeface="+mn-ea"/>
              </a:rPr>
              <a:t>#</a:t>
            </a:r>
          </a:p>
          <a:p>
            <a:pPr>
              <a:lnSpc>
                <a:spcPct val="150000"/>
              </a:lnSpc>
              <a:defRPr/>
            </a:pPr>
            <a:r>
              <a:rPr lang="en-US" sz="1800" b="1" dirty="0">
                <a:solidFill>
                  <a:schemeClr val="bg1">
                    <a:lumMod val="75000"/>
                  </a:schemeClr>
                </a:solidFill>
                <a:latin typeface="Arial Narrow" pitchFamily="34" charset="0"/>
                <a:ea typeface="+mn-ea"/>
              </a:rPr>
              <a:t>group by </a:t>
            </a:r>
            <a:r>
              <a:rPr lang="en-US" sz="1800" b="1" dirty="0" err="1">
                <a:latin typeface="Arial Narrow" pitchFamily="34" charset="0"/>
                <a:ea typeface="+mn-ea"/>
              </a:rPr>
              <a:t>sql_id</a:t>
            </a:r>
            <a:endParaRPr lang="en-US" sz="1800" b="1" dirty="0">
              <a:latin typeface="Arial Narrow" pitchFamily="34" charset="0"/>
              <a:ea typeface="+mn-ea"/>
            </a:endParaRPr>
          </a:p>
          <a:p>
            <a:pPr>
              <a:lnSpc>
                <a:spcPct val="150000"/>
              </a:lnSpc>
              <a:defRPr/>
            </a:pPr>
            <a:r>
              <a:rPr lang="en-US" sz="1800" b="1" dirty="0">
                <a:solidFill>
                  <a:schemeClr val="bg1">
                    <a:lumMod val="75000"/>
                  </a:schemeClr>
                </a:solidFill>
                <a:latin typeface="Arial Narrow" pitchFamily="34" charset="0"/>
                <a:ea typeface="+mn-ea"/>
              </a:rPr>
              <a:t>order by </a:t>
            </a:r>
            <a:r>
              <a:rPr lang="en-US" sz="1800" b="1" dirty="0">
                <a:solidFill>
                  <a:srgbClr val="33CC33"/>
                </a:solidFill>
                <a:latin typeface="Arial Narrow" pitchFamily="34" charset="0"/>
                <a:ea typeface="+mn-ea"/>
              </a:rPr>
              <a:t>sum(decode(</a:t>
            </a:r>
            <a:r>
              <a:rPr lang="en-US" sz="1800" b="1" dirty="0" err="1">
                <a:solidFill>
                  <a:srgbClr val="33CC33"/>
                </a:solidFill>
                <a:latin typeface="Arial Narrow" pitchFamily="34" charset="0"/>
                <a:ea typeface="+mn-ea"/>
              </a:rPr>
              <a:t>session_state,'ON</a:t>
            </a:r>
            <a:r>
              <a:rPr lang="en-US" sz="1800" b="1" dirty="0">
                <a:solidFill>
                  <a:srgbClr val="33CC33"/>
                </a:solidFill>
                <a:latin typeface="Arial Narrow" pitchFamily="34" charset="0"/>
                <a:ea typeface="+mn-ea"/>
              </a:rPr>
              <a:t> CPU',1,1</a:t>
            </a:r>
            <a:r>
              <a:rPr lang="en-US" sz="1800" b="1" dirty="0">
                <a:latin typeface="Arial Narrow" pitchFamily="34" charset="0"/>
                <a:ea typeface="+mn-ea"/>
              </a:rPr>
              <a:t>))   </a:t>
            </a:r>
            <a:r>
              <a:rPr lang="en-US" sz="1800" b="1" dirty="0" err="1">
                <a:latin typeface="Arial Narrow" pitchFamily="34" charset="0"/>
                <a:ea typeface="+mn-ea"/>
              </a:rPr>
              <a:t>desc</a:t>
            </a:r>
            <a:endParaRPr lang="en-US" sz="1800" b="1" dirty="0">
              <a:latin typeface="Arial Narrow" pitchFamily="34" charset="0"/>
              <a:ea typeface="+mn-ea"/>
            </a:endParaRPr>
          </a:p>
        </p:txBody>
      </p:sp>
      <p:sp>
        <p:nvSpPr>
          <p:cNvPr id="10" name="TextBox 9"/>
          <p:cNvSpPr txBox="1"/>
          <p:nvPr/>
        </p:nvSpPr>
        <p:spPr>
          <a:xfrm>
            <a:off x="2130425" y="6038850"/>
            <a:ext cx="4065588" cy="460375"/>
          </a:xfrm>
          <a:prstGeom prst="rect">
            <a:avLst/>
          </a:prstGeom>
          <a:solidFill>
            <a:schemeClr val="accent1">
              <a:lumMod val="40000"/>
              <a:lumOff val="60000"/>
            </a:schemeClr>
          </a:solidFill>
          <a:ln>
            <a:solidFill>
              <a:schemeClr val="bg1">
                <a:lumMod val="65000"/>
              </a:schemeClr>
            </a:solidFill>
          </a:ln>
        </p:spPr>
        <p:txBody>
          <a:bodyPr>
            <a:spAutoFit/>
          </a:bodyPr>
          <a:lstStyle/>
          <a:p>
            <a:r>
              <a:rPr lang="en-US" sz="2400">
                <a:effectLst>
                  <a:outerShdw blurRad="38100" dist="38100" dir="2700000" algn="tl">
                    <a:srgbClr val="FFFFFF"/>
                  </a:outerShdw>
                </a:effectLst>
              </a:rPr>
              <a:t>No time window specified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4035425" y="0"/>
            <a:ext cx="5237163" cy="561975"/>
          </a:xfrm>
        </p:spPr>
        <p:txBody>
          <a:bodyPr vert="horz" wrap="square" lIns="91440" tIns="45720" rIns="91440" bIns="45720" numCol="1" anchor="t" anchorCtr="0" compatLnSpc="1">
            <a:prstTxWarp prst="textNoShape">
              <a:avLst/>
            </a:prstTxWarp>
            <a:normAutofit fontScale="90000"/>
          </a:bodyPr>
          <a:lstStyle/>
          <a:p>
            <a:pPr indent="0" eaLnBrk="1" hangingPunct="1"/>
            <a:r>
              <a:rPr lang="en-US">
                <a:solidFill>
                  <a:srgbClr val="DE7308"/>
                </a:solidFill>
                <a:effectLst>
                  <a:outerShdw blurRad="38100" dist="38100" dir="2700000" algn="tl">
                    <a:srgbClr val="C0C0C0"/>
                  </a:outerShdw>
                </a:effectLst>
                <a:latin typeface="Arial" pitchFamily="34" charset="0"/>
                <a:ea typeface="ＭＳ Ｐゴシック" pitchFamily="34" charset="-128"/>
              </a:rPr>
              <a:t>Top Session</a:t>
            </a:r>
          </a:p>
        </p:txBody>
      </p:sp>
      <p:sp>
        <p:nvSpPr>
          <p:cNvPr id="12" name="Text Box 3"/>
          <p:cNvSpPr txBox="1">
            <a:spLocks noChangeArrowheads="1"/>
          </p:cNvSpPr>
          <p:nvPr/>
        </p:nvSpPr>
        <p:spPr bwMode="auto">
          <a:xfrm>
            <a:off x="1125538" y="1127125"/>
            <a:ext cx="6975475" cy="5273675"/>
          </a:xfrm>
          <a:prstGeom prst="rect">
            <a:avLst/>
          </a:prstGeom>
          <a:noFill/>
          <a:ln w="9525">
            <a:noFill/>
            <a:miter lim="800000"/>
            <a:headEnd/>
            <a:tailEnd/>
          </a:ln>
        </p:spPr>
        <p:txBody>
          <a:bodyPr>
            <a:spAutoFit/>
          </a:bodyPr>
          <a:lstStyle/>
          <a:p>
            <a:r>
              <a:rPr lang="en-US" sz="2000" b="1">
                <a:solidFill>
                  <a:schemeClr val="bg2"/>
                </a:solidFill>
                <a:latin typeface="Arial Narrow" pitchFamily="34" charset="0"/>
              </a:rPr>
              <a:t>select</a:t>
            </a:r>
          </a:p>
          <a:p>
            <a:r>
              <a:rPr lang="en-US" sz="2000">
                <a:solidFill>
                  <a:srgbClr val="FFFFFF"/>
                </a:solidFill>
                <a:latin typeface="Arial Narrow" pitchFamily="34" charset="0"/>
              </a:rPr>
              <a:t>     </a:t>
            </a:r>
            <a:r>
              <a:rPr lang="en-US" sz="2000" b="1">
                <a:solidFill>
                  <a:srgbClr val="FFFFFF"/>
                </a:solidFill>
                <a:latin typeface="Arial Narrow" pitchFamily="34" charset="0"/>
              </a:rPr>
              <a:t>ash.session_id</a:t>
            </a:r>
            <a:r>
              <a:rPr lang="en-US" sz="2000">
                <a:solidFill>
                  <a:srgbClr val="FFFFFF"/>
                </a:solidFill>
                <a:latin typeface="Arial Narrow" pitchFamily="34" charset="0"/>
              </a:rPr>
              <a:t>,</a:t>
            </a:r>
          </a:p>
          <a:p>
            <a:r>
              <a:rPr lang="en-US" sz="2000">
                <a:solidFill>
                  <a:srgbClr val="FFFFFF"/>
                </a:solidFill>
                <a:latin typeface="Arial Narrow" pitchFamily="34" charset="0"/>
              </a:rPr>
              <a:t>     ash.session_serial#,</a:t>
            </a:r>
          </a:p>
          <a:p>
            <a:r>
              <a:rPr lang="en-US" sz="2000">
                <a:solidFill>
                  <a:srgbClr val="FFFFFF"/>
                </a:solidFill>
                <a:latin typeface="Arial Narrow" pitchFamily="34" charset="0"/>
              </a:rPr>
              <a:t>     ash.user_id,</a:t>
            </a:r>
          </a:p>
          <a:p>
            <a:r>
              <a:rPr lang="en-US" sz="2000">
                <a:solidFill>
                  <a:srgbClr val="FFFFFF"/>
                </a:solidFill>
                <a:latin typeface="Arial Narrow" pitchFamily="34" charset="0"/>
              </a:rPr>
              <a:t>     ash.program,</a:t>
            </a:r>
          </a:p>
          <a:p>
            <a:r>
              <a:rPr lang="en-US" sz="2000">
                <a:solidFill>
                  <a:srgbClr val="FFFFFF"/>
                </a:solidFill>
                <a:latin typeface="Arial Narrow" pitchFamily="34" charset="0"/>
              </a:rPr>
              <a:t>     </a:t>
            </a:r>
            <a:r>
              <a:rPr lang="en-US" sz="2000" b="1">
                <a:solidFill>
                  <a:srgbClr val="33CC33"/>
                </a:solidFill>
                <a:latin typeface="Arial Narrow" pitchFamily="34" charset="0"/>
              </a:rPr>
              <a:t>sum(decode(ash.session_state,'ON CPU',1,0))     "CPU",</a:t>
            </a:r>
          </a:p>
          <a:p>
            <a:r>
              <a:rPr lang="en-US" sz="2000">
                <a:solidFill>
                  <a:srgbClr val="FFFFFF"/>
                </a:solidFill>
                <a:latin typeface="Arial Narrow" pitchFamily="34" charset="0"/>
              </a:rPr>
              <a:t>     </a:t>
            </a:r>
            <a:r>
              <a:rPr lang="en-US" sz="2000" b="1">
                <a:solidFill>
                  <a:srgbClr val="FFCC00"/>
                </a:solidFill>
                <a:latin typeface="Arial Narrow" pitchFamily="34" charset="0"/>
              </a:rPr>
              <a:t>sum(decode(ash.session_state,'WAITING',1,0))    -</a:t>
            </a:r>
          </a:p>
          <a:p>
            <a:r>
              <a:rPr lang="en-US" sz="2000" b="1">
                <a:solidFill>
                  <a:srgbClr val="FFCC00"/>
                </a:solidFill>
                <a:latin typeface="Arial Narrow" pitchFamily="34" charset="0"/>
              </a:rPr>
              <a:t>     sum(decode(ash.session_state,'WAITING',</a:t>
            </a:r>
          </a:p>
          <a:p>
            <a:r>
              <a:rPr lang="en-US" sz="2000" b="1">
                <a:solidFill>
                  <a:srgbClr val="FFCC00"/>
                </a:solidFill>
                <a:latin typeface="Arial Narrow" pitchFamily="34" charset="0"/>
              </a:rPr>
              <a:t>        decode(en.wait_class,'User I/O',1, 0 ), 0))    "WAITING" ,</a:t>
            </a:r>
          </a:p>
          <a:p>
            <a:r>
              <a:rPr lang="en-US" sz="2000">
                <a:solidFill>
                  <a:srgbClr val="FFFFFF"/>
                </a:solidFill>
                <a:latin typeface="Arial Narrow" pitchFamily="34" charset="0"/>
              </a:rPr>
              <a:t>     </a:t>
            </a:r>
            <a:r>
              <a:rPr lang="en-US" sz="2000" b="1">
                <a:solidFill>
                  <a:srgbClr val="FFFF00"/>
                </a:solidFill>
                <a:latin typeface="Arial Narrow" pitchFamily="34" charset="0"/>
              </a:rPr>
              <a:t>sum(decode(ash.session_state,'WAITING',</a:t>
            </a:r>
          </a:p>
          <a:p>
            <a:r>
              <a:rPr lang="en-US" sz="2000" b="1">
                <a:solidFill>
                  <a:srgbClr val="FFFF00"/>
                </a:solidFill>
                <a:latin typeface="Arial Narrow" pitchFamily="34" charset="0"/>
              </a:rPr>
              <a:t>        decode(en.wait_class,'User I/O',1, 0 ), 0))    "IO" ,</a:t>
            </a:r>
          </a:p>
          <a:p>
            <a:r>
              <a:rPr lang="en-US" sz="2000" b="1">
                <a:solidFill>
                  <a:srgbClr val="FFFF00"/>
                </a:solidFill>
                <a:latin typeface="Arial Narrow" pitchFamily="34" charset="0"/>
              </a:rPr>
              <a:t>     sum(decode(session_state,'ON CPU',1,1))     "TOTAL"</a:t>
            </a:r>
          </a:p>
          <a:p>
            <a:r>
              <a:rPr lang="en-US" sz="2000" b="1">
                <a:solidFill>
                  <a:schemeClr val="bg2"/>
                </a:solidFill>
                <a:latin typeface="Arial Narrow" pitchFamily="34" charset="0"/>
              </a:rPr>
              <a:t>from</a:t>
            </a:r>
            <a:r>
              <a:rPr lang="en-US" sz="2000">
                <a:solidFill>
                  <a:srgbClr val="FFFFFF"/>
                </a:solidFill>
                <a:latin typeface="Arial Narrow" pitchFamily="34" charset="0"/>
              </a:rPr>
              <a:t> v$active_session_history ash,</a:t>
            </a:r>
          </a:p>
          <a:p>
            <a:r>
              <a:rPr lang="en-US" sz="2000">
                <a:solidFill>
                  <a:srgbClr val="FFFFFF"/>
                </a:solidFill>
                <a:latin typeface="Arial Narrow" pitchFamily="34" charset="0"/>
              </a:rPr>
              <a:t>        v$event_name en</a:t>
            </a:r>
          </a:p>
          <a:p>
            <a:r>
              <a:rPr lang="en-US" sz="2000" b="1">
                <a:solidFill>
                  <a:schemeClr val="bg2"/>
                </a:solidFill>
                <a:latin typeface="Arial Narrow" pitchFamily="34" charset="0"/>
              </a:rPr>
              <a:t>where</a:t>
            </a:r>
            <a:r>
              <a:rPr lang="en-US" sz="2000">
                <a:solidFill>
                  <a:srgbClr val="FFFFFF"/>
                </a:solidFill>
                <a:latin typeface="Arial Narrow" pitchFamily="34" charset="0"/>
              </a:rPr>
              <a:t> en.event# = ash.event#</a:t>
            </a:r>
          </a:p>
          <a:p>
            <a:r>
              <a:rPr lang="en-US" sz="2000" b="1">
                <a:solidFill>
                  <a:schemeClr val="bg2"/>
                </a:solidFill>
                <a:latin typeface="Arial Narrow" pitchFamily="34" charset="0"/>
              </a:rPr>
              <a:t>group by</a:t>
            </a:r>
            <a:r>
              <a:rPr lang="en-US" sz="2000">
                <a:solidFill>
                  <a:srgbClr val="FFFFFF"/>
                </a:solidFill>
                <a:latin typeface="Arial Narrow" pitchFamily="34" charset="0"/>
              </a:rPr>
              <a:t> </a:t>
            </a:r>
            <a:r>
              <a:rPr lang="en-US" sz="2000" b="1">
                <a:solidFill>
                  <a:srgbClr val="FFFFFF"/>
                </a:solidFill>
                <a:latin typeface="Arial Narrow" pitchFamily="34" charset="0"/>
              </a:rPr>
              <a:t>session_id,user_id,session_serial#,program</a:t>
            </a:r>
          </a:p>
          <a:p>
            <a:r>
              <a:rPr lang="en-US" sz="2000" b="1">
                <a:solidFill>
                  <a:schemeClr val="bg2"/>
                </a:solidFill>
                <a:latin typeface="Arial Narrow" pitchFamily="34" charset="0"/>
              </a:rPr>
              <a:t>order by</a:t>
            </a:r>
            <a:r>
              <a:rPr lang="en-US" sz="2000">
                <a:solidFill>
                  <a:srgbClr val="FFFFFF"/>
                </a:solidFill>
                <a:latin typeface="Arial Narrow" pitchFamily="34" charset="0"/>
              </a:rPr>
              <a:t> sum(decode(session_state,'ON CPU',1,1))</a:t>
            </a:r>
          </a:p>
        </p:txBody>
      </p:sp>
      <p:sp>
        <p:nvSpPr>
          <p:cNvPr id="13" name="Text Box 4"/>
          <p:cNvSpPr txBox="1">
            <a:spLocks noChangeArrowheads="1"/>
          </p:cNvSpPr>
          <p:nvPr/>
        </p:nvSpPr>
        <p:spPr bwMode="auto">
          <a:xfrm>
            <a:off x="334963" y="1139825"/>
            <a:ext cx="8047037" cy="4800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1800" b="1" dirty="0">
                <a:solidFill>
                  <a:schemeClr val="bg1">
                    <a:lumMod val="75000"/>
                  </a:schemeClr>
                </a:solidFill>
                <a:latin typeface="Arial" charset="0"/>
                <a:ea typeface="+mn-ea"/>
              </a:rPr>
              <a:t>select</a:t>
            </a:r>
          </a:p>
          <a:p>
            <a:pPr>
              <a:defRPr/>
            </a:pPr>
            <a:r>
              <a:rPr lang="en-US" sz="1800" dirty="0">
                <a:latin typeface="Arial" charset="0"/>
                <a:ea typeface="+mn-ea"/>
              </a:rPr>
              <a:t>     </a:t>
            </a:r>
            <a:r>
              <a:rPr lang="en-US" sz="1800" b="1" dirty="0" err="1">
                <a:latin typeface="Arial" charset="0"/>
                <a:ea typeface="+mn-ea"/>
              </a:rPr>
              <a:t>ash.session_id</a:t>
            </a:r>
            <a:r>
              <a:rPr lang="en-US" sz="1800" dirty="0">
                <a:latin typeface="Arial" charset="0"/>
                <a:ea typeface="+mn-ea"/>
              </a:rPr>
              <a:t>,</a:t>
            </a:r>
          </a:p>
          <a:p>
            <a:pPr>
              <a:defRPr/>
            </a:pPr>
            <a:r>
              <a:rPr lang="en-US" sz="1800" b="1" dirty="0">
                <a:latin typeface="Arial" charset="0"/>
                <a:ea typeface="+mn-ea"/>
              </a:rPr>
              <a:t>     </a:t>
            </a:r>
            <a:r>
              <a:rPr lang="en-US" sz="1800" b="1" dirty="0" err="1">
                <a:latin typeface="Arial" charset="0"/>
                <a:ea typeface="+mn-ea"/>
              </a:rPr>
              <a:t>ash.session_serial</a:t>
            </a:r>
            <a:r>
              <a:rPr lang="en-US" sz="1800" b="1" dirty="0">
                <a:latin typeface="Arial" charset="0"/>
                <a:ea typeface="+mn-ea"/>
              </a:rPr>
              <a:t>#,</a:t>
            </a:r>
          </a:p>
          <a:p>
            <a:pPr>
              <a:defRPr/>
            </a:pPr>
            <a:r>
              <a:rPr lang="en-US" sz="1800" b="1" dirty="0">
                <a:latin typeface="Arial" charset="0"/>
                <a:ea typeface="+mn-ea"/>
              </a:rPr>
              <a:t>     </a:t>
            </a:r>
            <a:r>
              <a:rPr lang="en-US" sz="1800" b="1" dirty="0" err="1">
                <a:latin typeface="Arial" charset="0"/>
                <a:ea typeface="+mn-ea"/>
              </a:rPr>
              <a:t>ash.user_id</a:t>
            </a:r>
            <a:r>
              <a:rPr lang="en-US" sz="1800" b="1" dirty="0">
                <a:latin typeface="Arial" charset="0"/>
                <a:ea typeface="+mn-ea"/>
              </a:rPr>
              <a:t>,</a:t>
            </a:r>
          </a:p>
          <a:p>
            <a:pPr>
              <a:defRPr/>
            </a:pPr>
            <a:r>
              <a:rPr lang="en-US" sz="1800" b="1" dirty="0">
                <a:latin typeface="Arial" charset="0"/>
                <a:ea typeface="+mn-ea"/>
              </a:rPr>
              <a:t>     </a:t>
            </a:r>
            <a:r>
              <a:rPr lang="en-US" sz="1800" b="1" dirty="0" err="1">
                <a:latin typeface="Arial" charset="0"/>
                <a:ea typeface="+mn-ea"/>
              </a:rPr>
              <a:t>ash.program</a:t>
            </a:r>
            <a:r>
              <a:rPr lang="en-US" sz="1800" b="1" dirty="0">
                <a:latin typeface="Arial" charset="0"/>
                <a:ea typeface="+mn-ea"/>
              </a:rPr>
              <a:t>,</a:t>
            </a:r>
          </a:p>
          <a:p>
            <a:pPr>
              <a:defRPr/>
            </a:pPr>
            <a:r>
              <a:rPr lang="en-US" sz="1800" dirty="0">
                <a:solidFill>
                  <a:srgbClr val="FFFFFF"/>
                </a:solidFill>
                <a:latin typeface="Arial" charset="0"/>
                <a:ea typeface="+mn-ea"/>
              </a:rPr>
              <a:t>     </a:t>
            </a:r>
            <a:r>
              <a:rPr lang="en-US" sz="1800" b="1" dirty="0">
                <a:solidFill>
                  <a:srgbClr val="33CC33"/>
                </a:solidFill>
                <a:latin typeface="Arial" charset="0"/>
                <a:ea typeface="+mn-ea"/>
              </a:rPr>
              <a:t>sum(decode(</a:t>
            </a:r>
            <a:r>
              <a:rPr lang="en-US" sz="1800" b="1" dirty="0" err="1">
                <a:solidFill>
                  <a:srgbClr val="33CC33"/>
                </a:solidFill>
                <a:latin typeface="Arial" charset="0"/>
                <a:ea typeface="+mn-ea"/>
              </a:rPr>
              <a:t>ash.session_state,'ON</a:t>
            </a:r>
            <a:r>
              <a:rPr lang="en-US" sz="1800" b="1" dirty="0">
                <a:solidFill>
                  <a:srgbClr val="33CC33"/>
                </a:solidFill>
                <a:latin typeface="Arial" charset="0"/>
                <a:ea typeface="+mn-ea"/>
              </a:rPr>
              <a:t> CPU',1,0))     "CPU",</a:t>
            </a:r>
          </a:p>
          <a:p>
            <a:pPr>
              <a:defRPr/>
            </a:pPr>
            <a:r>
              <a:rPr lang="en-US" sz="1800" dirty="0">
                <a:solidFill>
                  <a:srgbClr val="C84308"/>
                </a:solidFill>
                <a:latin typeface="Arial" charset="0"/>
                <a:ea typeface="+mn-ea"/>
              </a:rPr>
              <a:t>     </a:t>
            </a:r>
            <a:r>
              <a:rPr lang="en-US" sz="1800" b="1" dirty="0">
                <a:solidFill>
                  <a:srgbClr val="C84308"/>
                </a:solidFill>
                <a:latin typeface="Arial" charset="0"/>
                <a:ea typeface="+mn-ea"/>
              </a:rPr>
              <a:t>sum(decode(ash.session_state,'WAITING',1,0))    -</a:t>
            </a:r>
          </a:p>
          <a:p>
            <a:pPr>
              <a:defRPr/>
            </a:pPr>
            <a:r>
              <a:rPr lang="en-US" sz="1800" b="1" dirty="0">
                <a:solidFill>
                  <a:srgbClr val="C84308"/>
                </a:solidFill>
                <a:latin typeface="Arial" charset="0"/>
                <a:ea typeface="+mn-ea"/>
              </a:rPr>
              <a:t>     sum(decode(</a:t>
            </a:r>
            <a:r>
              <a:rPr lang="en-US" sz="1800" b="1" dirty="0" err="1">
                <a:solidFill>
                  <a:srgbClr val="C84308"/>
                </a:solidFill>
                <a:latin typeface="Arial" charset="0"/>
                <a:ea typeface="+mn-ea"/>
              </a:rPr>
              <a:t>ash.session_state,'WAITING</a:t>
            </a:r>
            <a:r>
              <a:rPr lang="en-US" sz="1800" b="1" dirty="0">
                <a:solidFill>
                  <a:srgbClr val="C84308"/>
                </a:solidFill>
                <a:latin typeface="Arial" charset="0"/>
                <a:ea typeface="+mn-ea"/>
              </a:rPr>
              <a:t>',</a:t>
            </a:r>
          </a:p>
          <a:p>
            <a:pPr>
              <a:defRPr/>
            </a:pPr>
            <a:r>
              <a:rPr lang="en-US" sz="1800" b="1" dirty="0">
                <a:solidFill>
                  <a:srgbClr val="C84308"/>
                </a:solidFill>
                <a:latin typeface="Arial" charset="0"/>
                <a:ea typeface="+mn-ea"/>
              </a:rPr>
              <a:t>        decode(</a:t>
            </a:r>
            <a:r>
              <a:rPr lang="en-US" sz="1800" b="1" dirty="0" err="1">
                <a:solidFill>
                  <a:srgbClr val="C84308"/>
                </a:solidFill>
                <a:latin typeface="Arial" charset="0"/>
                <a:ea typeface="+mn-ea"/>
              </a:rPr>
              <a:t>en.wait_class,'User</a:t>
            </a:r>
            <a:r>
              <a:rPr lang="en-US" sz="1800" b="1" dirty="0">
                <a:solidFill>
                  <a:srgbClr val="C84308"/>
                </a:solidFill>
                <a:latin typeface="Arial" charset="0"/>
                <a:ea typeface="+mn-ea"/>
              </a:rPr>
              <a:t> I/O',1, 0 ), 0))    "WAITING" ,</a:t>
            </a:r>
          </a:p>
          <a:p>
            <a:pPr>
              <a:defRPr/>
            </a:pPr>
            <a:r>
              <a:rPr lang="en-US" sz="1800" dirty="0">
                <a:solidFill>
                  <a:srgbClr val="FFFFFF"/>
                </a:solidFill>
                <a:latin typeface="Arial" charset="0"/>
                <a:ea typeface="+mn-ea"/>
              </a:rPr>
              <a:t>     </a:t>
            </a:r>
            <a:r>
              <a:rPr lang="en-US" sz="1800" b="1" dirty="0">
                <a:solidFill>
                  <a:srgbClr val="D2A914"/>
                </a:solidFill>
                <a:latin typeface="Arial" charset="0"/>
                <a:ea typeface="+mn-ea"/>
              </a:rPr>
              <a:t>sum(decode(</a:t>
            </a:r>
            <a:r>
              <a:rPr lang="en-US" sz="1800" b="1" dirty="0" err="1">
                <a:solidFill>
                  <a:srgbClr val="D2A914"/>
                </a:solidFill>
                <a:latin typeface="Arial" charset="0"/>
                <a:ea typeface="+mn-ea"/>
              </a:rPr>
              <a:t>ash.session_state,'WAITING</a:t>
            </a:r>
            <a:r>
              <a:rPr lang="en-US" sz="1800" b="1" dirty="0">
                <a:solidFill>
                  <a:srgbClr val="D2A914"/>
                </a:solidFill>
                <a:latin typeface="Arial" charset="0"/>
                <a:ea typeface="+mn-ea"/>
              </a:rPr>
              <a:t>',</a:t>
            </a:r>
          </a:p>
          <a:p>
            <a:pPr>
              <a:defRPr/>
            </a:pPr>
            <a:r>
              <a:rPr lang="en-US" sz="1800" b="1" dirty="0">
                <a:solidFill>
                  <a:srgbClr val="D2A914"/>
                </a:solidFill>
                <a:latin typeface="Arial" charset="0"/>
                <a:ea typeface="+mn-ea"/>
              </a:rPr>
              <a:t>        decode(</a:t>
            </a:r>
            <a:r>
              <a:rPr lang="en-US" sz="1800" b="1" dirty="0" err="1">
                <a:solidFill>
                  <a:srgbClr val="D2A914"/>
                </a:solidFill>
                <a:latin typeface="Arial" charset="0"/>
                <a:ea typeface="+mn-ea"/>
              </a:rPr>
              <a:t>en.wait_class,'User</a:t>
            </a:r>
            <a:r>
              <a:rPr lang="en-US" sz="1800" b="1" dirty="0">
                <a:solidFill>
                  <a:srgbClr val="D2A914"/>
                </a:solidFill>
                <a:latin typeface="Arial" charset="0"/>
                <a:ea typeface="+mn-ea"/>
              </a:rPr>
              <a:t> I/O',1, 0 ), 0))    "IO" ,</a:t>
            </a:r>
          </a:p>
          <a:p>
            <a:pPr>
              <a:defRPr/>
            </a:pPr>
            <a:r>
              <a:rPr lang="en-US" sz="1800" b="1" dirty="0">
                <a:solidFill>
                  <a:srgbClr val="D2A914"/>
                </a:solidFill>
                <a:latin typeface="Arial" charset="0"/>
                <a:ea typeface="+mn-ea"/>
              </a:rPr>
              <a:t>     sum(decode(</a:t>
            </a:r>
            <a:r>
              <a:rPr lang="en-US" sz="1800" b="1" dirty="0" err="1">
                <a:solidFill>
                  <a:srgbClr val="D2A914"/>
                </a:solidFill>
                <a:latin typeface="Arial" charset="0"/>
                <a:ea typeface="+mn-ea"/>
              </a:rPr>
              <a:t>session_state,'ON</a:t>
            </a:r>
            <a:r>
              <a:rPr lang="en-US" sz="1800" b="1" dirty="0">
                <a:solidFill>
                  <a:srgbClr val="D2A914"/>
                </a:solidFill>
                <a:latin typeface="Arial" charset="0"/>
                <a:ea typeface="+mn-ea"/>
              </a:rPr>
              <a:t> CPU',1,1))     "TOTAL"</a:t>
            </a:r>
          </a:p>
          <a:p>
            <a:pPr>
              <a:defRPr/>
            </a:pPr>
            <a:r>
              <a:rPr lang="en-US" sz="1800" b="1" dirty="0">
                <a:solidFill>
                  <a:schemeClr val="bg1">
                    <a:lumMod val="75000"/>
                  </a:schemeClr>
                </a:solidFill>
                <a:latin typeface="Arial" charset="0"/>
                <a:ea typeface="+mn-ea"/>
              </a:rPr>
              <a:t>from</a:t>
            </a:r>
            <a:r>
              <a:rPr lang="en-US" sz="1800" dirty="0">
                <a:solidFill>
                  <a:srgbClr val="FFFFFF"/>
                </a:solidFill>
                <a:latin typeface="Arial" charset="0"/>
                <a:ea typeface="+mn-ea"/>
              </a:rPr>
              <a:t> </a:t>
            </a:r>
            <a:r>
              <a:rPr lang="en-US" sz="1800" b="1" dirty="0">
                <a:latin typeface="Arial" charset="0"/>
                <a:ea typeface="+mn-ea"/>
              </a:rPr>
              <a:t>v$active_session_history ash,</a:t>
            </a:r>
          </a:p>
          <a:p>
            <a:pPr>
              <a:defRPr/>
            </a:pPr>
            <a:r>
              <a:rPr lang="en-US" sz="1800" b="1" dirty="0">
                <a:latin typeface="Arial" charset="0"/>
                <a:ea typeface="+mn-ea"/>
              </a:rPr>
              <a:t>        v$event_name en</a:t>
            </a:r>
          </a:p>
          <a:p>
            <a:pPr>
              <a:defRPr/>
            </a:pPr>
            <a:r>
              <a:rPr lang="en-US" sz="1800" b="1" dirty="0">
                <a:solidFill>
                  <a:schemeClr val="bg1">
                    <a:lumMod val="75000"/>
                  </a:schemeClr>
                </a:solidFill>
                <a:latin typeface="Arial" charset="0"/>
                <a:ea typeface="+mn-ea"/>
              </a:rPr>
              <a:t>where</a:t>
            </a:r>
            <a:r>
              <a:rPr lang="en-US" sz="1800" dirty="0">
                <a:solidFill>
                  <a:srgbClr val="FFFFFF"/>
                </a:solidFill>
                <a:latin typeface="Arial" charset="0"/>
                <a:ea typeface="+mn-ea"/>
              </a:rPr>
              <a:t> </a:t>
            </a:r>
            <a:r>
              <a:rPr lang="en-US" sz="1800" b="1" dirty="0" err="1">
                <a:latin typeface="Arial" charset="0"/>
                <a:ea typeface="+mn-ea"/>
              </a:rPr>
              <a:t>en.event</a:t>
            </a:r>
            <a:r>
              <a:rPr lang="en-US" sz="1800" b="1" dirty="0">
                <a:latin typeface="Arial" charset="0"/>
                <a:ea typeface="+mn-ea"/>
              </a:rPr>
              <a:t># = </a:t>
            </a:r>
            <a:r>
              <a:rPr lang="en-US" sz="1800" b="1" dirty="0" err="1">
                <a:latin typeface="Arial" charset="0"/>
                <a:ea typeface="+mn-ea"/>
              </a:rPr>
              <a:t>ash.event</a:t>
            </a:r>
            <a:r>
              <a:rPr lang="en-US" sz="1800" b="1" dirty="0">
                <a:latin typeface="Arial" charset="0"/>
                <a:ea typeface="+mn-ea"/>
              </a:rPr>
              <a:t>#</a:t>
            </a:r>
          </a:p>
          <a:p>
            <a:pPr>
              <a:defRPr/>
            </a:pPr>
            <a:r>
              <a:rPr lang="en-US" sz="1800" b="1" dirty="0">
                <a:solidFill>
                  <a:schemeClr val="bg1">
                    <a:lumMod val="75000"/>
                  </a:schemeClr>
                </a:solidFill>
                <a:latin typeface="Arial" charset="0"/>
                <a:ea typeface="+mn-ea"/>
              </a:rPr>
              <a:t>group by</a:t>
            </a:r>
            <a:r>
              <a:rPr lang="en-US" sz="1800" dirty="0">
                <a:solidFill>
                  <a:schemeClr val="bg1">
                    <a:lumMod val="75000"/>
                  </a:schemeClr>
                </a:solidFill>
                <a:latin typeface="Arial" charset="0"/>
                <a:ea typeface="+mn-ea"/>
              </a:rPr>
              <a:t> </a:t>
            </a:r>
            <a:r>
              <a:rPr lang="en-US" sz="1800" b="1" dirty="0" err="1">
                <a:latin typeface="Arial" charset="0"/>
                <a:ea typeface="+mn-ea"/>
              </a:rPr>
              <a:t>session_id,user_id,session_serial#,program</a:t>
            </a:r>
            <a:endParaRPr lang="en-US" sz="1800" b="1" dirty="0">
              <a:latin typeface="Arial" charset="0"/>
              <a:ea typeface="+mn-ea"/>
            </a:endParaRPr>
          </a:p>
          <a:p>
            <a:pPr>
              <a:defRPr/>
            </a:pPr>
            <a:r>
              <a:rPr lang="en-US" sz="1800" b="1" dirty="0">
                <a:solidFill>
                  <a:schemeClr val="bg1">
                    <a:lumMod val="75000"/>
                  </a:schemeClr>
                </a:solidFill>
                <a:latin typeface="Arial" charset="0"/>
                <a:ea typeface="+mn-ea"/>
              </a:rPr>
              <a:t>order by</a:t>
            </a:r>
            <a:r>
              <a:rPr lang="en-US" sz="1800" dirty="0">
                <a:solidFill>
                  <a:schemeClr val="bg1">
                    <a:lumMod val="75000"/>
                  </a:schemeClr>
                </a:solidFill>
                <a:latin typeface="Arial" charset="0"/>
                <a:ea typeface="+mn-ea"/>
              </a:rPr>
              <a:t> </a:t>
            </a:r>
            <a:r>
              <a:rPr lang="en-US" sz="1800" dirty="0">
                <a:latin typeface="Arial" charset="0"/>
                <a:ea typeface="+mn-ea"/>
              </a:rPr>
              <a:t>sum(decode(</a:t>
            </a:r>
            <a:r>
              <a:rPr lang="en-US" sz="1800" dirty="0" err="1">
                <a:latin typeface="Arial" charset="0"/>
                <a:ea typeface="+mn-ea"/>
              </a:rPr>
              <a:t>session_state,'ON</a:t>
            </a:r>
            <a:r>
              <a:rPr lang="en-US" sz="1800" dirty="0">
                <a:latin typeface="Arial" charset="0"/>
                <a:ea typeface="+mn-ea"/>
              </a:rPr>
              <a:t> CPU</a:t>
            </a:r>
            <a:r>
              <a:rPr lang="en-US" sz="1800" dirty="0">
                <a:solidFill>
                  <a:srgbClr val="FFFFFF"/>
                </a:solidFill>
                <a:latin typeface="Arial" charset="0"/>
                <a:ea typeface="+mn-ea"/>
              </a:rPr>
              <a:t>',1,1))</a:t>
            </a:r>
          </a:p>
        </p:txBody>
      </p:sp>
      <p:sp>
        <p:nvSpPr>
          <p:cNvPr id="15" name="TextBox 14"/>
          <p:cNvSpPr txBox="1"/>
          <p:nvPr/>
        </p:nvSpPr>
        <p:spPr>
          <a:xfrm>
            <a:off x="1373188" y="6064250"/>
            <a:ext cx="4067175" cy="460375"/>
          </a:xfrm>
          <a:prstGeom prst="rect">
            <a:avLst/>
          </a:prstGeom>
          <a:solidFill>
            <a:schemeClr val="accent1">
              <a:lumMod val="40000"/>
              <a:lumOff val="60000"/>
            </a:schemeClr>
          </a:solidFill>
          <a:ln>
            <a:solidFill>
              <a:schemeClr val="bg1">
                <a:lumMod val="65000"/>
              </a:schemeClr>
            </a:solidFill>
          </a:ln>
        </p:spPr>
        <p:txBody>
          <a:bodyPr>
            <a:spAutoFit/>
          </a:bodyPr>
          <a:lstStyle/>
          <a:p>
            <a:r>
              <a:rPr lang="en-US" sz="2400">
                <a:effectLst>
                  <a:outerShdw blurRad="38100" dist="38100" dir="2700000" algn="tl">
                    <a:srgbClr val="FFFFFF"/>
                  </a:outerShdw>
                </a:effectLst>
              </a:rPr>
              <a:t>No time window specified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43000" y="0"/>
            <a:ext cx="7173913" cy="1143000"/>
          </a:xfrm>
        </p:spPr>
        <p:txBody>
          <a:bodyPr vert="horz" wrap="square" lIns="91440" tIns="45720" rIns="91440" bIns="45720" numCol="1" anchor="t" anchorCtr="0" compatLnSpc="1">
            <a:prstTxWarp prst="textNoShape">
              <a:avLst/>
            </a:prstTxWarp>
            <a:normAutofit fontScale="90000"/>
          </a:bodyPr>
          <a:lstStyle/>
          <a:p>
            <a:pPr indent="0" eaLnBrk="1" hangingPunct="1"/>
            <a:r>
              <a:rPr lang="en-US" dirty="0">
                <a:effectLst>
                  <a:outerShdw blurRad="38100" dist="38100" dir="2700000" algn="tl">
                    <a:srgbClr val="C0C0C0"/>
                  </a:outerShdw>
                </a:effectLst>
                <a:latin typeface="Arial" pitchFamily="34" charset="0"/>
                <a:ea typeface="ＭＳ Ｐゴシック" pitchFamily="34" charset="-128"/>
              </a:rPr>
              <a:t>Top Session w/ Username</a:t>
            </a:r>
          </a:p>
        </p:txBody>
      </p:sp>
      <p:sp>
        <p:nvSpPr>
          <p:cNvPr id="5" name="Text Box 4"/>
          <p:cNvSpPr txBox="1">
            <a:spLocks noChangeArrowheads="1"/>
          </p:cNvSpPr>
          <p:nvPr/>
        </p:nvSpPr>
        <p:spPr bwMode="auto">
          <a:xfrm>
            <a:off x="334963" y="922338"/>
            <a:ext cx="7183437" cy="52943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1400" b="1" dirty="0">
                <a:solidFill>
                  <a:srgbClr val="6699FF"/>
                </a:solidFill>
                <a:latin typeface="Arial Narrow" pitchFamily="34" charset="0"/>
                <a:ea typeface="+mn-ea"/>
              </a:rPr>
              <a:t>select</a:t>
            </a:r>
          </a:p>
          <a:p>
            <a:pPr>
              <a:defRPr/>
            </a:pPr>
            <a:r>
              <a:rPr lang="en-US" sz="1400" b="1" dirty="0">
                <a:latin typeface="Arial Narrow" pitchFamily="34" charset="0"/>
                <a:ea typeface="+mn-ea"/>
              </a:rPr>
              <a:t>        decode(</a:t>
            </a:r>
            <a:r>
              <a:rPr lang="en-US" sz="1400" b="1" dirty="0" err="1">
                <a:latin typeface="Arial Narrow" pitchFamily="34" charset="0"/>
                <a:ea typeface="+mn-ea"/>
              </a:rPr>
              <a:t>nvl</a:t>
            </a:r>
            <a:r>
              <a:rPr lang="en-US" sz="1400" b="1" dirty="0">
                <a:latin typeface="Arial Narrow" pitchFamily="34" charset="0"/>
                <a:ea typeface="+mn-ea"/>
              </a:rPr>
              <a:t>(</a:t>
            </a:r>
            <a:r>
              <a:rPr lang="en-US" sz="1400" b="1" dirty="0" err="1">
                <a:latin typeface="Arial Narrow" pitchFamily="34" charset="0"/>
                <a:ea typeface="+mn-ea"/>
              </a:rPr>
              <a:t>to_char</a:t>
            </a:r>
            <a:r>
              <a:rPr lang="en-US" sz="1400" b="1" dirty="0">
                <a:latin typeface="Arial Narrow" pitchFamily="34" charset="0"/>
                <a:ea typeface="+mn-ea"/>
              </a:rPr>
              <a:t>(s.sid),-1),-1,</a:t>
            </a:r>
            <a:r>
              <a:rPr lang="en-US" sz="1400" b="1" dirty="0">
                <a:solidFill>
                  <a:srgbClr val="FF0000"/>
                </a:solidFill>
                <a:latin typeface="Arial Narrow" pitchFamily="34" charset="0"/>
                <a:ea typeface="+mn-ea"/>
              </a:rPr>
              <a:t>'DISCONNECTED','CONNECTED') </a:t>
            </a:r>
          </a:p>
          <a:p>
            <a:pPr>
              <a:defRPr/>
            </a:pPr>
            <a:r>
              <a:rPr lang="en-US" sz="1400" b="1" dirty="0">
                <a:solidFill>
                  <a:srgbClr val="FFFFFF"/>
                </a:solidFill>
                <a:latin typeface="Arial Narrow" pitchFamily="34" charset="0"/>
                <a:ea typeface="+mn-ea"/>
              </a:rPr>
              <a:t>                                                        </a:t>
            </a:r>
            <a:r>
              <a:rPr lang="en-US" sz="1400" b="1" dirty="0">
                <a:latin typeface="Arial Narrow" pitchFamily="34" charset="0"/>
                <a:ea typeface="+mn-ea"/>
              </a:rPr>
              <a:t>"STATUS",</a:t>
            </a:r>
          </a:p>
          <a:p>
            <a:pPr>
              <a:defRPr/>
            </a:pPr>
            <a:r>
              <a:rPr lang="en-US" sz="1400" b="1" dirty="0">
                <a:latin typeface="Arial Narrow" pitchFamily="34" charset="0"/>
                <a:ea typeface="+mn-ea"/>
              </a:rPr>
              <a:t>        </a:t>
            </a:r>
            <a:r>
              <a:rPr lang="en-US" sz="1400" b="1" dirty="0" err="1">
                <a:latin typeface="Arial Narrow" pitchFamily="34" charset="0"/>
                <a:ea typeface="+mn-ea"/>
              </a:rPr>
              <a:t>topsession.session_id</a:t>
            </a:r>
            <a:r>
              <a:rPr lang="en-US" sz="1400" b="1" dirty="0">
                <a:latin typeface="Arial Narrow" pitchFamily="34" charset="0"/>
                <a:ea typeface="+mn-ea"/>
              </a:rPr>
              <a:t>             "SESSION_ID",</a:t>
            </a:r>
          </a:p>
          <a:p>
            <a:pPr>
              <a:defRPr/>
            </a:pPr>
            <a:r>
              <a:rPr lang="en-US" sz="1400" b="1" dirty="0">
                <a:latin typeface="Arial Narrow" pitchFamily="34" charset="0"/>
                <a:ea typeface="+mn-ea"/>
              </a:rPr>
              <a:t>        u.name  "NAME",</a:t>
            </a:r>
          </a:p>
          <a:p>
            <a:pPr>
              <a:defRPr/>
            </a:pPr>
            <a:r>
              <a:rPr lang="en-US" sz="1400" b="1" dirty="0">
                <a:latin typeface="Arial Narrow" pitchFamily="34" charset="0"/>
                <a:ea typeface="+mn-ea"/>
              </a:rPr>
              <a:t>        </a:t>
            </a:r>
            <a:r>
              <a:rPr lang="en-US" sz="1400" b="1" dirty="0" err="1">
                <a:latin typeface="Arial Narrow" pitchFamily="34" charset="0"/>
                <a:ea typeface="+mn-ea"/>
              </a:rPr>
              <a:t>topsession.program</a:t>
            </a:r>
            <a:r>
              <a:rPr lang="en-US" sz="1400" b="1" dirty="0">
                <a:latin typeface="Arial Narrow" pitchFamily="34" charset="0"/>
                <a:ea typeface="+mn-ea"/>
              </a:rPr>
              <a:t>                  "PROGRAM</a:t>
            </a:r>
            <a:r>
              <a:rPr lang="en-US" sz="1400" b="1" dirty="0">
                <a:solidFill>
                  <a:srgbClr val="FFFFFF"/>
                </a:solidFill>
                <a:latin typeface="Arial Narrow" pitchFamily="34" charset="0"/>
                <a:ea typeface="+mn-ea"/>
              </a:rPr>
              <a:t>",</a:t>
            </a:r>
          </a:p>
          <a:p>
            <a:pPr>
              <a:defRPr/>
            </a:pPr>
            <a:r>
              <a:rPr lang="en-US" sz="1400" b="1" dirty="0">
                <a:solidFill>
                  <a:srgbClr val="FFFFFF"/>
                </a:solidFill>
                <a:latin typeface="Arial Narrow" pitchFamily="34" charset="0"/>
                <a:ea typeface="+mn-ea"/>
              </a:rPr>
              <a:t>        </a:t>
            </a:r>
            <a:r>
              <a:rPr lang="en-US" sz="1400" b="1" dirty="0">
                <a:solidFill>
                  <a:srgbClr val="33CC33"/>
                </a:solidFill>
                <a:latin typeface="Arial Narrow" pitchFamily="34" charset="0"/>
                <a:ea typeface="+mn-ea"/>
              </a:rPr>
              <a:t>max(topsession.CPU)              "CPU",</a:t>
            </a:r>
          </a:p>
          <a:p>
            <a:pPr>
              <a:defRPr/>
            </a:pPr>
            <a:r>
              <a:rPr lang="en-US" sz="1400" b="1" dirty="0">
                <a:solidFill>
                  <a:srgbClr val="FFFFFF"/>
                </a:solidFill>
                <a:latin typeface="Arial Narrow" pitchFamily="34" charset="0"/>
                <a:ea typeface="+mn-ea"/>
              </a:rPr>
              <a:t>        </a:t>
            </a:r>
            <a:r>
              <a:rPr lang="en-US" sz="1400" b="1" dirty="0">
                <a:solidFill>
                  <a:srgbClr val="D77407"/>
                </a:solidFill>
                <a:latin typeface="Arial Narrow" pitchFamily="34" charset="0"/>
                <a:ea typeface="+mn-ea"/>
              </a:rPr>
              <a:t>max(</a:t>
            </a:r>
            <a:r>
              <a:rPr lang="en-US" sz="1400" b="1" dirty="0" err="1">
                <a:solidFill>
                  <a:srgbClr val="D77407"/>
                </a:solidFill>
                <a:latin typeface="Arial Narrow" pitchFamily="34" charset="0"/>
                <a:ea typeface="+mn-ea"/>
              </a:rPr>
              <a:t>topsession.WAITING</a:t>
            </a:r>
            <a:r>
              <a:rPr lang="en-US" sz="1400" b="1" dirty="0">
                <a:solidFill>
                  <a:srgbClr val="D77407"/>
                </a:solidFill>
                <a:latin typeface="Arial Narrow" pitchFamily="34" charset="0"/>
                <a:ea typeface="+mn-ea"/>
              </a:rPr>
              <a:t>)       "WAITING</a:t>
            </a:r>
            <a:r>
              <a:rPr lang="en-US" sz="1400" b="1" dirty="0">
                <a:solidFill>
                  <a:srgbClr val="FF9900"/>
                </a:solidFill>
                <a:latin typeface="Arial Narrow" pitchFamily="34" charset="0"/>
                <a:ea typeface="+mn-ea"/>
              </a:rPr>
              <a:t>",</a:t>
            </a:r>
          </a:p>
          <a:p>
            <a:pPr>
              <a:defRPr/>
            </a:pPr>
            <a:r>
              <a:rPr lang="en-US" sz="1400" b="1" dirty="0">
                <a:solidFill>
                  <a:srgbClr val="FFFFFF"/>
                </a:solidFill>
                <a:latin typeface="Arial Narrow" pitchFamily="34" charset="0"/>
                <a:ea typeface="+mn-ea"/>
              </a:rPr>
              <a:t>        </a:t>
            </a:r>
            <a:r>
              <a:rPr lang="en-US" sz="1400" b="1" dirty="0">
                <a:solidFill>
                  <a:srgbClr val="FFCC00"/>
                </a:solidFill>
                <a:latin typeface="Arial Narrow" pitchFamily="34" charset="0"/>
                <a:ea typeface="+mn-ea"/>
              </a:rPr>
              <a:t>max(topsession.IO)                  "IO",</a:t>
            </a:r>
          </a:p>
          <a:p>
            <a:pPr>
              <a:defRPr/>
            </a:pPr>
            <a:r>
              <a:rPr lang="en-US" sz="1400" b="1" dirty="0">
                <a:solidFill>
                  <a:srgbClr val="FFFFFF"/>
                </a:solidFill>
                <a:latin typeface="Arial Narrow" pitchFamily="34" charset="0"/>
                <a:ea typeface="+mn-ea"/>
              </a:rPr>
              <a:t>        </a:t>
            </a:r>
            <a:r>
              <a:rPr lang="en-US" sz="1400" b="1" dirty="0">
                <a:latin typeface="Arial Narrow" pitchFamily="34" charset="0"/>
                <a:ea typeface="+mn-ea"/>
              </a:rPr>
              <a:t>max(</a:t>
            </a:r>
            <a:r>
              <a:rPr lang="en-US" sz="1400" b="1" dirty="0" err="1">
                <a:latin typeface="Arial Narrow" pitchFamily="34" charset="0"/>
                <a:ea typeface="+mn-ea"/>
              </a:rPr>
              <a:t>topsession.TOTAL</a:t>
            </a:r>
            <a:r>
              <a:rPr lang="en-US" sz="1400" b="1" dirty="0">
                <a:latin typeface="Arial Narrow" pitchFamily="34" charset="0"/>
                <a:ea typeface="+mn-ea"/>
              </a:rPr>
              <a:t>)           "TOTAL"</a:t>
            </a:r>
          </a:p>
          <a:p>
            <a:pPr>
              <a:defRPr/>
            </a:pPr>
            <a:r>
              <a:rPr lang="en-US" sz="1400" b="1" dirty="0">
                <a:latin typeface="Arial Narrow" pitchFamily="34" charset="0"/>
                <a:ea typeface="+mn-ea"/>
              </a:rPr>
              <a:t>    </a:t>
            </a:r>
            <a:r>
              <a:rPr lang="en-US" sz="2400" b="1" dirty="0">
                <a:latin typeface="Arial Narrow" pitchFamily="34" charset="0"/>
                <a:ea typeface="+mn-ea"/>
              </a:rPr>
              <a:t>  from</a:t>
            </a:r>
            <a:r>
              <a:rPr lang="en-US" sz="2400" b="1" dirty="0">
                <a:solidFill>
                  <a:srgbClr val="FFFFFF"/>
                </a:solidFill>
                <a:latin typeface="Arial Narrow" pitchFamily="34" charset="0"/>
                <a:ea typeface="+mn-ea"/>
              </a:rPr>
              <a:t> </a:t>
            </a:r>
            <a:r>
              <a:rPr lang="en-US" sz="2400" b="1" dirty="0">
                <a:solidFill>
                  <a:srgbClr val="FF0000"/>
                </a:solidFill>
                <a:latin typeface="Arial Narrow" pitchFamily="34" charset="0"/>
                <a:ea typeface="+mn-ea"/>
              </a:rPr>
              <a:t>{previous query}</a:t>
            </a:r>
            <a:r>
              <a:rPr lang="en-US" sz="2400" b="1" dirty="0">
                <a:solidFill>
                  <a:srgbClr val="9999FF"/>
                </a:solidFill>
                <a:latin typeface="Arial Narrow" pitchFamily="34" charset="0"/>
                <a:ea typeface="+mn-ea"/>
              </a:rPr>
              <a:t> </a:t>
            </a:r>
            <a:r>
              <a:rPr lang="en-US" sz="2400" b="1" dirty="0">
                <a:solidFill>
                  <a:srgbClr val="FFFFFF"/>
                </a:solidFill>
                <a:latin typeface="Arial Narrow" pitchFamily="34" charset="0"/>
                <a:ea typeface="+mn-ea"/>
              </a:rPr>
              <a:t>  )        </a:t>
            </a:r>
            <a:r>
              <a:rPr lang="en-US" sz="2400" b="1" dirty="0" err="1">
                <a:latin typeface="Arial Narrow" pitchFamily="34" charset="0"/>
                <a:ea typeface="+mn-ea"/>
              </a:rPr>
              <a:t>topsession</a:t>
            </a:r>
            <a:r>
              <a:rPr lang="en-US" sz="2400" b="1" dirty="0">
                <a:latin typeface="Arial Narrow" pitchFamily="34" charset="0"/>
                <a:ea typeface="+mn-ea"/>
              </a:rPr>
              <a:t>    , </a:t>
            </a:r>
          </a:p>
          <a:p>
            <a:pPr>
              <a:defRPr/>
            </a:pPr>
            <a:r>
              <a:rPr lang="en-US" sz="2400" b="1" dirty="0">
                <a:latin typeface="Arial Narrow" pitchFamily="34" charset="0"/>
                <a:ea typeface="+mn-ea"/>
              </a:rPr>
              <a:t>                                                      </a:t>
            </a:r>
            <a:r>
              <a:rPr lang="en-US" sz="2400" b="1" dirty="0" err="1">
                <a:latin typeface="Arial Narrow" pitchFamily="34" charset="0"/>
                <a:ea typeface="+mn-ea"/>
              </a:rPr>
              <a:t>v$session</a:t>
            </a:r>
            <a:r>
              <a:rPr lang="en-US" sz="2400" b="1" dirty="0">
                <a:latin typeface="Arial Narrow" pitchFamily="34" charset="0"/>
                <a:ea typeface="+mn-ea"/>
              </a:rPr>
              <a:t>    s, </a:t>
            </a:r>
          </a:p>
          <a:p>
            <a:pPr>
              <a:defRPr/>
            </a:pPr>
            <a:r>
              <a:rPr lang="en-US" sz="2400" b="1" dirty="0">
                <a:latin typeface="Arial Narrow" pitchFamily="34" charset="0"/>
                <a:ea typeface="ＭＳ Ｐゴシック" charset="0"/>
                <a:cs typeface="ＭＳ Ｐゴシック" charset="0"/>
              </a:rPr>
              <a:t>                                                      </a:t>
            </a:r>
            <a:r>
              <a:rPr lang="en-US" sz="2400" b="1" dirty="0">
                <a:latin typeface="Arial Narrow" pitchFamily="34" charset="0"/>
                <a:ea typeface="+mn-ea"/>
              </a:rPr>
              <a:t>user$            u</a:t>
            </a:r>
          </a:p>
          <a:p>
            <a:pPr>
              <a:defRPr/>
            </a:pPr>
            <a:r>
              <a:rPr lang="en-US" sz="1400" b="1" dirty="0">
                <a:solidFill>
                  <a:srgbClr val="6699FF"/>
                </a:solidFill>
                <a:latin typeface="Arial Narrow" pitchFamily="34" charset="0"/>
                <a:ea typeface="+mn-ea"/>
              </a:rPr>
              <a:t>   where</a:t>
            </a:r>
          </a:p>
          <a:p>
            <a:pPr>
              <a:defRPr/>
            </a:pPr>
            <a:r>
              <a:rPr lang="en-US" sz="1400" b="1" dirty="0">
                <a:solidFill>
                  <a:srgbClr val="FFFFFF"/>
                </a:solidFill>
                <a:latin typeface="Arial Narrow" pitchFamily="34" charset="0"/>
                <a:ea typeface="+mn-ea"/>
              </a:rPr>
              <a:t>                    </a:t>
            </a:r>
            <a:r>
              <a:rPr lang="en-US" sz="1400" b="1" dirty="0" err="1">
                <a:latin typeface="Arial Narrow" pitchFamily="34" charset="0"/>
                <a:ea typeface="+mn-ea"/>
              </a:rPr>
              <a:t>u.user</a:t>
            </a:r>
            <a:r>
              <a:rPr lang="en-US" sz="1400" b="1" dirty="0">
                <a:latin typeface="Arial Narrow" pitchFamily="34" charset="0"/>
                <a:ea typeface="+mn-ea"/>
              </a:rPr>
              <a:t># =</a:t>
            </a:r>
            <a:r>
              <a:rPr lang="en-US" sz="1400" b="1" dirty="0" err="1">
                <a:latin typeface="Arial Narrow" pitchFamily="34" charset="0"/>
                <a:ea typeface="+mn-ea"/>
              </a:rPr>
              <a:t>topsession.user_id</a:t>
            </a:r>
            <a:r>
              <a:rPr lang="en-US" sz="1400" b="1" dirty="0">
                <a:latin typeface="Arial Narrow" pitchFamily="34" charset="0"/>
                <a:ea typeface="+mn-ea"/>
              </a:rPr>
              <a:t> and</a:t>
            </a:r>
          </a:p>
          <a:p>
            <a:pPr>
              <a:defRPr/>
            </a:pPr>
            <a:r>
              <a:rPr lang="en-US" sz="1400" b="1" dirty="0">
                <a:solidFill>
                  <a:srgbClr val="6699FF"/>
                </a:solidFill>
                <a:latin typeface="Arial Narrow" pitchFamily="34" charset="0"/>
                <a:ea typeface="+mn-ea"/>
              </a:rPr>
              <a:t>                   /* outer join to v$session because the session might be disconnected */ </a:t>
            </a:r>
          </a:p>
          <a:p>
            <a:pPr>
              <a:defRPr/>
            </a:pPr>
            <a:r>
              <a:rPr lang="en-US" sz="1400" b="1" dirty="0">
                <a:solidFill>
                  <a:srgbClr val="FFFF00"/>
                </a:solidFill>
                <a:latin typeface="Arial Narrow" pitchFamily="34" charset="0"/>
                <a:ea typeface="+mn-ea"/>
              </a:rPr>
              <a:t>                   </a:t>
            </a:r>
            <a:r>
              <a:rPr lang="en-US" sz="1400" b="1" dirty="0" err="1">
                <a:latin typeface="Arial Narrow" pitchFamily="34" charset="0"/>
                <a:ea typeface="+mn-ea"/>
              </a:rPr>
              <a:t>topsession.session_id</a:t>
            </a:r>
            <a:r>
              <a:rPr lang="en-US" sz="1400" b="1" dirty="0">
                <a:latin typeface="Arial Narrow" pitchFamily="34" charset="0"/>
                <a:ea typeface="+mn-ea"/>
              </a:rPr>
              <a:t>         = s.sid         (+) and</a:t>
            </a:r>
          </a:p>
          <a:p>
            <a:pPr>
              <a:defRPr/>
            </a:pPr>
            <a:r>
              <a:rPr lang="en-US" sz="1400" b="1" dirty="0">
                <a:latin typeface="Arial Narrow" pitchFamily="34" charset="0"/>
                <a:ea typeface="+mn-ea"/>
              </a:rPr>
              <a:t>                   </a:t>
            </a:r>
            <a:r>
              <a:rPr lang="en-US" sz="1400" b="1" dirty="0" err="1">
                <a:latin typeface="Arial Narrow" pitchFamily="34" charset="0"/>
                <a:ea typeface="+mn-ea"/>
              </a:rPr>
              <a:t>topsession.session_serial</a:t>
            </a:r>
            <a:r>
              <a:rPr lang="en-US" sz="1400" b="1" dirty="0">
                <a:latin typeface="Arial Narrow" pitchFamily="34" charset="0"/>
                <a:ea typeface="+mn-ea"/>
              </a:rPr>
              <a:t># = </a:t>
            </a:r>
            <a:r>
              <a:rPr lang="en-US" sz="1400" b="1" dirty="0" err="1">
                <a:latin typeface="Arial Narrow" pitchFamily="34" charset="0"/>
                <a:ea typeface="+mn-ea"/>
              </a:rPr>
              <a:t>s.serial</a:t>
            </a:r>
            <a:r>
              <a:rPr lang="en-US" sz="1400" b="1" dirty="0">
                <a:latin typeface="Arial Narrow" pitchFamily="34" charset="0"/>
                <a:ea typeface="+mn-ea"/>
              </a:rPr>
              <a:t>#   (+)</a:t>
            </a:r>
          </a:p>
          <a:p>
            <a:pPr>
              <a:defRPr/>
            </a:pPr>
            <a:r>
              <a:rPr lang="en-US" sz="1400" b="1" dirty="0">
                <a:solidFill>
                  <a:srgbClr val="FFFFFF"/>
                </a:solidFill>
                <a:latin typeface="Arial Narrow" pitchFamily="34" charset="0"/>
                <a:ea typeface="+mn-ea"/>
              </a:rPr>
              <a:t>   </a:t>
            </a:r>
            <a:r>
              <a:rPr lang="en-US" sz="1400" b="1" dirty="0">
                <a:solidFill>
                  <a:srgbClr val="9999FF"/>
                </a:solidFill>
                <a:latin typeface="Arial Narrow" pitchFamily="34" charset="0"/>
                <a:ea typeface="+mn-ea"/>
              </a:rPr>
              <a:t>group by</a:t>
            </a:r>
            <a:r>
              <a:rPr lang="en-US" sz="1400" b="1" dirty="0">
                <a:solidFill>
                  <a:srgbClr val="FFFFFF"/>
                </a:solidFill>
                <a:latin typeface="Arial Narrow" pitchFamily="34" charset="0"/>
                <a:ea typeface="+mn-ea"/>
              </a:rPr>
              <a:t>  </a:t>
            </a:r>
            <a:r>
              <a:rPr lang="en-US" sz="1400" b="1" dirty="0" err="1">
                <a:latin typeface="Arial Narrow" pitchFamily="34" charset="0"/>
                <a:ea typeface="+mn-ea"/>
              </a:rPr>
              <a:t>topsession.session_id</a:t>
            </a:r>
            <a:r>
              <a:rPr lang="en-US" sz="1400" b="1" dirty="0">
                <a:latin typeface="Arial Narrow" pitchFamily="34" charset="0"/>
                <a:ea typeface="+mn-ea"/>
              </a:rPr>
              <a:t>, </a:t>
            </a:r>
            <a:r>
              <a:rPr lang="en-US" sz="1400" b="1" dirty="0" err="1">
                <a:latin typeface="Arial Narrow" pitchFamily="34" charset="0"/>
                <a:ea typeface="+mn-ea"/>
              </a:rPr>
              <a:t>topsession.session_serial</a:t>
            </a:r>
            <a:r>
              <a:rPr lang="en-US" sz="1400" b="1" dirty="0">
                <a:latin typeface="Arial Narrow" pitchFamily="34" charset="0"/>
                <a:ea typeface="+mn-ea"/>
              </a:rPr>
              <a:t>#, </a:t>
            </a:r>
            <a:r>
              <a:rPr lang="en-US" sz="1400" b="1" dirty="0" err="1">
                <a:latin typeface="Arial Narrow" pitchFamily="34" charset="0"/>
                <a:ea typeface="+mn-ea"/>
              </a:rPr>
              <a:t>topsession.user_id</a:t>
            </a:r>
            <a:r>
              <a:rPr lang="en-US" sz="1400" b="1" dirty="0">
                <a:latin typeface="Arial Narrow" pitchFamily="34" charset="0"/>
                <a:ea typeface="+mn-ea"/>
              </a:rPr>
              <a:t>, </a:t>
            </a:r>
          </a:p>
          <a:p>
            <a:pPr>
              <a:defRPr/>
            </a:pPr>
            <a:r>
              <a:rPr lang="en-US" sz="1400" b="1" dirty="0">
                <a:solidFill>
                  <a:srgbClr val="FFFFFF"/>
                </a:solidFill>
                <a:latin typeface="Arial Narrow" pitchFamily="34" charset="0"/>
                <a:ea typeface="+mn-ea"/>
              </a:rPr>
              <a:t>                   </a:t>
            </a:r>
            <a:r>
              <a:rPr lang="en-US" sz="1400" b="1" dirty="0" err="1">
                <a:latin typeface="Arial Narrow" pitchFamily="34" charset="0"/>
                <a:ea typeface="+mn-ea"/>
              </a:rPr>
              <a:t>topsession.program</a:t>
            </a:r>
            <a:r>
              <a:rPr lang="en-US" sz="1400" b="1" dirty="0">
                <a:latin typeface="Arial Narrow" pitchFamily="34" charset="0"/>
                <a:ea typeface="+mn-ea"/>
              </a:rPr>
              <a:t>, </a:t>
            </a:r>
            <a:r>
              <a:rPr lang="en-US" sz="1400" b="1" dirty="0" err="1">
                <a:latin typeface="Arial Narrow" pitchFamily="34" charset="0"/>
                <a:ea typeface="+mn-ea"/>
              </a:rPr>
              <a:t>s.username,s.sid,s.paddr,u.name</a:t>
            </a:r>
            <a:endParaRPr lang="en-US" sz="1400" b="1" dirty="0">
              <a:latin typeface="Arial Narrow" pitchFamily="34" charset="0"/>
              <a:ea typeface="+mn-ea"/>
            </a:endParaRPr>
          </a:p>
          <a:p>
            <a:pPr>
              <a:defRPr/>
            </a:pPr>
            <a:r>
              <a:rPr lang="en-US" sz="1400" b="1" dirty="0">
                <a:solidFill>
                  <a:srgbClr val="FFFFFF"/>
                </a:solidFill>
                <a:latin typeface="Arial Narrow" pitchFamily="34" charset="0"/>
                <a:ea typeface="+mn-ea"/>
              </a:rPr>
              <a:t>   </a:t>
            </a:r>
            <a:r>
              <a:rPr lang="en-US" sz="1400" b="1" dirty="0">
                <a:solidFill>
                  <a:srgbClr val="9999FF"/>
                </a:solidFill>
                <a:latin typeface="Arial Narrow" pitchFamily="34" charset="0"/>
                <a:ea typeface="+mn-ea"/>
              </a:rPr>
              <a:t>order by</a:t>
            </a:r>
            <a:r>
              <a:rPr lang="en-US" sz="1400" b="1" dirty="0">
                <a:solidFill>
                  <a:srgbClr val="FFFFFF"/>
                </a:solidFill>
                <a:latin typeface="Arial Narrow" pitchFamily="34" charset="0"/>
                <a:ea typeface="+mn-ea"/>
              </a:rPr>
              <a:t> </a:t>
            </a:r>
            <a:r>
              <a:rPr lang="en-US" sz="1400" b="1" dirty="0">
                <a:latin typeface="Arial Narrow" pitchFamily="34" charset="0"/>
                <a:ea typeface="+mn-ea"/>
              </a:rPr>
              <a:t>max(</a:t>
            </a:r>
            <a:r>
              <a:rPr lang="en-US" sz="1400" b="1" dirty="0" err="1">
                <a:latin typeface="Arial Narrow" pitchFamily="34" charset="0"/>
                <a:ea typeface="+mn-ea"/>
              </a:rPr>
              <a:t>topsession.TOTAL</a:t>
            </a:r>
            <a:r>
              <a:rPr lang="en-US" sz="1400" b="1" dirty="0">
                <a:latin typeface="Arial Narrow" pitchFamily="34" charset="0"/>
                <a:ea typeface="+mn-ea"/>
              </a:rPr>
              <a:t>) </a:t>
            </a:r>
            <a:r>
              <a:rPr lang="en-US" sz="1400" b="1" dirty="0" err="1">
                <a:latin typeface="Arial Narrow" pitchFamily="34" charset="0"/>
                <a:ea typeface="+mn-ea"/>
              </a:rPr>
              <a:t>desc</a:t>
            </a:r>
            <a:endParaRPr lang="en-US" sz="1400" b="1" dirty="0">
              <a:latin typeface="Arial Narrow" pitchFamily="34" charset="0"/>
              <a:ea typeface="+mn-ea"/>
            </a:endParaRPr>
          </a:p>
          <a:p>
            <a:pPr>
              <a:defRPr/>
            </a:pPr>
            <a:endParaRPr lang="en-US" sz="1400" b="1" dirty="0">
              <a:latin typeface="Arial Narrow" pitchFamily="34" charset="0"/>
              <a:ea typeface="+mn-ea"/>
            </a:endParaRPr>
          </a:p>
        </p:txBody>
      </p:sp>
      <p:sp>
        <p:nvSpPr>
          <p:cNvPr id="7" name="TextBox 6"/>
          <p:cNvSpPr txBox="1"/>
          <p:nvPr/>
        </p:nvSpPr>
        <p:spPr>
          <a:xfrm>
            <a:off x="2130425" y="6038850"/>
            <a:ext cx="4065588" cy="460375"/>
          </a:xfrm>
          <a:prstGeom prst="rect">
            <a:avLst/>
          </a:prstGeom>
          <a:solidFill>
            <a:schemeClr val="accent1">
              <a:lumMod val="40000"/>
              <a:lumOff val="60000"/>
            </a:schemeClr>
          </a:solidFill>
          <a:ln>
            <a:solidFill>
              <a:schemeClr val="bg1">
                <a:lumMod val="65000"/>
              </a:schemeClr>
            </a:solidFill>
          </a:ln>
        </p:spPr>
        <p:txBody>
          <a:bodyPr>
            <a:spAutoFit/>
          </a:bodyPr>
          <a:lstStyle/>
          <a:p>
            <a:r>
              <a:rPr lang="en-US" sz="2400">
                <a:effectLst>
                  <a:outerShdw blurRad="38100" dist="38100" dir="2700000" algn="tl">
                    <a:srgbClr val="FFFFFF"/>
                  </a:outerShdw>
                </a:effectLst>
              </a:rPr>
              <a:t>No time window specified</a:t>
            </a:r>
          </a:p>
        </p:txBody>
      </p:sp>
      <p:sp>
        <p:nvSpPr>
          <p:cNvPr id="8" name="TextBox 7"/>
          <p:cNvSpPr txBox="1"/>
          <p:nvPr/>
        </p:nvSpPr>
        <p:spPr>
          <a:xfrm>
            <a:off x="6042025" y="3317875"/>
            <a:ext cx="1911350" cy="460375"/>
          </a:xfrm>
          <a:prstGeom prst="rect">
            <a:avLst/>
          </a:prstGeom>
          <a:solidFill>
            <a:schemeClr val="accent2">
              <a:lumMod val="40000"/>
              <a:lumOff val="60000"/>
            </a:schemeClr>
          </a:solidFill>
          <a:ln>
            <a:solidFill>
              <a:schemeClr val="bg1">
                <a:lumMod val="65000"/>
              </a:schemeClr>
            </a:solidFill>
          </a:ln>
        </p:spPr>
        <p:txBody>
          <a:bodyPr>
            <a:spAutoFit/>
          </a:bodyPr>
          <a:lstStyle/>
          <a:p>
            <a:r>
              <a:rPr lang="en-US" sz="2400" dirty="0">
                <a:effectLst>
                  <a:outerShdw blurRad="38100" dist="38100" dir="2700000" algn="tl">
                    <a:srgbClr val="FFFFFF"/>
                  </a:outerShdw>
                </a:effectLst>
              </a:rPr>
              <a:t>Connected</a:t>
            </a:r>
          </a:p>
        </p:txBody>
      </p:sp>
      <p:sp>
        <p:nvSpPr>
          <p:cNvPr id="9" name="TextBox 8"/>
          <p:cNvSpPr txBox="1"/>
          <p:nvPr/>
        </p:nvSpPr>
        <p:spPr>
          <a:xfrm>
            <a:off x="6053138" y="3867150"/>
            <a:ext cx="1912937" cy="460375"/>
          </a:xfrm>
          <a:prstGeom prst="rect">
            <a:avLst/>
          </a:prstGeom>
          <a:solidFill>
            <a:schemeClr val="accent2">
              <a:lumMod val="40000"/>
              <a:lumOff val="60000"/>
            </a:schemeClr>
          </a:solidFill>
          <a:ln>
            <a:solidFill>
              <a:schemeClr val="bg1">
                <a:lumMod val="65000"/>
              </a:schemeClr>
            </a:solidFill>
          </a:ln>
        </p:spPr>
        <p:txBody>
          <a:bodyPr>
            <a:spAutoFit/>
          </a:bodyPr>
          <a:lstStyle/>
          <a:p>
            <a:r>
              <a:rPr lang="en-US" sz="2400">
                <a:effectLst>
                  <a:outerShdw blurRad="38100" dist="38100" dir="2700000" algn="tl">
                    <a:srgbClr val="FFFFFF"/>
                  </a:outerShdw>
                </a:effectLst>
              </a:rPr>
              <a:t>User name</a:t>
            </a:r>
          </a:p>
        </p:txBody>
      </p:sp>
      <p:sp>
        <p:nvSpPr>
          <p:cNvPr id="10" name="TextBox 9"/>
          <p:cNvSpPr txBox="1"/>
          <p:nvPr/>
        </p:nvSpPr>
        <p:spPr>
          <a:xfrm>
            <a:off x="6027738" y="2790825"/>
            <a:ext cx="1911350" cy="461963"/>
          </a:xfrm>
          <a:prstGeom prst="rect">
            <a:avLst/>
          </a:prstGeom>
          <a:solidFill>
            <a:schemeClr val="accent2">
              <a:lumMod val="40000"/>
              <a:lumOff val="60000"/>
            </a:schemeClr>
          </a:solidFill>
          <a:ln>
            <a:solidFill>
              <a:schemeClr val="bg1">
                <a:lumMod val="65000"/>
              </a:schemeClr>
            </a:solidFill>
          </a:ln>
        </p:spPr>
        <p:txBody>
          <a:bodyPr>
            <a:spAutoFit/>
          </a:bodyPr>
          <a:lstStyle/>
          <a:p>
            <a:r>
              <a:rPr lang="en-US" sz="2400">
                <a:effectLst>
                  <a:outerShdw blurRad="38100" dist="38100" dir="2700000" algn="tl">
                    <a:srgbClr val="FFFFFF"/>
                  </a:outerShdw>
                </a:effectLst>
              </a:rPr>
              <a:t>ASH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49275" y="806450"/>
            <a:ext cx="8283575" cy="1143000"/>
          </a:xfrm>
        </p:spPr>
        <p:txBody>
          <a:bodyPr vert="horz" wrap="square" lIns="91440" tIns="45720" rIns="91440" bIns="45720" numCol="1" anchor="t" anchorCtr="0" compatLnSpc="1">
            <a:prstTxWarp prst="textNoShape">
              <a:avLst/>
            </a:prstTxWarp>
            <a:normAutofit fontScale="90000"/>
          </a:bodyPr>
          <a:lstStyle/>
          <a:p>
            <a:pPr indent="0" eaLnBrk="1" hangingPunct="1"/>
            <a:r>
              <a:rPr lang="en-US">
                <a:effectLst>
                  <a:outerShdw blurRad="38100" dist="38100" dir="2700000" algn="tl">
                    <a:srgbClr val="C0C0C0"/>
                  </a:outerShdw>
                </a:effectLst>
                <a:latin typeface="Arial" pitchFamily="34" charset="0"/>
                <a:ea typeface="ＭＳ Ｐゴシック" pitchFamily="34" charset="-128"/>
              </a:rPr>
              <a:t>Top Session </a:t>
            </a:r>
            <a:br>
              <a:rPr lang="en-US">
                <a:effectLst>
                  <a:outerShdw blurRad="38100" dist="38100" dir="2700000" algn="tl">
                    <a:srgbClr val="C0C0C0"/>
                  </a:outerShdw>
                </a:effectLst>
                <a:latin typeface="Arial" pitchFamily="34" charset="0"/>
                <a:ea typeface="ＭＳ Ｐゴシック" pitchFamily="34" charset="-128"/>
              </a:rPr>
            </a:br>
            <a:r>
              <a:rPr lang="en-US">
                <a:solidFill>
                  <a:schemeClr val="tx1"/>
                </a:solidFill>
                <a:effectLst>
                  <a:outerShdw blurRad="38100" dist="38100" dir="2700000" algn="tl">
                    <a:srgbClr val="C0C0C0"/>
                  </a:outerShdw>
                </a:effectLst>
                <a:latin typeface="Arial" pitchFamily="34" charset="0"/>
                <a:ea typeface="ＭＳ Ｐゴシック" pitchFamily="34" charset="-128"/>
              </a:rPr>
              <a:t>Finding a Rogue User</a:t>
            </a:r>
          </a:p>
        </p:txBody>
      </p:sp>
      <p:sp>
        <p:nvSpPr>
          <p:cNvPr id="5" name="Text Box 4"/>
          <p:cNvSpPr txBox="1">
            <a:spLocks noChangeArrowheads="1"/>
          </p:cNvSpPr>
          <p:nvPr/>
        </p:nvSpPr>
        <p:spPr bwMode="auto">
          <a:xfrm>
            <a:off x="533400" y="2743200"/>
            <a:ext cx="8261350" cy="24923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endParaRPr lang="en-US" sz="1200" dirty="0">
              <a:latin typeface="Courier New" pitchFamily="49" charset="0"/>
              <a:ea typeface="+mn-ea"/>
            </a:endParaRPr>
          </a:p>
          <a:p>
            <a:pPr>
              <a:defRPr/>
            </a:pPr>
            <a:r>
              <a:rPr lang="en-US" sz="1200" dirty="0">
                <a:latin typeface="Courier New" pitchFamily="49" charset="0"/>
                <a:ea typeface="+mn-ea"/>
              </a:rPr>
              <a:t>STATUS          SESSION_ID NAME       PROGRAM                     CPU    WAITING   IO</a:t>
            </a:r>
          </a:p>
          <a:p>
            <a:pPr>
              <a:defRPr/>
            </a:pPr>
            <a:r>
              <a:rPr lang="en-US" sz="1200" dirty="0">
                <a:latin typeface="Courier New" pitchFamily="49" charset="0"/>
                <a:ea typeface="+mn-ea"/>
              </a:rPr>
              <a:t>--------------- ---------- ---------- ------------------------- ----- ---------- ----</a:t>
            </a:r>
          </a:p>
          <a:p>
            <a:pPr>
              <a:defRPr/>
            </a:pPr>
            <a:r>
              <a:rPr lang="en-US" sz="1200" b="1" dirty="0">
                <a:solidFill>
                  <a:srgbClr val="009900"/>
                </a:solidFill>
                <a:latin typeface="Courier New" pitchFamily="49" charset="0"/>
                <a:ea typeface="+mn-ea"/>
              </a:rPr>
              <a:t>CONNECTED              247 </a:t>
            </a:r>
            <a:r>
              <a:rPr lang="en-US" sz="1200" b="1" dirty="0" err="1">
                <a:solidFill>
                  <a:srgbClr val="009900"/>
                </a:solidFill>
                <a:latin typeface="Courier New" pitchFamily="49" charset="0"/>
                <a:ea typeface="+mn-ea"/>
              </a:rPr>
              <a:t>CPU_Monger</a:t>
            </a:r>
            <a:r>
              <a:rPr lang="en-US" sz="1200" b="1" dirty="0">
                <a:solidFill>
                  <a:srgbClr val="009900"/>
                </a:solidFill>
                <a:latin typeface="Courier New" pitchFamily="49" charset="0"/>
                <a:ea typeface="+mn-ea"/>
              </a:rPr>
              <a:t> ChMgr304.exe              11704          </a:t>
            </a:r>
            <a:r>
              <a:rPr lang="en-US" sz="1200" b="1" dirty="0">
                <a:latin typeface="Courier New" pitchFamily="49" charset="0"/>
                <a:ea typeface="+mn-ea"/>
              </a:rPr>
              <a:t>0    0</a:t>
            </a:r>
          </a:p>
          <a:p>
            <a:pPr>
              <a:defRPr/>
            </a:pPr>
            <a:r>
              <a:rPr lang="en-US" sz="1200" dirty="0">
                <a:latin typeface="Courier New" pitchFamily="49" charset="0"/>
                <a:ea typeface="+mn-ea"/>
              </a:rPr>
              <a:t>CONNECTED              277 SYS        oracle@labsfrh903 (LGWR)     14         19    0</a:t>
            </a:r>
          </a:p>
          <a:p>
            <a:pPr>
              <a:defRPr/>
            </a:pPr>
            <a:r>
              <a:rPr lang="en-US" sz="1200" dirty="0">
                <a:latin typeface="Courier New" pitchFamily="49" charset="0"/>
                <a:ea typeface="+mn-ea"/>
              </a:rPr>
              <a:t>CONNECTED              278 SYS        oracle@labsfrh903 (DBW0)     29          0    0</a:t>
            </a:r>
          </a:p>
          <a:p>
            <a:pPr>
              <a:defRPr/>
            </a:pPr>
            <a:r>
              <a:rPr lang="en-US" sz="1200" dirty="0">
                <a:latin typeface="Courier New" pitchFamily="49" charset="0"/>
                <a:ea typeface="+mn-ea"/>
              </a:rPr>
              <a:t>CONNECTED              276 SYS        oracle@labsfrh903 (CKPT)     18          9    0</a:t>
            </a:r>
          </a:p>
          <a:p>
            <a:pPr>
              <a:defRPr/>
            </a:pPr>
            <a:r>
              <a:rPr lang="en-US" sz="1200" dirty="0">
                <a:latin typeface="Courier New" pitchFamily="49" charset="0"/>
                <a:ea typeface="+mn-ea"/>
              </a:rPr>
              <a:t>CONNECTED              280 SYS        oracle@labsfrh903 (PMON)     20          0    0</a:t>
            </a:r>
          </a:p>
          <a:p>
            <a:pPr>
              <a:defRPr/>
            </a:pPr>
            <a:r>
              <a:rPr lang="en-US" sz="1200" dirty="0">
                <a:latin typeface="Courier New" pitchFamily="49" charset="0"/>
                <a:ea typeface="+mn-ea"/>
              </a:rPr>
              <a:t>DISCONNECTED           255 SYSTEM     Executor.exe                 11          4    5</a:t>
            </a:r>
          </a:p>
          <a:p>
            <a:pPr>
              <a:defRPr/>
            </a:pPr>
            <a:r>
              <a:rPr lang="en-US" sz="1200" dirty="0">
                <a:latin typeface="Courier New" pitchFamily="49" charset="0"/>
                <a:ea typeface="+mn-ea"/>
              </a:rPr>
              <a:t>DISCONNECTED           257 SYSTEM     Executor.exe                 13          0    3</a:t>
            </a:r>
          </a:p>
          <a:p>
            <a:pPr>
              <a:defRPr/>
            </a:pPr>
            <a:r>
              <a:rPr lang="en-US" sz="1200" dirty="0">
                <a:latin typeface="Courier New" pitchFamily="49" charset="0"/>
                <a:ea typeface="+mn-ea"/>
              </a:rPr>
              <a:t>DISCONNECTED           255 SYSTEM     Executor.exe                 14          0    2</a:t>
            </a:r>
          </a:p>
          <a:p>
            <a:pPr>
              <a:defRPr/>
            </a:pPr>
            <a:r>
              <a:rPr lang="en-US" sz="1200" dirty="0">
                <a:latin typeface="Courier New" pitchFamily="49" charset="0"/>
                <a:ea typeface="+mn-ea"/>
              </a:rPr>
              <a:t>DISCONNECTED           257 SYSTEM     Executor.exe                 13          0    3</a:t>
            </a:r>
          </a:p>
          <a:p>
            <a:pPr>
              <a:defRPr/>
            </a:pPr>
            <a:endParaRPr lang="en-US" sz="1200" dirty="0">
              <a:latin typeface="Courier New" pitchFamily="49" charset="0"/>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 QUERIES</a:t>
            </a: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008414049"/>
              </p:ext>
            </p:extLst>
          </p:nvPr>
        </p:nvGraphicFramePr>
        <p:xfrm>
          <a:off x="419100" y="3128963"/>
          <a:ext cx="7240588" cy="1817687"/>
        </p:xfrm>
        <a:graphic>
          <a:graphicData uri="http://schemas.openxmlformats.org/presentationml/2006/ole">
            <mc:AlternateContent xmlns:mc="http://schemas.openxmlformats.org/markup-compatibility/2006">
              <mc:Choice xmlns:v="urn:schemas-microsoft-com:vml" Requires="v">
                <p:oleObj spid="_x0000_s68616" name="Packager Shell Object" showAsIcon="1" r:id="rId3" imgW="986760" imgH="437400" progId="Package">
                  <p:embed/>
                </p:oleObj>
              </mc:Choice>
              <mc:Fallback>
                <p:oleObj name="Packager Shell Object" showAsIcon="1" r:id="rId3" imgW="986760" imgH="437400" progId="Package">
                  <p:embed/>
                  <p:pic>
                    <p:nvPicPr>
                      <p:cNvPr id="0" name="Content Placeholder 5"/>
                      <p:cNvPicPr>
                        <a:picLocks noChangeAspect="1" noChangeArrowheads="1"/>
                      </p:cNvPicPr>
                      <p:nvPr/>
                    </p:nvPicPr>
                    <p:blipFill>
                      <a:blip r:embed="rId4"/>
                      <a:srcRect/>
                      <a:stretch>
                        <a:fillRect/>
                      </a:stretch>
                    </p:blipFill>
                    <p:spPr bwMode="auto">
                      <a:xfrm>
                        <a:off x="419100" y="3128963"/>
                        <a:ext cx="7240588" cy="181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solidFill>
                  <a:srgbClr val="00B0F0"/>
                </a:solidFill>
                <a:latin typeface="Segoe Print" pitchFamily="2" charset="0"/>
              </a:rPr>
              <a:t>In order to know what to fix, we need to be able to </a:t>
            </a:r>
            <a:r>
              <a:rPr lang="en-US" sz="2800" u="sng" dirty="0">
                <a:solidFill>
                  <a:srgbClr val="00B0F0"/>
                </a:solidFill>
                <a:latin typeface="Segoe Print" pitchFamily="2" charset="0"/>
              </a:rPr>
              <a:t>see</a:t>
            </a:r>
            <a:r>
              <a:rPr lang="en-US" sz="2800" dirty="0">
                <a:solidFill>
                  <a:srgbClr val="00B0F0"/>
                </a:solidFill>
                <a:latin typeface="Segoe Print" pitchFamily="2" charset="0"/>
              </a:rPr>
              <a:t> what’s broken!</a:t>
            </a:r>
          </a:p>
          <a:p>
            <a:pPr algn="r"/>
            <a:r>
              <a:rPr lang="en-US" sz="2800" dirty="0">
                <a:solidFill>
                  <a:srgbClr val="00B0F0"/>
                </a:solidFill>
                <a:latin typeface="Segoe Print" pitchFamily="2" charset="0"/>
              </a:rPr>
              <a:t>- Dan Roam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cstate="print"/>
          <a:srcRect/>
          <a:stretch>
            <a:fillRect/>
          </a:stretch>
        </p:blipFill>
        <p:spPr bwMode="auto">
          <a:xfrm>
            <a:off x="1652588" y="990600"/>
            <a:ext cx="5838825" cy="53149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srcRect/>
          <a:stretch>
            <a:fillRect/>
          </a:stretch>
        </p:blipFill>
        <p:spPr bwMode="auto">
          <a:xfrm>
            <a:off x="571500" y="1014413"/>
            <a:ext cx="8001000" cy="48291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srcRect/>
          <a:stretch>
            <a:fillRect/>
          </a:stretch>
        </p:blipFill>
        <p:spPr bwMode="auto">
          <a:xfrm>
            <a:off x="285750" y="1347788"/>
            <a:ext cx="8572500" cy="41624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cstate="print"/>
          <a:srcRect/>
          <a:stretch>
            <a:fillRect/>
          </a:stretch>
        </p:blipFill>
        <p:spPr bwMode="auto">
          <a:xfrm>
            <a:off x="1524000" y="700088"/>
            <a:ext cx="6096000" cy="54578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15000" dirty="0">
                <a:solidFill>
                  <a:schemeClr val="accent2">
                    <a:lumMod val="75000"/>
                  </a:schemeClr>
                </a:solidFill>
              </a:rPr>
              <a:t>AWR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5800" y="838200"/>
            <a:ext cx="7086600" cy="5004447"/>
          </a:xfrm>
          <a:prstGeom prst="rect">
            <a:avLst/>
          </a:prstGeom>
        </p:spPr>
        <p:txBody>
          <a:bodyPr wrap="square">
            <a:spAutoFit/>
          </a:bodyPr>
          <a:lstStyle/>
          <a:p>
            <a:pPr marL="457195" lvl="1" indent="-342895">
              <a:lnSpc>
                <a:spcPct val="95000"/>
              </a:lnSpc>
              <a:buClr>
                <a:srgbClr val="000000"/>
              </a:buClr>
              <a:buSzPct val="100000"/>
              <a:buFont typeface="Questrial"/>
              <a:buChar char="•"/>
            </a:pPr>
            <a:r>
              <a:rPr lang="en-US" sz="2400" b="1" dirty="0">
                <a:solidFill>
                  <a:schemeClr val="accent2">
                    <a:lumMod val="75000"/>
                  </a:schemeClr>
                </a:solidFill>
                <a:latin typeface="Questrial"/>
                <a:ea typeface="Questrial"/>
                <a:cs typeface="Questrial"/>
                <a:sym typeface="Questrial"/>
              </a:rPr>
              <a:t>AWR</a:t>
            </a:r>
            <a:r>
              <a:rPr lang="en-US" sz="2400" dirty="0">
                <a:solidFill>
                  <a:schemeClr val="accent2">
                    <a:lumMod val="75000"/>
                  </a:schemeClr>
                </a:solidFill>
                <a:latin typeface="Questrial"/>
                <a:ea typeface="Questrial"/>
                <a:cs typeface="Questrial"/>
                <a:sym typeface="Questrial"/>
              </a:rPr>
              <a:t> is one of many RDBMS performance data sources</a:t>
            </a:r>
          </a:p>
          <a:p>
            <a:pPr marL="457195" lvl="1" indent="-190495">
              <a:lnSpc>
                <a:spcPct val="95000"/>
              </a:lnSpc>
              <a:buClr>
                <a:srgbClr val="000000"/>
              </a:buClr>
            </a:pPr>
            <a:endParaRPr lang="en-US" sz="2400" dirty="0">
              <a:solidFill>
                <a:schemeClr val="accent2">
                  <a:lumMod val="75000"/>
                </a:schemeClr>
              </a:solidFill>
              <a:latin typeface="Questrial"/>
              <a:ea typeface="Questrial"/>
              <a:cs typeface="Questrial"/>
              <a:sym typeface="Questrial"/>
            </a:endParaRPr>
          </a:p>
          <a:p>
            <a:pPr marL="457195" lvl="1" indent="-342895">
              <a:lnSpc>
                <a:spcPct val="95000"/>
              </a:lnSpc>
              <a:buClr>
                <a:srgbClr val="000000"/>
              </a:buClr>
              <a:buSzPct val="100000"/>
              <a:buFont typeface="Questrial"/>
              <a:buChar char="•"/>
            </a:pPr>
            <a:r>
              <a:rPr lang="en-US" sz="2400" dirty="0">
                <a:solidFill>
                  <a:schemeClr val="accent2">
                    <a:lumMod val="75000"/>
                  </a:schemeClr>
                </a:solidFill>
                <a:latin typeface="Questrial"/>
                <a:ea typeface="Questrial"/>
                <a:cs typeface="Questrial"/>
                <a:sym typeface="Questrial"/>
              </a:rPr>
              <a:t>Sometimes it </a:t>
            </a:r>
            <a:r>
              <a:rPr lang="en-US" sz="2400" b="1" dirty="0">
                <a:solidFill>
                  <a:schemeClr val="accent2">
                    <a:lumMod val="75000"/>
                  </a:schemeClr>
                </a:solidFill>
                <a:latin typeface="Questrial"/>
                <a:ea typeface="Questrial"/>
                <a:cs typeface="Questrial"/>
                <a:sym typeface="Questrial"/>
              </a:rPr>
              <a:t>isn’t  the best source</a:t>
            </a:r>
            <a:r>
              <a:rPr lang="en-US" sz="2400" dirty="0">
                <a:solidFill>
                  <a:schemeClr val="accent2">
                    <a:lumMod val="75000"/>
                  </a:schemeClr>
                </a:solidFill>
                <a:latin typeface="Questrial"/>
                <a:ea typeface="Questrial"/>
                <a:cs typeface="Questrial"/>
                <a:sym typeface="Questrial"/>
              </a:rPr>
              <a:t> (aggregation)</a:t>
            </a:r>
          </a:p>
          <a:p>
            <a:pPr marL="1143000" lvl="2" indent="-228600">
              <a:lnSpc>
                <a:spcPct val="95000"/>
              </a:lnSpc>
              <a:buClr>
                <a:srgbClr val="000000"/>
              </a:buClr>
              <a:buSzPct val="100000"/>
              <a:buFont typeface="Questrial"/>
              <a:buChar char="•"/>
            </a:pPr>
            <a:r>
              <a:rPr lang="en-US" sz="2400" b="1" dirty="0">
                <a:solidFill>
                  <a:schemeClr val="accent2">
                    <a:lumMod val="75000"/>
                  </a:schemeClr>
                </a:solidFill>
                <a:latin typeface="Questrial"/>
                <a:ea typeface="Questrial"/>
                <a:cs typeface="Questrial"/>
                <a:sym typeface="Questrial"/>
              </a:rPr>
              <a:t>SQL Extended trace (event 10046)</a:t>
            </a:r>
          </a:p>
          <a:p>
            <a:pPr marL="1600200" lvl="3" indent="-228600">
              <a:lnSpc>
                <a:spcPct val="95000"/>
              </a:lnSpc>
              <a:buClr>
                <a:srgbClr val="000000"/>
              </a:buClr>
              <a:buSzPct val="100000"/>
              <a:buFont typeface="Questrial"/>
              <a:buChar char="•"/>
            </a:pPr>
            <a:r>
              <a:rPr lang="en-US" sz="2400" dirty="0">
                <a:solidFill>
                  <a:schemeClr val="accent2">
                    <a:lumMod val="75000"/>
                  </a:schemeClr>
                </a:solidFill>
                <a:latin typeface="Questrial"/>
                <a:ea typeface="Questrial"/>
                <a:cs typeface="Questrial"/>
                <a:sym typeface="Questrial"/>
              </a:rPr>
              <a:t>RAW trace</a:t>
            </a:r>
          </a:p>
          <a:p>
            <a:pPr marL="1600200" lvl="3" indent="-228600">
              <a:lnSpc>
                <a:spcPct val="95000"/>
              </a:lnSpc>
              <a:buClr>
                <a:srgbClr val="000000"/>
              </a:buClr>
              <a:buSzPct val="100000"/>
              <a:buFont typeface="Questrial"/>
              <a:buChar char="•"/>
            </a:pPr>
            <a:r>
              <a:rPr lang="en-US" sz="2400" dirty="0" err="1">
                <a:solidFill>
                  <a:schemeClr val="accent2">
                    <a:lumMod val="75000"/>
                  </a:schemeClr>
                </a:solidFill>
                <a:latin typeface="Questrial"/>
                <a:ea typeface="Questrial"/>
                <a:cs typeface="Questrial"/>
                <a:sym typeface="Questrial"/>
              </a:rPr>
              <a:t>tkprof</a:t>
            </a:r>
            <a:endParaRPr lang="en-US" sz="2400" dirty="0">
              <a:solidFill>
                <a:schemeClr val="accent2">
                  <a:lumMod val="75000"/>
                </a:schemeClr>
              </a:solidFill>
              <a:latin typeface="Questrial"/>
              <a:ea typeface="Questrial"/>
              <a:cs typeface="Questrial"/>
              <a:sym typeface="Questrial"/>
            </a:endParaRPr>
          </a:p>
          <a:p>
            <a:pPr marL="1600200" lvl="3" indent="-228600">
              <a:lnSpc>
                <a:spcPct val="95000"/>
              </a:lnSpc>
              <a:buClr>
                <a:srgbClr val="000000"/>
              </a:buClr>
              <a:buSzPct val="100000"/>
              <a:buFont typeface="Questrial"/>
              <a:buChar char="•"/>
            </a:pPr>
            <a:r>
              <a:rPr lang="en-US" sz="2400" dirty="0" err="1">
                <a:solidFill>
                  <a:schemeClr val="accent2">
                    <a:lumMod val="75000"/>
                  </a:schemeClr>
                </a:solidFill>
                <a:latin typeface="Questrial"/>
                <a:ea typeface="Questrial"/>
                <a:cs typeface="Questrial"/>
                <a:sym typeface="Questrial"/>
              </a:rPr>
              <a:t>TRCAnlzr</a:t>
            </a:r>
            <a:r>
              <a:rPr lang="en-US" sz="2400" dirty="0">
                <a:solidFill>
                  <a:schemeClr val="accent2">
                    <a:lumMod val="75000"/>
                  </a:schemeClr>
                </a:solidFill>
                <a:latin typeface="Questrial"/>
                <a:ea typeface="Questrial"/>
                <a:cs typeface="Questrial"/>
                <a:sym typeface="Questrial"/>
              </a:rPr>
              <a:t> [ID 224270.1]</a:t>
            </a:r>
          </a:p>
          <a:p>
            <a:pPr marL="1600200" lvl="3" indent="-228600">
              <a:lnSpc>
                <a:spcPct val="95000"/>
              </a:lnSpc>
              <a:buClr>
                <a:srgbClr val="000000"/>
              </a:buClr>
              <a:buSzPct val="100000"/>
              <a:buFont typeface="Questrial"/>
              <a:buChar char="•"/>
            </a:pPr>
            <a:r>
              <a:rPr lang="en-US" sz="2400" b="1" dirty="0">
                <a:solidFill>
                  <a:schemeClr val="accent2">
                    <a:lumMod val="75000"/>
                  </a:schemeClr>
                </a:solidFill>
                <a:latin typeface="Questrial"/>
                <a:ea typeface="Questrial"/>
                <a:cs typeface="Questrial"/>
                <a:sym typeface="Questrial"/>
              </a:rPr>
              <a:t>Method-R state of art tools</a:t>
            </a:r>
          </a:p>
          <a:p>
            <a:pPr marL="1143000" lvl="2" indent="-228600">
              <a:lnSpc>
                <a:spcPct val="95000"/>
              </a:lnSpc>
              <a:buClr>
                <a:srgbClr val="000000"/>
              </a:buClr>
              <a:buSzPct val="100000"/>
              <a:buFont typeface="Questrial"/>
              <a:buChar char="•"/>
            </a:pPr>
            <a:r>
              <a:rPr lang="en-US" sz="2400" dirty="0">
                <a:solidFill>
                  <a:schemeClr val="accent2">
                    <a:lumMod val="75000"/>
                  </a:schemeClr>
                </a:solidFill>
                <a:latin typeface="Questrial"/>
                <a:ea typeface="Questrial"/>
                <a:cs typeface="Questrial"/>
                <a:sym typeface="Questrial"/>
              </a:rPr>
              <a:t>others</a:t>
            </a:r>
          </a:p>
          <a:p>
            <a:pPr marL="457195" lvl="1" indent="-190495">
              <a:lnSpc>
                <a:spcPct val="95000"/>
              </a:lnSpc>
              <a:buClr>
                <a:srgbClr val="000000"/>
              </a:buClr>
            </a:pPr>
            <a:endParaRPr lang="en-US" sz="2400" dirty="0">
              <a:solidFill>
                <a:schemeClr val="accent2">
                  <a:lumMod val="75000"/>
                </a:schemeClr>
              </a:solidFill>
              <a:latin typeface="Questrial"/>
              <a:ea typeface="Questrial"/>
              <a:cs typeface="Questrial"/>
              <a:sym typeface="Questrial"/>
            </a:endParaRPr>
          </a:p>
          <a:p>
            <a:pPr marL="457195" lvl="1" indent="-342895">
              <a:lnSpc>
                <a:spcPct val="95000"/>
              </a:lnSpc>
              <a:buClr>
                <a:srgbClr val="000000"/>
              </a:buClr>
              <a:buSzPct val="100000"/>
              <a:buFont typeface="Questrial"/>
              <a:buChar char="•"/>
            </a:pPr>
            <a:r>
              <a:rPr lang="en-US" sz="2400" dirty="0">
                <a:solidFill>
                  <a:schemeClr val="accent2">
                    <a:lumMod val="75000"/>
                  </a:schemeClr>
                </a:solidFill>
                <a:latin typeface="Questrial"/>
                <a:ea typeface="Questrial"/>
                <a:cs typeface="Questrial"/>
                <a:sym typeface="Questrial"/>
              </a:rPr>
              <a:t>Sometimes it is  </a:t>
            </a:r>
            <a:r>
              <a:rPr lang="en-US" sz="2400" b="1" dirty="0">
                <a:solidFill>
                  <a:schemeClr val="accent2">
                    <a:lumMod val="75000"/>
                  </a:schemeClr>
                </a:solidFill>
                <a:latin typeface="Questrial"/>
                <a:ea typeface="Questrial"/>
                <a:cs typeface="Questrial"/>
                <a:sym typeface="Questrial"/>
              </a:rPr>
              <a:t>the best/efficient source!</a:t>
            </a:r>
          </a:p>
          <a:p>
            <a:pPr marL="457195" lvl="1" indent="-342895">
              <a:lnSpc>
                <a:spcPct val="95000"/>
              </a:lnSpc>
              <a:buClr>
                <a:srgbClr val="000000"/>
              </a:buClr>
              <a:buSzPct val="100000"/>
              <a:buFont typeface="Questrial"/>
              <a:buChar char="•"/>
            </a:pPr>
            <a:r>
              <a:rPr lang="en-US" sz="2400" dirty="0">
                <a:solidFill>
                  <a:schemeClr val="accent2">
                    <a:lumMod val="75000"/>
                  </a:schemeClr>
                </a:solidFill>
                <a:latin typeface="Questrial"/>
                <a:ea typeface="Questrial"/>
                <a:cs typeface="Questrial"/>
                <a:sym typeface="Questrial"/>
              </a:rPr>
              <a:t>Sometimes it is the </a:t>
            </a:r>
            <a:r>
              <a:rPr lang="en-US" sz="2400" b="1" dirty="0">
                <a:solidFill>
                  <a:schemeClr val="accent2">
                    <a:lumMod val="75000"/>
                  </a:schemeClr>
                </a:solidFill>
                <a:latin typeface="Questrial"/>
                <a:ea typeface="Questrial"/>
                <a:cs typeface="Questrial"/>
                <a:sym typeface="Questrial"/>
              </a:rPr>
              <a:t>only one available!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solidFill>
                  <a:schemeClr val="accent2">
                    <a:lumMod val="75000"/>
                  </a:schemeClr>
                </a:solidFill>
                <a:latin typeface="Arial"/>
                <a:ea typeface="Arial"/>
                <a:cs typeface="Arial"/>
                <a:sym typeface="Arial"/>
              </a:rPr>
              <a:t>When should you consider AWR?</a:t>
            </a:r>
            <a:endParaRPr lang="en-US" sz="3600" b="1" dirty="0">
              <a:solidFill>
                <a:schemeClr val="accent2">
                  <a:lumMod val="75000"/>
                </a:schemeClr>
              </a:solidFill>
            </a:endParaRPr>
          </a:p>
        </p:txBody>
      </p:sp>
      <p:sp>
        <p:nvSpPr>
          <p:cNvPr id="3" name="Content Placeholder 2"/>
          <p:cNvSpPr>
            <a:spLocks noGrp="1"/>
          </p:cNvSpPr>
          <p:nvPr>
            <p:ph idx="1"/>
          </p:nvPr>
        </p:nvSpPr>
        <p:spPr/>
        <p:txBody>
          <a:bodyPr>
            <a:normAutofit fontScale="92500"/>
          </a:bodyPr>
          <a:lstStyle/>
          <a:p>
            <a:pPr marL="457196" lvl="1" indent="-342896">
              <a:lnSpc>
                <a:spcPct val="95000"/>
              </a:lnSpc>
              <a:spcBef>
                <a:spcPts val="0"/>
              </a:spcBef>
              <a:buClr>
                <a:srgbClr val="000000"/>
              </a:buClr>
              <a:buSzPct val="100000"/>
              <a:buFont typeface="Questrial"/>
              <a:buChar char="•"/>
            </a:pPr>
            <a:r>
              <a:rPr lang="en-US" b="1" dirty="0">
                <a:solidFill>
                  <a:schemeClr val="accent2">
                    <a:lumMod val="75000"/>
                  </a:schemeClr>
                </a:solidFill>
                <a:latin typeface="Questrial"/>
                <a:ea typeface="Questrial"/>
                <a:cs typeface="Questrial"/>
                <a:sym typeface="Questrial"/>
              </a:rPr>
              <a:t>General resource tuning </a:t>
            </a:r>
            <a:r>
              <a:rPr lang="en-US" dirty="0">
                <a:solidFill>
                  <a:schemeClr val="accent2">
                    <a:lumMod val="75000"/>
                  </a:schemeClr>
                </a:solidFill>
                <a:latin typeface="Questrial"/>
                <a:ea typeface="Questrial"/>
                <a:cs typeface="Questrial"/>
                <a:sym typeface="Questrial"/>
              </a:rPr>
              <a:t>(high CPU, IO utilization)</a:t>
            </a:r>
          </a:p>
          <a:p>
            <a:pPr marL="1143000" lvl="2" indent="-228600">
              <a:lnSpc>
                <a:spcPct val="95000"/>
              </a:lnSpc>
              <a:spcBef>
                <a:spcPts val="0"/>
              </a:spcBef>
              <a:buClr>
                <a:schemeClr val="lt1"/>
              </a:buClr>
              <a:buSzPct val="100000"/>
              <a:buFont typeface="Questrial"/>
              <a:buChar char="•"/>
            </a:pPr>
            <a:r>
              <a:rPr lang="en-US" sz="2400" dirty="0">
                <a:solidFill>
                  <a:schemeClr val="accent2">
                    <a:lumMod val="75000"/>
                  </a:schemeClr>
                </a:solidFill>
                <a:latin typeface="Questrial"/>
                <a:ea typeface="Questrial"/>
                <a:cs typeface="Questrial"/>
                <a:sym typeface="Questrial"/>
              </a:rPr>
              <a:t>Find TOP resource consuming SQLs</a:t>
            </a:r>
          </a:p>
          <a:p>
            <a:pPr marL="1143000" lvl="2" indent="-228600">
              <a:lnSpc>
                <a:spcPct val="95000"/>
              </a:lnSpc>
              <a:spcBef>
                <a:spcPts val="0"/>
              </a:spcBef>
              <a:buClr>
                <a:schemeClr val="lt1"/>
              </a:buClr>
              <a:buSzPct val="100000"/>
              <a:buFont typeface="Questrial"/>
              <a:buChar char="•"/>
            </a:pPr>
            <a:r>
              <a:rPr lang="en-US" sz="2400" dirty="0">
                <a:solidFill>
                  <a:schemeClr val="accent2">
                    <a:lumMod val="75000"/>
                  </a:schemeClr>
                </a:solidFill>
                <a:latin typeface="Questrial"/>
                <a:ea typeface="Questrial"/>
                <a:cs typeface="Questrial"/>
                <a:sym typeface="Questrial"/>
              </a:rPr>
              <a:t>You are asked to reduce server load X times.</a:t>
            </a:r>
          </a:p>
          <a:p>
            <a:pPr marL="0" lvl="1" indent="0">
              <a:lnSpc>
                <a:spcPct val="95000"/>
              </a:lnSpc>
              <a:spcBef>
                <a:spcPts val="0"/>
              </a:spcBef>
              <a:buClr>
                <a:srgbClr val="000000"/>
              </a:buClr>
              <a:buNone/>
            </a:pPr>
            <a:endParaRPr lang="en-US" dirty="0">
              <a:solidFill>
                <a:schemeClr val="accent2">
                  <a:lumMod val="75000"/>
                </a:schemeClr>
              </a:solidFill>
              <a:latin typeface="Questrial"/>
              <a:ea typeface="Questrial"/>
              <a:cs typeface="Questrial"/>
              <a:sym typeface="Questrial"/>
            </a:endParaRPr>
          </a:p>
          <a:p>
            <a:pPr marL="457195" lvl="1" indent="-342895">
              <a:lnSpc>
                <a:spcPct val="95000"/>
              </a:lnSpc>
              <a:spcBef>
                <a:spcPts val="0"/>
              </a:spcBef>
              <a:buClr>
                <a:srgbClr val="000000"/>
              </a:buClr>
              <a:buSzPct val="100000"/>
              <a:buFont typeface="Questrial"/>
              <a:buChar char="•"/>
            </a:pPr>
            <a:r>
              <a:rPr lang="en-US" dirty="0">
                <a:solidFill>
                  <a:schemeClr val="accent2">
                    <a:lumMod val="75000"/>
                  </a:schemeClr>
                </a:solidFill>
                <a:latin typeface="Questrial"/>
                <a:ea typeface="Questrial"/>
                <a:cs typeface="Questrial"/>
                <a:sym typeface="Questrial"/>
              </a:rPr>
              <a:t>You would like to analyze load </a:t>
            </a:r>
            <a:r>
              <a:rPr lang="en-US" b="1" dirty="0">
                <a:solidFill>
                  <a:schemeClr val="accent2">
                    <a:lumMod val="75000"/>
                  </a:schemeClr>
                </a:solidFill>
                <a:latin typeface="Questrial"/>
                <a:ea typeface="Questrial"/>
                <a:cs typeface="Questrial"/>
                <a:sym typeface="Questrial"/>
              </a:rPr>
              <a:t>patterns/trends.</a:t>
            </a:r>
          </a:p>
          <a:p>
            <a:pPr marL="457195" lvl="1" indent="-190495">
              <a:lnSpc>
                <a:spcPct val="95000"/>
              </a:lnSpc>
              <a:spcBef>
                <a:spcPts val="0"/>
              </a:spcBef>
              <a:buClr>
                <a:srgbClr val="000000"/>
              </a:buClr>
              <a:buNone/>
            </a:pPr>
            <a:endParaRPr lang="en-US" dirty="0">
              <a:solidFill>
                <a:schemeClr val="accent2">
                  <a:lumMod val="75000"/>
                </a:schemeClr>
              </a:solidFill>
              <a:latin typeface="Questrial"/>
              <a:ea typeface="Questrial"/>
              <a:cs typeface="Questrial"/>
              <a:sym typeface="Questrial"/>
            </a:endParaRPr>
          </a:p>
          <a:p>
            <a:pPr marL="457195" lvl="1" indent="-342895">
              <a:lnSpc>
                <a:spcPct val="95000"/>
              </a:lnSpc>
              <a:spcBef>
                <a:spcPts val="0"/>
              </a:spcBef>
              <a:buClr>
                <a:srgbClr val="000000"/>
              </a:buClr>
              <a:buSzPct val="100000"/>
              <a:buFont typeface="Questrial"/>
              <a:buChar char="•"/>
            </a:pPr>
            <a:r>
              <a:rPr lang="en-US" dirty="0">
                <a:solidFill>
                  <a:schemeClr val="accent2">
                    <a:lumMod val="75000"/>
                  </a:schemeClr>
                </a:solidFill>
                <a:latin typeface="Questrial"/>
                <a:ea typeface="Questrial"/>
                <a:cs typeface="Questrial"/>
                <a:sym typeface="Questrial"/>
              </a:rPr>
              <a:t>You need to travel </a:t>
            </a:r>
            <a:r>
              <a:rPr lang="en-US" b="1" dirty="0">
                <a:solidFill>
                  <a:schemeClr val="accent2">
                    <a:lumMod val="75000"/>
                  </a:schemeClr>
                </a:solidFill>
                <a:latin typeface="Questrial"/>
                <a:ea typeface="Questrial"/>
                <a:cs typeface="Questrial"/>
                <a:sym typeface="Questrial"/>
              </a:rPr>
              <a:t>back in time </a:t>
            </a:r>
            <a:r>
              <a:rPr lang="en-US" dirty="0">
                <a:solidFill>
                  <a:schemeClr val="accent2">
                    <a:lumMod val="75000"/>
                  </a:schemeClr>
                </a:solidFill>
                <a:latin typeface="Questrial"/>
                <a:ea typeface="Questrial"/>
                <a:cs typeface="Questrial"/>
                <a:sym typeface="Questrial"/>
              </a:rPr>
              <a:t>and see how </a:t>
            </a:r>
            <a:r>
              <a:rPr lang="en-US" b="1" dirty="0">
                <a:solidFill>
                  <a:schemeClr val="accent2">
                    <a:lumMod val="75000"/>
                  </a:schemeClr>
                </a:solidFill>
                <a:latin typeface="Questrial"/>
                <a:ea typeface="Questrial"/>
                <a:cs typeface="Questrial"/>
                <a:sym typeface="Questrial"/>
              </a:rPr>
              <a:t>things progressed.</a:t>
            </a:r>
          </a:p>
          <a:p>
            <a:pPr marL="457195" lvl="1" indent="-190495">
              <a:lnSpc>
                <a:spcPct val="95000"/>
              </a:lnSpc>
              <a:spcBef>
                <a:spcPts val="0"/>
              </a:spcBef>
              <a:buClr>
                <a:srgbClr val="000000"/>
              </a:buClr>
              <a:buNone/>
            </a:pPr>
            <a:endParaRPr lang="en-US" dirty="0">
              <a:solidFill>
                <a:schemeClr val="accent2">
                  <a:lumMod val="75000"/>
                </a:schemeClr>
              </a:solidFill>
              <a:latin typeface="Questrial"/>
              <a:ea typeface="Questrial"/>
              <a:cs typeface="Questrial"/>
              <a:sym typeface="Questrial"/>
            </a:endParaRPr>
          </a:p>
          <a:p>
            <a:pPr marL="457195" lvl="1" indent="-342895">
              <a:lnSpc>
                <a:spcPct val="95000"/>
              </a:lnSpc>
              <a:spcBef>
                <a:spcPts val="0"/>
              </a:spcBef>
              <a:buClr>
                <a:srgbClr val="000000"/>
              </a:buClr>
              <a:buSzPct val="100000"/>
              <a:buFont typeface="Questrial"/>
              <a:buChar char="•"/>
            </a:pPr>
            <a:r>
              <a:rPr lang="en-US" dirty="0">
                <a:solidFill>
                  <a:schemeClr val="accent2">
                    <a:lumMod val="75000"/>
                  </a:schemeClr>
                </a:solidFill>
                <a:latin typeface="Questrial"/>
                <a:ea typeface="Questrial"/>
                <a:cs typeface="Questrial"/>
                <a:sym typeface="Questrial"/>
              </a:rPr>
              <a:t>AWR </a:t>
            </a:r>
            <a:r>
              <a:rPr lang="en-US" b="1" dirty="0">
                <a:solidFill>
                  <a:schemeClr val="accent2">
                    <a:lumMod val="75000"/>
                  </a:schemeClr>
                </a:solidFill>
                <a:latin typeface="Questrial"/>
                <a:ea typeface="Questrial"/>
                <a:cs typeface="Questrial"/>
                <a:sym typeface="Questrial"/>
              </a:rPr>
              <a:t>SQL Execution Plans</a:t>
            </a:r>
            <a:r>
              <a:rPr lang="en-US" dirty="0">
                <a:solidFill>
                  <a:schemeClr val="accent2">
                    <a:lumMod val="75000"/>
                  </a:schemeClr>
                </a:solidFill>
                <a:latin typeface="Questrial"/>
                <a:ea typeface="Questrial"/>
                <a:cs typeface="Questrial"/>
                <a:sym typeface="Questrial"/>
              </a:rPr>
              <a:t> historical information analysis.</a:t>
            </a:r>
          </a:p>
          <a:p>
            <a:pPr marL="457195" lvl="1" indent="-342895">
              <a:lnSpc>
                <a:spcPct val="95000"/>
              </a:lnSpc>
              <a:spcBef>
                <a:spcPts val="0"/>
              </a:spcBef>
              <a:buClr>
                <a:srgbClr val="000000"/>
              </a:buClr>
              <a:buSzPct val="100000"/>
              <a:buFont typeface="Questrial"/>
              <a:buChar char="•"/>
            </a:pPr>
            <a:endParaRPr lang="en-US" dirty="0">
              <a:solidFill>
                <a:schemeClr val="accent2">
                  <a:lumMod val="75000"/>
                </a:schemeClr>
              </a:solidFill>
              <a:latin typeface="Questrial"/>
              <a:ea typeface="Questrial"/>
              <a:cs typeface="Questrial"/>
              <a:sym typeface="Questrial"/>
            </a:endParaRPr>
          </a:p>
          <a:p>
            <a:pPr marL="457195" lvl="1" indent="-342895">
              <a:lnSpc>
                <a:spcPct val="95000"/>
              </a:lnSpc>
              <a:spcBef>
                <a:spcPts val="0"/>
              </a:spcBef>
              <a:buClr>
                <a:srgbClr val="000000"/>
              </a:buClr>
              <a:buSzPct val="100000"/>
              <a:buFont typeface="Questrial"/>
              <a:buChar char="•"/>
            </a:pPr>
            <a:r>
              <a:rPr lang="en-US" dirty="0">
                <a:solidFill>
                  <a:schemeClr val="accent2">
                    <a:lumMod val="75000"/>
                  </a:schemeClr>
                </a:solidFill>
                <a:latin typeface="Times New Roman"/>
                <a:ea typeface="Times New Roman"/>
                <a:cs typeface="Times New Roman"/>
                <a:sym typeface="Times New Roman"/>
              </a:rPr>
              <a:t>You </a:t>
            </a:r>
            <a:r>
              <a:rPr lang="en-US" b="1" dirty="0">
                <a:solidFill>
                  <a:schemeClr val="accent2">
                    <a:lumMod val="75000"/>
                  </a:schemeClr>
                </a:solidFill>
                <a:latin typeface="Times New Roman"/>
                <a:ea typeface="Times New Roman"/>
                <a:cs typeface="Times New Roman"/>
                <a:sym typeface="Times New Roman"/>
              </a:rPr>
              <a:t>don’t have any other </a:t>
            </a:r>
            <a:r>
              <a:rPr lang="en-US" dirty="0">
                <a:solidFill>
                  <a:schemeClr val="accent2">
                    <a:lumMod val="75000"/>
                  </a:schemeClr>
                </a:solidFill>
                <a:latin typeface="Times New Roman"/>
                <a:ea typeface="Times New Roman"/>
                <a:cs typeface="Times New Roman"/>
                <a:sym typeface="Times New Roman"/>
              </a:rPr>
              <a:t>source of performance information.</a:t>
            </a:r>
          </a:p>
          <a:p>
            <a:pPr marL="457195" lvl="1" indent="-342895">
              <a:lnSpc>
                <a:spcPct val="95000"/>
              </a:lnSpc>
              <a:spcBef>
                <a:spcPts val="0"/>
              </a:spcBef>
              <a:buClr>
                <a:srgbClr val="000000"/>
              </a:buClr>
              <a:buSzPct val="100000"/>
              <a:buFont typeface="Questrial"/>
              <a:buChar char="•"/>
            </a:pPr>
            <a:endParaRPr lang="en-US" dirty="0">
              <a:solidFill>
                <a:schemeClr val="accent2">
                  <a:lumMod val="75000"/>
                </a:schemeClr>
              </a:solidFill>
              <a:latin typeface="Questrial"/>
              <a:ea typeface="Questrial"/>
              <a:cs typeface="Questrial"/>
              <a:sym typeface="Questrial"/>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AWR Snapshots</a:t>
            </a:r>
          </a:p>
        </p:txBody>
      </p:sp>
      <p:sp>
        <p:nvSpPr>
          <p:cNvPr id="3" name="Content Placeholder 2"/>
          <p:cNvSpPr>
            <a:spLocks noGrp="1"/>
          </p:cNvSpPr>
          <p:nvPr>
            <p:ph idx="1"/>
          </p:nvPr>
        </p:nvSpPr>
        <p:spPr/>
        <p:txBody>
          <a:bodyPr>
            <a:normAutofit fontScale="77500" lnSpcReduction="20000"/>
          </a:bodyPr>
          <a:lstStyle/>
          <a:p>
            <a:r>
              <a:rPr lang="en-US" dirty="0"/>
              <a:t>By default snapshots of the relevant data are taken every hour and retained for 7 days. </a:t>
            </a:r>
          </a:p>
          <a:p>
            <a:pPr>
              <a:buNone/>
            </a:pPr>
            <a:r>
              <a:rPr lang="en-US" dirty="0"/>
              <a:t>     EXEC </a:t>
            </a:r>
            <a:r>
              <a:rPr lang="en-US" dirty="0" err="1"/>
              <a:t>DBMS_WORKLOAD_REPOSITORY.modify_snapshot_settings</a:t>
            </a:r>
            <a:endParaRPr lang="en-US" dirty="0"/>
          </a:p>
          <a:p>
            <a:pPr>
              <a:buNone/>
            </a:pPr>
            <a:r>
              <a:rPr lang="en-US" dirty="0"/>
              <a:t>   ( retention =&gt; 43200, -- Minutes (= 30 Days), interval =&gt; 30); </a:t>
            </a:r>
          </a:p>
          <a:p>
            <a:pPr>
              <a:buNone/>
            </a:pPr>
            <a:r>
              <a:rPr lang="en-US" dirty="0"/>
              <a:t>  --Minutes. Current value retained if NULL. </a:t>
            </a:r>
          </a:p>
          <a:p>
            <a:endParaRPr lang="en-US" dirty="0"/>
          </a:p>
          <a:p>
            <a:r>
              <a:rPr lang="en-US" dirty="0"/>
              <a:t>Extra snapshots can be taken and existing snapshots can be removed, as shown below.</a:t>
            </a:r>
          </a:p>
          <a:p>
            <a:pPr>
              <a:buNone/>
            </a:pPr>
            <a:endParaRPr lang="en-US" dirty="0"/>
          </a:p>
          <a:p>
            <a:pPr>
              <a:buNone/>
            </a:pPr>
            <a:r>
              <a:rPr lang="en-US" dirty="0"/>
              <a:t>EXEC </a:t>
            </a:r>
            <a:r>
              <a:rPr lang="en-US" dirty="0" err="1"/>
              <a:t>DBMS_WORKLOAD_REPOSITORY.create_snapshot</a:t>
            </a:r>
            <a:r>
              <a:rPr lang="en-US" dirty="0"/>
              <a:t>; </a:t>
            </a:r>
          </a:p>
          <a:p>
            <a:pPr>
              <a:buNone/>
            </a:pPr>
            <a:endParaRPr lang="en-US" dirty="0"/>
          </a:p>
          <a:p>
            <a:pPr>
              <a:buNone/>
            </a:pPr>
            <a:r>
              <a:rPr lang="en-US" dirty="0"/>
              <a:t>EXEC </a:t>
            </a:r>
            <a:r>
              <a:rPr lang="en-US" dirty="0" err="1"/>
              <a:t>DBMS_WORKLOAD_REPOSITORY.drop_snapshot_range</a:t>
            </a:r>
            <a:r>
              <a:rPr lang="en-US" dirty="0"/>
              <a:t> ( </a:t>
            </a:r>
            <a:r>
              <a:rPr lang="en-US" dirty="0" err="1"/>
              <a:t>low_snap_id</a:t>
            </a:r>
            <a:r>
              <a:rPr lang="en-US" dirty="0"/>
              <a:t> =&gt; 22, </a:t>
            </a:r>
            <a:r>
              <a:rPr lang="en-US" dirty="0" err="1"/>
              <a:t>high_snap_id</a:t>
            </a:r>
            <a:r>
              <a:rPr lang="en-US" dirty="0"/>
              <a:t> =&gt; 32); </a:t>
            </a: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AWR : Method1</a:t>
            </a:r>
          </a:p>
        </p:txBody>
      </p:sp>
      <p:sp>
        <p:nvSpPr>
          <p:cNvPr id="3" name="Content Placeholder 2"/>
          <p:cNvSpPr>
            <a:spLocks noGrp="1"/>
          </p:cNvSpPr>
          <p:nvPr>
            <p:ph idx="1"/>
          </p:nvPr>
        </p:nvSpPr>
        <p:spPr/>
        <p:txBody>
          <a:bodyPr>
            <a:normAutofit/>
          </a:bodyPr>
          <a:lstStyle/>
          <a:p>
            <a:r>
              <a:rPr lang="en-US" dirty="0"/>
              <a:t>@$ORACLE_HOME/</a:t>
            </a:r>
            <a:r>
              <a:rPr lang="en-US" dirty="0" err="1"/>
              <a:t>rdbms</a:t>
            </a:r>
            <a:r>
              <a:rPr lang="en-US" dirty="0"/>
              <a:t>/admin/awrrpt.sql </a:t>
            </a:r>
          </a:p>
          <a:p>
            <a:r>
              <a:rPr lang="en-US" dirty="0"/>
              <a:t>@$ORACLE_HOME/</a:t>
            </a:r>
            <a:r>
              <a:rPr lang="en-US" dirty="0" err="1"/>
              <a:t>rdbms</a:t>
            </a:r>
            <a:r>
              <a:rPr lang="en-US" dirty="0"/>
              <a:t>/admin/awrrpti.sql</a:t>
            </a:r>
          </a:p>
          <a:p>
            <a:endParaRPr lang="en-US" dirty="0"/>
          </a:p>
          <a:p>
            <a:pPr>
              <a:buNone/>
            </a:pPr>
            <a:r>
              <a:rPr lang="en-US" dirty="0"/>
              <a:t>	The scripts prompt you to enter the report format (html or text), the start snapshot id, the end snapshot id and the report filename. The resulting report can be </a:t>
            </a:r>
            <a:r>
              <a:rPr lang="en-US" dirty="0" err="1"/>
              <a:t>opend</a:t>
            </a:r>
            <a:r>
              <a:rPr lang="en-US" dirty="0"/>
              <a:t> in a browser or text editor accordingly.</a:t>
            </a:r>
            <a:br>
              <a:rPr lang="en-US" dirty="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AWR : 2</a:t>
            </a:r>
          </a:p>
        </p:txBody>
      </p:sp>
      <p:sp>
        <p:nvSpPr>
          <p:cNvPr id="3" name="Content Placeholder 2"/>
          <p:cNvSpPr>
            <a:spLocks noGrp="1"/>
          </p:cNvSpPr>
          <p:nvPr>
            <p:ph idx="1"/>
          </p:nvPr>
        </p:nvSpPr>
        <p:spPr/>
        <p:txBody>
          <a:bodyPr>
            <a:normAutofit fontScale="55000" lnSpcReduction="20000"/>
          </a:bodyPr>
          <a:lstStyle/>
          <a:p>
            <a:endParaRPr lang="en-US" dirty="0"/>
          </a:p>
          <a:p>
            <a:r>
              <a:rPr lang="en-US" dirty="0"/>
              <a:t>SELECT </a:t>
            </a:r>
          </a:p>
          <a:p>
            <a:r>
              <a:rPr lang="en-US" dirty="0"/>
              <a:t>   output  </a:t>
            </a:r>
          </a:p>
          <a:p>
            <a:r>
              <a:rPr lang="en-US" dirty="0"/>
              <a:t>FROM    </a:t>
            </a:r>
          </a:p>
          <a:p>
            <a:r>
              <a:rPr lang="en-US" dirty="0"/>
              <a:t>   TABLE</a:t>
            </a:r>
          </a:p>
          <a:p>
            <a:r>
              <a:rPr lang="en-US" dirty="0"/>
              <a:t>   (</a:t>
            </a:r>
            <a:r>
              <a:rPr lang="en-US" b="1" i="1" dirty="0" err="1"/>
              <a:t>dbms_workload_repository.awr_report_text</a:t>
            </a:r>
            <a:r>
              <a:rPr lang="en-US" b="1" i="1" dirty="0"/>
              <a:t> </a:t>
            </a:r>
          </a:p>
          <a:p>
            <a:r>
              <a:rPr lang="en-US" dirty="0"/>
              <a:t>      (937843061,1,25649,25650 )</a:t>
            </a:r>
          </a:p>
          <a:p>
            <a:r>
              <a:rPr lang="en-US" dirty="0"/>
              <a:t>   );</a:t>
            </a:r>
          </a:p>
          <a:p>
            <a:endParaRPr lang="en-US" dirty="0"/>
          </a:p>
          <a:p>
            <a:r>
              <a:rPr lang="en-US" dirty="0"/>
              <a:t>SELECT </a:t>
            </a:r>
          </a:p>
          <a:p>
            <a:r>
              <a:rPr lang="en-US" dirty="0"/>
              <a:t>   output  </a:t>
            </a:r>
          </a:p>
          <a:p>
            <a:r>
              <a:rPr lang="en-US" dirty="0"/>
              <a:t>FROM    </a:t>
            </a:r>
          </a:p>
          <a:p>
            <a:r>
              <a:rPr lang="en-US" dirty="0"/>
              <a:t>   TABLE</a:t>
            </a:r>
          </a:p>
          <a:p>
            <a:r>
              <a:rPr lang="en-US" dirty="0"/>
              <a:t>   (</a:t>
            </a:r>
            <a:r>
              <a:rPr lang="en-US" b="1" i="1" dirty="0" err="1"/>
              <a:t>dbms_workload_repository.awr_report_html</a:t>
            </a:r>
            <a:endParaRPr lang="en-US" b="1" i="1" dirty="0"/>
          </a:p>
          <a:p>
            <a:r>
              <a:rPr lang="en-US" dirty="0"/>
              <a:t>      (937843061,1,25649,25650 )</a:t>
            </a:r>
          </a:p>
          <a:p>
            <a:r>
              <a:rPr lang="en-US" dirty="0"/>
              <a:t>   );</a:t>
            </a:r>
          </a:p>
          <a:p>
            <a:endParaRPr lang="en-US" dirty="0"/>
          </a:p>
          <a:p>
            <a:endParaRPr lang="en-US" dirty="0"/>
          </a:p>
          <a:p>
            <a:r>
              <a:rPr lang="en-US" dirty="0"/>
              <a:t>SELECT MAX (</a:t>
            </a:r>
            <a:r>
              <a:rPr lang="en-US" dirty="0" err="1"/>
              <a:t>snap_id</a:t>
            </a:r>
            <a:r>
              <a:rPr lang="en-US" dirty="0"/>
              <a:t>), MIN (</a:t>
            </a:r>
            <a:r>
              <a:rPr lang="en-US" dirty="0" err="1"/>
              <a:t>snap_id</a:t>
            </a:r>
            <a:r>
              <a:rPr lang="en-US" dirty="0"/>
              <a:t>)</a:t>
            </a:r>
          </a:p>
          <a:p>
            <a:r>
              <a:rPr lang="en-US" dirty="0"/>
              <a:t>  FROM </a:t>
            </a:r>
            <a:r>
              <a:rPr lang="en-US" dirty="0" err="1"/>
              <a:t>SYS.wrm$_snapshot</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533400" y="1100138"/>
            <a:ext cx="2819400" cy="676275"/>
          </a:xfrm>
          <a:prstGeom prst="rect">
            <a:avLst/>
          </a:prstGeom>
          <a:noFill/>
          <a:ln w="9525">
            <a:noFill/>
            <a:miter lim="800000"/>
            <a:headEnd/>
            <a:tailEnd/>
          </a:ln>
        </p:spPr>
        <p:txBody>
          <a:bodyPr>
            <a:spAutoFit/>
          </a:bodyPr>
          <a:lstStyle/>
          <a:p>
            <a:r>
              <a:rPr lang="en-US" sz="3200">
                <a:solidFill>
                  <a:srgbClr val="00B0F0"/>
                </a:solidFill>
                <a:latin typeface="Calibri" pitchFamily="34" charset="0"/>
              </a:rPr>
              <a:t>What</a:t>
            </a:r>
          </a:p>
          <a:p>
            <a:endParaRPr lang="en-US" sz="500">
              <a:solidFill>
                <a:srgbClr val="00B0F0"/>
              </a:solidFill>
              <a:latin typeface="Calibri" pitchFamily="34" charset="0"/>
            </a:endParaRPr>
          </a:p>
        </p:txBody>
      </p:sp>
      <p:sp>
        <p:nvSpPr>
          <p:cNvPr id="5" name="TextBox 6"/>
          <p:cNvSpPr txBox="1">
            <a:spLocks noChangeArrowheads="1"/>
          </p:cNvSpPr>
          <p:nvPr/>
        </p:nvSpPr>
        <p:spPr bwMode="auto">
          <a:xfrm>
            <a:off x="3429000" y="1219200"/>
            <a:ext cx="1828800" cy="523875"/>
          </a:xfrm>
          <a:prstGeom prst="rect">
            <a:avLst/>
          </a:prstGeom>
          <a:noFill/>
          <a:ln w="9525">
            <a:noFill/>
            <a:miter lim="800000"/>
            <a:headEnd/>
            <a:tailEnd/>
          </a:ln>
        </p:spPr>
        <p:txBody>
          <a:bodyPr>
            <a:spAutoFit/>
          </a:bodyPr>
          <a:lstStyle/>
          <a:p>
            <a:r>
              <a:rPr lang="en-US" sz="1600">
                <a:solidFill>
                  <a:srgbClr val="00B0F0"/>
                </a:solidFill>
                <a:latin typeface="Segoe Print" pitchFamily="2" charset="0"/>
              </a:rPr>
              <a:t>Identify</a:t>
            </a:r>
          </a:p>
          <a:p>
            <a:r>
              <a:rPr lang="en-US" sz="1200">
                <a:solidFill>
                  <a:srgbClr val="00B0F0"/>
                </a:solidFill>
                <a:latin typeface="Segoe Print" pitchFamily="2" charset="0"/>
              </a:rPr>
              <a:t>(app is slow)</a:t>
            </a:r>
          </a:p>
        </p:txBody>
      </p:sp>
      <p:cxnSp>
        <p:nvCxnSpPr>
          <p:cNvPr id="6" name="Curved Connector 5"/>
          <p:cNvCxnSpPr/>
          <p:nvPr/>
        </p:nvCxnSpPr>
        <p:spPr>
          <a:xfrm flipV="1">
            <a:off x="2590800" y="2176463"/>
            <a:ext cx="8382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10"/>
          <p:cNvSpPr txBox="1">
            <a:spLocks noChangeArrowheads="1"/>
          </p:cNvSpPr>
          <p:nvPr/>
        </p:nvSpPr>
        <p:spPr bwMode="auto">
          <a:xfrm>
            <a:off x="3429000" y="2020888"/>
            <a:ext cx="1600200" cy="523875"/>
          </a:xfrm>
          <a:prstGeom prst="rect">
            <a:avLst/>
          </a:prstGeom>
          <a:noFill/>
          <a:ln w="9525">
            <a:noFill/>
            <a:miter lim="800000"/>
            <a:headEnd/>
            <a:tailEnd/>
          </a:ln>
        </p:spPr>
        <p:txBody>
          <a:bodyPr>
            <a:spAutoFit/>
          </a:bodyPr>
          <a:lstStyle/>
          <a:p>
            <a:r>
              <a:rPr lang="en-US" sz="1600">
                <a:solidFill>
                  <a:srgbClr val="00B0F0"/>
                </a:solidFill>
                <a:latin typeface="Segoe Print" pitchFamily="2" charset="0"/>
              </a:rPr>
              <a:t>Quantify</a:t>
            </a:r>
          </a:p>
          <a:p>
            <a:r>
              <a:rPr lang="en-US" sz="1200">
                <a:solidFill>
                  <a:srgbClr val="00B0F0"/>
                </a:solidFill>
                <a:latin typeface="Segoe Print" pitchFamily="2" charset="0"/>
              </a:rPr>
              <a:t>(takes 1m)</a:t>
            </a:r>
          </a:p>
        </p:txBody>
      </p:sp>
      <p:sp>
        <p:nvSpPr>
          <p:cNvPr id="8" name="TextBox 12"/>
          <p:cNvSpPr txBox="1">
            <a:spLocks noChangeArrowheads="1"/>
          </p:cNvSpPr>
          <p:nvPr/>
        </p:nvSpPr>
        <p:spPr bwMode="auto">
          <a:xfrm>
            <a:off x="3429000" y="2830513"/>
            <a:ext cx="1600200" cy="523875"/>
          </a:xfrm>
          <a:prstGeom prst="rect">
            <a:avLst/>
          </a:prstGeom>
          <a:noFill/>
          <a:ln w="9525">
            <a:noFill/>
            <a:miter lim="800000"/>
            <a:headEnd/>
            <a:tailEnd/>
          </a:ln>
        </p:spPr>
        <p:txBody>
          <a:bodyPr>
            <a:spAutoFit/>
          </a:bodyPr>
          <a:lstStyle/>
          <a:p>
            <a:r>
              <a:rPr lang="en-US" sz="1600">
                <a:solidFill>
                  <a:srgbClr val="00B0F0"/>
                </a:solidFill>
                <a:latin typeface="Segoe Print" pitchFamily="2" charset="0"/>
              </a:rPr>
              <a:t>Timeline</a:t>
            </a:r>
          </a:p>
          <a:p>
            <a:r>
              <a:rPr lang="en-US" sz="1200">
                <a:solidFill>
                  <a:srgbClr val="00B0F0"/>
                </a:solidFill>
                <a:latin typeface="Segoe Print" pitchFamily="2" charset="0"/>
              </a:rPr>
              <a:t>(in peak hours)</a:t>
            </a:r>
          </a:p>
        </p:txBody>
      </p:sp>
      <p:sp>
        <p:nvSpPr>
          <p:cNvPr id="9" name="TextBox 14"/>
          <p:cNvSpPr txBox="1">
            <a:spLocks noChangeArrowheads="1"/>
          </p:cNvSpPr>
          <p:nvPr/>
        </p:nvSpPr>
        <p:spPr bwMode="auto">
          <a:xfrm>
            <a:off x="3429000" y="3581400"/>
            <a:ext cx="1752600" cy="523875"/>
          </a:xfrm>
          <a:prstGeom prst="rect">
            <a:avLst/>
          </a:prstGeom>
          <a:noFill/>
          <a:ln w="9525">
            <a:noFill/>
            <a:miter lim="800000"/>
            <a:headEnd/>
            <a:tailEnd/>
          </a:ln>
        </p:spPr>
        <p:txBody>
          <a:bodyPr>
            <a:spAutoFit/>
          </a:bodyPr>
          <a:lstStyle/>
          <a:p>
            <a:r>
              <a:rPr lang="en-US" sz="1600">
                <a:solidFill>
                  <a:srgbClr val="00B0F0"/>
                </a:solidFill>
                <a:latin typeface="Segoe Print" pitchFamily="2" charset="0"/>
              </a:rPr>
              <a:t>Component</a:t>
            </a:r>
          </a:p>
          <a:p>
            <a:r>
              <a:rPr lang="en-US" sz="1200">
                <a:solidFill>
                  <a:srgbClr val="00B0F0"/>
                </a:solidFill>
                <a:latin typeface="Segoe Print" pitchFamily="2" charset="0"/>
              </a:rPr>
              <a:t>(MT or DB or N/W)</a:t>
            </a:r>
          </a:p>
        </p:txBody>
      </p:sp>
      <p:sp>
        <p:nvSpPr>
          <p:cNvPr id="10" name="TextBox 16"/>
          <p:cNvSpPr txBox="1">
            <a:spLocks noChangeArrowheads="1"/>
          </p:cNvSpPr>
          <p:nvPr/>
        </p:nvSpPr>
        <p:spPr bwMode="auto">
          <a:xfrm>
            <a:off x="3429000" y="4495800"/>
            <a:ext cx="2209800" cy="338138"/>
          </a:xfrm>
          <a:prstGeom prst="rect">
            <a:avLst/>
          </a:prstGeom>
          <a:noFill/>
          <a:ln w="9525">
            <a:noFill/>
            <a:miter lim="800000"/>
            <a:headEnd/>
            <a:tailEnd/>
          </a:ln>
        </p:spPr>
        <p:txBody>
          <a:bodyPr>
            <a:spAutoFit/>
          </a:bodyPr>
          <a:lstStyle/>
          <a:p>
            <a:r>
              <a:rPr lang="en-US" sz="1600">
                <a:solidFill>
                  <a:srgbClr val="00B0F0"/>
                </a:solidFill>
                <a:latin typeface="Segoe Print" pitchFamily="2" charset="0"/>
              </a:rPr>
              <a:t>Flow chart</a:t>
            </a:r>
          </a:p>
        </p:txBody>
      </p:sp>
      <p:sp>
        <p:nvSpPr>
          <p:cNvPr id="11" name="TextBox 18"/>
          <p:cNvSpPr txBox="1">
            <a:spLocks noChangeArrowheads="1"/>
          </p:cNvSpPr>
          <p:nvPr/>
        </p:nvSpPr>
        <p:spPr bwMode="auto">
          <a:xfrm>
            <a:off x="3429000" y="5715000"/>
            <a:ext cx="1752600" cy="523875"/>
          </a:xfrm>
          <a:prstGeom prst="rect">
            <a:avLst/>
          </a:prstGeom>
          <a:noFill/>
          <a:ln w="9525">
            <a:noFill/>
            <a:miter lim="800000"/>
            <a:headEnd/>
            <a:tailEnd/>
          </a:ln>
        </p:spPr>
        <p:txBody>
          <a:bodyPr>
            <a:spAutoFit/>
          </a:bodyPr>
          <a:lstStyle/>
          <a:p>
            <a:r>
              <a:rPr lang="en-US" sz="1600">
                <a:solidFill>
                  <a:srgbClr val="00B0F0"/>
                </a:solidFill>
                <a:latin typeface="Segoe Print" pitchFamily="2" charset="0"/>
              </a:rPr>
              <a:t>Root Cause</a:t>
            </a:r>
          </a:p>
          <a:p>
            <a:r>
              <a:rPr lang="en-US" sz="1200">
                <a:solidFill>
                  <a:srgbClr val="00B0F0"/>
                </a:solidFill>
                <a:latin typeface="Segoe Print" pitchFamily="2" charset="0"/>
              </a:rPr>
              <a:t>(Stats not updated)</a:t>
            </a:r>
          </a:p>
        </p:txBody>
      </p:sp>
      <p:cxnSp>
        <p:nvCxnSpPr>
          <p:cNvPr id="12" name="Curved Connector 11"/>
          <p:cNvCxnSpPr/>
          <p:nvPr/>
        </p:nvCxnSpPr>
        <p:spPr>
          <a:xfrm flipV="1">
            <a:off x="2590800" y="1371600"/>
            <a:ext cx="8382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flipV="1">
            <a:off x="2590800" y="2971800"/>
            <a:ext cx="8382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flipV="1">
            <a:off x="2590800" y="3733800"/>
            <a:ext cx="8382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flipV="1">
            <a:off x="2590800" y="4648200"/>
            <a:ext cx="8382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2590800" y="5867400"/>
            <a:ext cx="8382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30"/>
          <p:cNvSpPr txBox="1">
            <a:spLocks noChangeArrowheads="1"/>
          </p:cNvSpPr>
          <p:nvPr/>
        </p:nvSpPr>
        <p:spPr bwMode="auto">
          <a:xfrm>
            <a:off x="5334000" y="2293938"/>
            <a:ext cx="2209800" cy="1323439"/>
          </a:xfrm>
          <a:prstGeom prst="rect">
            <a:avLst/>
          </a:prstGeom>
          <a:noFill/>
          <a:ln w="9525">
            <a:noFill/>
            <a:miter lim="800000"/>
            <a:headEnd/>
            <a:tailEnd/>
          </a:ln>
        </p:spPr>
        <p:txBody>
          <a:bodyPr>
            <a:spAutoFit/>
          </a:bodyPr>
          <a:lstStyle/>
          <a:p>
            <a:r>
              <a:rPr lang="en-US" sz="1600" dirty="0" err="1">
                <a:solidFill>
                  <a:srgbClr val="FF0000"/>
                </a:solidFill>
                <a:latin typeface="MV Boli" pitchFamily="2" charset="0"/>
              </a:rPr>
              <a:t>TKProf</a:t>
            </a:r>
            <a:r>
              <a:rPr lang="en-US" sz="1600" dirty="0">
                <a:solidFill>
                  <a:srgbClr val="FF0000"/>
                </a:solidFill>
                <a:latin typeface="MV Boli" pitchFamily="2" charset="0"/>
              </a:rPr>
              <a:t>, ASH, AWR, Real time monitoring,</a:t>
            </a:r>
            <a:br>
              <a:rPr lang="en-US" sz="1600" dirty="0">
                <a:solidFill>
                  <a:srgbClr val="FF0000"/>
                </a:solidFill>
                <a:latin typeface="MV Boli" pitchFamily="2" charset="0"/>
              </a:rPr>
            </a:br>
            <a:r>
              <a:rPr lang="en-US" sz="1600" dirty="0">
                <a:solidFill>
                  <a:srgbClr val="FF0000"/>
                </a:solidFill>
                <a:latin typeface="MV Boli" pitchFamily="2" charset="0"/>
              </a:rPr>
              <a:t>Apps Logs/Tables,</a:t>
            </a:r>
          </a:p>
          <a:p>
            <a:r>
              <a:rPr lang="en-US" sz="1600" dirty="0">
                <a:solidFill>
                  <a:srgbClr val="FF0000"/>
                </a:solidFill>
                <a:latin typeface="MV Boli" pitchFamily="2" charset="0"/>
              </a:rPr>
              <a:t>OS/IO stats etc</a:t>
            </a:r>
          </a:p>
        </p:txBody>
      </p:sp>
      <p:sp>
        <p:nvSpPr>
          <p:cNvPr id="18" name="TextBox 33"/>
          <p:cNvSpPr txBox="1">
            <a:spLocks noChangeArrowheads="1"/>
          </p:cNvSpPr>
          <p:nvPr/>
        </p:nvSpPr>
        <p:spPr bwMode="auto">
          <a:xfrm>
            <a:off x="5334000" y="5486400"/>
            <a:ext cx="2286000" cy="830997"/>
          </a:xfrm>
          <a:prstGeom prst="rect">
            <a:avLst/>
          </a:prstGeom>
          <a:noFill/>
          <a:ln w="9525">
            <a:noFill/>
            <a:miter lim="800000"/>
            <a:headEnd/>
            <a:tailEnd/>
          </a:ln>
        </p:spPr>
        <p:txBody>
          <a:bodyPr>
            <a:spAutoFit/>
          </a:bodyPr>
          <a:lstStyle/>
          <a:p>
            <a:r>
              <a:rPr lang="en-US" sz="1600" dirty="0">
                <a:solidFill>
                  <a:srgbClr val="FF0000"/>
                </a:solidFill>
                <a:latin typeface="MV Boli" pitchFamily="2" charset="0"/>
              </a:rPr>
              <a:t>SQL/Object Stats, </a:t>
            </a:r>
          </a:p>
          <a:p>
            <a:r>
              <a:rPr lang="en-US" sz="1600" dirty="0">
                <a:solidFill>
                  <a:srgbClr val="FF0000"/>
                </a:solidFill>
                <a:latin typeface="MV Boli" pitchFamily="2" charset="0"/>
              </a:rPr>
              <a:t>Execution Plans, Logic(code) etc</a:t>
            </a:r>
          </a:p>
        </p:txBody>
      </p:sp>
      <p:cxnSp>
        <p:nvCxnSpPr>
          <p:cNvPr id="19" name="Curved Connector 18"/>
          <p:cNvCxnSpPr>
            <a:endCxn id="17" idx="1"/>
          </p:cNvCxnSpPr>
          <p:nvPr/>
        </p:nvCxnSpPr>
        <p:spPr>
          <a:xfrm>
            <a:off x="4648200" y="2603500"/>
            <a:ext cx="685800" cy="35215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4876800" y="5702300"/>
            <a:ext cx="533400" cy="165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a:xfrm>
            <a:off x="7239000" y="914400"/>
            <a:ext cx="1828800" cy="2667000"/>
          </a:xfrm>
          <a:prstGeom prst="down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8E40"/>
                </a:solidFill>
              </a:rPr>
              <a:t>Initial</a:t>
            </a:r>
          </a:p>
          <a:p>
            <a:pPr algn="ctr" fontAlgn="auto">
              <a:spcBef>
                <a:spcPts val="0"/>
              </a:spcBef>
              <a:spcAft>
                <a:spcPts val="0"/>
              </a:spcAft>
              <a:defRPr/>
            </a:pPr>
            <a:r>
              <a:rPr lang="en-US" sz="1600" dirty="0">
                <a:solidFill>
                  <a:srgbClr val="008E40"/>
                </a:solidFill>
              </a:rPr>
              <a:t>Data</a:t>
            </a:r>
          </a:p>
          <a:p>
            <a:pPr algn="ctr" fontAlgn="auto">
              <a:spcBef>
                <a:spcPts val="0"/>
              </a:spcBef>
              <a:spcAft>
                <a:spcPts val="0"/>
              </a:spcAft>
              <a:defRPr/>
            </a:pPr>
            <a:r>
              <a:rPr lang="en-US" sz="1600" dirty="0" err="1">
                <a:solidFill>
                  <a:srgbClr val="008E40"/>
                </a:solidFill>
              </a:rPr>
              <a:t>collec-tion</a:t>
            </a:r>
            <a:endParaRPr lang="en-US" sz="1600" dirty="0">
              <a:solidFill>
                <a:srgbClr val="008E40"/>
              </a:solidFill>
            </a:endParaRPr>
          </a:p>
        </p:txBody>
      </p:sp>
      <p:sp>
        <p:nvSpPr>
          <p:cNvPr id="22" name="TextBox 59"/>
          <p:cNvSpPr txBox="1">
            <a:spLocks noChangeArrowheads="1"/>
          </p:cNvSpPr>
          <p:nvPr/>
        </p:nvSpPr>
        <p:spPr bwMode="auto">
          <a:xfrm>
            <a:off x="533400" y="1862138"/>
            <a:ext cx="2819400" cy="584200"/>
          </a:xfrm>
          <a:prstGeom prst="rect">
            <a:avLst/>
          </a:prstGeom>
          <a:noFill/>
          <a:ln w="9525">
            <a:noFill/>
            <a:miter lim="800000"/>
            <a:headEnd/>
            <a:tailEnd/>
          </a:ln>
        </p:spPr>
        <p:txBody>
          <a:bodyPr>
            <a:spAutoFit/>
          </a:bodyPr>
          <a:lstStyle/>
          <a:p>
            <a:r>
              <a:rPr lang="en-US" sz="3200" dirty="0">
                <a:solidFill>
                  <a:srgbClr val="00B0F0"/>
                </a:solidFill>
                <a:latin typeface="Calibri" pitchFamily="34" charset="0"/>
              </a:rPr>
              <a:t>How Much</a:t>
            </a:r>
          </a:p>
        </p:txBody>
      </p:sp>
      <p:sp>
        <p:nvSpPr>
          <p:cNvPr id="23" name="TextBox 60"/>
          <p:cNvSpPr txBox="1">
            <a:spLocks noChangeArrowheads="1"/>
          </p:cNvSpPr>
          <p:nvPr/>
        </p:nvSpPr>
        <p:spPr bwMode="auto">
          <a:xfrm>
            <a:off x="533400" y="2700338"/>
            <a:ext cx="1828800" cy="584200"/>
          </a:xfrm>
          <a:prstGeom prst="rect">
            <a:avLst/>
          </a:prstGeom>
          <a:noFill/>
          <a:ln w="9525">
            <a:noFill/>
            <a:miter lim="800000"/>
            <a:headEnd/>
            <a:tailEnd/>
          </a:ln>
        </p:spPr>
        <p:txBody>
          <a:bodyPr>
            <a:spAutoFit/>
          </a:bodyPr>
          <a:lstStyle/>
          <a:p>
            <a:r>
              <a:rPr lang="en-US" sz="3200">
                <a:solidFill>
                  <a:srgbClr val="00B0F0"/>
                </a:solidFill>
                <a:latin typeface="Calibri" pitchFamily="34" charset="0"/>
              </a:rPr>
              <a:t>When</a:t>
            </a:r>
          </a:p>
        </p:txBody>
      </p:sp>
      <p:sp>
        <p:nvSpPr>
          <p:cNvPr id="24" name="TextBox 61"/>
          <p:cNvSpPr txBox="1">
            <a:spLocks noChangeArrowheads="1"/>
          </p:cNvSpPr>
          <p:nvPr/>
        </p:nvSpPr>
        <p:spPr bwMode="auto">
          <a:xfrm>
            <a:off x="533400" y="3538538"/>
            <a:ext cx="1828800" cy="584200"/>
          </a:xfrm>
          <a:prstGeom prst="rect">
            <a:avLst/>
          </a:prstGeom>
          <a:noFill/>
          <a:ln w="9525">
            <a:noFill/>
            <a:miter lim="800000"/>
            <a:headEnd/>
            <a:tailEnd/>
          </a:ln>
        </p:spPr>
        <p:txBody>
          <a:bodyPr>
            <a:spAutoFit/>
          </a:bodyPr>
          <a:lstStyle/>
          <a:p>
            <a:r>
              <a:rPr lang="en-US" sz="3200">
                <a:solidFill>
                  <a:srgbClr val="00B0F0"/>
                </a:solidFill>
                <a:latin typeface="Calibri" pitchFamily="34" charset="0"/>
              </a:rPr>
              <a:t>Where</a:t>
            </a:r>
          </a:p>
        </p:txBody>
      </p:sp>
      <p:sp>
        <p:nvSpPr>
          <p:cNvPr id="25" name="TextBox 62"/>
          <p:cNvSpPr txBox="1">
            <a:spLocks noChangeArrowheads="1"/>
          </p:cNvSpPr>
          <p:nvPr/>
        </p:nvSpPr>
        <p:spPr bwMode="auto">
          <a:xfrm>
            <a:off x="533400" y="4445000"/>
            <a:ext cx="1828800" cy="584200"/>
          </a:xfrm>
          <a:prstGeom prst="rect">
            <a:avLst/>
          </a:prstGeom>
          <a:noFill/>
          <a:ln w="9525">
            <a:noFill/>
            <a:miter lim="800000"/>
            <a:headEnd/>
            <a:tailEnd/>
          </a:ln>
        </p:spPr>
        <p:txBody>
          <a:bodyPr>
            <a:spAutoFit/>
          </a:bodyPr>
          <a:lstStyle/>
          <a:p>
            <a:r>
              <a:rPr lang="en-US" sz="3200">
                <a:solidFill>
                  <a:srgbClr val="00B0F0"/>
                </a:solidFill>
                <a:latin typeface="Calibri" pitchFamily="34" charset="0"/>
              </a:rPr>
              <a:t>How</a:t>
            </a:r>
          </a:p>
        </p:txBody>
      </p:sp>
      <p:sp>
        <p:nvSpPr>
          <p:cNvPr id="26" name="TextBox 63"/>
          <p:cNvSpPr txBox="1">
            <a:spLocks noChangeArrowheads="1"/>
          </p:cNvSpPr>
          <p:nvPr/>
        </p:nvSpPr>
        <p:spPr bwMode="auto">
          <a:xfrm>
            <a:off x="533400" y="5740400"/>
            <a:ext cx="1828800" cy="584200"/>
          </a:xfrm>
          <a:prstGeom prst="rect">
            <a:avLst/>
          </a:prstGeom>
          <a:noFill/>
          <a:ln w="9525">
            <a:noFill/>
            <a:miter lim="800000"/>
            <a:headEnd/>
            <a:tailEnd/>
          </a:ln>
        </p:spPr>
        <p:txBody>
          <a:bodyPr>
            <a:spAutoFit/>
          </a:bodyPr>
          <a:lstStyle/>
          <a:p>
            <a:r>
              <a:rPr lang="en-US" sz="3200">
                <a:solidFill>
                  <a:srgbClr val="00B0F0"/>
                </a:solidFill>
                <a:latin typeface="Calibri" pitchFamily="34" charset="0"/>
              </a:rPr>
              <a:t>Why</a:t>
            </a:r>
          </a:p>
        </p:txBody>
      </p:sp>
      <p:sp>
        <p:nvSpPr>
          <p:cNvPr id="27" name="Down Arrow 26"/>
          <p:cNvSpPr/>
          <p:nvPr/>
        </p:nvSpPr>
        <p:spPr>
          <a:xfrm>
            <a:off x="7239000" y="3581400"/>
            <a:ext cx="1828800" cy="1524000"/>
          </a:xfrm>
          <a:prstGeom prst="down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B050"/>
                </a:solidFill>
              </a:rPr>
              <a:t>Analyze</a:t>
            </a:r>
          </a:p>
        </p:txBody>
      </p:sp>
      <p:sp>
        <p:nvSpPr>
          <p:cNvPr id="28" name="Down Arrow 27"/>
          <p:cNvSpPr/>
          <p:nvPr/>
        </p:nvSpPr>
        <p:spPr>
          <a:xfrm>
            <a:off x="7239000" y="5105400"/>
            <a:ext cx="1828800" cy="1676400"/>
          </a:xfrm>
          <a:prstGeom prst="down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B050"/>
                </a:solidFill>
              </a:rPr>
              <a:t>Additional</a:t>
            </a:r>
          </a:p>
          <a:p>
            <a:pPr algn="ctr" fontAlgn="auto">
              <a:spcBef>
                <a:spcPts val="0"/>
              </a:spcBef>
              <a:spcAft>
                <a:spcPts val="0"/>
              </a:spcAft>
              <a:defRPr/>
            </a:pPr>
            <a:r>
              <a:rPr lang="en-US" sz="1600" dirty="0">
                <a:solidFill>
                  <a:srgbClr val="00B050"/>
                </a:solidFill>
              </a:rPr>
              <a:t>Data</a:t>
            </a:r>
          </a:p>
          <a:p>
            <a:pPr algn="ctr" fontAlgn="auto">
              <a:spcBef>
                <a:spcPts val="0"/>
              </a:spcBef>
              <a:spcAft>
                <a:spcPts val="0"/>
              </a:spcAft>
              <a:defRPr/>
            </a:pPr>
            <a:r>
              <a:rPr lang="en-US" sz="1600" dirty="0" err="1">
                <a:solidFill>
                  <a:srgbClr val="00B050"/>
                </a:solidFill>
              </a:rPr>
              <a:t>collec-tion</a:t>
            </a:r>
            <a:endParaRPr lang="en-US" sz="1600" dirty="0">
              <a:solidFill>
                <a:srgbClr val="00B050"/>
              </a:solidFill>
            </a:endParaRPr>
          </a:p>
        </p:txBody>
      </p:sp>
      <p:sp>
        <p:nvSpPr>
          <p:cNvPr id="30" name="TextBox 4"/>
          <p:cNvSpPr txBox="1">
            <a:spLocks noChangeArrowheads="1"/>
          </p:cNvSpPr>
          <p:nvPr/>
        </p:nvSpPr>
        <p:spPr bwMode="auto">
          <a:xfrm>
            <a:off x="152400" y="238125"/>
            <a:ext cx="8305800" cy="523875"/>
          </a:xfrm>
          <a:prstGeom prst="rect">
            <a:avLst/>
          </a:prstGeom>
          <a:noFill/>
          <a:ln w="9525">
            <a:noFill/>
            <a:miter lim="800000"/>
            <a:headEnd/>
            <a:tailEnd/>
          </a:ln>
        </p:spPr>
        <p:txBody>
          <a:bodyPr>
            <a:spAutoFit/>
          </a:bodyPr>
          <a:lstStyle/>
          <a:p>
            <a:r>
              <a:rPr lang="en-US" sz="2800" b="1" dirty="0">
                <a:solidFill>
                  <a:srgbClr val="FF0000"/>
                </a:solidFill>
                <a:latin typeface="Segoe Print" pitchFamily="2" charset="0"/>
              </a:rPr>
              <a:t>Understanding the issue…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par>
                                <p:cTn id="10" presetID="29"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ppt_x</p:attrName>
                                        </p:attrNameLst>
                                      </p:cBhvr>
                                      <p:tavLst>
                                        <p:tav tm="0">
                                          <p:val>
                                            <p:strVal val="#ppt_x-.2"/>
                                          </p:val>
                                        </p:tav>
                                        <p:tav tm="100000">
                                          <p:val>
                                            <p:strVal val="#ppt_x"/>
                                          </p:val>
                                        </p:tav>
                                      </p:tavLst>
                                    </p:anim>
                                    <p:anim calcmode="lin" valueType="num">
                                      <p:cBhvr>
                                        <p:cTn id="2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ppt_x</p:attrName>
                                        </p:attrNameLst>
                                      </p:cBhvr>
                                      <p:tavLst>
                                        <p:tav tm="0">
                                          <p:val>
                                            <p:strVal val="#ppt_x-.2"/>
                                          </p:val>
                                        </p:tav>
                                        <p:tav tm="100000">
                                          <p:val>
                                            <p:strVal val="#ppt_x"/>
                                          </p:val>
                                        </p:tav>
                                      </p:tavLst>
                                    </p:anim>
                                    <p:anim calcmode="lin" valueType="num">
                                      <p:cBhvr>
                                        <p:cTn id="2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ppt_x</p:attrName>
                                        </p:attrNameLst>
                                      </p:cBhvr>
                                      <p:tavLst>
                                        <p:tav tm="0">
                                          <p:val>
                                            <p:strVal val="#ppt_x-.2"/>
                                          </p:val>
                                        </p:tav>
                                        <p:tav tm="100000">
                                          <p:val>
                                            <p:strVal val="#ppt_x"/>
                                          </p:val>
                                        </p:tav>
                                      </p:tavLst>
                                    </p:anim>
                                    <p:anim calcmode="lin" valueType="num">
                                      <p:cBhvr>
                                        <p:cTn id="32"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3"/>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ppt_x</p:attrName>
                                        </p:attrNameLst>
                                      </p:cBhvr>
                                      <p:tavLst>
                                        <p:tav tm="0">
                                          <p:val>
                                            <p:strVal val="#ppt_x-.2"/>
                                          </p:val>
                                        </p:tav>
                                        <p:tav tm="100000">
                                          <p:val>
                                            <p:strVal val="#ppt_x"/>
                                          </p:val>
                                        </p:tav>
                                      </p:tavLst>
                                    </p:anim>
                                    <p:anim calcmode="lin" valueType="num">
                                      <p:cBhvr>
                                        <p:cTn id="37"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par>
                                <p:cTn id="46" presetID="29"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1000" fill="hold"/>
                                        <p:tgtEl>
                                          <p:spTgt spid="14"/>
                                        </p:tgtEl>
                                        <p:attrNameLst>
                                          <p:attrName>ppt_x</p:attrName>
                                        </p:attrNameLst>
                                      </p:cBhvr>
                                      <p:tavLst>
                                        <p:tav tm="0">
                                          <p:val>
                                            <p:strVal val="#ppt_x-.2"/>
                                          </p:val>
                                        </p:tav>
                                        <p:tav tm="100000">
                                          <p:val>
                                            <p:strVal val="#ppt_x"/>
                                          </p:val>
                                        </p:tav>
                                      </p:tavLst>
                                    </p:anim>
                                    <p:anim calcmode="lin" valueType="num">
                                      <p:cBhvr>
                                        <p:cTn id="49"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ppt_x</p:attrName>
                                        </p:attrNameLst>
                                      </p:cBhvr>
                                      <p:tavLst>
                                        <p:tav tm="0">
                                          <p:val>
                                            <p:strVal val="#ppt_x-.2"/>
                                          </p:val>
                                        </p:tav>
                                        <p:tav tm="100000">
                                          <p:val>
                                            <p:strVal val="#ppt_x"/>
                                          </p:val>
                                        </p:tav>
                                      </p:tavLst>
                                    </p:anim>
                                    <p:anim calcmode="lin" valueType="num">
                                      <p:cBhvr>
                                        <p:cTn id="5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0"/>
                                        </p:tgtEl>
                                      </p:cBhvr>
                                    </p:animEffect>
                                  </p:childTnLst>
                                </p:cTn>
                              </p:par>
                              <p:par>
                                <p:cTn id="58" presetID="29"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ppt_x</p:attrName>
                                        </p:attrNameLst>
                                      </p:cBhvr>
                                      <p:tavLst>
                                        <p:tav tm="0">
                                          <p:val>
                                            <p:strVal val="#ppt_x-.2"/>
                                          </p:val>
                                        </p:tav>
                                        <p:tav tm="100000">
                                          <p:val>
                                            <p:strVal val="#ppt_x"/>
                                          </p:val>
                                        </p:tav>
                                      </p:tavLst>
                                    </p:anim>
                                    <p:anim calcmode="lin" valueType="num">
                                      <p:cBhvr>
                                        <p:cTn id="61"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9"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1000" fill="hold"/>
                                        <p:tgtEl>
                                          <p:spTgt spid="11"/>
                                        </p:tgtEl>
                                        <p:attrNameLst>
                                          <p:attrName>ppt_x</p:attrName>
                                        </p:attrNameLst>
                                      </p:cBhvr>
                                      <p:tavLst>
                                        <p:tav tm="0">
                                          <p:val>
                                            <p:strVal val="#ppt_x-.2"/>
                                          </p:val>
                                        </p:tav>
                                        <p:tav tm="100000">
                                          <p:val>
                                            <p:strVal val="#ppt_x"/>
                                          </p:val>
                                        </p:tav>
                                      </p:tavLst>
                                    </p:anim>
                                    <p:anim calcmode="lin" valueType="num">
                                      <p:cBhvr>
                                        <p:cTn id="6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1"/>
                                        </p:tgtEl>
                                      </p:cBhvr>
                                    </p:animEffect>
                                  </p:childTnLst>
                                </p:cTn>
                              </p:par>
                              <p:par>
                                <p:cTn id="70" presetID="29" presetClass="entr" presetSubtype="0"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1000" fill="hold"/>
                                        <p:tgtEl>
                                          <p:spTgt spid="16"/>
                                        </p:tgtEl>
                                        <p:attrNameLst>
                                          <p:attrName>ppt_x</p:attrName>
                                        </p:attrNameLst>
                                      </p:cBhvr>
                                      <p:tavLst>
                                        <p:tav tm="0">
                                          <p:val>
                                            <p:strVal val="#ppt_x-.2"/>
                                          </p:val>
                                        </p:tav>
                                        <p:tav tm="100000">
                                          <p:val>
                                            <p:strVal val="#ppt_x"/>
                                          </p:val>
                                        </p:tav>
                                      </p:tavLst>
                                    </p:anim>
                                    <p:anim calcmode="lin" valueType="num">
                                      <p:cBhvr>
                                        <p:cTn id="7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29" presetClass="entr" presetSubtype="0"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1000" fill="hold"/>
                                        <p:tgtEl>
                                          <p:spTgt spid="19"/>
                                        </p:tgtEl>
                                        <p:attrNameLst>
                                          <p:attrName>ppt_x</p:attrName>
                                        </p:attrNameLst>
                                      </p:cBhvr>
                                      <p:tavLst>
                                        <p:tav tm="0">
                                          <p:val>
                                            <p:strVal val="#ppt_x-.2"/>
                                          </p:val>
                                        </p:tav>
                                        <p:tav tm="100000">
                                          <p:val>
                                            <p:strVal val="#ppt_x"/>
                                          </p:val>
                                        </p:tav>
                                      </p:tavLst>
                                    </p:anim>
                                    <p:anim calcmode="lin" valueType="num">
                                      <p:cBhvr>
                                        <p:cTn id="80"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9"/>
                                        </p:tgtEl>
                                      </p:cBhvr>
                                    </p:animEffect>
                                  </p:childTnLst>
                                </p:cTn>
                              </p:par>
                              <p:par>
                                <p:cTn id="82" presetID="29"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ppt_x</p:attrName>
                                        </p:attrNameLst>
                                      </p:cBhvr>
                                      <p:tavLst>
                                        <p:tav tm="0">
                                          <p:val>
                                            <p:strVal val="#ppt_x-.2"/>
                                          </p:val>
                                        </p:tav>
                                        <p:tav tm="100000">
                                          <p:val>
                                            <p:strVal val="#ppt_x"/>
                                          </p:val>
                                        </p:tav>
                                      </p:tavLst>
                                    </p:anim>
                                    <p:anim calcmode="lin" valueType="num">
                                      <p:cBhvr>
                                        <p:cTn id="85"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1000" fill="hold"/>
                                        <p:tgtEl>
                                          <p:spTgt spid="20"/>
                                        </p:tgtEl>
                                        <p:attrNameLst>
                                          <p:attrName>ppt_x</p:attrName>
                                        </p:attrNameLst>
                                      </p:cBhvr>
                                      <p:tavLst>
                                        <p:tav tm="0">
                                          <p:val>
                                            <p:strVal val="#ppt_x-.2"/>
                                          </p:val>
                                        </p:tav>
                                        <p:tav tm="100000">
                                          <p:val>
                                            <p:strVal val="#ppt_x"/>
                                          </p:val>
                                        </p:tav>
                                      </p:tavLst>
                                    </p:anim>
                                    <p:anim calcmode="lin" valueType="num">
                                      <p:cBhvr>
                                        <p:cTn id="92"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3" dur="1000"/>
                                        <p:tgtEl>
                                          <p:spTgt spid="20"/>
                                        </p:tgtEl>
                                      </p:cBhvr>
                                    </p:animEffect>
                                  </p:childTnLst>
                                </p:cTn>
                              </p:par>
                              <p:par>
                                <p:cTn id="94" presetID="29"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1000" fill="hold"/>
                                        <p:tgtEl>
                                          <p:spTgt spid="18"/>
                                        </p:tgtEl>
                                        <p:attrNameLst>
                                          <p:attrName>ppt_x</p:attrName>
                                        </p:attrNameLst>
                                      </p:cBhvr>
                                      <p:tavLst>
                                        <p:tav tm="0">
                                          <p:val>
                                            <p:strVal val="#ppt_x-.2"/>
                                          </p:val>
                                        </p:tav>
                                        <p:tav tm="100000">
                                          <p:val>
                                            <p:strVal val="#ppt_x"/>
                                          </p:val>
                                        </p:tav>
                                      </p:tavLst>
                                    </p:anim>
                                    <p:anim calcmode="lin" valueType="num">
                                      <p:cBhvr>
                                        <p:cTn id="97"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98" dur="10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checkerboard(across)">
                                      <p:cBhvr>
                                        <p:cTn id="103" dur="500"/>
                                        <p:tgtEl>
                                          <p:spTgt spid="21"/>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checkerboard(across)">
                                      <p:cBhvr>
                                        <p:cTn id="108" dur="500"/>
                                        <p:tgtEl>
                                          <p:spTgt spid="27"/>
                                        </p:tgtEl>
                                      </p:cBhvr>
                                    </p:animEffect>
                                  </p:childTnLst>
                                </p:cTn>
                              </p:par>
                            </p:childTnLst>
                          </p:cTn>
                        </p:par>
                      </p:childTnLst>
                    </p:cTn>
                  </p:par>
                  <p:par>
                    <p:cTn id="109" fill="hold">
                      <p:stCondLst>
                        <p:cond delay="indefinite"/>
                      </p:stCondLst>
                      <p:childTnLst>
                        <p:par>
                          <p:cTn id="110" fill="hold">
                            <p:stCondLst>
                              <p:cond delay="0"/>
                            </p:stCondLst>
                            <p:childTnLst>
                              <p:par>
                                <p:cTn id="111" presetID="5" presetClass="entr" presetSubtype="10"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checkerboard(across)">
                                      <p:cBhvr>
                                        <p:cTn id="1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7" grpId="0"/>
      <p:bldP spid="18" grpId="0"/>
      <p:bldP spid="21"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AWR : Header</a:t>
            </a:r>
          </a:p>
        </p:txBody>
      </p:sp>
      <p:graphicFrame>
        <p:nvGraphicFramePr>
          <p:cNvPr id="6" name="Content Placeholder 5"/>
          <p:cNvGraphicFramePr>
            <a:graphicFrameLocks noGrp="1"/>
          </p:cNvGraphicFramePr>
          <p:nvPr>
            <p:ph idx="1"/>
          </p:nvPr>
        </p:nvGraphicFramePr>
        <p:xfrm>
          <a:off x="533400" y="2362200"/>
          <a:ext cx="5867400" cy="1524001"/>
        </p:xfrm>
        <a:graphic>
          <a:graphicData uri="http://schemas.openxmlformats.org/drawingml/2006/table">
            <a:tbl>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3480">
                  <a:extLst>
                    <a:ext uri="{9D8B030D-6E8A-4147-A177-3AD203B41FA5}">
                      <a16:colId xmlns:a16="http://schemas.microsoft.com/office/drawing/2014/main" val="20003"/>
                    </a:ext>
                  </a:extLst>
                </a:gridCol>
                <a:gridCol w="1173480">
                  <a:extLst>
                    <a:ext uri="{9D8B030D-6E8A-4147-A177-3AD203B41FA5}">
                      <a16:colId xmlns:a16="http://schemas.microsoft.com/office/drawing/2014/main" val="20004"/>
                    </a:ext>
                  </a:extLst>
                </a:gridCol>
              </a:tblGrid>
              <a:tr h="383741">
                <a:tc>
                  <a:txBody>
                    <a:bodyPr/>
                    <a:lstStyle/>
                    <a:p>
                      <a:pPr marL="0" marR="0" algn="ctr">
                        <a:spcBef>
                          <a:spcPts val="0"/>
                        </a:spcBef>
                        <a:spcAft>
                          <a:spcPts val="0"/>
                        </a:spcAft>
                      </a:pPr>
                      <a:endParaRPr lang="en-US" sz="1200" dirty="0">
                        <a:latin typeface="Times New Roman"/>
                        <a:ea typeface="Times New Roman"/>
                        <a:cs typeface="Times New Roman"/>
                      </a:endParaRPr>
                    </a:p>
                  </a:txBody>
                  <a:tcPr marL="38100" marR="38100" marT="9525" marB="19050" anchor="ctr">
                    <a:lnL>
                      <a:noFill/>
                    </a:lnL>
                    <a:lnR>
                      <a:noFill/>
                    </a:lnR>
                    <a:lnT>
                      <a:noFill/>
                    </a:lnT>
                    <a:lnB>
                      <a:noFill/>
                    </a:lnB>
                    <a:solidFill>
                      <a:srgbClr val="FFFFFF"/>
                    </a:solidFill>
                  </a:tcPr>
                </a:tc>
                <a:tc>
                  <a:txBody>
                    <a:bodyPr/>
                    <a:lstStyle/>
                    <a:p>
                      <a:pPr marL="0" marR="0" algn="ctr">
                        <a:spcBef>
                          <a:spcPts val="0"/>
                        </a:spcBef>
                        <a:spcAft>
                          <a:spcPts val="0"/>
                        </a:spcAft>
                      </a:pPr>
                      <a:r>
                        <a:rPr lang="en-US" sz="1000" b="1">
                          <a:latin typeface="Verdana"/>
                          <a:ea typeface="Times New Roman"/>
                          <a:cs typeface="Arial"/>
                        </a:rPr>
                        <a:t>Snap Id</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1000" b="1">
                          <a:latin typeface="Verdana"/>
                          <a:ea typeface="Times New Roman"/>
                          <a:cs typeface="Arial"/>
                        </a:rPr>
                        <a:t>Snap Time</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1000" b="1">
                          <a:latin typeface="Verdana"/>
                          <a:ea typeface="Times New Roman"/>
                          <a:cs typeface="Arial"/>
                        </a:rPr>
                        <a:t>Sessions</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1000" b="1">
                          <a:latin typeface="Verdana"/>
                          <a:ea typeface="Times New Roman"/>
                          <a:cs typeface="Arial"/>
                        </a:rPr>
                        <a:t>Cursors/Session</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extLst>
                  <a:ext uri="{0D108BD9-81ED-4DB2-BD59-A6C34878D82A}">
                    <a16:rowId xmlns:a16="http://schemas.microsoft.com/office/drawing/2014/main" val="10000"/>
                  </a:ext>
                </a:extLst>
              </a:tr>
              <a:tr h="372777">
                <a:tc>
                  <a:txBody>
                    <a:bodyPr/>
                    <a:lstStyle/>
                    <a:p>
                      <a:pPr marL="0" marR="0">
                        <a:spcBef>
                          <a:spcPts val="0"/>
                        </a:spcBef>
                        <a:spcAft>
                          <a:spcPts val="0"/>
                        </a:spcAft>
                      </a:pPr>
                      <a:r>
                        <a:rPr lang="en-US" sz="1000" dirty="0">
                          <a:latin typeface="Verdana"/>
                          <a:ea typeface="Times New Roman"/>
                          <a:cs typeface="Arial"/>
                        </a:rPr>
                        <a:t>Begin Snap:</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1000">
                          <a:latin typeface="Verdana"/>
                          <a:ea typeface="Times New Roman"/>
                          <a:cs typeface="Arial"/>
                        </a:rPr>
                        <a:t>7556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ctr">
                        <a:spcBef>
                          <a:spcPts val="0"/>
                        </a:spcBef>
                        <a:spcAft>
                          <a:spcPts val="0"/>
                        </a:spcAft>
                      </a:pPr>
                      <a:r>
                        <a:rPr lang="en-US" sz="1000">
                          <a:latin typeface="Verdana"/>
                          <a:ea typeface="Times New Roman"/>
                          <a:cs typeface="Arial"/>
                        </a:rPr>
                        <a:t>19-Oct-12 21:00:05</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1000">
                          <a:latin typeface="Verdana"/>
                          <a:ea typeface="Times New Roman"/>
                          <a:cs typeface="Arial"/>
                        </a:rPr>
                        <a:t>247</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1000">
                          <a:latin typeface="Verdana"/>
                          <a:ea typeface="Times New Roman"/>
                          <a:cs typeface="Arial"/>
                        </a:rPr>
                        <a:t>41.9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1"/>
                  </a:ext>
                </a:extLst>
              </a:tr>
              <a:tr h="372777">
                <a:tc>
                  <a:txBody>
                    <a:bodyPr/>
                    <a:lstStyle/>
                    <a:p>
                      <a:pPr marL="0" marR="0">
                        <a:spcBef>
                          <a:spcPts val="0"/>
                        </a:spcBef>
                        <a:spcAft>
                          <a:spcPts val="0"/>
                        </a:spcAft>
                      </a:pPr>
                      <a:r>
                        <a:rPr lang="en-US" sz="1000">
                          <a:latin typeface="Verdana"/>
                          <a:ea typeface="Times New Roman"/>
                          <a:cs typeface="Arial"/>
                        </a:rPr>
                        <a:t>End Snap:</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1000">
                          <a:latin typeface="Verdana"/>
                          <a:ea typeface="Times New Roman"/>
                          <a:cs typeface="Arial"/>
                        </a:rPr>
                        <a:t>7558</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ctr">
                        <a:spcBef>
                          <a:spcPts val="0"/>
                        </a:spcBef>
                        <a:spcAft>
                          <a:spcPts val="0"/>
                        </a:spcAft>
                      </a:pPr>
                      <a:r>
                        <a:rPr lang="en-US" sz="1000" dirty="0">
                          <a:latin typeface="Verdana"/>
                          <a:ea typeface="Times New Roman"/>
                          <a:cs typeface="Arial"/>
                        </a:rPr>
                        <a:t>19-Oct-12 23:00:14</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1000">
                          <a:latin typeface="Verdana"/>
                          <a:ea typeface="Times New Roman"/>
                          <a:cs typeface="Arial"/>
                        </a:rPr>
                        <a:t>249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1000">
                          <a:latin typeface="Verdana"/>
                          <a:ea typeface="Times New Roman"/>
                          <a:cs typeface="Arial"/>
                        </a:rPr>
                        <a:t>41.6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2"/>
                  </a:ext>
                </a:extLst>
              </a:tr>
              <a:tr h="197353">
                <a:tc>
                  <a:txBody>
                    <a:bodyPr/>
                    <a:lstStyle/>
                    <a:p>
                      <a:pPr marL="0" marR="0">
                        <a:spcBef>
                          <a:spcPts val="0"/>
                        </a:spcBef>
                        <a:spcAft>
                          <a:spcPts val="0"/>
                        </a:spcAft>
                      </a:pPr>
                      <a:r>
                        <a:rPr lang="en-US" sz="1000">
                          <a:latin typeface="Verdana"/>
                          <a:ea typeface="Times New Roman"/>
                          <a:cs typeface="Arial"/>
                        </a:rPr>
                        <a:t>Elapsed:</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000">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ctr">
                        <a:spcBef>
                          <a:spcPts val="0"/>
                        </a:spcBef>
                        <a:spcAft>
                          <a:spcPts val="0"/>
                        </a:spcAft>
                      </a:pPr>
                      <a:r>
                        <a:rPr lang="en-US" sz="1000">
                          <a:latin typeface="Verdana"/>
                          <a:ea typeface="Times New Roman"/>
                          <a:cs typeface="Arial"/>
                        </a:rPr>
                        <a:t>120.14 (mins)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000">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000">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3"/>
                  </a:ext>
                </a:extLst>
              </a:tr>
              <a:tr h="197353">
                <a:tc>
                  <a:txBody>
                    <a:bodyPr/>
                    <a:lstStyle/>
                    <a:p>
                      <a:pPr marL="0" marR="0">
                        <a:spcBef>
                          <a:spcPts val="0"/>
                        </a:spcBef>
                        <a:spcAft>
                          <a:spcPts val="0"/>
                        </a:spcAft>
                      </a:pPr>
                      <a:r>
                        <a:rPr lang="en-US" sz="1000">
                          <a:latin typeface="Verdana"/>
                          <a:ea typeface="Times New Roman"/>
                          <a:cs typeface="Arial"/>
                        </a:rPr>
                        <a:t>DB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1000" dirty="0">
                          <a:latin typeface="Verdana"/>
                          <a:ea typeface="Times New Roman"/>
                          <a:cs typeface="Arial"/>
                        </a:rPr>
                        <a:t> </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ctr">
                        <a:spcBef>
                          <a:spcPts val="0"/>
                        </a:spcBef>
                        <a:spcAft>
                          <a:spcPts val="0"/>
                        </a:spcAft>
                      </a:pPr>
                      <a:r>
                        <a:rPr lang="en-US" sz="1000">
                          <a:latin typeface="Verdana"/>
                          <a:ea typeface="Times New Roman"/>
                          <a:cs typeface="Arial"/>
                        </a:rPr>
                        <a:t>239.38 (mins)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1000">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1000" dirty="0">
                          <a:latin typeface="Verdana"/>
                          <a:ea typeface="Times New Roman"/>
                          <a:cs typeface="Arial"/>
                        </a:rPr>
                        <a:t> </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AWR : Load Profile</a:t>
            </a:r>
          </a:p>
        </p:txBody>
      </p:sp>
      <p:graphicFrame>
        <p:nvGraphicFramePr>
          <p:cNvPr id="4" name="Content Placeholder 3"/>
          <p:cNvGraphicFramePr>
            <a:graphicFrameLocks noGrp="1"/>
          </p:cNvGraphicFramePr>
          <p:nvPr>
            <p:ph idx="1"/>
          </p:nvPr>
        </p:nvGraphicFramePr>
        <p:xfrm>
          <a:off x="457200" y="2285996"/>
          <a:ext cx="6705600" cy="3581403"/>
        </p:xfrm>
        <a:graphic>
          <a:graphicData uri="http://schemas.openxmlformats.org/drawingml/2006/table">
            <a:tbl>
              <a:tblPr/>
              <a:tblGrid>
                <a:gridCol w="134112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1120">
                  <a:extLst>
                    <a:ext uri="{9D8B030D-6E8A-4147-A177-3AD203B41FA5}">
                      <a16:colId xmlns:a16="http://schemas.microsoft.com/office/drawing/2014/main" val="20003"/>
                    </a:ext>
                  </a:extLst>
                </a:gridCol>
                <a:gridCol w="1341120">
                  <a:extLst>
                    <a:ext uri="{9D8B030D-6E8A-4147-A177-3AD203B41FA5}">
                      <a16:colId xmlns:a16="http://schemas.microsoft.com/office/drawing/2014/main" val="20004"/>
                    </a:ext>
                  </a:extLst>
                </a:gridCol>
              </a:tblGrid>
              <a:tr h="388869">
                <a:tc>
                  <a:txBody>
                    <a:bodyPr/>
                    <a:lstStyle/>
                    <a:p>
                      <a:pPr marL="0" marR="0" algn="ctr">
                        <a:spcBef>
                          <a:spcPts val="0"/>
                        </a:spcBef>
                        <a:spcAft>
                          <a:spcPts val="0"/>
                        </a:spcAft>
                      </a:pP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FFFFFF"/>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Per Second</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Per Transaction</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Per Exec</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Per Call</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extLst>
                  <a:ext uri="{0D108BD9-81ED-4DB2-BD59-A6C34878D82A}">
                    <a16:rowId xmlns:a16="http://schemas.microsoft.com/office/drawing/2014/main" val="10000"/>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DB Time(s):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2.0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1"/>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DB CPU(s):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2"/>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Redo size: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31,071.8</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423.5</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3"/>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Logical reads: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1,022,277.2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13,933.4</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4"/>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Block changes: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174.3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2.4</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5"/>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Physical reads: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493.9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6.7</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6"/>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Physical writes: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10.2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7"/>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User calls: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301.1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4.1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8"/>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Parses: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22.6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9"/>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Hard parses: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0.7</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10"/>
                  </a:ext>
                </a:extLst>
              </a:tr>
              <a:tr h="375272">
                <a:tc>
                  <a:txBody>
                    <a:bodyPr/>
                    <a:lstStyle/>
                    <a:p>
                      <a:pPr marL="0" marR="0">
                        <a:spcBef>
                          <a:spcPts val="0"/>
                        </a:spcBef>
                        <a:spcAft>
                          <a:spcPts val="0"/>
                        </a:spcAft>
                      </a:pPr>
                      <a:r>
                        <a:rPr lang="en-US" sz="800">
                          <a:solidFill>
                            <a:srgbClr val="000000"/>
                          </a:solidFill>
                          <a:latin typeface="Verdana"/>
                          <a:ea typeface="Times New Roman"/>
                          <a:cs typeface="Arial"/>
                        </a:rPr>
                        <a:t>W/A MB processed:</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12.8</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11"/>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Logons: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12"/>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Executes: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160.6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2.2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13"/>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Rollbacks: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66.9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14"/>
                  </a:ext>
                </a:extLst>
              </a:tr>
              <a:tr h="201233">
                <a:tc>
                  <a:txBody>
                    <a:bodyPr/>
                    <a:lstStyle/>
                    <a:p>
                      <a:pPr marL="0" marR="0">
                        <a:spcBef>
                          <a:spcPts val="0"/>
                        </a:spcBef>
                        <a:spcAft>
                          <a:spcPts val="0"/>
                        </a:spcAft>
                      </a:pPr>
                      <a:r>
                        <a:rPr lang="en-US" sz="800">
                          <a:solidFill>
                            <a:srgbClr val="000000"/>
                          </a:solidFill>
                          <a:latin typeface="Verdana"/>
                          <a:ea typeface="Times New Roman"/>
                          <a:cs typeface="Arial"/>
                        </a:rPr>
                        <a:t>Transactions:</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73.4</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dirty="0">
                          <a:solidFill>
                            <a:srgbClr val="000000"/>
                          </a:solidFill>
                          <a:latin typeface="Verdana"/>
                          <a:ea typeface="Times New Roman"/>
                          <a:cs typeface="Arial"/>
                        </a:rPr>
                        <a:t> </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AWR : Top 5 Foreground Events</a:t>
            </a:r>
          </a:p>
        </p:txBody>
      </p:sp>
      <p:graphicFrame>
        <p:nvGraphicFramePr>
          <p:cNvPr id="4" name="Content Placeholder 3"/>
          <p:cNvGraphicFramePr>
            <a:graphicFrameLocks noGrp="1"/>
          </p:cNvGraphicFramePr>
          <p:nvPr>
            <p:ph idx="1"/>
          </p:nvPr>
        </p:nvGraphicFramePr>
        <p:xfrm>
          <a:off x="457200" y="2133599"/>
          <a:ext cx="8153400" cy="2590800"/>
        </p:xfrm>
        <a:graphic>
          <a:graphicData uri="http://schemas.openxmlformats.org/drawingml/2006/table">
            <a:tbl>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266155">
                <a:tc>
                  <a:txBody>
                    <a:bodyPr/>
                    <a:lstStyle/>
                    <a:p>
                      <a:pPr marL="0" marR="0" algn="ctr">
                        <a:spcBef>
                          <a:spcPts val="0"/>
                        </a:spcBef>
                        <a:spcAft>
                          <a:spcPts val="0"/>
                        </a:spcAft>
                      </a:pPr>
                      <a:r>
                        <a:rPr lang="en-US" sz="800" b="1">
                          <a:solidFill>
                            <a:srgbClr val="FFFFFF"/>
                          </a:solidFill>
                          <a:latin typeface="Verdana"/>
                          <a:ea typeface="Times New Roman"/>
                          <a:cs typeface="Arial"/>
                        </a:rPr>
                        <a:t>Event</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Waits</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Time(s)</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Avg wait (ms)</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 DB time</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Wait Class</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extLst>
                  <a:ext uri="{0D108BD9-81ED-4DB2-BD59-A6C34878D82A}">
                    <a16:rowId xmlns:a16="http://schemas.microsoft.com/office/drawing/2014/main" val="10000"/>
                  </a:ext>
                </a:extLst>
              </a:tr>
              <a:tr h="464929">
                <a:tc>
                  <a:txBody>
                    <a:bodyPr/>
                    <a:lstStyle/>
                    <a:p>
                      <a:pPr marL="0" marR="0">
                        <a:spcBef>
                          <a:spcPts val="0"/>
                        </a:spcBef>
                        <a:spcAft>
                          <a:spcPts val="0"/>
                        </a:spcAft>
                      </a:pPr>
                      <a:r>
                        <a:rPr lang="en-US" sz="800">
                          <a:latin typeface="Verdana"/>
                          <a:ea typeface="Times New Roman"/>
                          <a:cs typeface="Arial"/>
                        </a:rPr>
                        <a:t>db file sequential read</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latin typeface="Verdana"/>
                          <a:ea typeface="Times New Roman"/>
                          <a:cs typeface="Arial"/>
                        </a:rPr>
                        <a:t>2,817,676</a:t>
                      </a: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latin typeface="Verdana"/>
                          <a:ea typeface="Times New Roman"/>
                          <a:cs typeface="Arial"/>
                        </a:rPr>
                        <a:t>810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latin typeface="Verdana"/>
                          <a:ea typeface="Times New Roman"/>
                          <a:cs typeface="Arial"/>
                        </a:rPr>
                        <a:t>62.0 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solidFill>
                            <a:srgbClr val="000000"/>
                          </a:solidFill>
                          <a:latin typeface="Verdana"/>
                          <a:ea typeface="Times New Roman"/>
                          <a:cs typeface="Arial"/>
                        </a:rPr>
                        <a:t>User I/O</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1"/>
                  </a:ext>
                </a:extLst>
              </a:tr>
              <a:tr h="249309">
                <a:tc>
                  <a:txBody>
                    <a:bodyPr/>
                    <a:lstStyle/>
                    <a:p>
                      <a:pPr marL="0" marR="0">
                        <a:spcBef>
                          <a:spcPts val="0"/>
                        </a:spcBef>
                        <a:spcAft>
                          <a:spcPts val="0"/>
                        </a:spcAft>
                      </a:pPr>
                      <a:r>
                        <a:rPr lang="en-US" sz="800">
                          <a:latin typeface="Verdana"/>
                          <a:ea typeface="Times New Roman"/>
                          <a:cs typeface="Arial"/>
                        </a:rPr>
                        <a:t>DB CPU</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endParaRPr lang="en-US" sz="800">
                        <a:solidFill>
                          <a:srgbClr val="000000"/>
                        </a:solidFill>
                        <a:latin typeface="Verdana"/>
                        <a:ea typeface="Times New Roman"/>
                        <a:cs typeface="Arial"/>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130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endParaRPr lang="en-US" sz="800">
                        <a:solidFill>
                          <a:srgbClr val="000000"/>
                        </a:solidFill>
                        <a:latin typeface="Verdana"/>
                        <a:ea typeface="Times New Roman"/>
                        <a:cs typeface="Arial"/>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9.9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endParaRPr lang="en-US" sz="800">
                        <a:solidFill>
                          <a:srgbClr val="000000"/>
                        </a:solidFill>
                        <a:latin typeface="Verdana"/>
                        <a:ea typeface="Times New Roman"/>
                        <a:cs typeface="Arial"/>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2"/>
                  </a:ext>
                </a:extLst>
              </a:tr>
              <a:tr h="464929">
                <a:tc>
                  <a:txBody>
                    <a:bodyPr/>
                    <a:lstStyle/>
                    <a:p>
                      <a:pPr marL="0" marR="0">
                        <a:spcBef>
                          <a:spcPts val="0"/>
                        </a:spcBef>
                        <a:spcAft>
                          <a:spcPts val="0"/>
                        </a:spcAft>
                      </a:pPr>
                      <a:r>
                        <a:rPr lang="en-US" sz="800">
                          <a:latin typeface="Verdana"/>
                          <a:ea typeface="Times New Roman"/>
                          <a:cs typeface="Arial"/>
                        </a:rPr>
                        <a:t>free buffer waits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latin typeface="Verdana"/>
                          <a:ea typeface="Times New Roman"/>
                          <a:cs typeface="Arial"/>
                        </a:rPr>
                        <a:t>5,505</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70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5.3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a:latin typeface="Verdana"/>
                          <a:ea typeface="Times New Roman"/>
                          <a:cs typeface="Arial"/>
                        </a:rPr>
                        <a:t>Configurat</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3"/>
                  </a:ext>
                </a:extLst>
              </a:tr>
              <a:tr h="464929">
                <a:tc>
                  <a:txBody>
                    <a:bodyPr/>
                    <a:lstStyle/>
                    <a:p>
                      <a:pPr marL="0" marR="0">
                        <a:spcBef>
                          <a:spcPts val="0"/>
                        </a:spcBef>
                        <a:spcAft>
                          <a:spcPts val="0"/>
                        </a:spcAft>
                      </a:pPr>
                      <a:r>
                        <a:rPr lang="en-US" sz="800">
                          <a:latin typeface="Verdana"/>
                          <a:ea typeface="Times New Roman"/>
                          <a:cs typeface="Arial"/>
                        </a:rPr>
                        <a:t>log file sync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latin typeface="Verdana"/>
                          <a:ea typeface="Times New Roman"/>
                          <a:cs typeface="Arial"/>
                        </a:rPr>
                        <a:t>142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46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324</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3.5</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800">
                          <a:solidFill>
                            <a:srgbClr val="000000"/>
                          </a:solidFill>
                          <a:latin typeface="Verdana"/>
                          <a:ea typeface="Times New Roman"/>
                          <a:cs typeface="Arial"/>
                        </a:rPr>
                        <a:t>Commit</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4"/>
                  </a:ext>
                </a:extLst>
              </a:tr>
              <a:tr h="680549">
                <a:tc>
                  <a:txBody>
                    <a:bodyPr/>
                    <a:lstStyle/>
                    <a:p>
                      <a:pPr marL="0" marR="0">
                        <a:spcBef>
                          <a:spcPts val="0"/>
                        </a:spcBef>
                        <a:spcAft>
                          <a:spcPts val="0"/>
                        </a:spcAft>
                      </a:pPr>
                      <a:r>
                        <a:rPr lang="en-US" sz="800">
                          <a:latin typeface="Verdana"/>
                          <a:ea typeface="Times New Roman"/>
                          <a:cs typeface="Arial"/>
                        </a:rPr>
                        <a:t>log buffer space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latin typeface="Verdana"/>
                          <a:ea typeface="Times New Roman"/>
                          <a:cs typeface="Arial"/>
                        </a:rPr>
                        <a:t>371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36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97</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2.7</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spcBef>
                          <a:spcPts val="0"/>
                        </a:spcBef>
                        <a:spcAft>
                          <a:spcPts val="0"/>
                        </a:spcAft>
                      </a:pPr>
                      <a:r>
                        <a:rPr lang="en-US" sz="800" dirty="0" err="1">
                          <a:latin typeface="Verdana"/>
                          <a:ea typeface="Times New Roman"/>
                          <a:cs typeface="Arial"/>
                        </a:rPr>
                        <a:t>Configurat</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Model Statistics</a:t>
            </a:r>
          </a:p>
        </p:txBody>
      </p:sp>
      <p:graphicFrame>
        <p:nvGraphicFramePr>
          <p:cNvPr id="4" name="Content Placeholder 3"/>
          <p:cNvGraphicFramePr>
            <a:graphicFrameLocks noGrp="1"/>
          </p:cNvGraphicFramePr>
          <p:nvPr>
            <p:ph idx="1"/>
          </p:nvPr>
        </p:nvGraphicFramePr>
        <p:xfrm>
          <a:off x="533400" y="2133605"/>
          <a:ext cx="7086600" cy="331168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189445">
                <a:tc>
                  <a:txBody>
                    <a:bodyPr/>
                    <a:lstStyle/>
                    <a:p>
                      <a:pPr marL="0" marR="0" algn="ctr">
                        <a:spcBef>
                          <a:spcPts val="0"/>
                        </a:spcBef>
                        <a:spcAft>
                          <a:spcPts val="0"/>
                        </a:spcAft>
                      </a:pPr>
                      <a:r>
                        <a:rPr lang="en-US" sz="800" b="1">
                          <a:solidFill>
                            <a:srgbClr val="FFFFFF"/>
                          </a:solidFill>
                          <a:latin typeface="Verdana"/>
                          <a:ea typeface="Times New Roman"/>
                          <a:cs typeface="Arial"/>
                        </a:rPr>
                        <a:t>Statistic Name</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Time (s)</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tc>
                  <a:txBody>
                    <a:bodyPr/>
                    <a:lstStyle/>
                    <a:p>
                      <a:pPr marL="0" marR="0" algn="ctr">
                        <a:spcBef>
                          <a:spcPts val="0"/>
                        </a:spcBef>
                        <a:spcAft>
                          <a:spcPts val="0"/>
                        </a:spcAft>
                      </a:pPr>
                      <a:r>
                        <a:rPr lang="en-US" sz="800" b="1">
                          <a:solidFill>
                            <a:srgbClr val="FFFFFF"/>
                          </a:solidFill>
                          <a:latin typeface="Verdana"/>
                          <a:ea typeface="Times New Roman"/>
                          <a:cs typeface="Arial"/>
                        </a:rPr>
                        <a:t>% of DB Time</a:t>
                      </a:r>
                      <a:endParaRPr lang="en-US" sz="1200">
                        <a:latin typeface="Times New Roman"/>
                        <a:ea typeface="Times New Roman"/>
                        <a:cs typeface="Times New Roman"/>
                      </a:endParaRPr>
                    </a:p>
                  </a:txBody>
                  <a:tcPr marL="38100" marR="38100" marT="9525" marB="19050" anchor="ctr">
                    <a:lnL>
                      <a:noFill/>
                    </a:lnL>
                    <a:lnR>
                      <a:noFill/>
                    </a:lnR>
                    <a:lnT>
                      <a:noFill/>
                    </a:lnT>
                    <a:lnB>
                      <a:noFill/>
                    </a:lnB>
                    <a:solidFill>
                      <a:srgbClr val="0066CC"/>
                    </a:solidFill>
                  </a:tcPr>
                </a:tc>
                <a:extLst>
                  <a:ext uri="{0D108BD9-81ED-4DB2-BD59-A6C34878D82A}">
                    <a16:rowId xmlns:a16="http://schemas.microsoft.com/office/drawing/2014/main" val="10000"/>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sql execute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12,416.14</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86.45</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1"/>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DB CPU</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9,223.70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64.22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2"/>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parse time elapsed</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935.61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6.51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3"/>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hard parse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884.73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6.16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4"/>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failed parse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821.39</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5.72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5"/>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PL/SQL execution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153.51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1.07</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6"/>
                  </a:ext>
                </a:extLst>
              </a:tr>
              <a:tr h="330929">
                <a:tc>
                  <a:txBody>
                    <a:bodyPr/>
                    <a:lstStyle/>
                    <a:p>
                      <a:pPr marL="0" marR="0">
                        <a:spcBef>
                          <a:spcPts val="0"/>
                        </a:spcBef>
                        <a:spcAft>
                          <a:spcPts val="0"/>
                        </a:spcAft>
                      </a:pPr>
                      <a:r>
                        <a:rPr lang="en-US" sz="800">
                          <a:solidFill>
                            <a:srgbClr val="000000"/>
                          </a:solidFill>
                          <a:latin typeface="Verdana"/>
                          <a:ea typeface="Times New Roman"/>
                          <a:cs typeface="Arial"/>
                        </a:rPr>
                        <a:t>hard parse (sharing criteria)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25.96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0.18</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7"/>
                  </a:ext>
                </a:extLst>
              </a:tr>
              <a:tr h="330929">
                <a:tc>
                  <a:txBody>
                    <a:bodyPr/>
                    <a:lstStyle/>
                    <a:p>
                      <a:pPr marL="0" marR="0">
                        <a:spcBef>
                          <a:spcPts val="0"/>
                        </a:spcBef>
                        <a:spcAft>
                          <a:spcPts val="0"/>
                        </a:spcAft>
                      </a:pPr>
                      <a:r>
                        <a:rPr lang="en-US" sz="800">
                          <a:solidFill>
                            <a:srgbClr val="000000"/>
                          </a:solidFill>
                          <a:latin typeface="Verdana"/>
                          <a:ea typeface="Times New Roman"/>
                          <a:cs typeface="Arial"/>
                        </a:rPr>
                        <a:t>connection management call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14.00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0.10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08"/>
                  </a:ext>
                </a:extLst>
              </a:tr>
              <a:tr h="330929">
                <a:tc>
                  <a:txBody>
                    <a:bodyPr/>
                    <a:lstStyle/>
                    <a:p>
                      <a:pPr marL="0" marR="0">
                        <a:spcBef>
                          <a:spcPts val="0"/>
                        </a:spcBef>
                        <a:spcAft>
                          <a:spcPts val="0"/>
                        </a:spcAft>
                      </a:pPr>
                      <a:r>
                        <a:rPr lang="en-US" sz="800">
                          <a:solidFill>
                            <a:srgbClr val="000000"/>
                          </a:solidFill>
                          <a:latin typeface="Verdana"/>
                          <a:ea typeface="Times New Roman"/>
                          <a:cs typeface="Arial"/>
                        </a:rPr>
                        <a:t>hard parse (bind mismatch)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4.74</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0.03</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09"/>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PL/SQL compilation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1.20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10"/>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repeated bind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0.22</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11"/>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sequence load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0.11</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0.00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12"/>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DB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14,362.96</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13"/>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background elapsed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731.00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 </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FF"/>
                    </a:solidFill>
                  </a:tcPr>
                </a:tc>
                <a:extLst>
                  <a:ext uri="{0D108BD9-81ED-4DB2-BD59-A6C34878D82A}">
                    <a16:rowId xmlns:a16="http://schemas.microsoft.com/office/drawing/2014/main" val="10014"/>
                  </a:ext>
                </a:extLst>
              </a:tr>
              <a:tr h="177454">
                <a:tc>
                  <a:txBody>
                    <a:bodyPr/>
                    <a:lstStyle/>
                    <a:p>
                      <a:pPr marL="0" marR="0">
                        <a:spcBef>
                          <a:spcPts val="0"/>
                        </a:spcBef>
                        <a:spcAft>
                          <a:spcPts val="0"/>
                        </a:spcAft>
                      </a:pPr>
                      <a:r>
                        <a:rPr lang="en-US" sz="800">
                          <a:solidFill>
                            <a:srgbClr val="000000"/>
                          </a:solidFill>
                          <a:latin typeface="Verdana"/>
                          <a:ea typeface="Times New Roman"/>
                          <a:cs typeface="Arial"/>
                        </a:rPr>
                        <a:t>background cpu time</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a:solidFill>
                            <a:srgbClr val="000000"/>
                          </a:solidFill>
                          <a:latin typeface="Verdana"/>
                          <a:ea typeface="Times New Roman"/>
                          <a:cs typeface="Arial"/>
                        </a:rPr>
                        <a:t>72.00</a:t>
                      </a:r>
                      <a:endParaRPr lang="en-US" sz="1200">
                        <a:latin typeface="Times New Roman"/>
                        <a:ea typeface="Times New Roman"/>
                        <a:cs typeface="Times New Roman"/>
                      </a:endParaRPr>
                    </a:p>
                  </a:txBody>
                  <a:tcPr marL="9525" marR="9525" marT="9525" marB="9525">
                    <a:lnL>
                      <a:noFill/>
                    </a:lnL>
                    <a:lnR>
                      <a:noFill/>
                    </a:lnR>
                    <a:lnT>
                      <a:noFill/>
                    </a:lnT>
                    <a:lnB>
                      <a:noFill/>
                    </a:lnB>
                    <a:solidFill>
                      <a:srgbClr val="FFFFCC"/>
                    </a:solidFill>
                  </a:tcPr>
                </a:tc>
                <a:tc>
                  <a:txBody>
                    <a:bodyPr/>
                    <a:lstStyle/>
                    <a:p>
                      <a:pPr marL="0" marR="0" algn="r">
                        <a:spcBef>
                          <a:spcPts val="0"/>
                        </a:spcBef>
                        <a:spcAft>
                          <a:spcPts val="0"/>
                        </a:spcAft>
                      </a:pPr>
                      <a:r>
                        <a:rPr lang="en-US" sz="800" dirty="0">
                          <a:solidFill>
                            <a:srgbClr val="000000"/>
                          </a:solidFill>
                          <a:latin typeface="Verdana"/>
                          <a:ea typeface="Times New Roman"/>
                          <a:cs typeface="Arial"/>
                        </a:rPr>
                        <a:t> </a:t>
                      </a:r>
                      <a:endParaRPr lang="en-US" sz="1200" dirty="0">
                        <a:latin typeface="Times New Roman"/>
                        <a:ea typeface="Times New Roman"/>
                        <a:cs typeface="Times New Roman"/>
                      </a:endParaRPr>
                    </a:p>
                  </a:txBody>
                  <a:tcPr marL="9525" marR="9525" marT="9525" marB="9525">
                    <a:lnL>
                      <a:noFill/>
                    </a:lnL>
                    <a:lnR>
                      <a:noFill/>
                    </a:lnR>
                    <a:lnT>
                      <a:noFill/>
                    </a:lnT>
                    <a:lnB>
                      <a:noFill/>
                    </a:lnB>
                    <a:solidFill>
                      <a:srgbClr val="FFFFCC"/>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cstate="print"/>
          <a:srcRect/>
          <a:stretch>
            <a:fillRect/>
          </a:stretch>
        </p:blipFill>
        <p:spPr bwMode="auto">
          <a:xfrm>
            <a:off x="0" y="1189752"/>
            <a:ext cx="8991600" cy="4820523"/>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AWR Sample</a:t>
            </a:r>
          </a:p>
        </p:txBody>
      </p:sp>
      <p:graphicFrame>
        <p:nvGraphicFramePr>
          <p:cNvPr id="4" name="Content Placeholder 3"/>
          <p:cNvGraphicFramePr>
            <a:graphicFrameLocks noGrp="1" noChangeAspect="1"/>
          </p:cNvGraphicFramePr>
          <p:nvPr>
            <p:ph idx="1"/>
          </p:nvPr>
        </p:nvGraphicFramePr>
        <p:xfrm>
          <a:off x="533400" y="2514600"/>
          <a:ext cx="2362200" cy="1993106"/>
        </p:xfrm>
        <a:graphic>
          <a:graphicData uri="http://schemas.openxmlformats.org/presentationml/2006/ole">
            <mc:AlternateContent xmlns:mc="http://schemas.openxmlformats.org/markup-compatibility/2006">
              <mc:Choice xmlns:v="urn:schemas-microsoft-com:vml" Requires="v">
                <p:oleObj spid="_x0000_s98310" name="Packager Shell Object" showAsIcon="1" r:id="rId3" imgW="914400" imgH="771480" progId="Package">
                  <p:embed/>
                </p:oleObj>
              </mc:Choice>
              <mc:Fallback>
                <p:oleObj name="Packager Shell Object" showAsIcon="1" r:id="rId3" imgW="914400" imgH="771480" progId="Package">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2362200" cy="1993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SQL Monitor</a:t>
            </a:r>
          </a:p>
        </p:txBody>
      </p:sp>
      <p:sp>
        <p:nvSpPr>
          <p:cNvPr id="3" name="Content Placeholder 2"/>
          <p:cNvSpPr>
            <a:spLocks noGrp="1"/>
          </p:cNvSpPr>
          <p:nvPr>
            <p:ph idx="1"/>
          </p:nvPr>
        </p:nvSpPr>
        <p:spPr/>
        <p:txBody>
          <a:bodyPr/>
          <a:lstStyle/>
          <a:p>
            <a:endParaRPr lang="en-US" dirty="0"/>
          </a:p>
        </p:txBody>
      </p:sp>
      <p:pic>
        <p:nvPicPr>
          <p:cNvPr id="101379" name="Picture 3"/>
          <p:cNvPicPr>
            <a:picLocks noChangeAspect="1" noChangeArrowheads="1"/>
          </p:cNvPicPr>
          <p:nvPr/>
        </p:nvPicPr>
        <p:blipFill>
          <a:blip r:embed="rId2" cstate="print"/>
          <a:srcRect/>
          <a:stretch>
            <a:fillRect/>
          </a:stretch>
        </p:blipFill>
        <p:spPr bwMode="auto">
          <a:xfrm>
            <a:off x="0" y="2095500"/>
            <a:ext cx="9144000" cy="47625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SQL Monitor - Query</a:t>
            </a:r>
          </a:p>
        </p:txBody>
      </p:sp>
      <p:sp>
        <p:nvSpPr>
          <p:cNvPr id="3" name="Content Placeholder 2"/>
          <p:cNvSpPr>
            <a:spLocks noGrp="1"/>
          </p:cNvSpPr>
          <p:nvPr>
            <p:ph idx="1"/>
          </p:nvPr>
        </p:nvSpPr>
        <p:spPr/>
        <p:txBody>
          <a:bodyPr>
            <a:normAutofit fontScale="47500" lnSpcReduction="20000"/>
          </a:bodyPr>
          <a:lstStyle/>
          <a:p>
            <a:pPr>
              <a:buNone/>
            </a:pPr>
            <a:endParaRPr lang="en-US" dirty="0"/>
          </a:p>
          <a:p>
            <a:pPr>
              <a:buNone/>
            </a:pPr>
            <a:r>
              <a:rPr lang="en-US" dirty="0"/>
              <a:t>  select </a:t>
            </a:r>
            <a:r>
              <a:rPr lang="en-US" dirty="0" err="1"/>
              <a:t>m.sql_id</a:t>
            </a:r>
            <a:r>
              <a:rPr lang="en-US" dirty="0"/>
              <a:t> ,</a:t>
            </a:r>
            <a:r>
              <a:rPr lang="en-US" dirty="0" err="1"/>
              <a:t>m.sql_plan_hash_value</a:t>
            </a:r>
            <a:r>
              <a:rPr lang="en-US" dirty="0"/>
              <a:t> ,p.id,</a:t>
            </a:r>
          </a:p>
          <a:p>
            <a:pPr>
              <a:buNone/>
            </a:pPr>
            <a:r>
              <a:rPr lang="en-US" dirty="0"/>
              <a:t>    </a:t>
            </a:r>
            <a:r>
              <a:rPr lang="en-US" dirty="0" err="1"/>
              <a:t>rpad</a:t>
            </a:r>
            <a:r>
              <a:rPr lang="en-US" dirty="0"/>
              <a:t>(' ',</a:t>
            </a:r>
            <a:r>
              <a:rPr lang="en-US" dirty="0" err="1"/>
              <a:t>p.depth</a:t>
            </a:r>
            <a:r>
              <a:rPr lang="en-US" dirty="0"/>
              <a:t>*2, ' ')||</a:t>
            </a:r>
            <a:r>
              <a:rPr lang="en-US" dirty="0" err="1"/>
              <a:t>p.operation</a:t>
            </a:r>
            <a:r>
              <a:rPr lang="en-US" dirty="0"/>
              <a:t> ||'   ' || </a:t>
            </a:r>
            <a:r>
              <a:rPr lang="en-US" dirty="0" err="1"/>
              <a:t>p.options</a:t>
            </a:r>
            <a:r>
              <a:rPr lang="en-US" dirty="0"/>
              <a:t>  operation,</a:t>
            </a:r>
          </a:p>
          <a:p>
            <a:pPr>
              <a:buNone/>
            </a:pPr>
            <a:r>
              <a:rPr lang="en-US" dirty="0"/>
              <a:t>    </a:t>
            </a:r>
            <a:r>
              <a:rPr lang="en-US" dirty="0" err="1"/>
              <a:t>p.object_name</a:t>
            </a:r>
            <a:r>
              <a:rPr lang="en-US" dirty="0"/>
              <a:t> object,</a:t>
            </a:r>
          </a:p>
          <a:p>
            <a:pPr>
              <a:buNone/>
            </a:pPr>
            <a:r>
              <a:rPr lang="en-US" dirty="0"/>
              <a:t>    </a:t>
            </a:r>
            <a:r>
              <a:rPr lang="en-US" dirty="0" err="1"/>
              <a:t>p.cardinality</a:t>
            </a:r>
            <a:r>
              <a:rPr lang="en-US" dirty="0"/>
              <a:t> card,</a:t>
            </a:r>
          </a:p>
          <a:p>
            <a:pPr>
              <a:buNone/>
            </a:pPr>
            <a:r>
              <a:rPr lang="en-US" dirty="0"/>
              <a:t>    </a:t>
            </a:r>
            <a:r>
              <a:rPr lang="en-US" dirty="0" err="1"/>
              <a:t>p.cost</a:t>
            </a:r>
            <a:r>
              <a:rPr lang="en-US" dirty="0"/>
              <a:t> cost,</a:t>
            </a:r>
          </a:p>
          <a:p>
            <a:pPr>
              <a:buNone/>
            </a:pPr>
            <a:r>
              <a:rPr lang="en-US" dirty="0"/>
              <a:t>    </a:t>
            </a:r>
            <a:r>
              <a:rPr lang="en-US" dirty="0" err="1"/>
              <a:t>substr</a:t>
            </a:r>
            <a:r>
              <a:rPr lang="en-US" dirty="0"/>
              <a:t>(m.status,1,4) status,</a:t>
            </a:r>
          </a:p>
          <a:p>
            <a:pPr>
              <a:buNone/>
            </a:pPr>
            <a:r>
              <a:rPr lang="en-US" dirty="0"/>
              <a:t>    </a:t>
            </a:r>
            <a:r>
              <a:rPr lang="en-US" dirty="0" err="1"/>
              <a:t>m.output_rows</a:t>
            </a:r>
            <a:endParaRPr lang="en-US" dirty="0"/>
          </a:p>
          <a:p>
            <a:pPr>
              <a:buNone/>
            </a:pPr>
            <a:r>
              <a:rPr lang="en-US" dirty="0"/>
              <a:t> from </a:t>
            </a:r>
            <a:r>
              <a:rPr lang="en-US" dirty="0" err="1"/>
              <a:t>gv$sql_plan</a:t>
            </a:r>
            <a:r>
              <a:rPr lang="en-US" dirty="0"/>
              <a:t> p, </a:t>
            </a:r>
            <a:r>
              <a:rPr lang="en-US" dirty="0" err="1"/>
              <a:t>gv$sql_plan_monitor</a:t>
            </a:r>
            <a:r>
              <a:rPr lang="en-US" dirty="0"/>
              <a:t> m , </a:t>
            </a:r>
            <a:r>
              <a:rPr lang="en-US" dirty="0" err="1"/>
              <a:t>gv$sql_monitor</a:t>
            </a:r>
            <a:r>
              <a:rPr lang="en-US" dirty="0"/>
              <a:t> s</a:t>
            </a:r>
          </a:p>
          <a:p>
            <a:pPr>
              <a:buNone/>
            </a:pPr>
            <a:r>
              <a:rPr lang="en-US" dirty="0"/>
              <a:t>where </a:t>
            </a:r>
            <a:r>
              <a:rPr lang="en-US" dirty="0" err="1"/>
              <a:t>p.sql_id</a:t>
            </a:r>
            <a:r>
              <a:rPr lang="en-US" dirty="0"/>
              <a:t>=</a:t>
            </a:r>
            <a:r>
              <a:rPr lang="en-US" dirty="0" err="1"/>
              <a:t>m.sql_id</a:t>
            </a:r>
            <a:endParaRPr lang="en-US" dirty="0"/>
          </a:p>
          <a:p>
            <a:pPr>
              <a:buNone/>
            </a:pPr>
            <a:r>
              <a:rPr lang="en-US" dirty="0"/>
              <a:t> and </a:t>
            </a:r>
            <a:r>
              <a:rPr lang="en-US" dirty="0" err="1"/>
              <a:t>p.child_address</a:t>
            </a:r>
            <a:r>
              <a:rPr lang="en-US" dirty="0"/>
              <a:t>=</a:t>
            </a:r>
            <a:r>
              <a:rPr lang="en-US" dirty="0" err="1"/>
              <a:t>m.sql_child_address</a:t>
            </a:r>
            <a:endParaRPr lang="en-US" dirty="0"/>
          </a:p>
          <a:p>
            <a:pPr>
              <a:buNone/>
            </a:pPr>
            <a:r>
              <a:rPr lang="en-US" dirty="0"/>
              <a:t> and </a:t>
            </a:r>
            <a:r>
              <a:rPr lang="en-US" dirty="0" err="1"/>
              <a:t>p.plan_hash_value</a:t>
            </a:r>
            <a:r>
              <a:rPr lang="en-US" dirty="0"/>
              <a:t>=</a:t>
            </a:r>
            <a:r>
              <a:rPr lang="en-US" dirty="0" err="1"/>
              <a:t>m.sql_plan_hash_value</a:t>
            </a:r>
            <a:endParaRPr lang="en-US" dirty="0"/>
          </a:p>
          <a:p>
            <a:pPr>
              <a:buNone/>
            </a:pPr>
            <a:r>
              <a:rPr lang="en-US" dirty="0"/>
              <a:t> and p.id=</a:t>
            </a:r>
            <a:r>
              <a:rPr lang="en-US" dirty="0" err="1"/>
              <a:t>m.plan_line_id</a:t>
            </a:r>
            <a:endParaRPr lang="en-US" dirty="0"/>
          </a:p>
          <a:p>
            <a:pPr>
              <a:buNone/>
            </a:pPr>
            <a:r>
              <a:rPr lang="en-US" dirty="0"/>
              <a:t>-- and </a:t>
            </a:r>
            <a:r>
              <a:rPr lang="en-US" dirty="0" err="1"/>
              <a:t>m.sql_id</a:t>
            </a:r>
            <a:r>
              <a:rPr lang="en-US" dirty="0"/>
              <a:t>='4qk105sn61usy'</a:t>
            </a:r>
          </a:p>
          <a:p>
            <a:pPr>
              <a:buNone/>
            </a:pPr>
            <a:r>
              <a:rPr lang="en-US" dirty="0"/>
              <a:t> AND s.sid = 4011</a:t>
            </a:r>
          </a:p>
          <a:p>
            <a:pPr>
              <a:buNone/>
            </a:pPr>
            <a:r>
              <a:rPr lang="en-US" dirty="0"/>
              <a:t> AND </a:t>
            </a:r>
            <a:r>
              <a:rPr lang="en-US" dirty="0" err="1"/>
              <a:t>s.inst_id</a:t>
            </a:r>
            <a:r>
              <a:rPr lang="en-US" dirty="0"/>
              <a:t> = 1</a:t>
            </a:r>
          </a:p>
          <a:p>
            <a:pPr>
              <a:buNone/>
            </a:pPr>
            <a:r>
              <a:rPr lang="en-US" dirty="0"/>
              <a:t> AND </a:t>
            </a:r>
            <a:r>
              <a:rPr lang="en-US" dirty="0" err="1"/>
              <a:t>substr</a:t>
            </a:r>
            <a:r>
              <a:rPr lang="en-US" dirty="0"/>
              <a:t>(m.status,1,4)  = 'EXEC'</a:t>
            </a:r>
          </a:p>
          <a:p>
            <a:pPr>
              <a:buNone/>
            </a:pPr>
            <a:r>
              <a:rPr lang="en-US" dirty="0"/>
              <a:t> AND </a:t>
            </a:r>
            <a:r>
              <a:rPr lang="en-US" dirty="0" err="1"/>
              <a:t>s.inst_id</a:t>
            </a:r>
            <a:r>
              <a:rPr lang="en-US" dirty="0"/>
              <a:t> = </a:t>
            </a:r>
            <a:r>
              <a:rPr lang="en-US" dirty="0" err="1"/>
              <a:t>m.inst_id</a:t>
            </a:r>
            <a:endParaRPr lang="en-US" dirty="0"/>
          </a:p>
          <a:p>
            <a:pPr>
              <a:buNone/>
            </a:pPr>
            <a:r>
              <a:rPr lang="en-US" dirty="0"/>
              <a:t> AND </a:t>
            </a:r>
            <a:r>
              <a:rPr lang="en-US" dirty="0" err="1"/>
              <a:t>s.inst_id</a:t>
            </a:r>
            <a:r>
              <a:rPr lang="en-US" dirty="0"/>
              <a:t> = </a:t>
            </a:r>
            <a:r>
              <a:rPr lang="en-US" dirty="0" err="1"/>
              <a:t>p.inst_id</a:t>
            </a:r>
            <a:endParaRPr lang="en-US" dirty="0"/>
          </a:p>
          <a:p>
            <a:pPr>
              <a:buNone/>
            </a:pPr>
            <a:r>
              <a:rPr lang="en-US" dirty="0"/>
              <a:t> and </a:t>
            </a:r>
            <a:r>
              <a:rPr lang="en-US" dirty="0" err="1"/>
              <a:t>s.key</a:t>
            </a:r>
            <a:r>
              <a:rPr lang="en-US" dirty="0"/>
              <a:t> = </a:t>
            </a:r>
            <a:r>
              <a:rPr lang="en-US" dirty="0" err="1"/>
              <a:t>m.key</a:t>
            </a:r>
            <a:endParaRPr lang="en-US" dirty="0"/>
          </a:p>
          <a:p>
            <a:pPr>
              <a:buNone/>
            </a:pPr>
            <a:r>
              <a:rPr lang="en-US" dirty="0"/>
              <a:t> order by id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772400" cy="1143000"/>
          </a:xfrm>
        </p:spPr>
        <p:txBody>
          <a:bodyPr/>
          <a:lstStyle/>
          <a:p>
            <a:pPr algn="ctr"/>
            <a:r>
              <a:rPr lang="en-US" dirty="0"/>
              <a:t>Thank you</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sz="9600" dirty="0">
                <a:solidFill>
                  <a:schemeClr val="accent2">
                    <a:lumMod val="75000"/>
                  </a:schemeClr>
                </a:solidFill>
              </a:rPr>
              <a:t>				</a:t>
            </a:r>
          </a:p>
          <a:p>
            <a:pPr algn="just">
              <a:buNone/>
            </a:pPr>
            <a:r>
              <a:rPr lang="en-US" sz="9600" dirty="0">
                <a:solidFill>
                  <a:schemeClr val="accent2">
                    <a:lumMod val="75000"/>
                  </a:schemeClr>
                </a:solidFill>
              </a:rPr>
              <a:t>			TKPROF</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Transient Kernel Profiler (TKProf)</a:t>
            </a:r>
          </a:p>
        </p:txBody>
      </p:sp>
      <p:sp>
        <p:nvSpPr>
          <p:cNvPr id="3" name="Content Placeholder 2"/>
          <p:cNvSpPr>
            <a:spLocks noGrp="1"/>
          </p:cNvSpPr>
          <p:nvPr>
            <p:ph idx="1"/>
          </p:nvPr>
        </p:nvSpPr>
        <p:spPr/>
        <p:txBody>
          <a:bodyPr>
            <a:normAutofit/>
          </a:bodyPr>
          <a:lstStyle/>
          <a:p>
            <a:r>
              <a:rPr lang="en-US" dirty="0" err="1"/>
              <a:t>Tkprof</a:t>
            </a:r>
            <a:r>
              <a:rPr lang="en-US" dirty="0"/>
              <a:t> is very useful report for diagnosing performance issues.</a:t>
            </a:r>
          </a:p>
          <a:p>
            <a:endParaRPr lang="en-US" dirty="0"/>
          </a:p>
          <a:p>
            <a:r>
              <a:rPr lang="en-US" dirty="0"/>
              <a:t>It essentially formats a trace file into a more readable format for performance analysis. The DB performance analyst can then identify the problematic SQL by analyzing the explain plan, user level statements and recursive SQL calls, wait events, row source generation etc.</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Trace Files</a:t>
            </a:r>
          </a:p>
        </p:txBody>
      </p:sp>
      <p:sp>
        <p:nvSpPr>
          <p:cNvPr id="4" name="Content Placeholder 3"/>
          <p:cNvSpPr>
            <a:spLocks noGrp="1"/>
          </p:cNvSpPr>
          <p:nvPr>
            <p:ph idx="1"/>
          </p:nvPr>
        </p:nvSpPr>
        <p:spPr/>
        <p:txBody>
          <a:bodyPr>
            <a:normAutofit lnSpcReduction="10000"/>
          </a:bodyPr>
          <a:lstStyle/>
          <a:p>
            <a:r>
              <a:rPr lang="en-US" sz="2800" dirty="0"/>
              <a:t>When the SQL Trace facility is enabled for a session, Oracle generates a trace file containing statistics for traced SQL statements for that session. When the SQL Trace facility is enabled for an instance, Oracle creates a separate trace file for each process. Before enabling the SQL Trace facility:</a:t>
            </a:r>
          </a:p>
          <a:p>
            <a:pPr>
              <a:buNone/>
            </a:pPr>
            <a:endParaRPr lang="en-US" sz="2800" dirty="0"/>
          </a:p>
          <a:p>
            <a:r>
              <a:rPr lang="en-US" sz="2800" dirty="0"/>
              <a:t>Trace files are written to the USER_DUMP_DEST destination.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TKProf sample</a:t>
            </a:r>
          </a:p>
        </p:txBody>
      </p:sp>
      <p:sp>
        <p:nvSpPr>
          <p:cNvPr id="3" name="Content Placeholder 2"/>
          <p:cNvSpPr>
            <a:spLocks noGrp="1"/>
          </p:cNvSpPr>
          <p:nvPr>
            <p:ph idx="1"/>
          </p:nvPr>
        </p:nvSpPr>
        <p:spPr/>
        <p:txBody>
          <a:bodyPr>
            <a:normAutofit/>
          </a:bodyPr>
          <a:lstStyle/>
          <a:p>
            <a:pPr lvl="1"/>
            <a:r>
              <a:rPr lang="en-US" sz="2800" dirty="0"/>
              <a:t>The following attachment contains a sample TKProf </a:t>
            </a:r>
            <a:endParaRPr lang="en-US" dirty="0"/>
          </a:p>
        </p:txBody>
      </p:sp>
      <p:sp>
        <p:nvSpPr>
          <p:cNvPr id="430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4" name="Object 6"/>
          <p:cNvGraphicFramePr>
            <a:graphicFrameLocks noChangeAspect="1"/>
          </p:cNvGraphicFramePr>
          <p:nvPr/>
        </p:nvGraphicFramePr>
        <p:xfrm>
          <a:off x="1447800" y="3276600"/>
          <a:ext cx="2590800" cy="1683074"/>
        </p:xfrm>
        <a:graphic>
          <a:graphicData uri="http://schemas.openxmlformats.org/presentationml/2006/ole">
            <mc:AlternateContent xmlns:mc="http://schemas.openxmlformats.org/markup-compatibility/2006">
              <mc:Choice xmlns:v="urn:schemas-microsoft-com:vml" Requires="v">
                <p:oleObj spid="_x0000_s43018" name="Packager Shell Object" showAsIcon="1" r:id="rId3" imgW="1313640" imgH="849960" progId="Package">
                  <p:embed/>
                </p:oleObj>
              </mc:Choice>
              <mc:Fallback>
                <p:oleObj name="Packager Shell Object" showAsIcon="1" r:id="rId3" imgW="1313640" imgH="849960" progId="Package">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76600"/>
                        <a:ext cx="2590800" cy="1683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Initialization Parameters for Trace File Management</a:t>
            </a:r>
          </a:p>
        </p:txBody>
      </p:sp>
      <p:sp>
        <p:nvSpPr>
          <p:cNvPr id="3" name="Content Placeholder 2"/>
          <p:cNvSpPr>
            <a:spLocks noGrp="1"/>
          </p:cNvSpPr>
          <p:nvPr>
            <p:ph idx="1"/>
          </p:nvPr>
        </p:nvSpPr>
        <p:spPr/>
        <p:txBody>
          <a:bodyPr>
            <a:normAutofit fontScale="92500" lnSpcReduction="20000"/>
          </a:bodyPr>
          <a:lstStyle/>
          <a:p>
            <a:pPr>
              <a:buNone/>
            </a:pPr>
            <a:r>
              <a:rPr lang="en-US" sz="2400" dirty="0"/>
              <a:t>ALTER SESSION SET MAX_DUMP_FILE_SIZE = UNLIMITED;</a:t>
            </a:r>
            <a:endParaRPr lang="en-US" sz="3600" dirty="0"/>
          </a:p>
          <a:p>
            <a:pPr>
              <a:buNone/>
            </a:pPr>
            <a:endParaRPr lang="en-US" sz="2400" dirty="0"/>
          </a:p>
          <a:p>
            <a:pPr>
              <a:buNone/>
            </a:pPr>
            <a:r>
              <a:rPr lang="en-US" sz="2400" dirty="0"/>
              <a:t>ALTER SESSION SET TIMED_STATISTICS=TRUE;</a:t>
            </a:r>
            <a:endParaRPr lang="en-US" sz="3600" dirty="0"/>
          </a:p>
          <a:p>
            <a:endParaRPr lang="en-US" dirty="0"/>
          </a:p>
          <a:p>
            <a:r>
              <a:rPr lang="en-US" dirty="0"/>
              <a:t>TIMED_STATISTICS</a:t>
            </a:r>
          </a:p>
          <a:p>
            <a:pPr>
              <a:buNone/>
            </a:pPr>
            <a:r>
              <a:rPr lang="en-US" dirty="0"/>
              <a:t>	This enables and disables the collection of timed statistics, such as CPU and elapsed times</a:t>
            </a:r>
          </a:p>
          <a:p>
            <a:endParaRPr lang="en-US" dirty="0"/>
          </a:p>
          <a:p>
            <a:r>
              <a:rPr lang="en-US" dirty="0"/>
              <a:t>MAX_DUMP_FILE_SIZE</a:t>
            </a:r>
          </a:p>
          <a:p>
            <a:pPr>
              <a:buNone/>
            </a:pPr>
            <a:r>
              <a:rPr lang="en-US" dirty="0"/>
              <a:t>	The maximum size of these files (in operating system blocks) is limited by this initialization parameter. </a:t>
            </a: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9258</TotalTime>
  <Words>2731</Words>
  <Application>Microsoft Office PowerPoint</Application>
  <PresentationFormat>On-screen Show (4:3)</PresentationFormat>
  <Paragraphs>579</Paragraphs>
  <Slides>48</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65" baseType="lpstr">
      <vt:lpstr>Arial</vt:lpstr>
      <vt:lpstr>Arial Narrow</vt:lpstr>
      <vt:lpstr>Calibri</vt:lpstr>
      <vt:lpstr>Constantia</vt:lpstr>
      <vt:lpstr>Courier</vt:lpstr>
      <vt:lpstr>Courier New</vt:lpstr>
      <vt:lpstr>MV Boli</vt:lpstr>
      <vt:lpstr>Questrial</vt:lpstr>
      <vt:lpstr>Segoe Print</vt:lpstr>
      <vt:lpstr>Times New Roman</vt:lpstr>
      <vt:lpstr>Verdana</vt:lpstr>
      <vt:lpstr>Wingdings</vt:lpstr>
      <vt:lpstr>Wingdings 2</vt:lpstr>
      <vt:lpstr>Flow</vt:lpstr>
      <vt:lpstr>Packager Shell Object</vt:lpstr>
      <vt:lpstr>Bitmap Image</vt:lpstr>
      <vt:lpstr>Package</vt:lpstr>
      <vt:lpstr>Performance Monitoring Tools TKProf, ASH and AWR </vt:lpstr>
      <vt:lpstr>Agenda and Scope</vt:lpstr>
      <vt:lpstr>PowerPoint Presentation</vt:lpstr>
      <vt:lpstr>PowerPoint Presentation</vt:lpstr>
      <vt:lpstr>PowerPoint Presentation</vt:lpstr>
      <vt:lpstr>Transient Kernel Profiler (TKProf)</vt:lpstr>
      <vt:lpstr>Trace Files</vt:lpstr>
      <vt:lpstr>TKProf sample</vt:lpstr>
      <vt:lpstr>Initialization Parameters for Trace File Management</vt:lpstr>
      <vt:lpstr>Generating a trace and tkprof </vt:lpstr>
      <vt:lpstr>Tracing other’s session</vt:lpstr>
      <vt:lpstr>Tracing specific sqls</vt:lpstr>
      <vt:lpstr>10046 Trace levels</vt:lpstr>
      <vt:lpstr>Tracing General Guidelines</vt:lpstr>
      <vt:lpstr>PowerPoint Presentation</vt:lpstr>
      <vt:lpstr>ASH Sampling is like taking Pictures</vt:lpstr>
      <vt:lpstr>PowerPoint Presentation</vt:lpstr>
      <vt:lpstr>PowerPoint Presentation</vt:lpstr>
      <vt:lpstr>PowerPoint Presentation</vt:lpstr>
      <vt:lpstr>v$active_session_history</vt:lpstr>
      <vt:lpstr> Running ASH Report</vt:lpstr>
      <vt:lpstr>PowerPoint Presentation</vt:lpstr>
      <vt:lpstr>PowerPoint Presentation</vt:lpstr>
      <vt:lpstr>PowerPoint Presentation</vt:lpstr>
      <vt:lpstr>PowerPoint Presentation</vt:lpstr>
      <vt:lpstr>Top Session</vt:lpstr>
      <vt:lpstr>Top Session w/ Username</vt:lpstr>
      <vt:lpstr>Top Session  Finding a Rogue User</vt:lpstr>
      <vt:lpstr>ASH QUERIES</vt:lpstr>
      <vt:lpstr>PowerPoint Presentation</vt:lpstr>
      <vt:lpstr>PowerPoint Presentation</vt:lpstr>
      <vt:lpstr>PowerPoint Presentation</vt:lpstr>
      <vt:lpstr>PowerPoint Presentation</vt:lpstr>
      <vt:lpstr>PowerPoint Presentation</vt:lpstr>
      <vt:lpstr>PowerPoint Presentation</vt:lpstr>
      <vt:lpstr>When should you consider AWR?</vt:lpstr>
      <vt:lpstr>AWR Snapshots</vt:lpstr>
      <vt:lpstr>Generating AWR : Method1</vt:lpstr>
      <vt:lpstr>Generating AWR : 2</vt:lpstr>
      <vt:lpstr>AWR : Header</vt:lpstr>
      <vt:lpstr>AWR : Load Profile</vt:lpstr>
      <vt:lpstr>AWR : Top 5 Foreground Events</vt:lpstr>
      <vt:lpstr>Time Model Statistics</vt:lpstr>
      <vt:lpstr>PowerPoint Presentation</vt:lpstr>
      <vt:lpstr>AWR Sample</vt:lpstr>
      <vt:lpstr>Real Time SQL Monitor</vt:lpstr>
      <vt:lpstr>Real Time SQL Monitor - Query</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mabagaya;Mayuresh</dc:creator>
  <cp:lastModifiedBy>Mayur b</cp:lastModifiedBy>
  <cp:revision>503</cp:revision>
  <dcterms:created xsi:type="dcterms:W3CDTF">2015-04-07T06:30:34Z</dcterms:created>
  <dcterms:modified xsi:type="dcterms:W3CDTF">2019-04-04T10:39:36Z</dcterms:modified>
</cp:coreProperties>
</file>