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253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15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4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877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57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1602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03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5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982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13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58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89CE5-FD45-4E51-8484-98821753AAF6}" type="datetimeFigureOut">
              <a:rPr lang="pt-BR" smtClean="0"/>
              <a:t>18/10/2019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33199-976C-4E7D-9249-2DAF3763F1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07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8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Cálculo do valor subjetivo (SV) – </a:t>
            </a:r>
            <a:r>
              <a:rPr lang="pt-BR" sz="3200" dirty="0" err="1" smtClean="0"/>
              <a:t>imag</a:t>
            </a:r>
            <a:r>
              <a:rPr lang="pt-BR" sz="3200" dirty="0" smtClean="0"/>
              <a:t> 7 </a:t>
            </a:r>
            <a:r>
              <a:rPr lang="pt-BR" sz="3200" dirty="0" err="1" smtClean="0"/>
              <a:t>seg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12149"/>
            <a:ext cx="10515600" cy="4351338"/>
          </a:xfrm>
        </p:spPr>
        <p:txBody>
          <a:bodyPr>
            <a:normAutofit/>
          </a:bodyPr>
          <a:lstStyle/>
          <a:p>
            <a:r>
              <a:rPr lang="pt-BR" sz="1800" b="1" dirty="0" err="1" smtClean="0"/>
              <a:t>sv</a:t>
            </a:r>
            <a:r>
              <a:rPr lang="pt-BR" sz="1800" b="1" dirty="0" smtClean="0"/>
              <a:t>=(nº escolhas tardias por tempo/nº de ensaios por tempo)*faixa de pontuação + menor valor possível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65418" t="21596" r="8606" b="62470"/>
          <a:stretch/>
        </p:blipFill>
        <p:spPr>
          <a:xfrm>
            <a:off x="4427034" y="2587083"/>
            <a:ext cx="3166946" cy="1092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838200" y="4043943"/>
            <a:ext cx="109292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Para calcular </a:t>
            </a:r>
            <a:r>
              <a:rPr lang="pt-BR" sz="1600" dirty="0" smtClean="0">
                <a:solidFill>
                  <a:srgbClr val="FF0000"/>
                </a:solidFill>
              </a:rPr>
              <a:t>o IMSV7 (no tempo de 7 segundos) </a:t>
            </a:r>
            <a:r>
              <a:rPr lang="pt-BR" sz="1600" dirty="0" smtClean="0"/>
              <a:t>conta-se a quantidade de 1000 que tem entre as </a:t>
            </a:r>
            <a:r>
              <a:rPr lang="pt-BR" sz="1600" dirty="0" smtClean="0">
                <a:solidFill>
                  <a:srgbClr val="FF0000"/>
                </a:solidFill>
              </a:rPr>
              <a:t>colunas K e S (IMA01 – IMC09)</a:t>
            </a:r>
            <a:r>
              <a:rPr lang="pt-BR" sz="1600" dirty="0" smtClean="0"/>
              <a:t>. Isso vai dar o nº de escolhas tardias no tempo 7”.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Divide-se esse número pelo número de ensaios por tempo, ou seja, que sempre vai ser = 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Multiplica-se pela faixa de pontuação = 800 (máximo valor possível – mínimo valor possível, que corresponde, respectivamente, ao valor entre 700 e 1000; e entre 0 –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Soma-se o menor valor possível (50)</a:t>
            </a:r>
            <a:endParaRPr lang="pt-BR" sz="1600" dirty="0"/>
          </a:p>
        </p:txBody>
      </p:sp>
      <p:sp>
        <p:nvSpPr>
          <p:cNvPr id="7" name="Seta dobrada 6"/>
          <p:cNvSpPr/>
          <p:nvPr/>
        </p:nvSpPr>
        <p:spPr>
          <a:xfrm>
            <a:off x="3276598" y="2682407"/>
            <a:ext cx="2024743" cy="12662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32740" y="1821747"/>
            <a:ext cx="244348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smtClean="0"/>
              <a:t>O IMSV0 é sempre 1000</a:t>
            </a:r>
            <a:endParaRPr lang="pt-BR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890175" y="2682407"/>
            <a:ext cx="207917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Veja tabela 1!!</a:t>
            </a:r>
            <a:endParaRPr lang="pt-B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267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8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Cálculo do valor subjetivo (SV) – </a:t>
            </a:r>
            <a:r>
              <a:rPr lang="pt-BR" sz="3200" dirty="0" err="1" smtClean="0"/>
              <a:t>imag</a:t>
            </a:r>
            <a:r>
              <a:rPr lang="pt-BR" sz="3200" dirty="0" smtClean="0"/>
              <a:t> 15 </a:t>
            </a:r>
            <a:r>
              <a:rPr lang="pt-BR" sz="3200" dirty="0" err="1" smtClean="0"/>
              <a:t>seg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12149"/>
            <a:ext cx="10515600" cy="4351338"/>
          </a:xfrm>
        </p:spPr>
        <p:txBody>
          <a:bodyPr>
            <a:normAutofit/>
          </a:bodyPr>
          <a:lstStyle/>
          <a:p>
            <a:r>
              <a:rPr lang="pt-BR" sz="1800" b="1" dirty="0" err="1" smtClean="0"/>
              <a:t>sv</a:t>
            </a:r>
            <a:r>
              <a:rPr lang="pt-BR" sz="1800" b="1" dirty="0" smtClean="0"/>
              <a:t>=(nº escolhas tardias por tempo/nº de ensaios por tempo)*faixa de pontuação + menor valor possível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65418" t="21596" r="8606" b="62470"/>
          <a:stretch/>
        </p:blipFill>
        <p:spPr>
          <a:xfrm>
            <a:off x="4427034" y="2587083"/>
            <a:ext cx="3166946" cy="1092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838200" y="4043943"/>
            <a:ext cx="109292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Para calcular o </a:t>
            </a:r>
            <a:r>
              <a:rPr lang="pt-BR" sz="1600" dirty="0" smtClean="0">
                <a:solidFill>
                  <a:srgbClr val="FF0000"/>
                </a:solidFill>
              </a:rPr>
              <a:t>IMSV15 (no tempo de 15 segundos) </a:t>
            </a:r>
            <a:r>
              <a:rPr lang="pt-BR" sz="1600" dirty="0" smtClean="0"/>
              <a:t>conta-se a quantidade de 1000 que tem entre as colunas </a:t>
            </a:r>
            <a:r>
              <a:rPr lang="pt-BR" sz="1600" dirty="0" smtClean="0">
                <a:solidFill>
                  <a:srgbClr val="FF0000"/>
                </a:solidFill>
              </a:rPr>
              <a:t>T a AB (IMD10 – IMF18)</a:t>
            </a:r>
            <a:r>
              <a:rPr lang="pt-BR" sz="1600" dirty="0" smtClean="0"/>
              <a:t> . Isso vai dar o nº de escolhas tardias no tempo 15”.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Divide-se esse número pelo número de ensaios por tempo, ou seja, que sempre vai ser = 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Multiplica-se pela faixa de pontuação = 800 (máximo valor possível – mínimo valor possível, que corresponde, respectivamente, ao valor entre 700 e 1000; e entre 0 –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Soma-se o menor valor possível (50)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FF0000"/>
                </a:solidFill>
              </a:rPr>
              <a:t>O MESMO VALE PARA OS TEMPOS 30 E 60 SEGUNDOS.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" name="Seta dobrada 6"/>
          <p:cNvSpPr/>
          <p:nvPr/>
        </p:nvSpPr>
        <p:spPr>
          <a:xfrm>
            <a:off x="3720368" y="2682407"/>
            <a:ext cx="2024743" cy="12662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32740" y="1821747"/>
            <a:ext cx="244348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smtClean="0"/>
              <a:t>O IMSV0 é sempre 1000</a:t>
            </a:r>
            <a:endParaRPr lang="pt-BR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890175" y="2682407"/>
            <a:ext cx="207917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Veja tabela 1!!</a:t>
            </a:r>
            <a:endParaRPr lang="pt-B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5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48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Cálculo do valor subjetivo (SV) – </a:t>
            </a:r>
            <a:r>
              <a:rPr lang="pt-BR" sz="3200" dirty="0" err="1" smtClean="0"/>
              <a:t>pat</a:t>
            </a:r>
            <a:r>
              <a:rPr lang="pt-BR" sz="3200" dirty="0" smtClean="0"/>
              <a:t> 7 </a:t>
            </a:r>
            <a:r>
              <a:rPr lang="pt-BR" sz="3200" dirty="0" err="1" smtClean="0"/>
              <a:t>seg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12149"/>
            <a:ext cx="10515600" cy="4351338"/>
          </a:xfrm>
        </p:spPr>
        <p:txBody>
          <a:bodyPr>
            <a:normAutofit/>
          </a:bodyPr>
          <a:lstStyle/>
          <a:p>
            <a:r>
              <a:rPr lang="pt-BR" sz="1800" b="1" dirty="0" err="1" smtClean="0"/>
              <a:t>sv</a:t>
            </a:r>
            <a:r>
              <a:rPr lang="pt-BR" sz="1800" b="1" dirty="0" smtClean="0"/>
              <a:t>=(nº escolhas tardias por tempo/nº de ensaios por tempo)*faixa de pontuação + menor valor possível</a:t>
            </a:r>
          </a:p>
          <a:p>
            <a:endParaRPr lang="pt-BR" sz="2000" dirty="0"/>
          </a:p>
          <a:p>
            <a:pPr marL="0" indent="0">
              <a:buNone/>
            </a:pPr>
            <a:endParaRPr lang="pt-BR" sz="2000" dirty="0" smtClean="0"/>
          </a:p>
          <a:p>
            <a:endParaRPr lang="pt-BR" sz="2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/>
          <a:srcRect l="65418" t="21596" r="8606" b="62470"/>
          <a:stretch/>
        </p:blipFill>
        <p:spPr>
          <a:xfrm>
            <a:off x="4427034" y="2587083"/>
            <a:ext cx="3166946" cy="10928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CaixaDeTexto 4"/>
          <p:cNvSpPr txBox="1"/>
          <p:nvPr/>
        </p:nvSpPr>
        <p:spPr>
          <a:xfrm>
            <a:off x="838200" y="4043943"/>
            <a:ext cx="1092925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Para calcular o </a:t>
            </a:r>
            <a:r>
              <a:rPr lang="pt-BR" sz="1600" dirty="0" smtClean="0">
                <a:solidFill>
                  <a:srgbClr val="FF0000"/>
                </a:solidFill>
              </a:rPr>
              <a:t>PT</a:t>
            </a:r>
            <a:r>
              <a:rPr lang="pt-BR" sz="1600" dirty="0" smtClean="0">
                <a:solidFill>
                  <a:srgbClr val="FF0000"/>
                </a:solidFill>
              </a:rPr>
              <a:t>SV7 (no tempo de 7 segundos) </a:t>
            </a:r>
            <a:r>
              <a:rPr lang="pt-BR" sz="1600" dirty="0" smtClean="0"/>
              <a:t>conta-se a quantidade de 1000 que tem entre as colunas </a:t>
            </a:r>
            <a:r>
              <a:rPr lang="pt-BR" sz="1600" dirty="0" smtClean="0">
                <a:solidFill>
                  <a:srgbClr val="FF0000"/>
                </a:solidFill>
              </a:rPr>
              <a:t>AW a BE (PTA01 –PTC09)</a:t>
            </a:r>
            <a:r>
              <a:rPr lang="pt-BR" sz="1600" dirty="0" smtClean="0"/>
              <a:t> . Isso vai dar o nº de escolhas tardias no tempo 7”.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Divide-se esse número pelo número de ensaios por tempo, ou seja, que sempre vai ser = 9.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Multiplica-se pela faixa de pontuação = 800 (máximo valor possível – mínimo valor possível, que corresponde, respectivamente, ao valor entre 700 e 1000; e entre 0 – 100.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Soma-se o menor valor possível (50)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>
                <a:solidFill>
                  <a:srgbClr val="C00000"/>
                </a:solidFill>
              </a:rPr>
              <a:t>O MESMO RACIOCÍNIO É USADO PARA A TAREFA REAL</a:t>
            </a:r>
          </a:p>
        </p:txBody>
      </p:sp>
      <p:sp>
        <p:nvSpPr>
          <p:cNvPr id="7" name="Seta dobrada 6"/>
          <p:cNvSpPr/>
          <p:nvPr/>
        </p:nvSpPr>
        <p:spPr>
          <a:xfrm>
            <a:off x="3252282" y="2682407"/>
            <a:ext cx="2024743" cy="126621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32740" y="1821747"/>
            <a:ext cx="241726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pt-BR" dirty="0" smtClean="0"/>
              <a:t>O PTSV0 é sempre 1000</a:t>
            </a:r>
            <a:endParaRPr lang="pt-BR" dirty="0" smtClean="0"/>
          </a:p>
        </p:txBody>
      </p:sp>
      <p:sp>
        <p:nvSpPr>
          <p:cNvPr id="9" name="CaixaDeTexto 8"/>
          <p:cNvSpPr txBox="1"/>
          <p:nvPr/>
        </p:nvSpPr>
        <p:spPr>
          <a:xfrm>
            <a:off x="8890175" y="2682407"/>
            <a:ext cx="2079172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2400" dirty="0" smtClean="0">
                <a:solidFill>
                  <a:srgbClr val="C00000"/>
                </a:solidFill>
              </a:rPr>
              <a:t>Veja tabela 1!!</a:t>
            </a:r>
            <a:endParaRPr lang="pt-BR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98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681253"/>
              </p:ext>
            </p:extLst>
          </p:nvPr>
        </p:nvGraphicFramePr>
        <p:xfrm>
          <a:off x="1661885" y="2971800"/>
          <a:ext cx="8128002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/>
                <a:gridCol w="1354667"/>
                <a:gridCol w="1354667"/>
                <a:gridCol w="1354667"/>
                <a:gridCol w="1354667"/>
                <a:gridCol w="1354667"/>
              </a:tblGrid>
              <a:tr h="370840">
                <a:tc gridSpan="6">
                  <a:txBody>
                    <a:bodyPr/>
                    <a:lstStyle/>
                    <a:p>
                      <a:r>
                        <a:rPr lang="pt-BR" dirty="0" smtClean="0"/>
                        <a:t>Tabela 1. Ensaios para cada tempo (colunas</a:t>
                      </a:r>
                      <a:r>
                        <a:rPr lang="pt-BR" baseline="0" dirty="0" smtClean="0"/>
                        <a:t> e cabeçalho entre parênteses)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 (fixo)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IMAGINARY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1000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K-S (IMA01 – IMC09)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T – AB</a:t>
                      </a:r>
                      <a:r>
                        <a:rPr lang="pt-BR" sz="1800" baseline="0" dirty="0" smtClean="0"/>
                        <a:t> (IMD10 – IMF18)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AC – AK (IMG19 – IMI27)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AL – AT (IMJ28 – IML36)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PATIENCE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1000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AW – BE (PTA01 – PTC09)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BF – BN (PTD10</a:t>
                      </a:r>
                      <a:r>
                        <a:rPr lang="pt-BR" sz="1800" baseline="0" dirty="0" smtClean="0"/>
                        <a:t> – PTF18)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BO – BW (PTG19 – PTI27)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BX – CF (PTJ28 – PTL36)</a:t>
                      </a:r>
                      <a:endParaRPr lang="pt-BR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REAL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1000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CI – CQ (RLA01 – RLC09)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CR – CZ (RLD10 – RLF18)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DA – DI (RLG19 – RLI27)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 smtClean="0"/>
                        <a:t>DK – DR (RLJ20</a:t>
                      </a:r>
                      <a:r>
                        <a:rPr lang="pt-BR" sz="1800" baseline="0" dirty="0" smtClean="0"/>
                        <a:t> – RLL36)</a:t>
                      </a:r>
                      <a:endParaRPr lang="pt-BR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838200" y="48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3200" dirty="0" smtClean="0"/>
              <a:t>Cálculo do valor subjetivo (SV) – tabela1 resumo</a:t>
            </a:r>
            <a:endParaRPr lang="pt-BR" sz="3200" dirty="0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212149"/>
            <a:ext cx="10515600" cy="1966480"/>
          </a:xfrm>
        </p:spPr>
        <p:txBody>
          <a:bodyPr>
            <a:normAutofit/>
          </a:bodyPr>
          <a:lstStyle/>
          <a:p>
            <a:r>
              <a:rPr lang="pt-BR" sz="1800" b="1" dirty="0" err="1" smtClean="0"/>
              <a:t>sv</a:t>
            </a:r>
            <a:r>
              <a:rPr lang="pt-BR" sz="1800" b="1" dirty="0" smtClean="0"/>
              <a:t>=(nº escolhas tardias por tempo/nº de ensaios por tempo)*faixa de pontuação + menor valor possível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5682343" y="1731219"/>
            <a:ext cx="2079171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 smtClean="0"/>
              <a:t>Contar quantos 1000 tem em cada</a:t>
            </a:r>
            <a:endParaRPr lang="pt-BR" dirty="0"/>
          </a:p>
        </p:txBody>
      </p:sp>
      <p:cxnSp>
        <p:nvCxnSpPr>
          <p:cNvPr id="24" name="Conector de seta reta 23"/>
          <p:cNvCxnSpPr>
            <a:stCxn id="20" idx="2"/>
          </p:cNvCxnSpPr>
          <p:nvPr/>
        </p:nvCxnSpPr>
        <p:spPr>
          <a:xfrm flipH="1">
            <a:off x="5214259" y="2377550"/>
            <a:ext cx="1507670" cy="59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20" idx="2"/>
          </p:cNvCxnSpPr>
          <p:nvPr/>
        </p:nvCxnSpPr>
        <p:spPr>
          <a:xfrm flipH="1">
            <a:off x="6210299" y="2377550"/>
            <a:ext cx="511630" cy="59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0" idx="2"/>
          </p:cNvCxnSpPr>
          <p:nvPr/>
        </p:nvCxnSpPr>
        <p:spPr>
          <a:xfrm>
            <a:off x="6721929" y="2377550"/>
            <a:ext cx="898071" cy="59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0" idx="2"/>
          </p:cNvCxnSpPr>
          <p:nvPr/>
        </p:nvCxnSpPr>
        <p:spPr>
          <a:xfrm>
            <a:off x="6721929" y="2377550"/>
            <a:ext cx="2193471" cy="602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27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Cálculo da área sob a curva</a:t>
            </a:r>
            <a:endParaRPr lang="pt-BR" dirty="0"/>
          </a:p>
        </p:txBody>
      </p:sp>
      <p:sp>
        <p:nvSpPr>
          <p:cNvPr id="5" name="Retângulo 4"/>
          <p:cNvSpPr/>
          <p:nvPr/>
        </p:nvSpPr>
        <p:spPr>
          <a:xfrm>
            <a:off x="4061823" y="1332153"/>
            <a:ext cx="4429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/>
              <a:t>AUC=(x2-x1)*[(y1+y2)/2]+(x3-x2)*[(y2+y3)/2]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725715" y="2329896"/>
            <a:ext cx="88718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IMAUC=(7)*((DT+DU)/2)+(8)*((DU+DV)/2)+(15)*((DV+DW)/2)+(30)*((DW+DX)/2)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/>
          <a:srcRect l="39107" t="20634" r="40267" b="70000"/>
          <a:stretch/>
        </p:blipFill>
        <p:spPr>
          <a:xfrm>
            <a:off x="9078685" y="2213378"/>
            <a:ext cx="2514601" cy="642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etângulo 8"/>
          <p:cNvSpPr/>
          <p:nvPr/>
        </p:nvSpPr>
        <p:spPr>
          <a:xfrm>
            <a:off x="725714" y="3783655"/>
            <a:ext cx="7765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PTAUC</a:t>
            </a:r>
            <a:r>
              <a:rPr lang="pt-BR" dirty="0" smtClean="0"/>
              <a:t>=(7)*((DY+DZ)/2)+(8)*((DZ+EA)/2)+(15)*((EA+EB)/2)+(30)*((EB+EC)/2)</a:t>
            </a:r>
            <a:endParaRPr lang="pt-BR" dirty="0"/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3"/>
          <a:srcRect l="32768" t="20635" r="47143" b="70159"/>
          <a:stretch/>
        </p:blipFill>
        <p:spPr>
          <a:xfrm>
            <a:off x="9078684" y="3638879"/>
            <a:ext cx="2514601" cy="6313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4"/>
          <a:srcRect l="52678" t="20476" r="27590" b="70317"/>
          <a:stretch/>
        </p:blipFill>
        <p:spPr>
          <a:xfrm>
            <a:off x="9078684" y="4909458"/>
            <a:ext cx="2514601" cy="6313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tângulo 11"/>
          <p:cNvSpPr/>
          <p:nvPr/>
        </p:nvSpPr>
        <p:spPr>
          <a:xfrm>
            <a:off x="725715" y="5040478"/>
            <a:ext cx="77651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RLAUC</a:t>
            </a:r>
            <a:r>
              <a:rPr lang="pt-BR" dirty="0" smtClean="0"/>
              <a:t>=(7)*((ED+EE)/2)+(8)*((EE+EF)/2)+(15)*((EF+EG)/2)+(30)*((EG+EH)/2)</a:t>
            </a:r>
            <a:endParaRPr lang="pt-BR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5"/>
          <a:srcRect l="72143" t="20476" r="15803" b="70159"/>
          <a:stretch/>
        </p:blipFill>
        <p:spPr>
          <a:xfrm>
            <a:off x="3327036" y="5976172"/>
            <a:ext cx="1469573" cy="6422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CaixaDeTexto 13"/>
          <p:cNvSpPr txBox="1"/>
          <p:nvPr/>
        </p:nvSpPr>
        <p:spPr>
          <a:xfrm>
            <a:off x="1132114" y="6112635"/>
            <a:ext cx="12409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respostas</a:t>
            </a:r>
            <a:endParaRPr lang="pt-BR" dirty="0"/>
          </a:p>
        </p:txBody>
      </p:sp>
      <p:cxnSp>
        <p:nvCxnSpPr>
          <p:cNvPr id="16" name="Conector de seta reta 15"/>
          <p:cNvCxnSpPr>
            <a:stCxn id="14" idx="3"/>
            <a:endCxn id="13" idx="1"/>
          </p:cNvCxnSpPr>
          <p:nvPr/>
        </p:nvCxnSpPr>
        <p:spPr>
          <a:xfrm>
            <a:off x="2373085" y="6297301"/>
            <a:ext cx="953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1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</a:t>
            </a:r>
            <a:r>
              <a:rPr lang="pt-BR" dirty="0" smtClean="0"/>
              <a:t>mportante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valores subjetivos e AUC são calculados para cada participante</a:t>
            </a:r>
          </a:p>
          <a:p>
            <a:endParaRPr lang="pt-BR" dirty="0" smtClean="0"/>
          </a:p>
          <a:p>
            <a:r>
              <a:rPr lang="pt-BR" dirty="0" smtClean="0"/>
              <a:t>Para </a:t>
            </a:r>
            <a:r>
              <a:rPr lang="pt-BR" dirty="0"/>
              <a:t>não dar problemas, peço que números altos como 24000 não contenham ponto ou vírgula. No caso de frações, pode continuar a conter ponto, tipo </a:t>
            </a:r>
            <a:r>
              <a:rPr lang="pt-BR" dirty="0" smtClean="0"/>
              <a:t>24000.50</a:t>
            </a:r>
          </a:p>
          <a:p>
            <a:endParaRPr lang="pt-BR" dirty="0"/>
          </a:p>
          <a:p>
            <a:r>
              <a:rPr lang="pt-BR" dirty="0"/>
              <a:t>A idade em anos está em milhar. Tipo deu </a:t>
            </a:r>
            <a:r>
              <a:rPr lang="pt-BR" dirty="0" smtClean="0"/>
              <a:t>1.533.333. No </a:t>
            </a:r>
            <a:r>
              <a:rPr lang="pt-BR" dirty="0" err="1" smtClean="0"/>
              <a:t>excel</a:t>
            </a:r>
            <a:r>
              <a:rPr lang="pt-BR" dirty="0" smtClean="0"/>
              <a:t> utilizei as seguintes fórmulas... idade(anos)=INT(</a:t>
            </a:r>
            <a:r>
              <a:rPr lang="pt-BR" dirty="0" err="1" smtClean="0"/>
              <a:t>application_date-Birth</a:t>
            </a:r>
            <a:r>
              <a:rPr lang="pt-BR" dirty="0" smtClean="0"/>
              <a:t>)/365,25.... idade(meses)=DATADIF(Birth;date_</a:t>
            </a:r>
            <a:r>
              <a:rPr lang="pt-BR" dirty="0" err="1" smtClean="0"/>
              <a:t>application</a:t>
            </a:r>
            <a:r>
              <a:rPr lang="pt-BR" dirty="0" smtClean="0"/>
              <a:t>;"m")</a:t>
            </a:r>
          </a:p>
          <a:p>
            <a:endParaRPr lang="pt-BR" dirty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213081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776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Cálculo do valor subjetivo (SV) – imag 7 seg</vt:lpstr>
      <vt:lpstr>Cálculo do valor subjetivo (SV) – imag 15 seg</vt:lpstr>
      <vt:lpstr>Cálculo do valor subjetivo (SV) – pat 7 seg</vt:lpstr>
      <vt:lpstr>Cálculo do valor subjetivo (SV) – tabela1 resumo</vt:lpstr>
      <vt:lpstr>Cálculo da área sob a curva</vt:lpstr>
      <vt:lpstr>Importante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13</cp:revision>
  <dcterms:created xsi:type="dcterms:W3CDTF">2019-10-18T15:04:28Z</dcterms:created>
  <dcterms:modified xsi:type="dcterms:W3CDTF">2019-10-18T16:40:10Z</dcterms:modified>
</cp:coreProperties>
</file>