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11_0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9" r:id="rId12"/>
    <p:sldId id="303" r:id="rId13"/>
    <p:sldId id="304" r:id="rId14"/>
    <p:sldId id="305" r:id="rId15"/>
    <p:sldId id="302" r:id="rId16"/>
    <p:sldId id="271" r:id="rId17"/>
    <p:sldId id="272" r:id="rId18"/>
    <p:sldId id="273" r:id="rId19"/>
    <p:sldId id="274" r:id="rId20"/>
    <p:sldId id="299" r:id="rId21"/>
    <p:sldId id="300" r:id="rId22"/>
    <p:sldId id="283" r:id="rId23"/>
    <p:sldId id="264" r:id="rId24"/>
    <p:sldId id="306" r:id="rId25"/>
    <p:sldId id="292" r:id="rId26"/>
    <p:sldId id="293" r:id="rId27"/>
    <p:sldId id="265" r:id="rId28"/>
    <p:sldId id="307" r:id="rId29"/>
    <p:sldId id="275" r:id="rId30"/>
    <p:sldId id="276" r:id="rId31"/>
    <p:sldId id="277" r:id="rId32"/>
    <p:sldId id="278" r:id="rId33"/>
    <p:sldId id="279" r:id="rId34"/>
    <p:sldId id="311" r:id="rId35"/>
    <p:sldId id="314" r:id="rId36"/>
    <p:sldId id="316" r:id="rId37"/>
    <p:sldId id="315" r:id="rId38"/>
    <p:sldId id="284" r:id="rId39"/>
    <p:sldId id="285" r:id="rId40"/>
    <p:sldId id="286" r:id="rId41"/>
    <p:sldId id="287" r:id="rId42"/>
    <p:sldId id="308" r:id="rId43"/>
    <p:sldId id="309" r:id="rId44"/>
    <p:sldId id="290" r:id="rId45"/>
    <p:sldId id="291" r:id="rId46"/>
    <p:sldId id="320" r:id="rId47"/>
    <p:sldId id="321" r:id="rId48"/>
    <p:sldId id="310" r:id="rId49"/>
    <p:sldId id="312" r:id="rId50"/>
    <p:sldId id="313" r:id="rId51"/>
    <p:sldId id="318" r:id="rId52"/>
    <p:sldId id="31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116D5-C526-5FEE-9D31-527F56B8784A}" name="유정 강" initials="유강" userId="7ba8effad7276f2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42" autoAdjust="0"/>
  </p:normalViewPr>
  <p:slideViewPr>
    <p:cSldViewPr snapToGrid="0">
      <p:cViewPr varScale="1">
        <p:scale>
          <a:sx n="85" d="100"/>
          <a:sy n="85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7A9FE1-A021-4F6F-A5C0-541063DEC87A}" authorId="{652116D5-C526-5FEE-9D31-527F56B8784A}" created="2023-12-15T02:59:26.8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73"/>
      <ac:spMk id="584" creationId="{00000000-0000-0000-0000-000000000000}"/>
    </ac:deMkLst>
    <p188:txBody>
      <a:bodyPr/>
      <a:lstStyle/>
      <a:p>
        <a:r>
          <a:rPr lang="ko-KR" altLang="en-US"/>
          <a:t>SELECT pr.program_name,  d.program_date  
FROM customer c INNER JOIN payment p 
ON c.customer_id = p.customer_id
INNER JOIN program_reservation r
ON p.payment_no = r.payment_no
INNER JOIN program_date d
ON r.program_date_no = d.program_date_no 
INNER JOIN program pr
ON d.program_no = pr.program_no
WHERE c.customer_id = 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C794-4163-42F7-BF8B-5337264E339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B42E-83E5-473D-AEC4-DE7AF3344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1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efddf10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2efddf107_2_7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2efddf107_2_75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3526a951d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a3526a951d_1_256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a3526a951d_1_256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3526a951d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2a3526a951d_1_337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2a3526a951d_1_337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526a9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a3526a951d_1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a3526a951d_1_0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05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3526a951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g2a3526a951d_1_134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2a3526a951d_1_134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a3526a951d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2a3526a951d_1_196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a3526a951d_1_196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a3526a951d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2a3526a951d_1_363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개인고객 마이페이지 달력에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예약된 스케줄 </a:t>
            </a:r>
            <a:r>
              <a:rPr lang="ko-KR" altLang="en-US" dirty="0" err="1"/>
              <a:t>출력할때</a:t>
            </a:r>
            <a:r>
              <a:rPr lang="ko-KR" altLang="en-US" dirty="0"/>
              <a:t> 사용할 </a:t>
            </a:r>
            <a:r>
              <a:rPr lang="ko-KR" altLang="en-US" dirty="0" err="1"/>
              <a:t>쿼리문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pr.program_name</a:t>
            </a:r>
            <a:r>
              <a:rPr lang="en-US" dirty="0"/>
              <a:t>,  </a:t>
            </a:r>
            <a:r>
              <a:rPr lang="en-US" dirty="0" err="1"/>
              <a:t>d.program_date</a:t>
            </a: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customer c INNER JOIN payment 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program_reservation</a:t>
            </a:r>
            <a:r>
              <a:rPr lang="en-US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p.payment_no</a:t>
            </a:r>
            <a:r>
              <a:rPr lang="en-US" dirty="0"/>
              <a:t> = </a:t>
            </a:r>
            <a:r>
              <a:rPr lang="en-US" dirty="0" err="1"/>
              <a:t>r.payment_no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program_date</a:t>
            </a:r>
            <a:r>
              <a:rPr lang="en-US" dirty="0"/>
              <a:t>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r.program_date_no</a:t>
            </a:r>
            <a:r>
              <a:rPr lang="en-US" dirty="0"/>
              <a:t> = </a:t>
            </a:r>
            <a:r>
              <a:rPr lang="en-US" dirty="0" err="1"/>
              <a:t>d.program_date_no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program 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d.program_no</a:t>
            </a:r>
            <a:r>
              <a:rPr lang="en-US" dirty="0"/>
              <a:t> = </a:t>
            </a:r>
            <a:r>
              <a:rPr lang="en-US" dirty="0" err="1"/>
              <a:t>pr.program_no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c.customer_id</a:t>
            </a:r>
            <a:r>
              <a:rPr lang="en-US" dirty="0"/>
              <a:t> = ?</a:t>
            </a:r>
            <a:endParaRPr dirty="0"/>
          </a:p>
        </p:txBody>
      </p:sp>
      <p:sp>
        <p:nvSpPr>
          <p:cNvPr id="562" name="Google Shape;562;g2a3526a951d_1_363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35e5504d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g2a35e5504d9_0_72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고객 마이페이지에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결제한 멤버십 정보 출력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 err="1"/>
              <a:t>남은기간</a:t>
            </a:r>
            <a:r>
              <a:rPr lang="en-US" altLang="ko-KR" dirty="0"/>
              <a:t>,</a:t>
            </a:r>
            <a:r>
              <a:rPr lang="ko-KR" altLang="en-US" dirty="0"/>
              <a:t>끝나는 날짜</a:t>
            </a:r>
            <a:r>
              <a:rPr lang="en-US" altLang="ko-KR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m.membership_name</a:t>
            </a:r>
            <a:r>
              <a:rPr lang="en-US" dirty="0"/>
              <a:t>, </a:t>
            </a:r>
            <a:r>
              <a:rPr lang="en-US" dirty="0" err="1"/>
              <a:t>m.membership_month</a:t>
            </a:r>
            <a:r>
              <a:rPr lang="en-US" dirty="0"/>
              <a:t>, </a:t>
            </a:r>
            <a:r>
              <a:rPr lang="en-US" dirty="0" err="1"/>
              <a:t>p.payment_date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customer c INNER JOIN payment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membership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p.membership_no</a:t>
            </a:r>
            <a:r>
              <a:rPr lang="en-US" dirty="0"/>
              <a:t> =</a:t>
            </a:r>
            <a:r>
              <a:rPr lang="en-US" dirty="0" err="1"/>
              <a:t>m.membership_no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c.customer_id</a:t>
            </a:r>
            <a:r>
              <a:rPr lang="en-US" dirty="0"/>
              <a:t> = ?</a:t>
            </a:r>
            <a:endParaRPr dirty="0"/>
          </a:p>
        </p:txBody>
      </p:sp>
      <p:sp>
        <p:nvSpPr>
          <p:cNvPr id="593" name="Google Shape;593;g2a35e5504d9_0_72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a35e5504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a35e5504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66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a35e5504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a35e5504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68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a359bc6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a359bc6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8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efddf107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a2efddf107_2_9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2efddf107_2_99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a35e5504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a35e5504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8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35e5504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35e5504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8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리뷰리스트 </a:t>
            </a:r>
            <a:r>
              <a:rPr lang="ko-KR" altLang="en-US" dirty="0" err="1"/>
              <a:t>쿼리문</a:t>
            </a:r>
            <a:r>
              <a:rPr lang="en-US" altLang="ko-KR" dirty="0"/>
              <a:t>(</a:t>
            </a:r>
            <a:r>
              <a:rPr lang="ko-KR" altLang="en-US" dirty="0"/>
              <a:t>전체 리뷰리스트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마이페이지 리뷰리스트 </a:t>
            </a:r>
            <a:r>
              <a:rPr lang="en-US" altLang="ko-KR" dirty="0"/>
              <a:t>- xml</a:t>
            </a:r>
            <a:r>
              <a:rPr lang="ko-KR" altLang="en-US" dirty="0"/>
              <a:t>에서 </a:t>
            </a:r>
            <a:r>
              <a:rPr lang="en-US" altLang="ko-KR" dirty="0"/>
              <a:t>if</a:t>
            </a:r>
            <a:r>
              <a:rPr lang="ko-KR" altLang="en-US" dirty="0"/>
              <a:t>를 사용해서 </a:t>
            </a:r>
            <a:r>
              <a:rPr lang="en-US" altLang="ko-KR" dirty="0"/>
              <a:t>WHERE </a:t>
            </a:r>
            <a:r>
              <a:rPr lang="en-US" altLang="ko-KR" dirty="0" err="1"/>
              <a:t>p.customer_id</a:t>
            </a:r>
            <a:r>
              <a:rPr lang="en-US" altLang="ko-KR" dirty="0"/>
              <a:t> = ?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p.customer_id</a:t>
            </a:r>
            <a:r>
              <a:rPr lang="en-US" altLang="ko-KR" dirty="0"/>
              <a:t>, </a:t>
            </a:r>
            <a:r>
              <a:rPr lang="en-US" altLang="ko-KR" dirty="0" err="1"/>
              <a:t>r.review_title</a:t>
            </a:r>
            <a:r>
              <a:rPr lang="en-US" altLang="ko-KR" dirty="0"/>
              <a:t>, </a:t>
            </a:r>
            <a:r>
              <a:rPr lang="en-US" altLang="ko-KR" dirty="0" err="1"/>
              <a:t>r.review_content</a:t>
            </a:r>
            <a:r>
              <a:rPr lang="en-US" altLang="ko-KR" dirty="0"/>
              <a:t>, </a:t>
            </a:r>
            <a:r>
              <a:rPr lang="en-US" altLang="ko-KR" dirty="0" err="1"/>
              <a:t>r.createdate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FROM payment p INNER JOIN </a:t>
            </a:r>
            <a:r>
              <a:rPr lang="en-US" altLang="ko-KR" dirty="0" err="1"/>
              <a:t>program_reservation</a:t>
            </a:r>
            <a:r>
              <a:rPr lang="en-US" altLang="ko-KR" dirty="0"/>
              <a:t> pr</a:t>
            </a:r>
          </a:p>
          <a:p>
            <a:r>
              <a:rPr lang="en-US" altLang="ko-KR" dirty="0"/>
              <a:t>ON </a:t>
            </a:r>
            <a:r>
              <a:rPr lang="en-US" altLang="ko-KR" dirty="0" err="1"/>
              <a:t>p.payment_no</a:t>
            </a:r>
            <a:r>
              <a:rPr lang="en-US" altLang="ko-KR" dirty="0"/>
              <a:t> = </a:t>
            </a:r>
            <a:r>
              <a:rPr lang="en-US" altLang="ko-KR" dirty="0" err="1"/>
              <a:t>pr.payment_no</a:t>
            </a:r>
            <a:endParaRPr lang="en-US" altLang="ko-KR" dirty="0"/>
          </a:p>
          <a:p>
            <a:r>
              <a:rPr lang="en-US" altLang="ko-KR" dirty="0"/>
              <a:t>INNER JOIN review r</a:t>
            </a:r>
          </a:p>
          <a:p>
            <a:r>
              <a:rPr lang="en-US" altLang="ko-KR" dirty="0"/>
              <a:t>ON </a:t>
            </a:r>
            <a:r>
              <a:rPr lang="en-US" altLang="ko-KR" dirty="0" err="1"/>
              <a:t>pr.program_reservation_no</a:t>
            </a:r>
            <a:r>
              <a:rPr lang="en-US" altLang="ko-KR" dirty="0"/>
              <a:t> = </a:t>
            </a:r>
            <a:r>
              <a:rPr lang="en-US" altLang="ko-KR" dirty="0" err="1"/>
              <a:t>r.program_reservation_no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633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a3526a9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a3526a9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a3526a95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a3526a95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3526a95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3526a95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3526a95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3526a95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3526a95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3526a95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3526a95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3526a95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16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3526a95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3526a95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efddf107_2_10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a2efddf107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3526a95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a3526a95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지점별 </a:t>
            </a:r>
            <a:r>
              <a:rPr lang="ko-KR" altLang="en-US" dirty="0" err="1"/>
              <a:t>총매출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b.branch_no</a:t>
            </a:r>
            <a:r>
              <a:rPr lang="en-US" dirty="0"/>
              <a:t>, SUM(</a:t>
            </a:r>
            <a:r>
              <a:rPr lang="en-US" dirty="0" err="1"/>
              <a:t>p.payment_price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branch b INNER JOIN </a:t>
            </a:r>
            <a:r>
              <a:rPr lang="en-US" dirty="0" err="1"/>
              <a:t>program_reservation</a:t>
            </a:r>
            <a:r>
              <a:rPr lang="en-US" dirty="0"/>
              <a:t> 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b.branch_no</a:t>
            </a:r>
            <a:r>
              <a:rPr lang="en-US" dirty="0"/>
              <a:t> = </a:t>
            </a:r>
            <a:r>
              <a:rPr lang="en-US" dirty="0" err="1"/>
              <a:t>pr.branch_no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payment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pr.payment_no</a:t>
            </a:r>
            <a:r>
              <a:rPr lang="en-US" dirty="0"/>
              <a:t> = </a:t>
            </a:r>
            <a:r>
              <a:rPr lang="en-US" dirty="0" err="1"/>
              <a:t>p.payment_no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b.branch_no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번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지점별 </a:t>
            </a:r>
            <a:r>
              <a:rPr lang="ko-KR" altLang="en-US" dirty="0" err="1"/>
              <a:t>월매출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b.branch_no</a:t>
            </a:r>
            <a:r>
              <a:rPr lang="en-US" dirty="0"/>
              <a:t>, MONTH(</a:t>
            </a:r>
            <a:r>
              <a:rPr lang="en-US" dirty="0" err="1"/>
              <a:t>p.payment_date</a:t>
            </a:r>
            <a:r>
              <a:rPr lang="en-US" dirty="0"/>
              <a:t>), SUM(</a:t>
            </a:r>
            <a:r>
              <a:rPr lang="en-US" dirty="0" err="1"/>
              <a:t>p.payment_price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branch b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program_reservation</a:t>
            </a:r>
            <a:r>
              <a:rPr lang="en-US" dirty="0"/>
              <a:t> pr ON </a:t>
            </a:r>
            <a:r>
              <a:rPr lang="en-US" dirty="0" err="1"/>
              <a:t>b.branch_no</a:t>
            </a:r>
            <a:r>
              <a:rPr lang="en-US" dirty="0"/>
              <a:t> = </a:t>
            </a:r>
            <a:r>
              <a:rPr lang="en-US" dirty="0" err="1"/>
              <a:t>pr.branch_no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payment p ON </a:t>
            </a:r>
            <a:r>
              <a:rPr lang="en-US" dirty="0" err="1"/>
              <a:t>pr.payment_no</a:t>
            </a:r>
            <a:r>
              <a:rPr lang="en-US" dirty="0"/>
              <a:t> = </a:t>
            </a:r>
            <a:r>
              <a:rPr lang="en-US" dirty="0" err="1"/>
              <a:t>p.payment_no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b.branch_no</a:t>
            </a:r>
            <a:r>
              <a:rPr lang="en-US" dirty="0"/>
              <a:t>, MONTH(</a:t>
            </a:r>
            <a:r>
              <a:rPr lang="en-US" dirty="0" err="1"/>
              <a:t>p.payment_date</a:t>
            </a:r>
            <a:r>
              <a:rPr lang="en-US" dirty="0"/>
              <a:t>);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a3526a951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a3526a951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a3526a951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a3526a951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직원 리스트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ed.employee_name</a:t>
            </a:r>
            <a:r>
              <a:rPr lang="en-US" dirty="0"/>
              <a:t>, </a:t>
            </a:r>
            <a:r>
              <a:rPr lang="en-US" dirty="0" err="1"/>
              <a:t>ed.employee_birth</a:t>
            </a:r>
            <a:r>
              <a:rPr lang="en-US" dirty="0"/>
              <a:t>, </a:t>
            </a:r>
            <a:r>
              <a:rPr lang="en-US" dirty="0" err="1"/>
              <a:t>ed.employee_phone</a:t>
            </a:r>
            <a:r>
              <a:rPr lang="en-US" dirty="0"/>
              <a:t>, </a:t>
            </a:r>
            <a:r>
              <a:rPr lang="en-US" dirty="0" err="1"/>
              <a:t>b.branch_name</a:t>
            </a:r>
            <a:r>
              <a:rPr lang="en-US" dirty="0"/>
              <a:t>, </a:t>
            </a:r>
            <a:r>
              <a:rPr lang="en-US" dirty="0" err="1"/>
              <a:t>e.employee_active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employee e INNER JOIN </a:t>
            </a:r>
            <a:r>
              <a:rPr lang="en-US" dirty="0" err="1"/>
              <a:t>employee_detail</a:t>
            </a:r>
            <a:r>
              <a:rPr lang="en-US" dirty="0"/>
              <a:t> 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e.employee_no</a:t>
            </a:r>
            <a:r>
              <a:rPr lang="en-US" dirty="0"/>
              <a:t> = </a:t>
            </a:r>
            <a:r>
              <a:rPr lang="en-US" dirty="0" err="1"/>
              <a:t>ed.employee_no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branch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e.branch_no</a:t>
            </a:r>
            <a:r>
              <a:rPr lang="en-US" dirty="0"/>
              <a:t> = </a:t>
            </a:r>
            <a:r>
              <a:rPr lang="en-US" dirty="0" err="1"/>
              <a:t>b.branch_no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a3526a951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a3526a951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a35e5504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a35e5504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6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35e5504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a35e5504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41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a3526a95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a3526a95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a359bc6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a359bc6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002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발주 리스트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seo.order_no</a:t>
            </a:r>
            <a:r>
              <a:rPr lang="en-US" dirty="0"/>
              <a:t>, </a:t>
            </a:r>
            <a:r>
              <a:rPr lang="en-US" dirty="0" err="1"/>
              <a:t>se.item_name</a:t>
            </a:r>
            <a:r>
              <a:rPr lang="en-US" dirty="0"/>
              <a:t>, </a:t>
            </a:r>
            <a:r>
              <a:rPr lang="en-US" dirty="0" err="1"/>
              <a:t>seo.quantity</a:t>
            </a:r>
            <a:r>
              <a:rPr lang="en-US" dirty="0"/>
              <a:t>, </a:t>
            </a:r>
            <a:r>
              <a:rPr lang="en-US" dirty="0" err="1"/>
              <a:t>seo.total_price</a:t>
            </a:r>
            <a:r>
              <a:rPr lang="en-US" dirty="0"/>
              <a:t>, </a:t>
            </a:r>
            <a:r>
              <a:rPr lang="en-US" dirty="0" err="1"/>
              <a:t>seo.createdate</a:t>
            </a:r>
            <a:r>
              <a:rPr lang="en-US" dirty="0"/>
              <a:t>, </a:t>
            </a:r>
            <a:r>
              <a:rPr lang="en-US" dirty="0" err="1"/>
              <a:t>b.branch_name</a:t>
            </a:r>
            <a:r>
              <a:rPr lang="en-US" dirty="0"/>
              <a:t>, </a:t>
            </a:r>
            <a:r>
              <a:rPr lang="en-US" dirty="0" err="1"/>
              <a:t>seo.order_status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sports_equipment_order</a:t>
            </a:r>
            <a:r>
              <a:rPr lang="en-US" dirty="0"/>
              <a:t> </a:t>
            </a:r>
            <a:r>
              <a:rPr lang="en-US" dirty="0" err="1"/>
              <a:t>seo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sports_equipment</a:t>
            </a:r>
            <a:r>
              <a:rPr lang="en-US" dirty="0"/>
              <a:t> 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seo.sports_equipment_no</a:t>
            </a:r>
            <a:r>
              <a:rPr lang="en-US" dirty="0"/>
              <a:t> = </a:t>
            </a:r>
            <a:r>
              <a:rPr lang="en-US" dirty="0" err="1"/>
              <a:t>se.sports_equipment_no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branch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seo.branch_no</a:t>
            </a:r>
            <a:r>
              <a:rPr lang="en-US" dirty="0"/>
              <a:t> = </a:t>
            </a:r>
            <a:r>
              <a:rPr lang="en-US" dirty="0" err="1"/>
              <a:t>b.branch_no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9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efddf107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a2efddf107_2_11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a2efddf107_2_110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본사에서 보는 지점별 재고 현황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se.sports_equipment_no</a:t>
            </a:r>
            <a:r>
              <a:rPr lang="en-US" dirty="0"/>
              <a:t>, </a:t>
            </a:r>
            <a:r>
              <a:rPr lang="en-US" dirty="0" err="1"/>
              <a:t>se.item_name</a:t>
            </a:r>
            <a:r>
              <a:rPr lang="en-US" dirty="0"/>
              <a:t>, </a:t>
            </a:r>
            <a:r>
              <a:rPr lang="en-US" dirty="0" err="1"/>
              <a:t>sei.sports_equipment_img_file_name</a:t>
            </a:r>
            <a:r>
              <a:rPr lang="en-US" dirty="0"/>
              <a:t>,(SUM(</a:t>
            </a:r>
            <a:r>
              <a:rPr lang="en-US" dirty="0" err="1"/>
              <a:t>seo.quantity</a:t>
            </a:r>
            <a:r>
              <a:rPr lang="en-US" dirty="0"/>
              <a:t>) - SUM(</a:t>
            </a:r>
            <a:r>
              <a:rPr lang="en-US" dirty="0" err="1"/>
              <a:t>see.quantity</a:t>
            </a:r>
            <a:r>
              <a:rPr lang="en-US" dirty="0"/>
              <a:t>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sports_equipment_order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 INNER JOIN </a:t>
            </a:r>
            <a:r>
              <a:rPr lang="en-US" dirty="0" err="1"/>
              <a:t>sports_equipment</a:t>
            </a:r>
            <a:r>
              <a:rPr lang="en-US" dirty="0"/>
              <a:t> 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seo.sports_equipment_no</a:t>
            </a:r>
            <a:r>
              <a:rPr lang="en-US" dirty="0"/>
              <a:t> = </a:t>
            </a:r>
            <a:r>
              <a:rPr lang="en-US" dirty="0" err="1"/>
              <a:t>se.sports_equipment_no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sports_equipment_expire</a:t>
            </a:r>
            <a:r>
              <a:rPr lang="en-US" dirty="0"/>
              <a:t> see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se.sports_equipment_no</a:t>
            </a:r>
            <a:r>
              <a:rPr lang="en-US" dirty="0"/>
              <a:t> = </a:t>
            </a:r>
            <a:r>
              <a:rPr lang="en-US" dirty="0" err="1"/>
              <a:t>see.sports_equipment_no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</a:t>
            </a:r>
            <a:r>
              <a:rPr lang="en-US" dirty="0" err="1"/>
              <a:t>sports_equipment_img</a:t>
            </a:r>
            <a:r>
              <a:rPr lang="en-US" dirty="0"/>
              <a:t> sei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se.sports_equipment_no</a:t>
            </a:r>
            <a:r>
              <a:rPr lang="en-US" dirty="0"/>
              <a:t> = </a:t>
            </a:r>
            <a:r>
              <a:rPr lang="en-US" dirty="0" err="1"/>
              <a:t>sei.sports_equipment_no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branch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seo.branch_no</a:t>
            </a:r>
            <a:r>
              <a:rPr lang="en-US" dirty="0"/>
              <a:t> = </a:t>
            </a:r>
            <a:r>
              <a:rPr lang="en-US" dirty="0" err="1"/>
              <a:t>b.branch_no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b.branch_no</a:t>
            </a:r>
            <a:r>
              <a:rPr lang="en-US" dirty="0"/>
              <a:t> = ? AND </a:t>
            </a:r>
            <a:r>
              <a:rPr lang="en-US" dirty="0" err="1"/>
              <a:t>seo.order_status</a:t>
            </a:r>
            <a:r>
              <a:rPr lang="en-US" dirty="0"/>
              <a:t> ='</a:t>
            </a:r>
            <a:r>
              <a:rPr lang="ko-KR" altLang="en-US" dirty="0"/>
              <a:t>승인</a:t>
            </a:r>
            <a:r>
              <a:rPr lang="en-US" altLang="ko-KR" dirty="0"/>
              <a:t>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</a:t>
            </a:r>
            <a:r>
              <a:rPr lang="en-US" dirty="0" err="1"/>
              <a:t>se.sports_equipment_no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26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79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980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a3526a95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a3526a95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리뷰 상세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r>
              <a:rPr lang="en-US" dirty="0" err="1"/>
              <a:t>r.review_title</a:t>
            </a:r>
            <a:r>
              <a:rPr lang="en-US" dirty="0"/>
              <a:t>, </a:t>
            </a:r>
            <a:r>
              <a:rPr lang="en-US" dirty="0" err="1"/>
              <a:t>r.review_content,r.createdate,p.customer_id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review r INNER JOIN </a:t>
            </a:r>
            <a:r>
              <a:rPr lang="en-US" dirty="0" err="1"/>
              <a:t>program_reservation</a:t>
            </a:r>
            <a:r>
              <a:rPr lang="en-US" dirty="0"/>
              <a:t> pr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r.program_reservation_no</a:t>
            </a:r>
            <a:r>
              <a:rPr lang="en-US" dirty="0"/>
              <a:t> = </a:t>
            </a:r>
            <a:r>
              <a:rPr lang="en-US" dirty="0" err="1"/>
              <a:t>pr.program_reservation_no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JOIN payment 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</a:t>
            </a:r>
            <a:r>
              <a:rPr lang="en-US" dirty="0" err="1"/>
              <a:t>pr.payment_no</a:t>
            </a:r>
            <a:r>
              <a:rPr lang="en-US" dirty="0"/>
              <a:t> = </a:t>
            </a:r>
            <a:r>
              <a:rPr lang="en-US" dirty="0" err="1"/>
              <a:t>p.payment_no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</a:t>
            </a:r>
            <a:r>
              <a:rPr lang="en-US" dirty="0" err="1"/>
              <a:t>r.review_no</a:t>
            </a:r>
            <a:r>
              <a:rPr lang="en-US" dirty="0"/>
              <a:t> =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02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2efddf107_2_116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a2efddf10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2efddf107_2_121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a2efddf107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2efddf107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547" y="685617"/>
            <a:ext cx="6696920" cy="342955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a2efddf107_2_126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a2efddf107_2_126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526a95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a3526a951d_1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a3526a951d_1_0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3526a951d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2a3526a951d_1_30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a3526a951d_1_309:notes"/>
          <p:cNvSpPr txBox="1">
            <a:spLocks noGrp="1"/>
          </p:cNvSpPr>
          <p:nvPr>
            <p:ph type="sldNum" idx="12"/>
          </p:nvPr>
        </p:nvSpPr>
        <p:spPr>
          <a:xfrm>
            <a:off x="3884620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9482A-C1AF-4670-781C-1AA225ECD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8C4B2-892B-8A99-C3F7-FB65C0D4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FDB80-1A91-4ADA-01C6-A17B27F1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15EDA-27B0-EEAF-5E4D-50E73973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148B2-0C7F-62AC-16C7-9D222471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7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1838A-8295-78DD-3ACE-15C4A50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37406-48D6-D195-DC55-A804EA675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6B231-CBCD-95CA-5447-1147145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CBBAF-D753-5D8C-BF50-4AD7B3F4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49213-4521-E9B7-1713-8C590536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7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4A645-7F0C-CAFC-0460-928F01191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3322F-DD61-2416-7D98-27BCEED75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76CAD-778F-4E75-391B-AF0BAB67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CC0D3-996B-2F07-AFC5-7D4203F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13C4E-4375-E936-8EDD-E670A05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6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0E0A7-CF61-A89F-EB11-BC0527C6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5FAA4-6FD4-5440-AD08-C966EC9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936B5-5B70-A501-7AFF-989616F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34B72-D319-1E0C-2E6C-2CB5B90B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8E01A-7E99-5E94-7D16-43FAB471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632B-A368-30C2-4E4B-B992049A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0A0F5-7675-BF56-E404-E43C4936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BEF47-047D-36AA-1B56-C7DA7420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CD32-272E-D861-9D08-58FBAA25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62F2D-ED7B-C6CB-84B0-016C2100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82095-850C-8BB4-C481-C129457E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C46C3-83CA-0C94-11ED-1727AF63F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728EE-43FB-EE84-6A9E-B19F36A1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8AF84-FCD1-B36F-3AD3-B8C81CF2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92D5F-8D6E-AD89-E124-F36792C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2ED6F-1E3E-AB96-C20C-DB023AC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5792D-7D11-26C4-F7D2-D2A6890A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50E38-20A5-8586-278E-5E4296D7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3CA67-7B69-FBCA-EAC3-FB21488A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6E86-D121-DD89-2FBB-08945B26F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77689-AAF2-3C68-9196-98A6073A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17D07-BD6C-008E-6FB8-5CD0229E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AFB95-5565-6D60-9552-6EC1394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32A813-DC7C-CE4C-5892-0F331ED8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F0607-FB60-70D3-218C-C785B9E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CA2F27-D2C0-662B-6AF8-B3C4DBBE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909FA-939C-10E6-6A15-EDDD8EE2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2F7B5-A7A7-B4BC-4E85-1DA9725A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483E5-823B-9502-4E97-307B0969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E439A-C02D-4A4B-8487-7995CEB4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A87E8-E42D-075B-AC80-D33AB88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28C0-74C3-F08B-2574-64432689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686FF-8C4E-285B-68F9-27B9F509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31B36-0D34-2368-62E2-ABAC6694A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828DB-19F2-1EC7-57A8-4850F4D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B4154-4BB5-601E-10F2-29BEAA8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7BEF7-CEA3-4881-B063-7401ACE8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7467-66A1-11C1-D1F4-13149BBB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B5B02-ED25-318F-E5D3-F55B06341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199783-E86F-6FA2-511F-C24D4D2C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180B2-26E7-276F-89F4-23581CB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D6731-FB21-D7EA-5278-333FF1A4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41EB8-12D8-E290-A5FC-73DBD96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4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3499D-FB82-A9D3-5297-0730A7BC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2780B-C62B-F9FE-4BF7-EBCF6F74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F58FB-1AAB-FA0F-C7D6-E95642E0A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5C8A-871F-4BB8-84A3-2AFEA42D0D8E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94944-363C-E315-29E6-2A785ED45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59CDD-4225-C51F-0AC3-23D4B0545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8906-6A9D-4D77-A18C-6A3808B39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911426" y="1182351"/>
          <a:ext cx="10369167" cy="200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6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300" b="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3311691" y="4120278"/>
          <a:ext cx="5376532" cy="1485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213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9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구디 아카데미 72기</a:t>
                      </a:r>
                      <a:endParaRPr sz="1700"/>
                    </a:p>
                  </a:txBody>
                  <a:tcPr marL="121933" marR="121933" marT="54867" marB="54867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" sz="12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 sz="1700"/>
                    </a:p>
                  </a:txBody>
                  <a:tcPr marL="121933" marR="121933" marT="54867" marB="54867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" sz="12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7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" sz="12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7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" sz="12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7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sz="15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정택민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sz="15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강유정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sz="15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이유섭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sz="15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정회윤</a:t>
                      </a:r>
                      <a:endParaRPr sz="15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p29"/>
          <p:cNvSpPr txBox="1"/>
          <p:nvPr/>
        </p:nvSpPr>
        <p:spPr>
          <a:xfrm>
            <a:off x="239351" y="1553678"/>
            <a:ext cx="11713300" cy="5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ko" altLang="en-US" sz="3733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파이널 프로젝트</a:t>
            </a:r>
            <a:endParaRPr sz="2400"/>
          </a:p>
        </p:txBody>
      </p:sp>
      <p:sp>
        <p:nvSpPr>
          <p:cNvPr id="147" name="Google Shape;147;p29"/>
          <p:cNvSpPr txBox="1"/>
          <p:nvPr/>
        </p:nvSpPr>
        <p:spPr>
          <a:xfrm>
            <a:off x="239350" y="2372880"/>
            <a:ext cx="11713300" cy="5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n-US" altLang="ko"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2023-12-04 ~ 2024-01-?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815413" y="3169771"/>
            <a:ext cx="10561175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>
              <a:lnSpc>
                <a:spcPct val="90000"/>
              </a:lnSpc>
              <a:buClr>
                <a:schemeClr val="lt1"/>
              </a:buClr>
              <a:buSzPts val="900"/>
            </a:pPr>
            <a:r>
              <a:rPr lang="en-US" altLang="ko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Ver. 1.0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40"/>
          <p:cNvGraphicFramePr/>
          <p:nvPr>
            <p:extLst>
              <p:ext uri="{D42A27DB-BD31-4B8C-83A1-F6EECF244321}">
                <p14:modId xmlns:p14="http://schemas.microsoft.com/office/powerpoint/2010/main" val="1323754314"/>
              </p:ext>
            </p:extLst>
          </p:nvPr>
        </p:nvGraphicFramePr>
        <p:xfrm>
          <a:off x="9305362" y="237485"/>
          <a:ext cx="2886633" cy="49964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30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 접근 가능 화면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1번 (개설된 프로그램 목록) 클릭시 나타나는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58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카드 형식으로 프로그램 나타내기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페이지당 </a:t>
                      </a:r>
                      <a:r>
                        <a:rPr lang="ko" sz="1200" b="1"/>
                        <a:t>6개</a:t>
                      </a:r>
                      <a:r>
                        <a:rPr lang="ko" sz="1200"/>
                        <a:t> 프로그램 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</a:t>
                      </a:r>
                      <a:r>
                        <a:rPr lang="ko" sz="1200" b="1"/>
                        <a:t>이전/ 다음</a:t>
                      </a:r>
                      <a:r>
                        <a:rPr lang="ko" sz="1200"/>
                        <a:t> 페이지네이션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 카드에 </a:t>
                      </a:r>
                      <a:r>
                        <a:rPr lang="ko" sz="1200" b="1"/>
                        <a:t>현재 신청 인원 수 </a:t>
                      </a:r>
                      <a:r>
                        <a:rPr lang="ko" sz="1200"/>
                        <a:t>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 </a:t>
                      </a:r>
                      <a:r>
                        <a:rPr lang="ko" sz="1200" b="1"/>
                        <a:t>상세보기/ 예약 버튼</a:t>
                      </a:r>
                      <a:r>
                        <a:rPr lang="ko" sz="1200"/>
                        <a:t> 구현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6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4" name="Google Shape;344;p40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5" name="Google Shape;345;p40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346" name="Google Shape;346;p40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40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40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40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0" name="Google Shape;350;p40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227167" y="59856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227167" y="788667"/>
            <a:ext cx="24056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개설된 프로그램 목록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357600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3388433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6346884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6346900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357600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3388433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609600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3658833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6617300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609600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3658833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6617300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551800" y="23292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670567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1513600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3546451" y="2317833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6541100" y="2317817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551800" y="46749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3582633" y="46749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6541100" y="4654184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6096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15574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3658833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4562833" y="2714051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3658833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4602867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6617300" y="27140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7551100" y="2711551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75511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66173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4602867" y="5704800"/>
            <a:ext cx="663200" cy="18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b="1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9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Google Shape;423;p42"/>
          <p:cNvGraphicFramePr/>
          <p:nvPr/>
        </p:nvGraphicFramePr>
        <p:xfrm>
          <a:off x="9305362" y="237484"/>
          <a:ext cx="2886633" cy="61131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 접근 가능 페이지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 전용 상담 예약 페이지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54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이름, 생년월일, 상담 목적, 거주지 필수로 적은 후 제출할 수 있도록 자바스크립트 이용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위 정보를 다 적지 않았을 경우 alert창에 “내용을 입력해주세요” 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거주지 : 우편번호 입력 api 가져와서 자동 입력할 수 있도록  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선호 지점 checkbox 이용하여 중복 체크 가능하게 한 뒤 예약 폼 제출하기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(null 값 허용)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067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상담 예약하기 버튼 클릭 시 alert 창에 “예약이 완료되었습니다. 감사합니다!” 출력한 뒤 확인 버튼 클릭 시 홈페이지로 리다이렉트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4" name="Google Shape;424;p42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5" name="Google Shape;425;p42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426" name="Google Shape;426;p42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42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42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42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30" name="Google Shape;430;p42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227167" y="5854400"/>
            <a:ext cx="8640000" cy="4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227167" y="833133"/>
            <a:ext cx="1635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 예약하기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1" name="Google Shape;441;p42"/>
          <p:cNvGraphicFramePr/>
          <p:nvPr/>
        </p:nvGraphicFramePr>
        <p:xfrm>
          <a:off x="326533" y="1327500"/>
          <a:ext cx="7754200" cy="378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7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이름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생년월일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상담 목적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원하는 상담 시간대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거주지 </a:t>
                      </a:r>
                      <a:r>
                        <a:rPr lang="ko" sz="900" b="1"/>
                        <a:t>(시/군/구 , 동/읍/면 까지 적어주세요)</a:t>
                      </a:r>
                      <a:endParaRPr sz="9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선호 지점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추천인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/>
                        <a:t>비고</a:t>
                      </a:r>
                      <a:endParaRPr sz="13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2" name="Google Shape;442;p42"/>
          <p:cNvSpPr txBox="1"/>
          <p:nvPr/>
        </p:nvSpPr>
        <p:spPr>
          <a:xfrm>
            <a:off x="227167" y="5194751"/>
            <a:ext cx="59928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상담 시간 예약을 도와드리기 위해 트레이너가 </a:t>
            </a:r>
            <a:r>
              <a:rPr lang="en-US" altLang="ko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altLang="en-US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이내로 연락드릴 예정입니다</a:t>
            </a:r>
            <a:r>
              <a:rPr lang="en-US" altLang="ko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" altLang="en-US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😊</a:t>
            </a:r>
            <a:br>
              <a:rPr lang="ko" altLang="en-US" sz="10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067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067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영업시간 내 기준 </a:t>
            </a:r>
            <a:r>
              <a:rPr lang="en-US" altLang="ko" sz="1067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23:00~07:00 </a:t>
            </a:r>
            <a:r>
              <a:rPr lang="ko" altLang="en-US" sz="1067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사이에는 상담이 진행되지 않습니다</a:t>
            </a:r>
            <a:r>
              <a:rPr lang="en-US" altLang="ko" sz="1067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67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6563367" y="5232400"/>
            <a:ext cx="1473200" cy="49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상담 예약하기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42"/>
          <p:cNvSpPr/>
          <p:nvPr/>
        </p:nvSpPr>
        <p:spPr>
          <a:xfrm flipH="1">
            <a:off x="6512733" y="3429000"/>
            <a:ext cx="2247200" cy="970800"/>
          </a:xfrm>
          <a:prstGeom prst="wedgeRoundRectCallout">
            <a:avLst>
              <a:gd name="adj1" fmla="val -1081"/>
              <a:gd name="adj2" fmla="val 114311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200" b="1"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" altLang="en-US" sz="1200" b="1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예약이 완료되었습니다</a:t>
            </a:r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9;p16">
            <a:extLst>
              <a:ext uri="{FF2B5EF4-FFF2-40B4-BE49-F238E27FC236}">
                <a16:creationId xmlns:a16="http://schemas.microsoft.com/office/drawing/2014/main" id="{313FF29F-5209-8B00-F559-9A0674B402E4}"/>
              </a:ext>
            </a:extLst>
          </p:cNvPr>
          <p:cNvSpPr txBox="1"/>
          <p:nvPr/>
        </p:nvSpPr>
        <p:spPr>
          <a:xfrm>
            <a:off x="-312869" y="180750"/>
            <a:ext cx="1978788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  로그인 예시</a:t>
            </a:r>
            <a:endParaRPr lang="ko-KR" altLang="en-US" dirty="0">
              <a:solidFill>
                <a:schemeClr val="dk2"/>
              </a:solidFill>
            </a:endParaRP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7D68A32-CE95-D7EE-3528-845F189D1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7" t="10596" r="20166" b="20662"/>
          <a:stretch/>
        </p:blipFill>
        <p:spPr>
          <a:xfrm>
            <a:off x="3002845" y="1229717"/>
            <a:ext cx="5591489" cy="48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275C15C1-BA0E-91A2-53E3-AAB336D0C8F9}"/>
              </a:ext>
            </a:extLst>
          </p:cNvPr>
          <p:cNvSpPr txBox="1"/>
          <p:nvPr/>
        </p:nvSpPr>
        <p:spPr>
          <a:xfrm>
            <a:off x="-331014" y="-35004"/>
            <a:ext cx="3053583" cy="66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 회원가입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11" name="Google Shape;248;p36">
            <a:extLst>
              <a:ext uri="{FF2B5EF4-FFF2-40B4-BE49-F238E27FC236}">
                <a16:creationId xmlns:a16="http://schemas.microsoft.com/office/drawing/2014/main" id="{B06FC575-7A8B-CCEA-DF11-DD954F3F2D3A}"/>
              </a:ext>
            </a:extLst>
          </p:cNvPr>
          <p:cNvSpPr/>
          <p:nvPr/>
        </p:nvSpPr>
        <p:spPr>
          <a:xfrm>
            <a:off x="1042" y="407249"/>
            <a:ext cx="12096223" cy="5250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en-US" dirty="0">
                <a:latin typeface="Malgun Gothic"/>
                <a:ea typeface="Malgun Gothic"/>
                <a:sym typeface="Malgun Gothic"/>
              </a:rPr>
              <a:t>상단 메뉴 바</a:t>
            </a:r>
            <a:r>
              <a:rPr lang="en-US" altLang="ko" dirty="0">
                <a:latin typeface="Malgun Gothic"/>
                <a:ea typeface="Malgun Gothic"/>
                <a:sym typeface="Malgun Gothic"/>
              </a:rPr>
              <a:t>: </a:t>
            </a:r>
            <a:r>
              <a:rPr lang="ko-KR" altLang="en-US" dirty="0">
                <a:ea typeface="Malgun Gothic"/>
                <a:sym typeface="Malgun Gothic"/>
              </a:rPr>
              <a:t>로그인 </a:t>
            </a:r>
            <a:r>
              <a:rPr lang="en-US" altLang="ko-KR" dirty="0">
                <a:ea typeface="Malgun Gothic"/>
                <a:sym typeface="Malgun Gothic"/>
              </a:rPr>
              <a:t>/ </a:t>
            </a:r>
            <a:r>
              <a:rPr lang="ko-KR" altLang="en-US" dirty="0">
                <a:ea typeface="Malgun Gothic"/>
                <a:sym typeface="Malgun Gothic"/>
              </a:rPr>
              <a:t>회원가입 / 공지사항 / 문의게시판 / </a:t>
            </a:r>
            <a:r>
              <a:rPr lang="en-US" dirty="0" err="1">
                <a:ea typeface="Malgun Gothic"/>
                <a:sym typeface="Malgun Gothic"/>
              </a:rPr>
              <a:t>리뷰</a:t>
            </a:r>
            <a:r>
              <a:rPr lang="en-US" dirty="0">
                <a:ea typeface="Malgun Gothic"/>
                <a:sym typeface="Malgun Gothic"/>
              </a:rPr>
              <a:t> / </a:t>
            </a:r>
            <a:r>
              <a:rPr lang="en-US" dirty="0" err="1">
                <a:ea typeface="Malgun Gothic"/>
                <a:sym typeface="Malgun Gothic"/>
              </a:rPr>
              <a:t>상품판매</a:t>
            </a:r>
            <a:endParaRPr lang="en-US" altLang="ko-KR" dirty="0">
              <a:ea typeface="Malgun Gothic"/>
            </a:endParaRPr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2B540C2-7447-97EB-7D05-6B49BA5CD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3" t="3721" r="27393" b="3256"/>
          <a:stretch/>
        </p:blipFill>
        <p:spPr>
          <a:xfrm>
            <a:off x="669473" y="1002211"/>
            <a:ext cx="4451593" cy="5769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6544C-8DA5-4C2C-55FD-943C6A5F0AFA}"/>
              </a:ext>
            </a:extLst>
          </p:cNvPr>
          <p:cNvSpPr txBox="1"/>
          <p:nvPr/>
        </p:nvSpPr>
        <p:spPr>
          <a:xfrm>
            <a:off x="5350330" y="1259114"/>
            <a:ext cx="5001985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아이디 입력 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중복검사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)​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비밀번호 입력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비밀번호 확인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이름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전화번호 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(</a:t>
            </a: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전화번호 인증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) 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이메일 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595959"/>
                </a:solidFill>
                <a:ea typeface="맑은 고딕"/>
              </a:rPr>
              <a:t>이메일인증</a:t>
            </a:r>
            <a:r>
              <a:rPr lang="en-US" altLang="ko-KR" sz="1600" dirty="0">
                <a:solidFill>
                  <a:srgbClr val="595959"/>
                </a:solidFill>
                <a:ea typeface="맑은 고딕"/>
              </a:rPr>
              <a:t>) ​</a:t>
            </a: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주소 </a:t>
            </a: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r>
              <a:rPr lang="ko-KR" altLang="en-US" sz="1600" dirty="0" err="1">
                <a:solidFill>
                  <a:srgbClr val="595959"/>
                </a:solidFill>
                <a:ea typeface="맑은 고딕"/>
              </a:rPr>
              <a:t>가입후</a:t>
            </a: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 </a:t>
            </a:r>
            <a:r>
              <a:rPr lang="ko-KR" altLang="en-US" sz="1600" dirty="0" err="1">
                <a:solidFill>
                  <a:srgbClr val="595959"/>
                </a:solidFill>
                <a:ea typeface="맑은 고딕"/>
              </a:rPr>
              <a:t>메인페이지로</a:t>
            </a:r>
            <a:r>
              <a:rPr lang="ko-KR" altLang="en-US" sz="1600" dirty="0">
                <a:solidFill>
                  <a:srgbClr val="595959"/>
                </a:solidFill>
                <a:ea typeface="맑은 고딕"/>
              </a:rPr>
              <a:t> 이동</a:t>
            </a:r>
            <a:endParaRPr lang="en-US" altLang="ko-KR" sz="1600" dirty="0">
              <a:solidFill>
                <a:srgbClr val="595959"/>
              </a:solidFill>
              <a:ea typeface="맑은 고딕"/>
            </a:endParaRPr>
          </a:p>
          <a:p>
            <a:pPr marL="457189" indent="-457189">
              <a:buFont typeface="Arial"/>
              <a:buChar char="•"/>
            </a:pPr>
            <a:endParaRPr lang="ko-KR" altLang="en-US" sz="1600" dirty="0">
              <a:solidFill>
                <a:srgbClr val="595959"/>
              </a:solidFill>
              <a:latin typeface="맑은 고딕"/>
              <a:ea typeface="맑은 고딕"/>
            </a:endParaRPr>
          </a:p>
          <a:p>
            <a:endParaRPr lang="ko-KR" altLang="en-US" sz="1600" dirty="0">
              <a:solidFill>
                <a:srgbClr val="595959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85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;p36">
            <a:extLst>
              <a:ext uri="{FF2B5EF4-FFF2-40B4-BE49-F238E27FC236}">
                <a16:creationId xmlns:a16="http://schemas.microsoft.com/office/drawing/2014/main" id="{9BB1FE08-C726-3210-6ED4-49321629A29F}"/>
              </a:ext>
            </a:extLst>
          </p:cNvPr>
          <p:cNvSpPr/>
          <p:nvPr/>
        </p:nvSpPr>
        <p:spPr>
          <a:xfrm>
            <a:off x="46399" y="370964"/>
            <a:ext cx="12096223" cy="5250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1800" dirty="0">
                <a:latin typeface="Malgun Gothic"/>
                <a:ea typeface="Malgun Gothic"/>
                <a:sym typeface="Malgun Gothic"/>
              </a:rPr>
              <a:t>상단 메뉴 바</a:t>
            </a:r>
            <a:r>
              <a:rPr lang="ko" altLang="en-US" dirty="0">
                <a:latin typeface="Malgun Gothic"/>
                <a:ea typeface="Malgun Gothic"/>
                <a:sym typeface="Malgun Gothic"/>
              </a:rPr>
              <a:t> </a:t>
            </a:r>
            <a:endParaRPr lang="en-US" altLang="ko" dirty="0">
              <a:latin typeface="Malgun Gothic"/>
              <a:ea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F8D773-2596-65D9-3C4E-5EED35EB9889}"/>
              </a:ext>
            </a:extLst>
          </p:cNvPr>
          <p:cNvGrpSpPr/>
          <p:nvPr/>
        </p:nvGrpSpPr>
        <p:grpSpPr>
          <a:xfrm>
            <a:off x="46399" y="959335"/>
            <a:ext cx="1845508" cy="5732051"/>
            <a:chOff x="109896" y="978746"/>
            <a:chExt cx="1845508" cy="5732050"/>
          </a:xfrm>
        </p:grpSpPr>
        <p:sp>
          <p:nvSpPr>
            <p:cNvPr id="6" name="Google Shape;248;p36">
              <a:extLst>
                <a:ext uri="{FF2B5EF4-FFF2-40B4-BE49-F238E27FC236}">
                  <a16:creationId xmlns:a16="http://schemas.microsoft.com/office/drawing/2014/main" id="{D3392BB7-A705-613B-C535-EA11CAB6ED1E}"/>
                </a:ext>
              </a:extLst>
            </p:cNvPr>
            <p:cNvSpPr/>
            <p:nvPr/>
          </p:nvSpPr>
          <p:spPr>
            <a:xfrm>
              <a:off x="109896" y="978746"/>
              <a:ext cx="1845508" cy="573205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ko-KR" altLang="en-US" sz="3200" dirty="0">
                <a:ea typeface="Malgun Gothic"/>
              </a:endParaRPr>
            </a:p>
          </p:txBody>
        </p:sp>
        <p:sp>
          <p:nvSpPr>
            <p:cNvPr id="8" name="Google Shape;248;p36">
              <a:extLst>
                <a:ext uri="{FF2B5EF4-FFF2-40B4-BE49-F238E27FC236}">
                  <a16:creationId xmlns:a16="http://schemas.microsoft.com/office/drawing/2014/main" id="{4AEC110B-1F1C-CD89-F626-5BE52D93DADC}"/>
                </a:ext>
              </a:extLst>
            </p:cNvPr>
            <p:cNvSpPr/>
            <p:nvPr/>
          </p:nvSpPr>
          <p:spPr>
            <a:xfrm>
              <a:off x="218753" y="2185246"/>
              <a:ext cx="1664080" cy="54319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ea typeface="Malgun Gothic"/>
                </a:rPr>
                <a:t>정보수정</a:t>
              </a:r>
            </a:p>
          </p:txBody>
        </p:sp>
        <p:sp>
          <p:nvSpPr>
            <p:cNvPr id="14" name="Google Shape;248;p36">
              <a:extLst>
                <a:ext uri="{FF2B5EF4-FFF2-40B4-BE49-F238E27FC236}">
                  <a16:creationId xmlns:a16="http://schemas.microsoft.com/office/drawing/2014/main" id="{92CC1F97-E2D6-19B2-645A-59369D9F2A6A}"/>
                </a:ext>
              </a:extLst>
            </p:cNvPr>
            <p:cNvSpPr/>
            <p:nvPr/>
          </p:nvSpPr>
          <p:spPr>
            <a:xfrm>
              <a:off x="218752" y="2892819"/>
              <a:ext cx="1664080" cy="7518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ea typeface="Malgun Gothic"/>
                </a:rPr>
                <a:t>비밀번호 </a:t>
              </a:r>
              <a:endParaRPr lang="ko-KR" altLang="en-US"/>
            </a:p>
            <a:p>
              <a:pPr algn="ctr"/>
              <a:r>
                <a:rPr lang="ko-KR" altLang="en-US" sz="2000" dirty="0">
                  <a:ea typeface="Malgun Gothic"/>
                </a:rPr>
                <a:t>수정</a:t>
              </a:r>
              <a:endParaRPr lang="ko-KR" altLang="en-US" dirty="0"/>
            </a:p>
          </p:txBody>
        </p:sp>
      </p:grpSp>
      <p:sp>
        <p:nvSpPr>
          <p:cNvPr id="20" name="Google Shape;248;p36">
            <a:extLst>
              <a:ext uri="{FF2B5EF4-FFF2-40B4-BE49-F238E27FC236}">
                <a16:creationId xmlns:a16="http://schemas.microsoft.com/office/drawing/2014/main" id="{9457650A-FDD0-059C-0A83-FE7FC362BC91}"/>
              </a:ext>
            </a:extLst>
          </p:cNvPr>
          <p:cNvSpPr/>
          <p:nvPr/>
        </p:nvSpPr>
        <p:spPr>
          <a:xfrm>
            <a:off x="4146683" y="1976604"/>
            <a:ext cx="4630437" cy="6974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  <a:sym typeface="Malgun Gothic"/>
              </a:rPr>
              <a:t>현재 비밀번호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22" name="Google Shape;248;p36">
            <a:extLst>
              <a:ext uri="{FF2B5EF4-FFF2-40B4-BE49-F238E27FC236}">
                <a16:creationId xmlns:a16="http://schemas.microsoft.com/office/drawing/2014/main" id="{94D98A4A-F059-B9AF-778E-D5D69E18C1FB}"/>
              </a:ext>
            </a:extLst>
          </p:cNvPr>
          <p:cNvSpPr/>
          <p:nvPr/>
        </p:nvSpPr>
        <p:spPr>
          <a:xfrm>
            <a:off x="4153940" y="2900075"/>
            <a:ext cx="4630437" cy="6974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  <a:sym typeface="Malgun Gothic"/>
              </a:rPr>
              <a:t>새로운 비밀번호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23" name="Google Shape;248;p36">
            <a:extLst>
              <a:ext uri="{FF2B5EF4-FFF2-40B4-BE49-F238E27FC236}">
                <a16:creationId xmlns:a16="http://schemas.microsoft.com/office/drawing/2014/main" id="{EF4E2A2D-1C2B-07B5-706D-5762AE0C45CE}"/>
              </a:ext>
            </a:extLst>
          </p:cNvPr>
          <p:cNvSpPr/>
          <p:nvPr/>
        </p:nvSpPr>
        <p:spPr>
          <a:xfrm>
            <a:off x="4190224" y="3825360"/>
            <a:ext cx="4630437" cy="6974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  <a:sym typeface="Malgun Gothic"/>
              </a:rPr>
              <a:t>새로운 비밀번호 확인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EFA77-421C-001D-6B09-CB91F5AC228B}"/>
              </a:ext>
            </a:extLst>
          </p:cNvPr>
          <p:cNvSpPr txBox="1"/>
          <p:nvPr/>
        </p:nvSpPr>
        <p:spPr>
          <a:xfrm>
            <a:off x="6703786" y="5642430"/>
            <a:ext cx="3347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변경 후 로그인 페이지로 이동</a:t>
            </a:r>
            <a:endParaRPr lang="ko-KR" altLang="en-US" sz="1400" dirty="0"/>
          </a:p>
        </p:txBody>
      </p:sp>
      <p:sp>
        <p:nvSpPr>
          <p:cNvPr id="25" name="Google Shape;248;p36">
            <a:extLst>
              <a:ext uri="{FF2B5EF4-FFF2-40B4-BE49-F238E27FC236}">
                <a16:creationId xmlns:a16="http://schemas.microsoft.com/office/drawing/2014/main" id="{D82C1251-66B6-E0BD-9D28-EB06DD364AB7}"/>
              </a:ext>
            </a:extLst>
          </p:cNvPr>
          <p:cNvSpPr/>
          <p:nvPr/>
        </p:nvSpPr>
        <p:spPr>
          <a:xfrm>
            <a:off x="7455937" y="4850431"/>
            <a:ext cx="1364724" cy="4161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ea typeface="Malgun Gothic"/>
                <a:sym typeface="Malgun Gothic"/>
              </a:rPr>
              <a:t>변경</a:t>
            </a:r>
            <a:endParaRPr lang="ko-KR" altLang="en-US" sz="2000" dirty="0" err="1"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DD78E-FE46-EAB3-38B6-2AD72F443713}"/>
              </a:ext>
            </a:extLst>
          </p:cNvPr>
          <p:cNvSpPr txBox="1"/>
          <p:nvPr/>
        </p:nvSpPr>
        <p:spPr>
          <a:xfrm>
            <a:off x="-1" y="1"/>
            <a:ext cx="5766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dk2"/>
                </a:solidFill>
                <a:ea typeface="맑은 고딕"/>
              </a:rPr>
              <a:t>비밀번호 수정 페이지 예시</a:t>
            </a: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426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6"/>
          <p:cNvGraphicFramePr/>
          <p:nvPr/>
        </p:nvGraphicFramePr>
        <p:xfrm>
          <a:off x="9305362" y="237484"/>
          <a:ext cx="2886633" cy="62756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 회원가입 여부에 따라 달라질듯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비회원이 보는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&lt;상단 메뉴 바&gt;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드롭다운 사용해서 목록 나타내기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62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카드 형식으로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개설된 프로그램 목록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시설 사진(공통)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 상담 예약하기 링크 폼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0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4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53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누르면 채팅으로 실시간 상담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아이콘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36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3" name="Google Shape;243;p36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244" name="Google Shape;244;p36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6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6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6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8" name="Google Shape;248;p36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227167" y="5854400"/>
            <a:ext cx="8640000" cy="4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altLang="en-US" sz="933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555634" y="4823540"/>
            <a:ext cx="4661089" cy="73793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개설된 프로그램 목록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422640" y="1538366"/>
            <a:ext cx="8243840" cy="319488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시설 사진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공통된 부분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5353116" y="4820914"/>
            <a:ext cx="2632800" cy="7228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상담 예약하기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클릭시 상담 예약 폼으로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654440" y="745488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875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44"/>
          <p:cNvGraphicFramePr/>
          <p:nvPr/>
        </p:nvGraphicFramePr>
        <p:xfrm>
          <a:off x="9305362" y="237484"/>
          <a:ext cx="2886633" cy="5280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30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 로그인 화면에서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1번 메뉴(프로그램 예약) 클릭시 나타나는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0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프로그램 예약 페이지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카드 형식으로 프로그램 나타내기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페이지당 </a:t>
                      </a:r>
                      <a:r>
                        <a:rPr lang="ko" sz="1200" b="1"/>
                        <a:t>6개</a:t>
                      </a:r>
                      <a:r>
                        <a:rPr lang="ko" sz="1200"/>
                        <a:t> 프로그램 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</a:t>
                      </a:r>
                      <a:r>
                        <a:rPr lang="ko" sz="1200" b="1"/>
                        <a:t>이전/ 다음</a:t>
                      </a:r>
                      <a:r>
                        <a:rPr lang="ko" sz="1200"/>
                        <a:t> 페이지네이션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 카드에 </a:t>
                      </a:r>
                      <a:r>
                        <a:rPr lang="ko" sz="1200" b="1"/>
                        <a:t>현재 신청 인원 수 </a:t>
                      </a:r>
                      <a:r>
                        <a:rPr lang="ko" sz="1200"/>
                        <a:t>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 </a:t>
                      </a:r>
                      <a:r>
                        <a:rPr lang="ko" sz="1200" b="1"/>
                        <a:t>상세보기/ 예약 버튼</a:t>
                      </a:r>
                      <a:r>
                        <a:rPr lang="ko" sz="1200"/>
                        <a:t> 구현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62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카드 형식으로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프로그램 예약하기(목록)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내 프로그램 일정 조회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 공지사항 (새소식)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6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누르면 채팅으로 실시간 상담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아이콘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6" name="Google Shape;476;p44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p44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478" name="Google Shape;478;p44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44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44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44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82" name="Google Shape;482;p44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227167" y="59856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44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44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44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227167" y="788667"/>
            <a:ext cx="24056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예약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357600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3388433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6346884" y="13346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6346900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44"/>
          <p:cNvSpPr/>
          <p:nvPr/>
        </p:nvSpPr>
        <p:spPr>
          <a:xfrm>
            <a:off x="357600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44"/>
          <p:cNvSpPr/>
          <p:nvPr/>
        </p:nvSpPr>
        <p:spPr>
          <a:xfrm>
            <a:off x="3388433" y="3658233"/>
            <a:ext cx="2044400" cy="194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609600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3658833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6617300" y="15544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609600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3658833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6617300" y="3882567"/>
            <a:ext cx="1503600" cy="7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551800" y="23292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670567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44"/>
          <p:cNvSpPr/>
          <p:nvPr/>
        </p:nvSpPr>
        <p:spPr>
          <a:xfrm>
            <a:off x="1513600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44"/>
          <p:cNvSpPr txBox="1"/>
          <p:nvPr/>
        </p:nvSpPr>
        <p:spPr>
          <a:xfrm>
            <a:off x="3546451" y="2317833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6541100" y="2317817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551800" y="46749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44"/>
          <p:cNvSpPr txBox="1"/>
          <p:nvPr/>
        </p:nvSpPr>
        <p:spPr>
          <a:xfrm>
            <a:off x="3582633" y="4674951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44"/>
          <p:cNvSpPr txBox="1"/>
          <p:nvPr/>
        </p:nvSpPr>
        <p:spPr>
          <a:xfrm>
            <a:off x="6541100" y="4654184"/>
            <a:ext cx="165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6096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15574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3658833" y="2712733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562833" y="2714051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44"/>
          <p:cNvSpPr/>
          <p:nvPr/>
        </p:nvSpPr>
        <p:spPr>
          <a:xfrm>
            <a:off x="3658833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4602867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44"/>
          <p:cNvSpPr/>
          <p:nvPr/>
        </p:nvSpPr>
        <p:spPr>
          <a:xfrm>
            <a:off x="6617300" y="27140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7551100" y="2711551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44"/>
          <p:cNvSpPr/>
          <p:nvPr/>
        </p:nvSpPr>
        <p:spPr>
          <a:xfrm>
            <a:off x="75511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44"/>
          <p:cNvSpPr/>
          <p:nvPr/>
        </p:nvSpPr>
        <p:spPr>
          <a:xfrm>
            <a:off x="6617300" y="5039367"/>
            <a:ext cx="599600" cy="27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4602867" y="5704800"/>
            <a:ext cx="663200" cy="18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b="1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9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p45"/>
          <p:cNvGraphicFramePr/>
          <p:nvPr/>
        </p:nvGraphicFramePr>
        <p:xfrm>
          <a:off x="9305362" y="237484"/>
          <a:ext cx="2886633" cy="5280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1번 메뉴(프로그램 예약) 상세보기 클릭시 나타나는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6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프로그램 예약 (상세보기)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 대표 사진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설명란에 </a:t>
                      </a:r>
                      <a:r>
                        <a:rPr lang="ko" sz="1200" b="1"/>
                        <a:t>프로그램 명 / 설명</a:t>
                      </a:r>
                      <a:endParaRPr sz="1200" b="1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담당</a:t>
                      </a:r>
                      <a:r>
                        <a:rPr lang="ko" sz="1200" b="1"/>
                        <a:t> 트레이너 정보 </a:t>
                      </a:r>
                      <a:r>
                        <a:rPr lang="ko" sz="1200"/>
                        <a:t>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</a:t>
                      </a:r>
                      <a:r>
                        <a:rPr lang="ko" sz="1200" b="1"/>
                        <a:t>현재 신청 인원 수 </a:t>
                      </a:r>
                      <a:r>
                        <a:rPr lang="ko" sz="1200"/>
                        <a:t>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</a:t>
                      </a:r>
                      <a:r>
                        <a:rPr lang="ko" sz="1200" b="1"/>
                        <a:t>이전 페이지 / 예약 버튼</a:t>
                      </a:r>
                      <a:r>
                        <a:rPr lang="ko" sz="1200"/>
                        <a:t> 구현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583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신청 인원 수 마감 임박하면 마감임박 배너 띄우기 (자바 스크립트 이용)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예약하기 버튼 클릭시 자동으로 프로그램 예약이 추가되고 alert 창에 “예약이 완료되었습니다!” 출력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확인 버튼 클릭시 내 예약 내역 페이지로 이동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6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0" name="Google Shape;530;p45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1" name="Google Shape;531;p45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532" name="Google Shape;532;p45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3" name="Google Shape;533;p45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4" name="Google Shape;534;p45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5" name="Google Shape;535;p45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36" name="Google Shape;536;p45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227167" y="59856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067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45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45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227167" y="788667"/>
            <a:ext cx="43756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예약 </a:t>
            </a:r>
            <a:r>
              <a:rPr lang="en-US" alt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 페이지</a:t>
            </a:r>
            <a:r>
              <a:rPr lang="en-US" alt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45"/>
          <p:cNvSpPr/>
          <p:nvPr/>
        </p:nvSpPr>
        <p:spPr>
          <a:xfrm>
            <a:off x="357600" y="1334633"/>
            <a:ext cx="8426400" cy="376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45"/>
          <p:cNvSpPr/>
          <p:nvPr/>
        </p:nvSpPr>
        <p:spPr>
          <a:xfrm>
            <a:off x="609600" y="1554467"/>
            <a:ext cx="3993200" cy="3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5327751" y="4044984"/>
            <a:ext cx="27252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039367" y="4470467"/>
            <a:ext cx="1544400" cy="355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다른 프로그램둘러보기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7000233" y="4466767"/>
            <a:ext cx="1350800" cy="355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예약하기</a:t>
            </a:r>
            <a:endParaRPr sz="9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4925200" y="1554467"/>
            <a:ext cx="3285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명 </a:t>
            </a:r>
            <a:r>
              <a:rPr lang="en-US" altLang="ko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</a:t>
            </a:r>
            <a:r>
              <a:rPr lang="ko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</a:t>
            </a:r>
            <a:r>
              <a:rPr lang="en-US" altLang="ko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ex) </a:t>
            </a:r>
            <a:r>
              <a:rPr lang="ko-KR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요가 </a:t>
            </a:r>
            <a:r>
              <a:rPr lang="en-US" altLang="ko-KR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lang="ko-KR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</a:t>
            </a:r>
            <a:endParaRPr sz="14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45"/>
          <p:cNvSpPr txBox="1"/>
          <p:nvPr/>
        </p:nvSpPr>
        <p:spPr>
          <a:xfrm>
            <a:off x="4925200" y="1900867"/>
            <a:ext cx="3302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설명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효과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평일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680733" y="1605267"/>
            <a:ext cx="1219200" cy="27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 감 임 박</a:t>
            </a:r>
            <a:endParaRPr sz="1333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5039367" y="3052733"/>
            <a:ext cx="3302000" cy="916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b="1">
                <a:latin typeface="Malgun Gothic"/>
                <a:ea typeface="Malgun Gothic"/>
                <a:cs typeface="Malgun Gothic"/>
                <a:sym typeface="Malgun Gothic"/>
              </a:rPr>
              <a:t>트레이너 이름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b="1">
                <a:latin typeface="Malgun Gothic"/>
                <a:ea typeface="Malgun Gothic"/>
                <a:cs typeface="Malgun Gothic"/>
                <a:sym typeface="Malgun Gothic"/>
              </a:rPr>
              <a:t>트레이너 정보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45"/>
          <p:cNvSpPr/>
          <p:nvPr/>
        </p:nvSpPr>
        <p:spPr>
          <a:xfrm>
            <a:off x="7477800" y="3141833"/>
            <a:ext cx="733200" cy="722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7323767" y="3051833"/>
            <a:ext cx="1219200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42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👦🏻</a:t>
            </a:r>
            <a:endParaRPr sz="42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45"/>
          <p:cNvSpPr/>
          <p:nvPr/>
        </p:nvSpPr>
        <p:spPr>
          <a:xfrm flipH="1">
            <a:off x="4687967" y="5175033"/>
            <a:ext cx="2247200" cy="970800"/>
          </a:xfrm>
          <a:prstGeom prst="wedgeRoundRectCallout">
            <a:avLst>
              <a:gd name="adj1" fmla="val -82099"/>
              <a:gd name="adj2" fmla="val -73905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200" b="1"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" altLang="en-US" sz="1200" b="1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예약이 완료되었습니다</a:t>
            </a:r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46"/>
          <p:cNvGraphicFramePr/>
          <p:nvPr/>
        </p:nvGraphicFramePr>
        <p:xfrm>
          <a:off x="9305362" y="237485"/>
          <a:ext cx="2886633" cy="62256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0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 회원가입 여부에 따라 달라질듯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로그인한 회원이 보는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내 일정 / 예약 확인 페이지</a:t>
                      </a:r>
                      <a:endParaRPr lang="en-US" altLang="ko" sz="1200" dirty="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967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카드 안에 캘린더 출력하기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캘린더 (예약한 프로그램 출력)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이전달/다음달 페이지네이션 구현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267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예약 내역 리스트 (페이지 당 5개 출력)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/>
                        <a:t>- 카드 안에 카드 형식으로 출력예정 (아코디언 사용)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프로그램명/날짜/시간/예약취소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예약 취소 클릭 시 alert 창에 “</a:t>
                      </a: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예약이 취소되었습니다🥹” 출력 후 바로 예약 취소됨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6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373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5" name="Google Shape;565;p46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6" name="Google Shape;566;p46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567" name="Google Shape;567;p46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46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46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46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71" name="Google Shape;571;p46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227167" y="5844067"/>
            <a:ext cx="8640000" cy="4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46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46"/>
          <p:cNvSpPr/>
          <p:nvPr/>
        </p:nvSpPr>
        <p:spPr>
          <a:xfrm>
            <a:off x="307232" y="1387000"/>
            <a:ext cx="8338928" cy="408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46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46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46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46"/>
          <p:cNvSpPr txBox="1"/>
          <p:nvPr/>
        </p:nvSpPr>
        <p:spPr>
          <a:xfrm>
            <a:off x="227167" y="796533"/>
            <a:ext cx="31460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4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일정 </a:t>
            </a:r>
            <a:r>
              <a:rPr lang="en-US" altLang="ko" sz="14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4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확인 페이지</a:t>
            </a:r>
            <a:endParaRPr sz="14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4008433" y="1446100"/>
            <a:ext cx="7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133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캘린더</a:t>
            </a:r>
            <a:endParaRPr sz="133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46"/>
          <p:cNvSpPr/>
          <p:nvPr/>
        </p:nvSpPr>
        <p:spPr>
          <a:xfrm>
            <a:off x="644033" y="2290000"/>
            <a:ext cx="7636367" cy="284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달 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46"/>
          <p:cNvSpPr txBox="1"/>
          <p:nvPr/>
        </p:nvSpPr>
        <p:spPr>
          <a:xfrm>
            <a:off x="644034" y="1838400"/>
            <a:ext cx="7636365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이전달                             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                               다음달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Google Shape;595;p47"/>
          <p:cNvGraphicFramePr/>
          <p:nvPr/>
        </p:nvGraphicFramePr>
        <p:xfrm>
          <a:off x="9305362" y="237484"/>
          <a:ext cx="2886633" cy="5606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회원계정 - 마이페이지로 접근 가능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 정보가 있으며 수정이 가능함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멤버십 기간 정보를 보여줌으로써 언제까지 결제 구독이 유효한지 안내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0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회원의 예약 내역을 확인할 수 있으며, 해당 페이지에서 예약을 취소할 수 있음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4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6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누르면 채팅으로 실시간 상담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챗봇 아이콘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6" name="Google Shape;596;p47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ko-KR" altLang="en-US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7" name="Google Shape;597;p47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598" name="Google Shape;598;p47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47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47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47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02" name="Google Shape;602;p47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47"/>
          <p:cNvSpPr/>
          <p:nvPr/>
        </p:nvSpPr>
        <p:spPr>
          <a:xfrm>
            <a:off x="227167" y="5844067"/>
            <a:ext cx="8640000" cy="4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47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47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47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47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47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47"/>
          <p:cNvSpPr/>
          <p:nvPr/>
        </p:nvSpPr>
        <p:spPr>
          <a:xfrm>
            <a:off x="8050800" y="4982000"/>
            <a:ext cx="733200" cy="7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7957867" y="4899329"/>
            <a:ext cx="6632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42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💭</a:t>
            </a:r>
            <a:endParaRPr sz="42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4851300" y="67113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47"/>
          <p:cNvSpPr txBox="1"/>
          <p:nvPr/>
        </p:nvSpPr>
        <p:spPr>
          <a:xfrm>
            <a:off x="227167" y="921934"/>
            <a:ext cx="187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47"/>
          <p:cNvSpPr txBox="1"/>
          <p:nvPr/>
        </p:nvSpPr>
        <p:spPr>
          <a:xfrm>
            <a:off x="387167" y="3724100"/>
            <a:ext cx="142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내역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" name="Google Shape;6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8" y="4257400"/>
            <a:ext cx="5137801" cy="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8" y="4618800"/>
            <a:ext cx="5137801" cy="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8" y="4980200"/>
            <a:ext cx="5137801" cy="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67" y="1537218"/>
            <a:ext cx="5603347" cy="210518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7"/>
          <p:cNvSpPr/>
          <p:nvPr/>
        </p:nvSpPr>
        <p:spPr>
          <a:xfrm>
            <a:off x="6283233" y="1619025"/>
            <a:ext cx="2427600" cy="107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멤버십 기간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467">
                <a:latin typeface="Malgun Gothic"/>
                <a:ea typeface="Malgun Gothic"/>
                <a:cs typeface="Malgun Gothic"/>
                <a:sym typeface="Malgun Gothic"/>
              </a:rPr>
              <a:t>2023.12.07~2024.01.06</a:t>
            </a:r>
            <a:endParaRPr sz="146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5958600" y="4345200"/>
            <a:ext cx="850400" cy="27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 취소</a:t>
            </a:r>
            <a:endParaRPr sz="5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5958600" y="4662700"/>
            <a:ext cx="850400" cy="27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 취소</a:t>
            </a:r>
            <a:endParaRPr sz="5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5958600" y="4980200"/>
            <a:ext cx="850400" cy="27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>
                <a:latin typeface="Malgun Gothic"/>
                <a:ea typeface="Malgun Gothic"/>
                <a:cs typeface="Malgun Gothic"/>
                <a:sym typeface="Malgun Gothic"/>
              </a:rPr>
              <a:t>예약 취소</a:t>
            </a:r>
            <a:endParaRPr sz="5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7071833" y="2768400"/>
            <a:ext cx="850400" cy="273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533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439AEF-6DAE-D4F2-75F8-8593DFFE9E52}"/>
              </a:ext>
            </a:extLst>
          </p:cNvPr>
          <p:cNvGrpSpPr/>
          <p:nvPr/>
        </p:nvGrpSpPr>
        <p:grpSpPr>
          <a:xfrm>
            <a:off x="5898181" y="1451902"/>
            <a:ext cx="806761" cy="400110"/>
            <a:chOff x="4727047" y="5307508"/>
            <a:chExt cx="388720" cy="19278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D7FDF9E-4193-248B-0FF8-F3C224D25A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27">
              <a:extLst>
                <a:ext uri="{FF2B5EF4-FFF2-40B4-BE49-F238E27FC236}">
                  <a16:creationId xmlns:a16="http://schemas.microsoft.com/office/drawing/2014/main" id="{42DE661B-D7A3-4A2C-1054-752BCA4BF99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294237" y="318255"/>
            <a:ext cx="3737809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ko" alt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피트니스 회원관리 시스템</a:t>
            </a:r>
            <a:endParaRPr sz="2400"/>
          </a:p>
        </p:txBody>
      </p:sp>
      <p:graphicFrame>
        <p:nvGraphicFramePr>
          <p:cNvPr id="155" name="Google Shape;155;p30"/>
          <p:cNvGraphicFramePr/>
          <p:nvPr>
            <p:extLst>
              <p:ext uri="{D42A27DB-BD31-4B8C-83A1-F6EECF244321}">
                <p14:modId xmlns:p14="http://schemas.microsoft.com/office/powerpoint/2010/main" val="3976148078"/>
              </p:ext>
            </p:extLst>
          </p:nvPr>
        </p:nvGraphicFramePr>
        <p:xfrm>
          <a:off x="367642" y="807480"/>
          <a:ext cx="11456734" cy="51654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5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</a:rPr>
                        <a:t>구분</a:t>
                      </a:r>
                      <a:endParaRPr sz="2800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28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/>
                        <a:t>기획 서비스</a:t>
                      </a:r>
                      <a:endParaRPr sz="1200" b="1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피트니스 회사의 지점, 회원 ALL IN ONE 관리 웹사이트 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기획 배경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 주체에 따라 분산되어있는 홈페이지를 통합하여 한번에 편리하게 관리할수 있는 환경을 구축하고자 기획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marR="0" lvl="0" indent="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8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기획 목적</a:t>
                      </a:r>
                      <a:endParaRPr sz="1200" b="1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고객들에게 지점에대한 정보나 실행중인 프로그램 등을 보다 알기 쉽게 전달하기 위함</a:t>
                      </a: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지점 관리자들도 각 지점에 대한 정보나 회원관리에 보다 편리함을 주기 위해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본사에서도 지점 통합으로 관리하기 용이하며 페이지 유지에도 부담이 덜함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" sz="1200" b="1" u="none" strike="noStrike" cap="none"/>
                        <a:t>기대 효과</a:t>
                      </a:r>
                      <a:endParaRPr sz="1200" b="1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고객,지점,본사의 편의성 증진</a:t>
                      </a:r>
                      <a:endParaRPr sz="2800" dirty="0"/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프로그램을 소개하여 신규고객 유입 기대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8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주요 기능</a:t>
                      </a:r>
                      <a:endParaRPr sz="28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크로스핏 프로그램 소개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상담 예약 가능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회원,관리자 스케줄 조율 가능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본사에서 한번에 지점 매출관리 가능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챗봇으로 1:1 문의 가능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주요 고객</a:t>
                      </a:r>
                      <a:endParaRPr sz="28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1개 이상의 지점을 둔 피트니스 본사 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서비스 채널</a:t>
                      </a:r>
                      <a:endParaRPr sz="28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marR="0" lvl="0" indent="-1460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PC/모바일 웹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5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/>
                        <a:t>기타(오픈시점 등)</a:t>
                      </a:r>
                      <a:endParaRPr sz="1200" b="1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/>
                        <a:t>20</a:t>
                      </a:r>
                      <a:r>
                        <a:rPr lang="ko" sz="1200" dirty="0"/>
                        <a:t>23</a:t>
                      </a:r>
                      <a:r>
                        <a:rPr lang="ko" sz="1200" u="none" strike="noStrike" cap="none" dirty="0"/>
                        <a:t>년 </a:t>
                      </a:r>
                      <a:r>
                        <a:rPr lang="ko" sz="1200" dirty="0"/>
                        <a:t>12</a:t>
                      </a:r>
                      <a:r>
                        <a:rPr lang="ko" sz="1200" u="none" strike="noStrike" cap="none" dirty="0"/>
                        <a:t>월</a:t>
                      </a:r>
                      <a:endParaRPr sz="2800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2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72"/>
          <p:cNvSpPr/>
          <p:nvPr/>
        </p:nvSpPr>
        <p:spPr>
          <a:xfrm>
            <a:off x="580434" y="1352233"/>
            <a:ext cx="8065727" cy="8940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가격 안내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72"/>
          <p:cNvSpPr/>
          <p:nvPr/>
        </p:nvSpPr>
        <p:spPr>
          <a:xfrm>
            <a:off x="9549367" y="3216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여부 상관없이 접근 가능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72"/>
          <p:cNvSpPr/>
          <p:nvPr/>
        </p:nvSpPr>
        <p:spPr>
          <a:xfrm>
            <a:off x="9549367" y="13522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프로그램 가격 페이지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구독 멤버십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8" name="Google Shape;9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50" y="2538500"/>
            <a:ext cx="7022169" cy="33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2"/>
          <p:cNvSpPr/>
          <p:nvPr/>
        </p:nvSpPr>
        <p:spPr>
          <a:xfrm>
            <a:off x="9549367" y="2318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월 이용권 클릭시 알림창이 ‘수강권을 구매하시겠습니까’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72"/>
          <p:cNvSpPr/>
          <p:nvPr/>
        </p:nvSpPr>
        <p:spPr>
          <a:xfrm>
            <a:off x="9549367" y="32847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) ‘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예’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클릭 시 결제페이지로 이동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72"/>
          <p:cNvSpPr/>
          <p:nvPr/>
        </p:nvSpPr>
        <p:spPr>
          <a:xfrm>
            <a:off x="9549367" y="43153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) ‘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예’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클릭 시 회원가입으로 이동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02;p47">
            <a:extLst>
              <a:ext uri="{FF2B5EF4-FFF2-40B4-BE49-F238E27FC236}">
                <a16:creationId xmlns:a16="http://schemas.microsoft.com/office/drawing/2014/main" id="{17C29F37-3C90-F459-03F2-038EEEAB224B}"/>
              </a:ext>
            </a:extLst>
          </p:cNvPr>
          <p:cNvSpPr/>
          <p:nvPr/>
        </p:nvSpPr>
        <p:spPr>
          <a:xfrm>
            <a:off x="301333" y="5884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04;p47">
            <a:extLst>
              <a:ext uri="{FF2B5EF4-FFF2-40B4-BE49-F238E27FC236}">
                <a16:creationId xmlns:a16="http://schemas.microsoft.com/office/drawing/2014/main" id="{BE06CD7D-79D8-4230-40B4-D4C52EF2D2EB}"/>
              </a:ext>
            </a:extLst>
          </p:cNvPr>
          <p:cNvSpPr txBox="1"/>
          <p:nvPr/>
        </p:nvSpPr>
        <p:spPr>
          <a:xfrm>
            <a:off x="7463133" y="588467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5;p47">
            <a:extLst>
              <a:ext uri="{FF2B5EF4-FFF2-40B4-BE49-F238E27FC236}">
                <a16:creationId xmlns:a16="http://schemas.microsoft.com/office/drawing/2014/main" id="{BB9864AA-F687-DCCA-E47B-0BA341345141}"/>
              </a:ext>
            </a:extLst>
          </p:cNvPr>
          <p:cNvSpPr txBox="1"/>
          <p:nvPr/>
        </p:nvSpPr>
        <p:spPr>
          <a:xfrm>
            <a:off x="4776167" y="58846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06;p47">
            <a:extLst>
              <a:ext uri="{FF2B5EF4-FFF2-40B4-BE49-F238E27FC236}">
                <a16:creationId xmlns:a16="http://schemas.microsoft.com/office/drawing/2014/main" id="{77E0FD2E-E2E4-C441-1F1D-E4FD42C5877A}"/>
              </a:ext>
            </a:extLst>
          </p:cNvPr>
          <p:cNvSpPr/>
          <p:nvPr/>
        </p:nvSpPr>
        <p:spPr>
          <a:xfrm>
            <a:off x="6696700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7;p47">
            <a:extLst>
              <a:ext uri="{FF2B5EF4-FFF2-40B4-BE49-F238E27FC236}">
                <a16:creationId xmlns:a16="http://schemas.microsoft.com/office/drawing/2014/main" id="{D43C6CA6-1D1E-0A9A-BECE-7C99D600939B}"/>
              </a:ext>
            </a:extLst>
          </p:cNvPr>
          <p:cNvSpPr/>
          <p:nvPr/>
        </p:nvSpPr>
        <p:spPr>
          <a:xfrm>
            <a:off x="54181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08;p47">
            <a:extLst>
              <a:ext uri="{FF2B5EF4-FFF2-40B4-BE49-F238E27FC236}">
                <a16:creationId xmlns:a16="http://schemas.microsoft.com/office/drawing/2014/main" id="{272A8F25-D087-0F42-F565-E92BB873CF5E}"/>
              </a:ext>
            </a:extLst>
          </p:cNvPr>
          <p:cNvSpPr/>
          <p:nvPr/>
        </p:nvSpPr>
        <p:spPr>
          <a:xfrm>
            <a:off x="60813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11;p47">
            <a:extLst>
              <a:ext uri="{FF2B5EF4-FFF2-40B4-BE49-F238E27FC236}">
                <a16:creationId xmlns:a16="http://schemas.microsoft.com/office/drawing/2014/main" id="{ACB03867-67AE-F112-E2A8-772FF81F3ED8}"/>
              </a:ext>
            </a:extLst>
          </p:cNvPr>
          <p:cNvSpPr/>
          <p:nvPr/>
        </p:nvSpPr>
        <p:spPr>
          <a:xfrm>
            <a:off x="4836633" y="84630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068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3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73"/>
          <p:cNvSpPr/>
          <p:nvPr/>
        </p:nvSpPr>
        <p:spPr>
          <a:xfrm>
            <a:off x="580433" y="1215900"/>
            <a:ext cx="8271200" cy="6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73"/>
          <p:cNvSpPr/>
          <p:nvPr/>
        </p:nvSpPr>
        <p:spPr>
          <a:xfrm>
            <a:off x="9549367" y="3216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계정은 회원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73"/>
          <p:cNvSpPr/>
          <p:nvPr/>
        </p:nvSpPr>
        <p:spPr>
          <a:xfrm>
            <a:off x="9549367" y="13522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결제페이지로 결제 확정하기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73"/>
          <p:cNvSpPr/>
          <p:nvPr/>
        </p:nvSpPr>
        <p:spPr>
          <a:xfrm>
            <a:off x="9549367" y="2318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월 수강권 및 필요사항 정보 제공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73"/>
          <p:cNvSpPr/>
          <p:nvPr/>
        </p:nvSpPr>
        <p:spPr>
          <a:xfrm>
            <a:off x="9549367" y="32847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결제버튼 클릭시</a:t>
            </a:r>
            <a:r>
              <a:rPr lang="en-US" altLang="ko" sz="1733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733">
                <a:latin typeface="Malgun Gothic"/>
                <a:ea typeface="Malgun Gothic"/>
                <a:cs typeface="Malgun Gothic"/>
                <a:sym typeface="Malgun Gothic"/>
              </a:rPr>
              <a:t>마이페이지 결제내역으로 이동</a:t>
            </a:r>
            <a:endParaRPr sz="17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73"/>
          <p:cNvSpPr/>
          <p:nvPr/>
        </p:nvSpPr>
        <p:spPr>
          <a:xfrm>
            <a:off x="580433" y="3073833"/>
            <a:ext cx="4141600" cy="6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결제 금액 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\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4" name="Google Shape;10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933" y="2389633"/>
            <a:ext cx="3350200" cy="219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3"/>
          <p:cNvSpPr/>
          <p:nvPr/>
        </p:nvSpPr>
        <p:spPr>
          <a:xfrm>
            <a:off x="580433" y="3930367"/>
            <a:ext cx="4141600" cy="160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참고자료 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주의사항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73"/>
          <p:cNvSpPr/>
          <p:nvPr/>
        </p:nvSpPr>
        <p:spPr>
          <a:xfrm>
            <a:off x="5137933" y="4979633"/>
            <a:ext cx="3350400" cy="5184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결제 버튼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73"/>
          <p:cNvSpPr/>
          <p:nvPr/>
        </p:nvSpPr>
        <p:spPr>
          <a:xfrm>
            <a:off x="580433" y="2159433"/>
            <a:ext cx="4141600" cy="6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회원 정보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02;p47">
            <a:extLst>
              <a:ext uri="{FF2B5EF4-FFF2-40B4-BE49-F238E27FC236}">
                <a16:creationId xmlns:a16="http://schemas.microsoft.com/office/drawing/2014/main" id="{C93E0E3F-1F90-2386-0B3C-BCD27C432078}"/>
              </a:ext>
            </a:extLst>
          </p:cNvPr>
          <p:cNvSpPr/>
          <p:nvPr/>
        </p:nvSpPr>
        <p:spPr>
          <a:xfrm>
            <a:off x="301333" y="5884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05;p47">
            <a:extLst>
              <a:ext uri="{FF2B5EF4-FFF2-40B4-BE49-F238E27FC236}">
                <a16:creationId xmlns:a16="http://schemas.microsoft.com/office/drawing/2014/main" id="{A02E9E6C-88DF-8987-DC3C-40C048C706CA}"/>
              </a:ext>
            </a:extLst>
          </p:cNvPr>
          <p:cNvSpPr txBox="1"/>
          <p:nvPr/>
        </p:nvSpPr>
        <p:spPr>
          <a:xfrm>
            <a:off x="4776167" y="58846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6;p47">
            <a:extLst>
              <a:ext uri="{FF2B5EF4-FFF2-40B4-BE49-F238E27FC236}">
                <a16:creationId xmlns:a16="http://schemas.microsoft.com/office/drawing/2014/main" id="{214CE343-711A-E94F-52E2-B04C90B41660}"/>
              </a:ext>
            </a:extLst>
          </p:cNvPr>
          <p:cNvSpPr/>
          <p:nvPr/>
        </p:nvSpPr>
        <p:spPr>
          <a:xfrm>
            <a:off x="6696700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07;p47">
            <a:extLst>
              <a:ext uri="{FF2B5EF4-FFF2-40B4-BE49-F238E27FC236}">
                <a16:creationId xmlns:a16="http://schemas.microsoft.com/office/drawing/2014/main" id="{66AE3341-0501-24E6-6649-04C3F528DA3E}"/>
              </a:ext>
            </a:extLst>
          </p:cNvPr>
          <p:cNvSpPr/>
          <p:nvPr/>
        </p:nvSpPr>
        <p:spPr>
          <a:xfrm>
            <a:off x="54181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8;p47">
            <a:extLst>
              <a:ext uri="{FF2B5EF4-FFF2-40B4-BE49-F238E27FC236}">
                <a16:creationId xmlns:a16="http://schemas.microsoft.com/office/drawing/2014/main" id="{5867C6D6-FF6F-01B8-674D-DE50B9FF56D5}"/>
              </a:ext>
            </a:extLst>
          </p:cNvPr>
          <p:cNvSpPr/>
          <p:nvPr/>
        </p:nvSpPr>
        <p:spPr>
          <a:xfrm>
            <a:off x="60813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11;p47">
            <a:extLst>
              <a:ext uri="{FF2B5EF4-FFF2-40B4-BE49-F238E27FC236}">
                <a16:creationId xmlns:a16="http://schemas.microsoft.com/office/drawing/2014/main" id="{87690C59-1C8E-DB24-6ECB-C5B7B3AAF8C8}"/>
              </a:ext>
            </a:extLst>
          </p:cNvPr>
          <p:cNvSpPr/>
          <p:nvPr/>
        </p:nvSpPr>
        <p:spPr>
          <a:xfrm>
            <a:off x="4836633" y="84630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4;p47">
            <a:extLst>
              <a:ext uri="{FF2B5EF4-FFF2-40B4-BE49-F238E27FC236}">
                <a16:creationId xmlns:a16="http://schemas.microsoft.com/office/drawing/2014/main" id="{741FC8A6-C060-9948-37D6-C44971130C3D}"/>
              </a:ext>
            </a:extLst>
          </p:cNvPr>
          <p:cNvSpPr txBox="1"/>
          <p:nvPr/>
        </p:nvSpPr>
        <p:spPr>
          <a:xfrm>
            <a:off x="7463133" y="588467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6"/>
          <p:cNvSpPr/>
          <p:nvPr/>
        </p:nvSpPr>
        <p:spPr>
          <a:xfrm>
            <a:off x="163567" y="318700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2400" dirty="0"/>
          </a:p>
        </p:txBody>
      </p:sp>
      <p:sp>
        <p:nvSpPr>
          <p:cNvPr id="754" name="Google Shape;754;p56"/>
          <p:cNvSpPr txBox="1"/>
          <p:nvPr/>
        </p:nvSpPr>
        <p:spPr>
          <a:xfrm>
            <a:off x="880533" y="1437000"/>
            <a:ext cx="7593967" cy="7988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42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게시판</a:t>
            </a:r>
            <a:endParaRPr sz="42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56"/>
          <p:cNvSpPr txBox="1"/>
          <p:nvPr/>
        </p:nvSpPr>
        <p:spPr>
          <a:xfrm>
            <a:off x="880533" y="2714133"/>
            <a:ext cx="7593967" cy="32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문의글 리스트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제목클릭시 문의 상세보기페이지로 이동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56"/>
          <p:cNvSpPr txBox="1"/>
          <p:nvPr/>
        </p:nvSpPr>
        <p:spPr>
          <a:xfrm>
            <a:off x="9391233" y="327800"/>
            <a:ext cx="2653200" cy="11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구체적인 구현 내용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전체적으로 동일한 문의게시판 페이지 출력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6"/>
          <p:cNvSpPr txBox="1"/>
          <p:nvPr/>
        </p:nvSpPr>
        <p:spPr>
          <a:xfrm>
            <a:off x="9391233" y="1640267"/>
            <a:ext cx="2653200" cy="16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본사 직원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직원의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분기문을 사용하여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문의게시판의 수정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출력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0, 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지점직원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이상의 레벨로 구성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6"/>
          <p:cNvSpPr txBox="1"/>
          <p:nvPr/>
        </p:nvSpPr>
        <p:spPr>
          <a:xfrm>
            <a:off x="9391233" y="3451533"/>
            <a:ext cx="2653200" cy="9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챗봇아이콘은 모든페이지에 출력하여 어디서든 연결가능하게끔 구현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2;p47">
            <a:extLst>
              <a:ext uri="{FF2B5EF4-FFF2-40B4-BE49-F238E27FC236}">
                <a16:creationId xmlns:a16="http://schemas.microsoft.com/office/drawing/2014/main" id="{C5988D6F-48D8-BD43-8B4C-CFC940044BEE}"/>
              </a:ext>
            </a:extLst>
          </p:cNvPr>
          <p:cNvSpPr/>
          <p:nvPr/>
        </p:nvSpPr>
        <p:spPr>
          <a:xfrm>
            <a:off x="301333" y="5884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05;p47">
            <a:extLst>
              <a:ext uri="{FF2B5EF4-FFF2-40B4-BE49-F238E27FC236}">
                <a16:creationId xmlns:a16="http://schemas.microsoft.com/office/drawing/2014/main" id="{0BC8EC30-B800-F8B2-CE5D-330030C14989}"/>
              </a:ext>
            </a:extLst>
          </p:cNvPr>
          <p:cNvSpPr txBox="1"/>
          <p:nvPr/>
        </p:nvSpPr>
        <p:spPr>
          <a:xfrm>
            <a:off x="4776167" y="58846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606;p47">
            <a:extLst>
              <a:ext uri="{FF2B5EF4-FFF2-40B4-BE49-F238E27FC236}">
                <a16:creationId xmlns:a16="http://schemas.microsoft.com/office/drawing/2014/main" id="{3804DE1E-AC93-9493-E733-727D72BF8477}"/>
              </a:ext>
            </a:extLst>
          </p:cNvPr>
          <p:cNvSpPr/>
          <p:nvPr/>
        </p:nvSpPr>
        <p:spPr>
          <a:xfrm>
            <a:off x="6696700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7;p47">
            <a:extLst>
              <a:ext uri="{FF2B5EF4-FFF2-40B4-BE49-F238E27FC236}">
                <a16:creationId xmlns:a16="http://schemas.microsoft.com/office/drawing/2014/main" id="{BC33EC3D-A77A-0A67-FD7E-AA33BC9EDC7A}"/>
              </a:ext>
            </a:extLst>
          </p:cNvPr>
          <p:cNvSpPr/>
          <p:nvPr/>
        </p:nvSpPr>
        <p:spPr>
          <a:xfrm>
            <a:off x="54181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08;p47">
            <a:extLst>
              <a:ext uri="{FF2B5EF4-FFF2-40B4-BE49-F238E27FC236}">
                <a16:creationId xmlns:a16="http://schemas.microsoft.com/office/drawing/2014/main" id="{10878D31-AF59-3381-C9C1-E3D7BFBB9483}"/>
              </a:ext>
            </a:extLst>
          </p:cNvPr>
          <p:cNvSpPr/>
          <p:nvPr/>
        </p:nvSpPr>
        <p:spPr>
          <a:xfrm>
            <a:off x="60813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11;p47">
            <a:extLst>
              <a:ext uri="{FF2B5EF4-FFF2-40B4-BE49-F238E27FC236}">
                <a16:creationId xmlns:a16="http://schemas.microsoft.com/office/drawing/2014/main" id="{D2ACCF03-4B40-8600-DAAA-EF06ED7D475F}"/>
              </a:ext>
            </a:extLst>
          </p:cNvPr>
          <p:cNvSpPr/>
          <p:nvPr/>
        </p:nvSpPr>
        <p:spPr>
          <a:xfrm>
            <a:off x="4836633" y="84630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4;p47">
            <a:extLst>
              <a:ext uri="{FF2B5EF4-FFF2-40B4-BE49-F238E27FC236}">
                <a16:creationId xmlns:a16="http://schemas.microsoft.com/office/drawing/2014/main" id="{767DD28B-BA71-1C28-8862-F14B7EF304FA}"/>
              </a:ext>
            </a:extLst>
          </p:cNvPr>
          <p:cNvSpPr txBox="1"/>
          <p:nvPr/>
        </p:nvSpPr>
        <p:spPr>
          <a:xfrm>
            <a:off x="7463133" y="588467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01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46B73358-B79D-1862-E786-864D8E340E1B}"/>
              </a:ext>
            </a:extLst>
          </p:cNvPr>
          <p:cNvSpPr txBox="1"/>
          <p:nvPr/>
        </p:nvSpPr>
        <p:spPr>
          <a:xfrm>
            <a:off x="-403181" y="128"/>
            <a:ext cx="3194359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  문의게시판 상세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3" name="Google Shape;248;p36">
            <a:extLst>
              <a:ext uri="{FF2B5EF4-FFF2-40B4-BE49-F238E27FC236}">
                <a16:creationId xmlns:a16="http://schemas.microsoft.com/office/drawing/2014/main" id="{E1F9B5F4-88E4-44D1-B59F-21884F0FFBE1}"/>
              </a:ext>
            </a:extLst>
          </p:cNvPr>
          <p:cNvSpPr/>
          <p:nvPr/>
        </p:nvSpPr>
        <p:spPr>
          <a:xfrm>
            <a:off x="958985" y="1143853"/>
            <a:ext cx="10018865" cy="4177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  <a:sym typeface="Malgun Gothic"/>
              </a:rPr>
              <a:t>문의 제목</a:t>
            </a:r>
            <a:r>
              <a:rPr lang="ko-KR" altLang="en-US" sz="3200" dirty="0">
                <a:ea typeface="Malgun Gothic"/>
                <a:sym typeface="Malgun Gothic"/>
              </a:rPr>
              <a:t> 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5" name="Google Shape;248;p36">
            <a:extLst>
              <a:ext uri="{FF2B5EF4-FFF2-40B4-BE49-F238E27FC236}">
                <a16:creationId xmlns:a16="http://schemas.microsoft.com/office/drawing/2014/main" id="{B5AA689A-0DB7-30FC-E53E-A7F14DA57966}"/>
              </a:ext>
            </a:extLst>
          </p:cNvPr>
          <p:cNvSpPr/>
          <p:nvPr/>
        </p:nvSpPr>
        <p:spPr>
          <a:xfrm>
            <a:off x="958985" y="1755316"/>
            <a:ext cx="10018865" cy="3545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작성자</a:t>
            </a:r>
          </a:p>
        </p:txBody>
      </p:sp>
      <p:sp>
        <p:nvSpPr>
          <p:cNvPr id="8" name="Google Shape;248;p36">
            <a:extLst>
              <a:ext uri="{FF2B5EF4-FFF2-40B4-BE49-F238E27FC236}">
                <a16:creationId xmlns:a16="http://schemas.microsoft.com/office/drawing/2014/main" id="{F8EA3749-F4CA-CE69-5D0F-6B3D921359E4}"/>
              </a:ext>
            </a:extLst>
          </p:cNvPr>
          <p:cNvSpPr/>
          <p:nvPr/>
        </p:nvSpPr>
        <p:spPr>
          <a:xfrm>
            <a:off x="958983" y="2117135"/>
            <a:ext cx="10018864" cy="2866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</a:rPr>
              <a:t>문의 내용</a:t>
            </a:r>
          </a:p>
        </p:txBody>
      </p:sp>
      <p:sp>
        <p:nvSpPr>
          <p:cNvPr id="2" name="Google Shape;248;p36">
            <a:extLst>
              <a:ext uri="{FF2B5EF4-FFF2-40B4-BE49-F238E27FC236}">
                <a16:creationId xmlns:a16="http://schemas.microsoft.com/office/drawing/2014/main" id="{D2273C83-D43D-4382-557C-A3085AF0F3BD}"/>
              </a:ext>
            </a:extLst>
          </p:cNvPr>
          <p:cNvSpPr/>
          <p:nvPr/>
        </p:nvSpPr>
        <p:spPr>
          <a:xfrm>
            <a:off x="958983" y="5133163"/>
            <a:ext cx="9982580" cy="812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관리자 코멘트 (관리자 </a:t>
            </a:r>
            <a:r>
              <a:rPr lang="ko-KR" altLang="en-US" sz="2400" dirty="0" err="1">
                <a:ea typeface="Malgun Gothic"/>
              </a:rPr>
              <a:t>로그인시</a:t>
            </a:r>
            <a:r>
              <a:rPr lang="ko-KR" altLang="en-US" sz="2400" dirty="0">
                <a:ea typeface="Malgun Gothic"/>
              </a:rPr>
              <a:t> 작성가능) </a:t>
            </a:r>
          </a:p>
        </p:txBody>
      </p:sp>
      <p:sp>
        <p:nvSpPr>
          <p:cNvPr id="4" name="Google Shape;602;p47">
            <a:extLst>
              <a:ext uri="{FF2B5EF4-FFF2-40B4-BE49-F238E27FC236}">
                <a16:creationId xmlns:a16="http://schemas.microsoft.com/office/drawing/2014/main" id="{C0DC0715-8548-6070-63FC-1BB8F6D5C64B}"/>
              </a:ext>
            </a:extLst>
          </p:cNvPr>
          <p:cNvSpPr/>
          <p:nvPr/>
        </p:nvSpPr>
        <p:spPr>
          <a:xfrm>
            <a:off x="958983" y="513113"/>
            <a:ext cx="10018864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5;p47">
            <a:extLst>
              <a:ext uri="{FF2B5EF4-FFF2-40B4-BE49-F238E27FC236}">
                <a16:creationId xmlns:a16="http://schemas.microsoft.com/office/drawing/2014/main" id="{B532374F-C4D1-FA67-9BB4-D6A903FF8686}"/>
              </a:ext>
            </a:extLst>
          </p:cNvPr>
          <p:cNvSpPr txBox="1"/>
          <p:nvPr/>
        </p:nvSpPr>
        <p:spPr>
          <a:xfrm>
            <a:off x="6777195" y="48737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606;p47">
            <a:extLst>
              <a:ext uri="{FF2B5EF4-FFF2-40B4-BE49-F238E27FC236}">
                <a16:creationId xmlns:a16="http://schemas.microsoft.com/office/drawing/2014/main" id="{3AD5B9ED-DB63-29FB-AB8F-0A6621C05E67}"/>
              </a:ext>
            </a:extLst>
          </p:cNvPr>
          <p:cNvSpPr/>
          <p:nvPr/>
        </p:nvSpPr>
        <p:spPr>
          <a:xfrm>
            <a:off x="8697728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7;p47">
            <a:extLst>
              <a:ext uri="{FF2B5EF4-FFF2-40B4-BE49-F238E27FC236}">
                <a16:creationId xmlns:a16="http://schemas.microsoft.com/office/drawing/2014/main" id="{5FF5DA13-4F7B-1999-0AF1-5F2D8739E4B2}"/>
              </a:ext>
            </a:extLst>
          </p:cNvPr>
          <p:cNvSpPr/>
          <p:nvPr/>
        </p:nvSpPr>
        <p:spPr>
          <a:xfrm>
            <a:off x="74191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08;p47">
            <a:extLst>
              <a:ext uri="{FF2B5EF4-FFF2-40B4-BE49-F238E27FC236}">
                <a16:creationId xmlns:a16="http://schemas.microsoft.com/office/drawing/2014/main" id="{F9D40811-31E3-2901-E7E7-296A5118801C}"/>
              </a:ext>
            </a:extLst>
          </p:cNvPr>
          <p:cNvSpPr/>
          <p:nvPr/>
        </p:nvSpPr>
        <p:spPr>
          <a:xfrm>
            <a:off x="80823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11;p47">
            <a:extLst>
              <a:ext uri="{FF2B5EF4-FFF2-40B4-BE49-F238E27FC236}">
                <a16:creationId xmlns:a16="http://schemas.microsoft.com/office/drawing/2014/main" id="{51550517-C300-1E41-CA7C-921447FA6B48}"/>
              </a:ext>
            </a:extLst>
          </p:cNvPr>
          <p:cNvSpPr/>
          <p:nvPr/>
        </p:nvSpPr>
        <p:spPr>
          <a:xfrm>
            <a:off x="6837661" y="74520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4;p47">
            <a:extLst>
              <a:ext uri="{FF2B5EF4-FFF2-40B4-BE49-F238E27FC236}">
                <a16:creationId xmlns:a16="http://schemas.microsoft.com/office/drawing/2014/main" id="{121172A6-B35D-9288-708D-378203D3D93D}"/>
              </a:ext>
            </a:extLst>
          </p:cNvPr>
          <p:cNvSpPr txBox="1"/>
          <p:nvPr/>
        </p:nvSpPr>
        <p:spPr>
          <a:xfrm>
            <a:off x="9535467" y="505865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684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46B73358-B79D-1862-E786-864D8E340E1B}"/>
              </a:ext>
            </a:extLst>
          </p:cNvPr>
          <p:cNvSpPr txBox="1"/>
          <p:nvPr/>
        </p:nvSpPr>
        <p:spPr>
          <a:xfrm>
            <a:off x="-403180" y="128"/>
            <a:ext cx="3103643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  문의사항 작성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3" name="Google Shape;248;p36">
            <a:extLst>
              <a:ext uri="{FF2B5EF4-FFF2-40B4-BE49-F238E27FC236}">
                <a16:creationId xmlns:a16="http://schemas.microsoft.com/office/drawing/2014/main" id="{68202FE1-8AE9-3FC9-D42A-046883AE1224}"/>
              </a:ext>
            </a:extLst>
          </p:cNvPr>
          <p:cNvSpPr/>
          <p:nvPr/>
        </p:nvSpPr>
        <p:spPr>
          <a:xfrm>
            <a:off x="971683" y="1305319"/>
            <a:ext cx="10000723" cy="6157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  <a:sym typeface="Malgun Gothic"/>
              </a:rPr>
              <a:t>제목 입력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5" name="Google Shape;248;p36">
            <a:extLst>
              <a:ext uri="{FF2B5EF4-FFF2-40B4-BE49-F238E27FC236}">
                <a16:creationId xmlns:a16="http://schemas.microsoft.com/office/drawing/2014/main" id="{987E574D-BD2B-AD3D-2A44-4F3648C09EC5}"/>
              </a:ext>
            </a:extLst>
          </p:cNvPr>
          <p:cNvSpPr/>
          <p:nvPr/>
        </p:nvSpPr>
        <p:spPr>
          <a:xfrm>
            <a:off x="971684" y="2176175"/>
            <a:ext cx="10000721" cy="348233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  <a:sym typeface="Malgun Gothic"/>
              </a:rPr>
              <a:t>내용 입력</a:t>
            </a:r>
            <a:endParaRPr lang="ko-KR" altLang="en-US" sz="2800" dirty="0">
              <a:ea typeface="Malgun Gothic"/>
            </a:endParaRPr>
          </a:p>
        </p:txBody>
      </p:sp>
      <p:sp>
        <p:nvSpPr>
          <p:cNvPr id="4" name="Google Shape;248;p36">
            <a:extLst>
              <a:ext uri="{FF2B5EF4-FFF2-40B4-BE49-F238E27FC236}">
                <a16:creationId xmlns:a16="http://schemas.microsoft.com/office/drawing/2014/main" id="{5DE1C021-82AB-1896-8410-AF208FE20A39}"/>
              </a:ext>
            </a:extLst>
          </p:cNvPr>
          <p:cNvSpPr/>
          <p:nvPr/>
        </p:nvSpPr>
        <p:spPr>
          <a:xfrm>
            <a:off x="9154110" y="5862199"/>
            <a:ext cx="1818295" cy="5704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>
                <a:ea typeface="Malgun Gothic"/>
              </a:rPr>
              <a:t>문의사항  추가 버튼</a:t>
            </a:r>
            <a:endParaRPr lang="ko-KR" altLang="en-US" dirty="0"/>
          </a:p>
        </p:txBody>
      </p:sp>
      <p:sp>
        <p:nvSpPr>
          <p:cNvPr id="2" name="Google Shape;602;p47">
            <a:extLst>
              <a:ext uri="{FF2B5EF4-FFF2-40B4-BE49-F238E27FC236}">
                <a16:creationId xmlns:a16="http://schemas.microsoft.com/office/drawing/2014/main" id="{745D32E2-209A-78D4-A822-E9D5B5ED2EAB}"/>
              </a:ext>
            </a:extLst>
          </p:cNvPr>
          <p:cNvSpPr/>
          <p:nvPr/>
        </p:nvSpPr>
        <p:spPr>
          <a:xfrm>
            <a:off x="958983" y="513113"/>
            <a:ext cx="10018864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5;p47">
            <a:extLst>
              <a:ext uri="{FF2B5EF4-FFF2-40B4-BE49-F238E27FC236}">
                <a16:creationId xmlns:a16="http://schemas.microsoft.com/office/drawing/2014/main" id="{BCC399DB-D9DE-7116-2FFD-9565580D97C3}"/>
              </a:ext>
            </a:extLst>
          </p:cNvPr>
          <p:cNvSpPr txBox="1"/>
          <p:nvPr/>
        </p:nvSpPr>
        <p:spPr>
          <a:xfrm>
            <a:off x="6788484" y="49202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p47">
            <a:extLst>
              <a:ext uri="{FF2B5EF4-FFF2-40B4-BE49-F238E27FC236}">
                <a16:creationId xmlns:a16="http://schemas.microsoft.com/office/drawing/2014/main" id="{CEE0E002-96DC-B4D2-1254-0A9331BE81CB}"/>
              </a:ext>
            </a:extLst>
          </p:cNvPr>
          <p:cNvSpPr/>
          <p:nvPr/>
        </p:nvSpPr>
        <p:spPr>
          <a:xfrm>
            <a:off x="8709017" y="74986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607;p47">
            <a:extLst>
              <a:ext uri="{FF2B5EF4-FFF2-40B4-BE49-F238E27FC236}">
                <a16:creationId xmlns:a16="http://schemas.microsoft.com/office/drawing/2014/main" id="{B6EF87B0-1C5B-D4C8-A97B-30E838052AF8}"/>
              </a:ext>
            </a:extLst>
          </p:cNvPr>
          <p:cNvSpPr/>
          <p:nvPr/>
        </p:nvSpPr>
        <p:spPr>
          <a:xfrm>
            <a:off x="7430450" y="74986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8;p47">
            <a:extLst>
              <a:ext uri="{FF2B5EF4-FFF2-40B4-BE49-F238E27FC236}">
                <a16:creationId xmlns:a16="http://schemas.microsoft.com/office/drawing/2014/main" id="{A3F7400E-CBD9-3BE7-3C1E-D117969E171F}"/>
              </a:ext>
            </a:extLst>
          </p:cNvPr>
          <p:cNvSpPr/>
          <p:nvPr/>
        </p:nvSpPr>
        <p:spPr>
          <a:xfrm>
            <a:off x="8093650" y="74986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p47">
            <a:extLst>
              <a:ext uri="{FF2B5EF4-FFF2-40B4-BE49-F238E27FC236}">
                <a16:creationId xmlns:a16="http://schemas.microsoft.com/office/drawing/2014/main" id="{9555A38A-2365-F10E-D06C-BAD26656C1A8}"/>
              </a:ext>
            </a:extLst>
          </p:cNvPr>
          <p:cNvSpPr/>
          <p:nvPr/>
        </p:nvSpPr>
        <p:spPr>
          <a:xfrm>
            <a:off x="6848950" y="74986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04;p47">
            <a:extLst>
              <a:ext uri="{FF2B5EF4-FFF2-40B4-BE49-F238E27FC236}">
                <a16:creationId xmlns:a16="http://schemas.microsoft.com/office/drawing/2014/main" id="{E4E72523-09E1-20F0-F255-94BC6DA44DDC}"/>
              </a:ext>
            </a:extLst>
          </p:cNvPr>
          <p:cNvSpPr txBox="1"/>
          <p:nvPr/>
        </p:nvSpPr>
        <p:spPr>
          <a:xfrm>
            <a:off x="9535467" y="505865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762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5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65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65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65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검색 기능을 이용해서 원하는 연관 검색어만 추출 가능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65"/>
          <p:cNvSpPr/>
          <p:nvPr/>
        </p:nvSpPr>
        <p:spPr>
          <a:xfrm>
            <a:off x="2867033" y="11142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3" name="Google Shape;893;p65"/>
          <p:cNvGraphicFramePr/>
          <p:nvPr/>
        </p:nvGraphicFramePr>
        <p:xfrm>
          <a:off x="913167" y="2149900"/>
          <a:ext cx="7759000" cy="33771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4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조회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94" name="Google Shape;8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01" y="1717501"/>
            <a:ext cx="2604967" cy="380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65"/>
          <p:cNvSpPr/>
          <p:nvPr/>
        </p:nvSpPr>
        <p:spPr>
          <a:xfrm>
            <a:off x="9609167" y="34427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제목의 내용을 클릭시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상세페이지로 이동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02;p47">
            <a:extLst>
              <a:ext uri="{FF2B5EF4-FFF2-40B4-BE49-F238E27FC236}">
                <a16:creationId xmlns:a16="http://schemas.microsoft.com/office/drawing/2014/main" id="{24E40FE1-EC98-E2CD-426D-F7FA13473408}"/>
              </a:ext>
            </a:extLst>
          </p:cNvPr>
          <p:cNvSpPr/>
          <p:nvPr/>
        </p:nvSpPr>
        <p:spPr>
          <a:xfrm>
            <a:off x="301333" y="5884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04;p47">
            <a:extLst>
              <a:ext uri="{FF2B5EF4-FFF2-40B4-BE49-F238E27FC236}">
                <a16:creationId xmlns:a16="http://schemas.microsoft.com/office/drawing/2014/main" id="{0D586318-48BC-2696-7A03-3E4717413263}"/>
              </a:ext>
            </a:extLst>
          </p:cNvPr>
          <p:cNvSpPr txBox="1"/>
          <p:nvPr/>
        </p:nvSpPr>
        <p:spPr>
          <a:xfrm>
            <a:off x="7463133" y="588467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5;p47">
            <a:extLst>
              <a:ext uri="{FF2B5EF4-FFF2-40B4-BE49-F238E27FC236}">
                <a16:creationId xmlns:a16="http://schemas.microsoft.com/office/drawing/2014/main" id="{F7581816-2274-500A-2601-F19915C8BF79}"/>
              </a:ext>
            </a:extLst>
          </p:cNvPr>
          <p:cNvSpPr txBox="1"/>
          <p:nvPr/>
        </p:nvSpPr>
        <p:spPr>
          <a:xfrm>
            <a:off x="4776167" y="58846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06;p47">
            <a:extLst>
              <a:ext uri="{FF2B5EF4-FFF2-40B4-BE49-F238E27FC236}">
                <a16:creationId xmlns:a16="http://schemas.microsoft.com/office/drawing/2014/main" id="{D692F197-547A-DE7B-0FD9-F86DFF85EE62}"/>
              </a:ext>
            </a:extLst>
          </p:cNvPr>
          <p:cNvSpPr/>
          <p:nvPr/>
        </p:nvSpPr>
        <p:spPr>
          <a:xfrm>
            <a:off x="6696700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7;p47">
            <a:extLst>
              <a:ext uri="{FF2B5EF4-FFF2-40B4-BE49-F238E27FC236}">
                <a16:creationId xmlns:a16="http://schemas.microsoft.com/office/drawing/2014/main" id="{50478937-6C7F-72B2-E935-4F0263D6A7BA}"/>
              </a:ext>
            </a:extLst>
          </p:cNvPr>
          <p:cNvSpPr/>
          <p:nvPr/>
        </p:nvSpPr>
        <p:spPr>
          <a:xfrm>
            <a:off x="54181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08;p47">
            <a:extLst>
              <a:ext uri="{FF2B5EF4-FFF2-40B4-BE49-F238E27FC236}">
                <a16:creationId xmlns:a16="http://schemas.microsoft.com/office/drawing/2014/main" id="{8A7BA14A-92B9-A538-4908-A0091674C45A}"/>
              </a:ext>
            </a:extLst>
          </p:cNvPr>
          <p:cNvSpPr/>
          <p:nvPr/>
        </p:nvSpPr>
        <p:spPr>
          <a:xfrm>
            <a:off x="60813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11;p47">
            <a:extLst>
              <a:ext uri="{FF2B5EF4-FFF2-40B4-BE49-F238E27FC236}">
                <a16:creationId xmlns:a16="http://schemas.microsoft.com/office/drawing/2014/main" id="{0B0F8CE6-0656-96BC-B8A0-E3CA3BBEDDE1}"/>
              </a:ext>
            </a:extLst>
          </p:cNvPr>
          <p:cNvSpPr/>
          <p:nvPr/>
        </p:nvSpPr>
        <p:spPr>
          <a:xfrm>
            <a:off x="4836633" y="84630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733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66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 상세페이지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66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댓글 작성을 할 수 있음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2867033" y="11142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66"/>
          <p:cNvSpPr/>
          <p:nvPr/>
        </p:nvSpPr>
        <p:spPr>
          <a:xfrm>
            <a:off x="580367" y="1691900"/>
            <a:ext cx="8271200" cy="3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>
                <a:latin typeface="Malgun Gothic"/>
                <a:ea typeface="Malgun Gothic"/>
                <a:cs typeface="Malgun Gothic"/>
                <a:sym typeface="Malgun Gothic"/>
              </a:rPr>
              <a:t>공지사항 제목</a:t>
            </a:r>
            <a:endParaRPr sz="13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7" name="Google Shape;907;p66"/>
          <p:cNvGraphicFramePr/>
          <p:nvPr/>
        </p:nvGraphicFramePr>
        <p:xfrm>
          <a:off x="580367" y="2273733"/>
          <a:ext cx="8271199" cy="411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작성자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—-------------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조회수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작성일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2023.12.07</a:t>
                      </a:r>
                      <a:endParaRPr sz="110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8" name="Google Shape;908;p66"/>
          <p:cNvSpPr/>
          <p:nvPr/>
        </p:nvSpPr>
        <p:spPr>
          <a:xfrm>
            <a:off x="544433" y="2990833"/>
            <a:ext cx="8271200" cy="180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>
                <a:latin typeface="Malgun Gothic"/>
                <a:ea typeface="Malgun Gothic"/>
                <a:cs typeface="Malgun Gothic"/>
                <a:sym typeface="Malgun Gothic"/>
              </a:rPr>
              <a:t>공지사항 내용</a:t>
            </a:r>
            <a:endParaRPr sz="13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66"/>
          <p:cNvSpPr/>
          <p:nvPr/>
        </p:nvSpPr>
        <p:spPr>
          <a:xfrm>
            <a:off x="1246833" y="5001633"/>
            <a:ext cx="6866400" cy="6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>
                <a:latin typeface="Malgun Gothic"/>
                <a:ea typeface="Malgun Gothic"/>
                <a:cs typeface="Malgun Gothic"/>
                <a:sym typeface="Malgun Gothic"/>
              </a:rPr>
              <a:t>댓글 칸</a:t>
            </a:r>
            <a:endParaRPr sz="13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6232033" y="5687700"/>
            <a:ext cx="1881200" cy="20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>
                <a:latin typeface="Malgun Gothic"/>
                <a:ea typeface="Malgun Gothic"/>
                <a:cs typeface="Malgun Gothic"/>
                <a:sym typeface="Malgun Gothic"/>
              </a:rPr>
              <a:t>댓글 달기</a:t>
            </a:r>
            <a:endParaRPr sz="13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02;p47">
            <a:extLst>
              <a:ext uri="{FF2B5EF4-FFF2-40B4-BE49-F238E27FC236}">
                <a16:creationId xmlns:a16="http://schemas.microsoft.com/office/drawing/2014/main" id="{DC062C20-B090-9F8E-0750-BB3A5BEA85B0}"/>
              </a:ext>
            </a:extLst>
          </p:cNvPr>
          <p:cNvSpPr/>
          <p:nvPr/>
        </p:nvSpPr>
        <p:spPr>
          <a:xfrm>
            <a:off x="301333" y="588467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04;p47">
            <a:extLst>
              <a:ext uri="{FF2B5EF4-FFF2-40B4-BE49-F238E27FC236}">
                <a16:creationId xmlns:a16="http://schemas.microsoft.com/office/drawing/2014/main" id="{9ABF7D40-ABEA-F003-4B9B-ADD87F1E03FB}"/>
              </a:ext>
            </a:extLst>
          </p:cNvPr>
          <p:cNvSpPr txBox="1"/>
          <p:nvPr/>
        </p:nvSpPr>
        <p:spPr>
          <a:xfrm>
            <a:off x="7463133" y="588467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5;p47">
            <a:extLst>
              <a:ext uri="{FF2B5EF4-FFF2-40B4-BE49-F238E27FC236}">
                <a16:creationId xmlns:a16="http://schemas.microsoft.com/office/drawing/2014/main" id="{09C9A41F-EA22-B30C-FC86-6B672D1CBD25}"/>
              </a:ext>
            </a:extLst>
          </p:cNvPr>
          <p:cNvSpPr txBox="1"/>
          <p:nvPr/>
        </p:nvSpPr>
        <p:spPr>
          <a:xfrm>
            <a:off x="4776167" y="588467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06;p47">
            <a:extLst>
              <a:ext uri="{FF2B5EF4-FFF2-40B4-BE49-F238E27FC236}">
                <a16:creationId xmlns:a16="http://schemas.microsoft.com/office/drawing/2014/main" id="{784BC662-AD05-AFF1-E55F-4EAA5356B70E}"/>
              </a:ext>
            </a:extLst>
          </p:cNvPr>
          <p:cNvSpPr/>
          <p:nvPr/>
        </p:nvSpPr>
        <p:spPr>
          <a:xfrm>
            <a:off x="6696700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7;p47">
            <a:extLst>
              <a:ext uri="{FF2B5EF4-FFF2-40B4-BE49-F238E27FC236}">
                <a16:creationId xmlns:a16="http://schemas.microsoft.com/office/drawing/2014/main" id="{B2E81FB7-33EC-C19E-4AB9-7E87CFF4CBFD}"/>
              </a:ext>
            </a:extLst>
          </p:cNvPr>
          <p:cNvSpPr/>
          <p:nvPr/>
        </p:nvSpPr>
        <p:spPr>
          <a:xfrm>
            <a:off x="54181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08;p47">
            <a:extLst>
              <a:ext uri="{FF2B5EF4-FFF2-40B4-BE49-F238E27FC236}">
                <a16:creationId xmlns:a16="http://schemas.microsoft.com/office/drawing/2014/main" id="{6F918634-2FF5-A18A-1775-90BE5E8F7351}"/>
              </a:ext>
            </a:extLst>
          </p:cNvPr>
          <p:cNvSpPr/>
          <p:nvPr/>
        </p:nvSpPr>
        <p:spPr>
          <a:xfrm>
            <a:off x="6081333" y="846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11;p47">
            <a:extLst>
              <a:ext uri="{FF2B5EF4-FFF2-40B4-BE49-F238E27FC236}">
                <a16:creationId xmlns:a16="http://schemas.microsoft.com/office/drawing/2014/main" id="{285B0DAD-B043-39F9-6C76-269699636E14}"/>
              </a:ext>
            </a:extLst>
          </p:cNvPr>
          <p:cNvSpPr/>
          <p:nvPr/>
        </p:nvSpPr>
        <p:spPr>
          <a:xfrm>
            <a:off x="4836633" y="846300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801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Group_33.png">
            <a:extLst>
              <a:ext uri="{FF2B5EF4-FFF2-40B4-BE49-F238E27FC236}">
                <a16:creationId xmlns:a16="http://schemas.microsoft.com/office/drawing/2014/main" id="{0400A120-8895-D515-DAD6-32CBC7BF6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t="24293" r="12405" b="4423"/>
          <a:stretch/>
        </p:blipFill>
        <p:spPr>
          <a:xfrm>
            <a:off x="903105" y="1922176"/>
            <a:ext cx="10062145" cy="4097315"/>
          </a:xfrm>
          <a:prstGeom prst="rect">
            <a:avLst/>
          </a:prstGeom>
        </p:spPr>
      </p:pic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46B73358-B79D-1862-E786-864D8E340E1B}"/>
              </a:ext>
            </a:extLst>
          </p:cNvPr>
          <p:cNvSpPr txBox="1"/>
          <p:nvPr/>
        </p:nvSpPr>
        <p:spPr>
          <a:xfrm>
            <a:off x="-403180" y="128"/>
            <a:ext cx="3103643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리뷰 게시판 예시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0A0DC469-1C4C-5D78-4E6B-6F7233AD8159}"/>
              </a:ext>
            </a:extLst>
          </p:cNvPr>
          <p:cNvSpPr/>
          <p:nvPr/>
        </p:nvSpPr>
        <p:spPr>
          <a:xfrm>
            <a:off x="4917752" y="1069459"/>
            <a:ext cx="1927155" cy="5250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ea typeface="Malgun Gothic"/>
              </a:rPr>
              <a:t>리뷰 게시판</a:t>
            </a:r>
          </a:p>
        </p:txBody>
      </p:sp>
      <p:sp>
        <p:nvSpPr>
          <p:cNvPr id="14" name="Google Shape;248;p36">
            <a:extLst>
              <a:ext uri="{FF2B5EF4-FFF2-40B4-BE49-F238E27FC236}">
                <a16:creationId xmlns:a16="http://schemas.microsoft.com/office/drawing/2014/main" id="{1E534E8A-49E8-56C8-D5EE-2F614AC26911}"/>
              </a:ext>
            </a:extLst>
          </p:cNvPr>
          <p:cNvSpPr/>
          <p:nvPr/>
        </p:nvSpPr>
        <p:spPr>
          <a:xfrm>
            <a:off x="9736136" y="1524125"/>
            <a:ext cx="1110725" cy="398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ea typeface="Malgun Gothic"/>
              </a:rPr>
              <a:t>글 쓰기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4202D5-1FF7-E9A1-FD78-D37E0A5CF11D}"/>
              </a:ext>
            </a:extLst>
          </p:cNvPr>
          <p:cNvGrpSpPr/>
          <p:nvPr/>
        </p:nvGrpSpPr>
        <p:grpSpPr>
          <a:xfrm>
            <a:off x="499724" y="1868511"/>
            <a:ext cx="806761" cy="400110"/>
            <a:chOff x="4727047" y="5307508"/>
            <a:chExt cx="388720" cy="19278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BD5ECDE-38E0-00BA-86C2-2BB28B9F204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27">
              <a:extLst>
                <a:ext uri="{FF2B5EF4-FFF2-40B4-BE49-F238E27FC236}">
                  <a16:creationId xmlns:a16="http://schemas.microsoft.com/office/drawing/2014/main" id="{87D0791D-0241-0BC5-EBD0-747DEE0322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Google Shape;602;p47">
            <a:extLst>
              <a:ext uri="{FF2B5EF4-FFF2-40B4-BE49-F238E27FC236}">
                <a16:creationId xmlns:a16="http://schemas.microsoft.com/office/drawing/2014/main" id="{52032EB4-9164-8AA6-67A4-1AF88B6F5F0A}"/>
              </a:ext>
            </a:extLst>
          </p:cNvPr>
          <p:cNvSpPr/>
          <p:nvPr/>
        </p:nvSpPr>
        <p:spPr>
          <a:xfrm>
            <a:off x="958983" y="513113"/>
            <a:ext cx="10018864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605;p47">
            <a:extLst>
              <a:ext uri="{FF2B5EF4-FFF2-40B4-BE49-F238E27FC236}">
                <a16:creationId xmlns:a16="http://schemas.microsoft.com/office/drawing/2014/main" id="{1FB87D84-35F1-E60A-19DE-E4D0C3B1D6C6}"/>
              </a:ext>
            </a:extLst>
          </p:cNvPr>
          <p:cNvSpPr txBox="1"/>
          <p:nvPr/>
        </p:nvSpPr>
        <p:spPr>
          <a:xfrm>
            <a:off x="6777195" y="48737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606;p47">
            <a:extLst>
              <a:ext uri="{FF2B5EF4-FFF2-40B4-BE49-F238E27FC236}">
                <a16:creationId xmlns:a16="http://schemas.microsoft.com/office/drawing/2014/main" id="{0F57C09C-6902-D596-EBF4-7610D47C2D0B}"/>
              </a:ext>
            </a:extLst>
          </p:cNvPr>
          <p:cNvSpPr/>
          <p:nvPr/>
        </p:nvSpPr>
        <p:spPr>
          <a:xfrm>
            <a:off x="8697728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7;p47">
            <a:extLst>
              <a:ext uri="{FF2B5EF4-FFF2-40B4-BE49-F238E27FC236}">
                <a16:creationId xmlns:a16="http://schemas.microsoft.com/office/drawing/2014/main" id="{FF8588EF-34A0-6D7A-4DA9-53DA83CB6E55}"/>
              </a:ext>
            </a:extLst>
          </p:cNvPr>
          <p:cNvSpPr/>
          <p:nvPr/>
        </p:nvSpPr>
        <p:spPr>
          <a:xfrm>
            <a:off x="74191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08;p47">
            <a:extLst>
              <a:ext uri="{FF2B5EF4-FFF2-40B4-BE49-F238E27FC236}">
                <a16:creationId xmlns:a16="http://schemas.microsoft.com/office/drawing/2014/main" id="{4E41085C-FB7D-8F5F-8FF9-BD26F49E46EE}"/>
              </a:ext>
            </a:extLst>
          </p:cNvPr>
          <p:cNvSpPr/>
          <p:nvPr/>
        </p:nvSpPr>
        <p:spPr>
          <a:xfrm>
            <a:off x="80823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1;p47">
            <a:extLst>
              <a:ext uri="{FF2B5EF4-FFF2-40B4-BE49-F238E27FC236}">
                <a16:creationId xmlns:a16="http://schemas.microsoft.com/office/drawing/2014/main" id="{7B07EC1A-8B47-D450-E76B-459D8C10D941}"/>
              </a:ext>
            </a:extLst>
          </p:cNvPr>
          <p:cNvSpPr/>
          <p:nvPr/>
        </p:nvSpPr>
        <p:spPr>
          <a:xfrm>
            <a:off x="6837661" y="74520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04;p47">
            <a:extLst>
              <a:ext uri="{FF2B5EF4-FFF2-40B4-BE49-F238E27FC236}">
                <a16:creationId xmlns:a16="http://schemas.microsoft.com/office/drawing/2014/main" id="{C898A66A-DFD8-D653-44E6-84E41B06AD77}"/>
              </a:ext>
            </a:extLst>
          </p:cNvPr>
          <p:cNvSpPr txBox="1"/>
          <p:nvPr/>
        </p:nvSpPr>
        <p:spPr>
          <a:xfrm>
            <a:off x="9535467" y="505865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236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46B73358-B79D-1862-E786-864D8E340E1B}"/>
              </a:ext>
            </a:extLst>
          </p:cNvPr>
          <p:cNvSpPr txBox="1"/>
          <p:nvPr/>
        </p:nvSpPr>
        <p:spPr>
          <a:xfrm>
            <a:off x="-652712" y="-48289"/>
            <a:ext cx="3194359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  문의게시판 상세 예시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3" name="Google Shape;248;p36">
            <a:extLst>
              <a:ext uri="{FF2B5EF4-FFF2-40B4-BE49-F238E27FC236}">
                <a16:creationId xmlns:a16="http://schemas.microsoft.com/office/drawing/2014/main" id="{E1F9B5F4-88E4-44D1-B59F-21884F0FFBE1}"/>
              </a:ext>
            </a:extLst>
          </p:cNvPr>
          <p:cNvSpPr/>
          <p:nvPr/>
        </p:nvSpPr>
        <p:spPr>
          <a:xfrm>
            <a:off x="908185" y="1178321"/>
            <a:ext cx="10018865" cy="4796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  <a:sym typeface="Malgun Gothic"/>
              </a:rPr>
              <a:t>리뷰 제목</a:t>
            </a:r>
            <a:r>
              <a:rPr lang="ko-KR" altLang="en-US" sz="3200" dirty="0">
                <a:ea typeface="Malgun Gothic"/>
                <a:sym typeface="Malgun Gothic"/>
              </a:rPr>
              <a:t> 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5" name="Google Shape;248;p36">
            <a:extLst>
              <a:ext uri="{FF2B5EF4-FFF2-40B4-BE49-F238E27FC236}">
                <a16:creationId xmlns:a16="http://schemas.microsoft.com/office/drawing/2014/main" id="{B5AA689A-0DB7-30FC-E53E-A7F14DA57966}"/>
              </a:ext>
            </a:extLst>
          </p:cNvPr>
          <p:cNvSpPr/>
          <p:nvPr/>
        </p:nvSpPr>
        <p:spPr>
          <a:xfrm>
            <a:off x="908185" y="1786105"/>
            <a:ext cx="10018865" cy="4071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작성자</a:t>
            </a:r>
          </a:p>
        </p:txBody>
      </p:sp>
      <p:sp>
        <p:nvSpPr>
          <p:cNvPr id="8" name="Google Shape;248;p36">
            <a:extLst>
              <a:ext uri="{FF2B5EF4-FFF2-40B4-BE49-F238E27FC236}">
                <a16:creationId xmlns:a16="http://schemas.microsoft.com/office/drawing/2014/main" id="{F8EA3749-F4CA-CE69-5D0F-6B3D921359E4}"/>
              </a:ext>
            </a:extLst>
          </p:cNvPr>
          <p:cNvSpPr/>
          <p:nvPr/>
        </p:nvSpPr>
        <p:spPr>
          <a:xfrm>
            <a:off x="908183" y="2294103"/>
            <a:ext cx="10018864" cy="329183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>
                <a:ea typeface="Malgun Gothic"/>
              </a:rPr>
              <a:t>리뷰 </a:t>
            </a:r>
            <a:r>
              <a:rPr lang="ko-KR" altLang="en-US" sz="3200" dirty="0">
                <a:ea typeface="Malgun Gothic"/>
              </a:rPr>
              <a:t>내용</a:t>
            </a:r>
          </a:p>
        </p:txBody>
      </p:sp>
      <p:sp>
        <p:nvSpPr>
          <p:cNvPr id="2" name="Google Shape;248;p36">
            <a:extLst>
              <a:ext uri="{FF2B5EF4-FFF2-40B4-BE49-F238E27FC236}">
                <a16:creationId xmlns:a16="http://schemas.microsoft.com/office/drawing/2014/main" id="{D2273C83-D43D-4382-557C-A3085AF0F3BD}"/>
              </a:ext>
            </a:extLst>
          </p:cNvPr>
          <p:cNvSpPr/>
          <p:nvPr/>
        </p:nvSpPr>
        <p:spPr>
          <a:xfrm>
            <a:off x="944469" y="5777533"/>
            <a:ext cx="9982580" cy="9332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관리자 코멘트 (관리자 </a:t>
            </a:r>
            <a:r>
              <a:rPr lang="ko-KR" altLang="en-US" sz="2400" dirty="0" err="1">
                <a:ea typeface="Malgun Gothic"/>
              </a:rPr>
              <a:t>로그인시</a:t>
            </a:r>
            <a:r>
              <a:rPr lang="ko-KR" altLang="en-US" sz="2400" dirty="0">
                <a:ea typeface="Malgun Gothic"/>
              </a:rPr>
              <a:t> 작성가능) </a:t>
            </a:r>
          </a:p>
        </p:txBody>
      </p:sp>
      <p:sp>
        <p:nvSpPr>
          <p:cNvPr id="4" name="Google Shape;602;p47">
            <a:extLst>
              <a:ext uri="{FF2B5EF4-FFF2-40B4-BE49-F238E27FC236}">
                <a16:creationId xmlns:a16="http://schemas.microsoft.com/office/drawing/2014/main" id="{DFA01FFC-2F9A-137F-CE41-7C1AE3CE4CC4}"/>
              </a:ext>
            </a:extLst>
          </p:cNvPr>
          <p:cNvSpPr/>
          <p:nvPr/>
        </p:nvSpPr>
        <p:spPr>
          <a:xfrm>
            <a:off x="958983" y="513113"/>
            <a:ext cx="10018864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5;p47">
            <a:extLst>
              <a:ext uri="{FF2B5EF4-FFF2-40B4-BE49-F238E27FC236}">
                <a16:creationId xmlns:a16="http://schemas.microsoft.com/office/drawing/2014/main" id="{08636DA5-0E84-E916-FFDD-7315A901C722}"/>
              </a:ext>
            </a:extLst>
          </p:cNvPr>
          <p:cNvSpPr txBox="1"/>
          <p:nvPr/>
        </p:nvSpPr>
        <p:spPr>
          <a:xfrm>
            <a:off x="6777195" y="48737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606;p47">
            <a:extLst>
              <a:ext uri="{FF2B5EF4-FFF2-40B4-BE49-F238E27FC236}">
                <a16:creationId xmlns:a16="http://schemas.microsoft.com/office/drawing/2014/main" id="{A5CDB7BB-498B-B773-6FCB-05FE663875CA}"/>
              </a:ext>
            </a:extLst>
          </p:cNvPr>
          <p:cNvSpPr/>
          <p:nvPr/>
        </p:nvSpPr>
        <p:spPr>
          <a:xfrm>
            <a:off x="8697728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7;p47">
            <a:extLst>
              <a:ext uri="{FF2B5EF4-FFF2-40B4-BE49-F238E27FC236}">
                <a16:creationId xmlns:a16="http://schemas.microsoft.com/office/drawing/2014/main" id="{7F4501FB-C0A8-2D6F-3138-AD35774A041B}"/>
              </a:ext>
            </a:extLst>
          </p:cNvPr>
          <p:cNvSpPr/>
          <p:nvPr/>
        </p:nvSpPr>
        <p:spPr>
          <a:xfrm>
            <a:off x="74191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08;p47">
            <a:extLst>
              <a:ext uri="{FF2B5EF4-FFF2-40B4-BE49-F238E27FC236}">
                <a16:creationId xmlns:a16="http://schemas.microsoft.com/office/drawing/2014/main" id="{CD80556D-A983-C420-B488-4FEDCD0BA4D8}"/>
              </a:ext>
            </a:extLst>
          </p:cNvPr>
          <p:cNvSpPr/>
          <p:nvPr/>
        </p:nvSpPr>
        <p:spPr>
          <a:xfrm>
            <a:off x="8082361" y="74520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11;p47">
            <a:extLst>
              <a:ext uri="{FF2B5EF4-FFF2-40B4-BE49-F238E27FC236}">
                <a16:creationId xmlns:a16="http://schemas.microsoft.com/office/drawing/2014/main" id="{91E963D7-75B1-CFF3-7680-271FB9CDF848}"/>
              </a:ext>
            </a:extLst>
          </p:cNvPr>
          <p:cNvSpPr/>
          <p:nvPr/>
        </p:nvSpPr>
        <p:spPr>
          <a:xfrm>
            <a:off x="6837661" y="745203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4;p47">
            <a:extLst>
              <a:ext uri="{FF2B5EF4-FFF2-40B4-BE49-F238E27FC236}">
                <a16:creationId xmlns:a16="http://schemas.microsoft.com/office/drawing/2014/main" id="{8CE0C17A-EBB0-0919-A60F-00687A5125C2}"/>
              </a:ext>
            </a:extLst>
          </p:cNvPr>
          <p:cNvSpPr txBox="1"/>
          <p:nvPr/>
        </p:nvSpPr>
        <p:spPr>
          <a:xfrm>
            <a:off x="9535467" y="505865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r>
              <a:rPr lang="en-US" altLang="ko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33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3529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/>
          <p:nvPr/>
        </p:nvSpPr>
        <p:spPr>
          <a:xfrm>
            <a:off x="3129967" y="1614833"/>
            <a:ext cx="3608400" cy="307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48"/>
          <p:cNvSpPr txBox="1"/>
          <p:nvPr/>
        </p:nvSpPr>
        <p:spPr>
          <a:xfrm>
            <a:off x="3299400" y="1764300"/>
            <a:ext cx="1355600" cy="5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6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26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3720367" y="2651517"/>
            <a:ext cx="24276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3720367" y="3269833"/>
            <a:ext cx="2427600" cy="4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5153567" y="4047033"/>
            <a:ext cx="1405200" cy="338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9549367" y="4087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직원 페이지 첫 접속 화면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3299567" y="4007033"/>
            <a:ext cx="1734400" cy="4188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48"/>
          <p:cNvSpPr/>
          <p:nvPr/>
        </p:nvSpPr>
        <p:spPr>
          <a:xfrm>
            <a:off x="9549367" y="14392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직원 회원가입은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본사에서 아이디 생성 후 부여함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48"/>
          <p:cNvSpPr/>
          <p:nvPr/>
        </p:nvSpPr>
        <p:spPr>
          <a:xfrm>
            <a:off x="2183000" y="328900"/>
            <a:ext cx="5831200" cy="3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고객이 접속하는 페이지와 다른 별도의 주소로 접속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1"/>
          <p:cNvGraphicFramePr/>
          <p:nvPr>
            <p:extLst>
              <p:ext uri="{D42A27DB-BD31-4B8C-83A1-F6EECF244321}">
                <p14:modId xmlns:p14="http://schemas.microsoft.com/office/powerpoint/2010/main" val="714884258"/>
              </p:ext>
            </p:extLst>
          </p:nvPr>
        </p:nvGraphicFramePr>
        <p:xfrm>
          <a:off x="367642" y="810587"/>
          <a:ext cx="11456699" cy="5642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2000" b="1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변경일자</a:t>
                      </a:r>
                      <a:endParaRPr sz="2000" b="1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                           용</a:t>
                      </a:r>
                      <a:endParaRPr sz="2000" b="1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2000" b="1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u="none" strike="noStrike" cap="none"/>
                        <a:t>v.1.1</a:t>
                      </a: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u="none" strike="noStrike" cap="none" dirty="0"/>
                        <a:t>2023-12-04</a:t>
                      </a:r>
                      <a:endParaRPr sz="2000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u="none" strike="noStrike" cap="none"/>
                        <a:t>-</a:t>
                      </a: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u="none" strike="noStrike" cap="none"/>
                        <a:t>최초작성</a:t>
                      </a:r>
                      <a:endParaRPr sz="20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2000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200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133" marR="91133" marT="41000" marB="41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61" name="Google Shape;161;p31"/>
          <p:cNvSpPr txBox="1"/>
          <p:nvPr/>
        </p:nvSpPr>
        <p:spPr>
          <a:xfrm>
            <a:off x="294236" y="318255"/>
            <a:ext cx="1471608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ko" alt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문서이력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9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49"/>
          <p:cNvSpPr/>
          <p:nvPr/>
        </p:nvSpPr>
        <p:spPr>
          <a:xfrm>
            <a:off x="9549367" y="4087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49"/>
          <p:cNvSpPr/>
          <p:nvPr/>
        </p:nvSpPr>
        <p:spPr>
          <a:xfrm>
            <a:off x="9549367" y="14392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" alt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이동되는 페이지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  <p:sp>
        <p:nvSpPr>
          <p:cNvPr id="646" name="Google Shape;646;p49"/>
          <p:cNvSpPr/>
          <p:nvPr/>
        </p:nvSpPr>
        <p:spPr>
          <a:xfrm>
            <a:off x="2910203" y="1780600"/>
            <a:ext cx="5312800" cy="3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자기가 맡은 프로그램이 표시된 달력</a:t>
            </a:r>
            <a:endParaRPr lang="en-US" altLang="ko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49"/>
          <p:cNvSpPr/>
          <p:nvPr/>
        </p:nvSpPr>
        <p:spPr>
          <a:xfrm>
            <a:off x="9549367" y="24698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대문짝만하게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달력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9549367" y="3500400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>
                <a:latin typeface="Malgun Gothic"/>
                <a:ea typeface="Malgun Gothic"/>
                <a:cs typeface="Malgun Gothic"/>
                <a:sym typeface="Malgun Gothic"/>
              </a:rPr>
              <a:t>출근</a:t>
            </a:r>
            <a:r>
              <a:rPr lang="en-US" altLang="ko" sz="20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2000">
                <a:latin typeface="Malgun Gothic"/>
                <a:ea typeface="Malgun Gothic"/>
                <a:cs typeface="Malgun Gothic"/>
                <a:sym typeface="Malgun Gothic"/>
              </a:rPr>
              <a:t>퇴근 버튼 누르면 시간 출력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000">
                <a:latin typeface="Malgun Gothic"/>
                <a:ea typeface="Malgun Gothic"/>
                <a:cs typeface="Malgun Gothic"/>
                <a:sym typeface="Malgun Gothic"/>
              </a:rPr>
              <a:t>달력에도 나올 듯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49"/>
          <p:cNvSpPr/>
          <p:nvPr/>
        </p:nvSpPr>
        <p:spPr>
          <a:xfrm>
            <a:off x="4003127" y="5304600"/>
            <a:ext cx="2252800" cy="8072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트레이너 계정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60;p50">
            <a:extLst>
              <a:ext uri="{FF2B5EF4-FFF2-40B4-BE49-F238E27FC236}">
                <a16:creationId xmlns:a16="http://schemas.microsoft.com/office/drawing/2014/main" id="{640D6A1A-EF43-D3C0-03B3-8C41FC2CFA3C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50"/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50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정보 수정도 이 페이지에서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50"/>
          <p:cNvSpPr/>
          <p:nvPr/>
        </p:nvSpPr>
        <p:spPr>
          <a:xfrm>
            <a:off x="9609167" y="2326076"/>
            <a:ext cx="2252800" cy="1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이름 전화번호 주소 사진은 바로 수정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9609167" y="3787833"/>
            <a:ext cx="2252800" cy="69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저장 버튼 누르면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50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개인정보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50"/>
          <p:cNvSpPr/>
          <p:nvPr/>
        </p:nvSpPr>
        <p:spPr>
          <a:xfrm>
            <a:off x="9609167" y="4723967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이름 전화번호 주소 사진 외 정보는 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readonly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 수정불가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50"/>
          <p:cNvSpPr/>
          <p:nvPr/>
        </p:nvSpPr>
        <p:spPr>
          <a:xfrm>
            <a:off x="6768300" y="5143500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45;p49">
            <a:extLst>
              <a:ext uri="{FF2B5EF4-FFF2-40B4-BE49-F238E27FC236}">
                <a16:creationId xmlns:a16="http://schemas.microsoft.com/office/drawing/2014/main" id="{0956C470-2C96-24F3-4E86-E34F5C764DB9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A3950-37ED-1550-034B-A0D413265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75" y="1960880"/>
            <a:ext cx="6525847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개설된 프로그램 관리 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2867033" y="1833800"/>
            <a:ext cx="5312800" cy="3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개설된 프로그램 목록</a:t>
            </a:r>
            <a:endParaRPr lang="en-US" altLang="ko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lang="en-US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r>
              <a:rPr lang="en-US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</a:t>
            </a:r>
          </a:p>
          <a:p>
            <a:pPr algn="ctr"/>
            <a:endParaRPr lang="en-US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자기가 맡은 프로그램의 목록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개설 신청 후 승인 대기 중인 프로그램 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개설된 자기 프로그램 관리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60;p50">
            <a:extLst>
              <a:ext uri="{FF2B5EF4-FFF2-40B4-BE49-F238E27FC236}">
                <a16:creationId xmlns:a16="http://schemas.microsoft.com/office/drawing/2014/main" id="{8526ADB0-6E8A-AD27-3E9B-9693F80B14F4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0F25B4DF-C859-A964-1B0E-C750C2FDE501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52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개설된 프로그램 관리 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52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기본적으로 프로그램 이름과 수강인원 목록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52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수강 승인 대기 중인 회원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거부 처리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60;p50">
            <a:extLst>
              <a:ext uri="{FF2B5EF4-FFF2-40B4-BE49-F238E27FC236}">
                <a16:creationId xmlns:a16="http://schemas.microsoft.com/office/drawing/2014/main" id="{23C73441-CAE6-A17C-C17A-2153E34DD112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DAFCF37C-71DE-B411-61E0-6439A0BD6F68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  <p:sp>
        <p:nvSpPr>
          <p:cNvPr id="4" name="Google Shape;545;p45">
            <a:extLst>
              <a:ext uri="{FF2B5EF4-FFF2-40B4-BE49-F238E27FC236}">
                <a16:creationId xmlns:a16="http://schemas.microsoft.com/office/drawing/2014/main" id="{5E9F8F9A-31A7-1838-DA0D-17CD621FD801}"/>
              </a:ext>
            </a:extLst>
          </p:cNvPr>
          <p:cNvSpPr/>
          <p:nvPr/>
        </p:nvSpPr>
        <p:spPr>
          <a:xfrm>
            <a:off x="2263140" y="1833800"/>
            <a:ext cx="6812933" cy="376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48;p45">
            <a:extLst>
              <a:ext uri="{FF2B5EF4-FFF2-40B4-BE49-F238E27FC236}">
                <a16:creationId xmlns:a16="http://schemas.microsoft.com/office/drawing/2014/main" id="{83E6AD15-6EC7-0CF8-EBC6-4666DC512009}"/>
              </a:ext>
            </a:extLst>
          </p:cNvPr>
          <p:cNvSpPr/>
          <p:nvPr/>
        </p:nvSpPr>
        <p:spPr>
          <a:xfrm>
            <a:off x="2844800" y="2409233"/>
            <a:ext cx="2050073" cy="291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사 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49;p45">
            <a:extLst>
              <a:ext uri="{FF2B5EF4-FFF2-40B4-BE49-F238E27FC236}">
                <a16:creationId xmlns:a16="http://schemas.microsoft.com/office/drawing/2014/main" id="{965ED39C-EDFE-C3C8-9781-C0C21F204980}"/>
              </a:ext>
            </a:extLst>
          </p:cNvPr>
          <p:cNvSpPr txBox="1"/>
          <p:nvPr/>
        </p:nvSpPr>
        <p:spPr>
          <a:xfrm>
            <a:off x="5619824" y="4544151"/>
            <a:ext cx="27252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신청 인원수 </a:t>
            </a:r>
            <a:r>
              <a:rPr lang="en-US" alt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정원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52;p45">
            <a:extLst>
              <a:ext uri="{FF2B5EF4-FFF2-40B4-BE49-F238E27FC236}">
                <a16:creationId xmlns:a16="http://schemas.microsoft.com/office/drawing/2014/main" id="{8E4E1579-3C02-914C-9968-F67F0A3938FB}"/>
              </a:ext>
            </a:extLst>
          </p:cNvPr>
          <p:cNvSpPr txBox="1"/>
          <p:nvPr/>
        </p:nvSpPr>
        <p:spPr>
          <a:xfrm>
            <a:off x="5217273" y="2053633"/>
            <a:ext cx="3285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명 </a:t>
            </a:r>
            <a:r>
              <a:rPr lang="en-US" altLang="ko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</a:t>
            </a:r>
            <a:r>
              <a:rPr lang="ko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</a:t>
            </a:r>
            <a:r>
              <a:rPr lang="en-US" altLang="ko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ex) </a:t>
            </a:r>
            <a:r>
              <a:rPr lang="ko-KR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요가 </a:t>
            </a:r>
            <a:r>
              <a:rPr lang="en-US" altLang="ko-KR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120</a:t>
            </a:r>
            <a:r>
              <a:rPr lang="ko-KR" altLang="en-US" sz="1467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</a:t>
            </a:r>
            <a:endParaRPr sz="1467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53;p45">
            <a:extLst>
              <a:ext uri="{FF2B5EF4-FFF2-40B4-BE49-F238E27FC236}">
                <a16:creationId xmlns:a16="http://schemas.microsoft.com/office/drawing/2014/main" id="{894B2B20-FD52-2EFE-208E-DE390EA7602B}"/>
              </a:ext>
            </a:extLst>
          </p:cNvPr>
          <p:cNvSpPr txBox="1"/>
          <p:nvPr/>
        </p:nvSpPr>
        <p:spPr>
          <a:xfrm>
            <a:off x="5217273" y="2400033"/>
            <a:ext cx="3302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설명</a:t>
            </a:r>
            <a:r>
              <a:rPr lang="en-US" altLang="ko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 효과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평일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555;p45">
            <a:extLst>
              <a:ext uri="{FF2B5EF4-FFF2-40B4-BE49-F238E27FC236}">
                <a16:creationId xmlns:a16="http://schemas.microsoft.com/office/drawing/2014/main" id="{9AD2EBDC-B879-48B0-D8ED-6299D9D9F6EC}"/>
              </a:ext>
            </a:extLst>
          </p:cNvPr>
          <p:cNvSpPr/>
          <p:nvPr/>
        </p:nvSpPr>
        <p:spPr>
          <a:xfrm>
            <a:off x="5331440" y="3551900"/>
            <a:ext cx="3302000" cy="916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b="1">
                <a:latin typeface="Malgun Gothic"/>
                <a:ea typeface="Malgun Gothic"/>
                <a:cs typeface="Malgun Gothic"/>
                <a:sym typeface="Malgun Gothic"/>
              </a:rPr>
              <a:t>트레이너 이름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b="1">
                <a:latin typeface="Malgun Gothic"/>
                <a:ea typeface="Malgun Gothic"/>
                <a:cs typeface="Malgun Gothic"/>
                <a:sym typeface="Malgun Gothic"/>
              </a:rPr>
              <a:t>트레이너 정보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56;p45">
            <a:extLst>
              <a:ext uri="{FF2B5EF4-FFF2-40B4-BE49-F238E27FC236}">
                <a16:creationId xmlns:a16="http://schemas.microsoft.com/office/drawing/2014/main" id="{53BEF990-E2EF-DE6A-1913-304543CC9BC4}"/>
              </a:ext>
            </a:extLst>
          </p:cNvPr>
          <p:cNvSpPr/>
          <p:nvPr/>
        </p:nvSpPr>
        <p:spPr>
          <a:xfrm>
            <a:off x="7769873" y="3641000"/>
            <a:ext cx="733200" cy="7228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57;p45">
            <a:extLst>
              <a:ext uri="{FF2B5EF4-FFF2-40B4-BE49-F238E27FC236}">
                <a16:creationId xmlns:a16="http://schemas.microsoft.com/office/drawing/2014/main" id="{996B2EAF-65F8-45EC-A8C4-AAAAA1E7D39A}"/>
              </a:ext>
            </a:extLst>
          </p:cNvPr>
          <p:cNvSpPr txBox="1"/>
          <p:nvPr/>
        </p:nvSpPr>
        <p:spPr>
          <a:xfrm>
            <a:off x="7615840" y="3551000"/>
            <a:ext cx="1219200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42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👦🏻</a:t>
            </a:r>
            <a:endParaRPr sz="42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개설된 프로그램 관리 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2867033" y="1833800"/>
            <a:ext cx="5312800" cy="3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발주할 품목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해주세요</a:t>
            </a:r>
            <a:endParaRPr lang="en-US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자기가 맡은 프로그램의 목록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 신청 후 승인 대기 중인 프로그램 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발주 작성 폼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60;p50">
            <a:extLst>
              <a:ext uri="{FF2B5EF4-FFF2-40B4-BE49-F238E27FC236}">
                <a16:creationId xmlns:a16="http://schemas.microsoft.com/office/drawing/2014/main" id="{8526ADB0-6E8A-AD27-3E9B-9693F80B14F4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0F25B4DF-C859-A964-1B0E-C750C2FDE501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815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51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개설된 프로그램 관리 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트레이너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2867033" y="1833800"/>
            <a:ext cx="5312800" cy="32563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폐기사유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, 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lang="en-US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51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자기가 맡은 프로그램의 목록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51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 신청 후 승인 대기 중인 프로그램 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폐기 대장 작성 폼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60;p50">
            <a:extLst>
              <a:ext uri="{FF2B5EF4-FFF2-40B4-BE49-F238E27FC236}">
                <a16:creationId xmlns:a16="http://schemas.microsoft.com/office/drawing/2014/main" id="{8526ADB0-6E8A-AD27-3E9B-9693F80B14F4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0F25B4DF-C859-A964-1B0E-C750C2FDE501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  <p:sp>
        <p:nvSpPr>
          <p:cNvPr id="4" name="Google Shape;796;p58">
            <a:extLst>
              <a:ext uri="{FF2B5EF4-FFF2-40B4-BE49-F238E27FC236}">
                <a16:creationId xmlns:a16="http://schemas.microsoft.com/office/drawing/2014/main" id="{137548E2-FEB5-810F-8233-CED740CECF56}"/>
              </a:ext>
            </a:extLst>
          </p:cNvPr>
          <p:cNvSpPr/>
          <p:nvPr/>
        </p:nvSpPr>
        <p:spPr>
          <a:xfrm>
            <a:off x="7343800" y="5284080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3733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Group_33.png">
            <a:extLst>
              <a:ext uri="{FF2B5EF4-FFF2-40B4-BE49-F238E27FC236}">
                <a16:creationId xmlns:a16="http://schemas.microsoft.com/office/drawing/2014/main" id="{0400A120-8895-D515-DAD6-32CBC7BF6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24293" r="12405" b="4423"/>
          <a:stretch/>
        </p:blipFill>
        <p:spPr>
          <a:xfrm>
            <a:off x="2560321" y="1922176"/>
            <a:ext cx="6797040" cy="3920304"/>
          </a:xfrm>
          <a:prstGeom prst="rect">
            <a:avLst/>
          </a:prstGeom>
        </p:spPr>
      </p:pic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0A0DC469-1C4C-5D78-4E6B-6F7233AD8159}"/>
              </a:ext>
            </a:extLst>
          </p:cNvPr>
          <p:cNvSpPr/>
          <p:nvPr/>
        </p:nvSpPr>
        <p:spPr>
          <a:xfrm>
            <a:off x="3810312" y="1071513"/>
            <a:ext cx="4856168" cy="5250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ea typeface="Malgun Gothic"/>
              </a:rPr>
              <a:t>리뷰 게시판</a:t>
            </a:r>
          </a:p>
        </p:txBody>
      </p:sp>
      <p:sp>
        <p:nvSpPr>
          <p:cNvPr id="2" name="Google Shape;660;p50">
            <a:extLst>
              <a:ext uri="{FF2B5EF4-FFF2-40B4-BE49-F238E27FC236}">
                <a16:creationId xmlns:a16="http://schemas.microsoft.com/office/drawing/2014/main" id="{146C4D2F-14EF-FE4A-88EA-991BEA3D8C3E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FD95837F-95E3-812B-1A63-B447AAD69686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5463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8;p36">
            <a:extLst>
              <a:ext uri="{FF2B5EF4-FFF2-40B4-BE49-F238E27FC236}">
                <a16:creationId xmlns:a16="http://schemas.microsoft.com/office/drawing/2014/main" id="{E1F9B5F4-88E4-44D1-B59F-21884F0FFBE1}"/>
              </a:ext>
            </a:extLst>
          </p:cNvPr>
          <p:cNvSpPr/>
          <p:nvPr/>
        </p:nvSpPr>
        <p:spPr>
          <a:xfrm>
            <a:off x="2560319" y="1010662"/>
            <a:ext cx="6263608" cy="4796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  <a:sym typeface="Malgun Gothic"/>
              </a:rPr>
              <a:t>리뷰 제목</a:t>
            </a:r>
            <a:r>
              <a:rPr lang="ko-KR" altLang="en-US" sz="3200" dirty="0">
                <a:ea typeface="Malgun Gothic"/>
                <a:sym typeface="Malgun Gothic"/>
              </a:rPr>
              <a:t> </a:t>
            </a:r>
            <a:r>
              <a:rPr lang="en-US" altLang="ko-KR" sz="3200" dirty="0">
                <a:ea typeface="Malgun Gothic"/>
                <a:sym typeface="Malgun Gothic"/>
              </a:rPr>
              <a:t>/ </a:t>
            </a:r>
            <a:r>
              <a:rPr lang="ko-KR" altLang="en-US" sz="3200" dirty="0">
                <a:ea typeface="Malgun Gothic"/>
                <a:sym typeface="Malgun Gothic"/>
              </a:rPr>
              <a:t>작성자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8" name="Google Shape;248;p36">
            <a:extLst>
              <a:ext uri="{FF2B5EF4-FFF2-40B4-BE49-F238E27FC236}">
                <a16:creationId xmlns:a16="http://schemas.microsoft.com/office/drawing/2014/main" id="{F8EA3749-F4CA-CE69-5D0F-6B3D921359E4}"/>
              </a:ext>
            </a:extLst>
          </p:cNvPr>
          <p:cNvSpPr/>
          <p:nvPr/>
        </p:nvSpPr>
        <p:spPr>
          <a:xfrm>
            <a:off x="2560319" y="1681951"/>
            <a:ext cx="6263607" cy="22398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>
                <a:ea typeface="Malgun Gothic"/>
              </a:rPr>
              <a:t>리뷰 </a:t>
            </a:r>
            <a:r>
              <a:rPr lang="ko-KR" altLang="en-US" sz="3200" dirty="0">
                <a:ea typeface="Malgun Gothic"/>
              </a:rPr>
              <a:t>내용</a:t>
            </a:r>
          </a:p>
        </p:txBody>
      </p:sp>
      <p:sp>
        <p:nvSpPr>
          <p:cNvPr id="2" name="Google Shape;248;p36">
            <a:extLst>
              <a:ext uri="{FF2B5EF4-FFF2-40B4-BE49-F238E27FC236}">
                <a16:creationId xmlns:a16="http://schemas.microsoft.com/office/drawing/2014/main" id="{D2273C83-D43D-4382-557C-A3085AF0F3BD}"/>
              </a:ext>
            </a:extLst>
          </p:cNvPr>
          <p:cNvSpPr/>
          <p:nvPr/>
        </p:nvSpPr>
        <p:spPr>
          <a:xfrm>
            <a:off x="2583005" y="4257041"/>
            <a:ext cx="6240923" cy="15854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관리자 코멘트</a:t>
            </a:r>
          </a:p>
        </p:txBody>
      </p:sp>
      <p:sp>
        <p:nvSpPr>
          <p:cNvPr id="4" name="Google Shape;660;p50">
            <a:extLst>
              <a:ext uri="{FF2B5EF4-FFF2-40B4-BE49-F238E27FC236}">
                <a16:creationId xmlns:a16="http://schemas.microsoft.com/office/drawing/2014/main" id="{B229A2D3-691F-0D0F-EBF0-3900E7C8799C}"/>
              </a:ext>
            </a:extLst>
          </p:cNvPr>
          <p:cNvSpPr/>
          <p:nvPr/>
        </p:nvSpPr>
        <p:spPr>
          <a:xfrm>
            <a:off x="389833" y="566167"/>
            <a:ext cx="1562739" cy="10304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45;p49">
            <a:extLst>
              <a:ext uri="{FF2B5EF4-FFF2-40B4-BE49-F238E27FC236}">
                <a16:creationId xmlns:a16="http://schemas.microsoft.com/office/drawing/2014/main" id="{EA310899-8254-5B0D-CC0B-D981901307C5}"/>
              </a:ext>
            </a:extLst>
          </p:cNvPr>
          <p:cNvSpPr/>
          <p:nvPr/>
        </p:nvSpPr>
        <p:spPr>
          <a:xfrm>
            <a:off x="389834" y="1833800"/>
            <a:ext cx="1562740" cy="4008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ea typeface="Malgun Gothic"/>
              </a:rPr>
              <a:t>공지사항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본사만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문의사항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</a:t>
            </a:r>
            <a:r>
              <a:rPr lang="ko-KR" altLang="en-US" sz="1400" dirty="0">
                <a:ea typeface="Malgun Gothic"/>
              </a:rPr>
              <a:t> </a:t>
            </a:r>
            <a:endParaRPr lang="en-US" altLang="ko-KR" sz="1400" dirty="0">
              <a:ea typeface="Malgun Gothic"/>
            </a:endParaRP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리뷰게시판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본</a:t>
            </a:r>
            <a:r>
              <a:rPr lang="en-US" altLang="ko-KR" sz="1400" dirty="0">
                <a:ea typeface="Malgun Gothic"/>
              </a:rPr>
              <a:t>/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 </a:t>
            </a:r>
            <a:r>
              <a:rPr lang="ko-KR" altLang="en-US" sz="1400" dirty="0">
                <a:ea typeface="Malgun Gothic"/>
              </a:rPr>
              <a:t>재고관리</a:t>
            </a:r>
            <a:endParaRPr lang="en-US" altLang="ko-KR" sz="1400" dirty="0">
              <a:ea typeface="Malgun Gothic"/>
            </a:endParaRPr>
          </a:p>
          <a:p>
            <a:pPr algn="ctr"/>
            <a:r>
              <a:rPr lang="en-US" altLang="ko-KR" sz="1400" dirty="0">
                <a:ea typeface="Malgun Gothic"/>
              </a:rPr>
              <a:t>(</a:t>
            </a:r>
            <a:r>
              <a:rPr lang="ko-KR" altLang="en-US" sz="1400" dirty="0">
                <a:ea typeface="Malgun Gothic"/>
              </a:rPr>
              <a:t>분점</a:t>
            </a:r>
            <a:r>
              <a:rPr lang="en-US" altLang="ko-KR" sz="1400" dirty="0">
                <a:ea typeface="Malgun Gothic"/>
              </a:rPr>
              <a:t>- </a:t>
            </a:r>
            <a:r>
              <a:rPr lang="ko-KR" altLang="en-US" sz="1400" dirty="0">
                <a:ea typeface="Malgun Gothic"/>
              </a:rPr>
              <a:t>발주 신청</a:t>
            </a:r>
            <a:r>
              <a:rPr lang="en-US" altLang="ko-KR" sz="1400" dirty="0">
                <a:ea typeface="Malgun Gothic"/>
              </a:rPr>
              <a:t>, </a:t>
            </a:r>
            <a:r>
              <a:rPr lang="ko-KR" altLang="en-US" sz="1400" dirty="0">
                <a:ea typeface="Malgun Gothic"/>
              </a:rPr>
              <a:t>재고현황</a:t>
            </a:r>
            <a:r>
              <a:rPr lang="en-US" altLang="ko-KR" sz="1400" dirty="0">
                <a:ea typeface="Malgun Gothic"/>
              </a:rPr>
              <a:t>) </a:t>
            </a:r>
          </a:p>
          <a:p>
            <a:pPr algn="ctr"/>
            <a:endParaRPr lang="en-US" altLang="ko-KR" sz="1400" dirty="0">
              <a:ea typeface="Malgun Gothic"/>
            </a:endParaRPr>
          </a:p>
          <a:p>
            <a:pPr algn="ctr"/>
            <a:r>
              <a:rPr lang="ko-KR" altLang="en-US" sz="1400" dirty="0">
                <a:ea typeface="Malgun Gothic"/>
              </a:rPr>
              <a:t>프로그램 목록</a:t>
            </a:r>
            <a:endParaRPr lang="en-US" altLang="ko-KR" sz="1400" dirty="0">
              <a:ea typeface="Malgun Gothic"/>
            </a:endParaRPr>
          </a:p>
        </p:txBody>
      </p:sp>
      <p:sp>
        <p:nvSpPr>
          <p:cNvPr id="10" name="Google Shape;796;p58">
            <a:extLst>
              <a:ext uri="{FF2B5EF4-FFF2-40B4-BE49-F238E27FC236}">
                <a16:creationId xmlns:a16="http://schemas.microsoft.com/office/drawing/2014/main" id="{D1D556E6-CB80-EBB1-C594-011695DF893A}"/>
              </a:ext>
            </a:extLst>
          </p:cNvPr>
          <p:cNvSpPr/>
          <p:nvPr/>
        </p:nvSpPr>
        <p:spPr>
          <a:xfrm>
            <a:off x="7707525" y="5898561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67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067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272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7"/>
          <p:cNvSpPr/>
          <p:nvPr/>
        </p:nvSpPr>
        <p:spPr>
          <a:xfrm>
            <a:off x="134278" y="2716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57"/>
          <p:cNvSpPr/>
          <p:nvPr/>
        </p:nvSpPr>
        <p:spPr>
          <a:xfrm>
            <a:off x="552644" y="62970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57"/>
          <p:cNvSpPr/>
          <p:nvPr/>
        </p:nvSpPr>
        <p:spPr>
          <a:xfrm>
            <a:off x="9549367" y="4087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57"/>
          <p:cNvSpPr/>
          <p:nvPr/>
        </p:nvSpPr>
        <p:spPr>
          <a:xfrm>
            <a:off x="9549367" y="1439267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이동되는 페이지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57"/>
          <p:cNvSpPr/>
          <p:nvPr/>
        </p:nvSpPr>
        <p:spPr>
          <a:xfrm>
            <a:off x="9549367" y="24698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대문짝만하게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달력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57"/>
          <p:cNvSpPr/>
          <p:nvPr/>
        </p:nvSpPr>
        <p:spPr>
          <a:xfrm>
            <a:off x="9549367" y="3500400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출근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퇴근 버튼 누르면 시간 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달력에도 나올 듯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57"/>
          <p:cNvSpPr/>
          <p:nvPr/>
        </p:nvSpPr>
        <p:spPr>
          <a:xfrm>
            <a:off x="4268913" y="53578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본사 직원 계정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2D0CD3A2-42AC-202A-DE1E-9236A6307D57}"/>
              </a:ext>
            </a:extLst>
          </p:cNvPr>
          <p:cNvSpPr/>
          <p:nvPr/>
        </p:nvSpPr>
        <p:spPr>
          <a:xfrm>
            <a:off x="504537" y="196088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56D8D-B176-3F48-E7F9-33F5855AA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8"/>
          <a:stretch/>
        </p:blipFill>
        <p:spPr>
          <a:xfrm>
            <a:off x="3348279" y="691454"/>
            <a:ext cx="4011148" cy="453529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78CBC78-4A8C-4908-EE14-CF6015784B4C}"/>
              </a:ext>
            </a:extLst>
          </p:cNvPr>
          <p:cNvGrpSpPr/>
          <p:nvPr/>
        </p:nvGrpSpPr>
        <p:grpSpPr>
          <a:xfrm>
            <a:off x="3200137" y="629707"/>
            <a:ext cx="806761" cy="400110"/>
            <a:chOff x="4727047" y="5307508"/>
            <a:chExt cx="388720" cy="19278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ED2916-16F4-E114-C6B2-53FF091B828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27">
              <a:extLst>
                <a:ext uri="{FF2B5EF4-FFF2-40B4-BE49-F238E27FC236}">
                  <a16:creationId xmlns:a16="http://schemas.microsoft.com/office/drawing/2014/main" id="{F80345B5-4D53-6270-061D-E70C5A8C0F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C0AFD7-6D8F-9559-D869-AAC1976E2829}"/>
              </a:ext>
            </a:extLst>
          </p:cNvPr>
          <p:cNvGrpSpPr/>
          <p:nvPr/>
        </p:nvGrpSpPr>
        <p:grpSpPr>
          <a:xfrm>
            <a:off x="4547092" y="2131820"/>
            <a:ext cx="806761" cy="400110"/>
            <a:chOff x="4727047" y="5307508"/>
            <a:chExt cx="388720" cy="19278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AC39F1-94B5-3AA1-604F-E73BC7AC85B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912C7BDC-DBAE-66B4-471D-3122685EAB1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58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정보 수정도 이 페이지에서 실행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58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58"/>
          <p:cNvSpPr/>
          <p:nvPr/>
        </p:nvSpPr>
        <p:spPr>
          <a:xfrm>
            <a:off x="9609167" y="2326076"/>
            <a:ext cx="2252800" cy="127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이름 전화번호 주소 사진은 바로 수정 가능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58"/>
          <p:cNvSpPr/>
          <p:nvPr/>
        </p:nvSpPr>
        <p:spPr>
          <a:xfrm>
            <a:off x="9609167" y="3787833"/>
            <a:ext cx="2252800" cy="69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저장 버튼 누르면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58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개인정보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58"/>
          <p:cNvSpPr/>
          <p:nvPr/>
        </p:nvSpPr>
        <p:spPr>
          <a:xfrm>
            <a:off x="9609167" y="4723967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이름 전화번호 주소 사진 외 정보는 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readonly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 수정불가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58"/>
          <p:cNvSpPr/>
          <p:nvPr/>
        </p:nvSpPr>
        <p:spPr>
          <a:xfrm>
            <a:off x="6768300" y="5143500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10BE501C-0075-4D19-DF45-16DF8A09D254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18C744F5-F5DA-681E-CAF9-1B19AF2724FB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0B0A4-062F-DE59-BD91-45978D31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75" y="1950720"/>
            <a:ext cx="6525847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294237" y="318255"/>
            <a:ext cx="3737809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ko" alt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일정</a:t>
            </a:r>
            <a:endParaRPr sz="2400"/>
          </a:p>
        </p:txBody>
      </p:sp>
      <p:graphicFrame>
        <p:nvGraphicFramePr>
          <p:cNvPr id="168" name="Google Shape;168;p32"/>
          <p:cNvGraphicFramePr/>
          <p:nvPr>
            <p:extLst>
              <p:ext uri="{D42A27DB-BD31-4B8C-83A1-F6EECF244321}">
                <p14:modId xmlns:p14="http://schemas.microsoft.com/office/powerpoint/2010/main" val="3995181570"/>
              </p:ext>
            </p:extLst>
          </p:nvPr>
        </p:nvGraphicFramePr>
        <p:xfrm>
          <a:off x="294234" y="724523"/>
          <a:ext cx="11397892" cy="56166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8423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26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기획일정</a:t>
                      </a:r>
                      <a:endParaRPr sz="1700" dirty="0"/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12월 첫째주</a:t>
                      </a:r>
                      <a:endParaRPr sz="17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12월 둘째주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12월 셋째주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12월 넷째주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1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5W</a:t>
                      </a:r>
                      <a:endParaRPr sz="17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7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700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Business modeling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Benchmarking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Value Proposition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 Modeling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 Policy</a:t>
                      </a:r>
                      <a:endParaRPr sz="1700"/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66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" sz="9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interface</a:t>
                      </a:r>
                      <a:endParaRPr sz="1700"/>
                    </a:p>
                  </a:txBody>
                  <a:tcPr marL="121933" marR="121933" marT="54867" marB="54867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A5A5A5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/>
          <p:nvPr/>
        </p:nvSpPr>
        <p:spPr>
          <a:xfrm>
            <a:off x="215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59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직원 관리 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59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59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분점 모든 직원 목록 출력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59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가입 승인 요청 목록 출력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거부 처리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59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직원 관리 목록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66B679FE-6C89-EAA0-22F9-6B5098FCB537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F9FBF340-CED1-78D6-695B-07D53AD8A257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95F00C-94E9-87D9-3D4D-4AAE3C05DC87}"/>
              </a:ext>
            </a:extLst>
          </p:cNvPr>
          <p:cNvGraphicFramePr>
            <a:graphicFrameLocks noGrp="1"/>
          </p:cNvGraphicFramePr>
          <p:nvPr/>
        </p:nvGraphicFramePr>
        <p:xfrm>
          <a:off x="2257740" y="2142125"/>
          <a:ext cx="6700025" cy="334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05">
                  <a:extLst>
                    <a:ext uri="{9D8B030D-6E8A-4147-A177-3AD203B41FA5}">
                      <a16:colId xmlns:a16="http://schemas.microsoft.com/office/drawing/2014/main" val="3144536267"/>
                    </a:ext>
                  </a:extLst>
                </a:gridCol>
                <a:gridCol w="1340005">
                  <a:extLst>
                    <a:ext uri="{9D8B030D-6E8A-4147-A177-3AD203B41FA5}">
                      <a16:colId xmlns:a16="http://schemas.microsoft.com/office/drawing/2014/main" val="3414557906"/>
                    </a:ext>
                  </a:extLst>
                </a:gridCol>
                <a:gridCol w="1340005">
                  <a:extLst>
                    <a:ext uri="{9D8B030D-6E8A-4147-A177-3AD203B41FA5}">
                      <a16:colId xmlns:a16="http://schemas.microsoft.com/office/drawing/2014/main" val="1673519096"/>
                    </a:ext>
                  </a:extLst>
                </a:gridCol>
                <a:gridCol w="1340005">
                  <a:extLst>
                    <a:ext uri="{9D8B030D-6E8A-4147-A177-3AD203B41FA5}">
                      <a16:colId xmlns:a16="http://schemas.microsoft.com/office/drawing/2014/main" val="496093902"/>
                    </a:ext>
                  </a:extLst>
                </a:gridCol>
                <a:gridCol w="1340005">
                  <a:extLst>
                    <a:ext uri="{9D8B030D-6E8A-4147-A177-3AD203B41FA5}">
                      <a16:colId xmlns:a16="http://schemas.microsoft.com/office/drawing/2014/main" val="4171625599"/>
                    </a:ext>
                  </a:extLst>
                </a:gridCol>
              </a:tblGrid>
              <a:tr h="428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직원이름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생년월일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전화번호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지점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활성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비활성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06056462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9070493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8554734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94088472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51616211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91002719"/>
                  </a:ext>
                </a:extLst>
              </a:tr>
            </a:tbl>
          </a:graphicData>
        </a:graphic>
      </p:graphicFrame>
      <p:sp>
        <p:nvSpPr>
          <p:cNvPr id="7" name="Google Shape;796;p58">
            <a:extLst>
              <a:ext uri="{FF2B5EF4-FFF2-40B4-BE49-F238E27FC236}">
                <a16:creationId xmlns:a16="http://schemas.microsoft.com/office/drawing/2014/main" id="{B89E98F9-906C-3F53-F3DC-65662E74694F}"/>
              </a:ext>
            </a:extLst>
          </p:cNvPr>
          <p:cNvSpPr/>
          <p:nvPr/>
        </p:nvSpPr>
        <p:spPr>
          <a:xfrm>
            <a:off x="7394600" y="5579664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796;p58">
            <a:extLst>
              <a:ext uri="{FF2B5EF4-FFF2-40B4-BE49-F238E27FC236}">
                <a16:creationId xmlns:a16="http://schemas.microsoft.com/office/drawing/2014/main" id="{94C2305B-75A3-81F4-E09B-722947B0950D}"/>
              </a:ext>
            </a:extLst>
          </p:cNvPr>
          <p:cNvSpPr/>
          <p:nvPr/>
        </p:nvSpPr>
        <p:spPr>
          <a:xfrm>
            <a:off x="7394600" y="1327500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B79FA-8C6D-3592-6AA1-2D8CC83E4EFE}"/>
              </a:ext>
            </a:extLst>
          </p:cNvPr>
          <p:cNvSpPr txBox="1"/>
          <p:nvPr/>
        </p:nvSpPr>
        <p:spPr>
          <a:xfrm>
            <a:off x="6197474" y="2601235"/>
            <a:ext cx="119712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dirty="0"/>
              <a:t>Select option </a:t>
            </a:r>
            <a:r>
              <a:rPr lang="ko-KR" altLang="en-US" sz="1067" dirty="0"/>
              <a:t>사용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838816-A717-536E-136A-A2364F5961F1}"/>
              </a:ext>
            </a:extLst>
          </p:cNvPr>
          <p:cNvGrpSpPr/>
          <p:nvPr/>
        </p:nvGrpSpPr>
        <p:grpSpPr>
          <a:xfrm>
            <a:off x="2458110" y="976520"/>
            <a:ext cx="806761" cy="400110"/>
            <a:chOff x="4727047" y="5307508"/>
            <a:chExt cx="388720" cy="19278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B154BF7-CC77-99CA-E471-D9DF980E19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E3EE51AF-1F03-7BBA-5574-731A3F8C52E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0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60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프로그램 관리 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60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60"/>
          <p:cNvSpPr/>
          <p:nvPr/>
        </p:nvSpPr>
        <p:spPr>
          <a:xfrm>
            <a:off x="9609167" y="2326051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분점 모든 프로그램 목록 출력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60"/>
          <p:cNvSpPr/>
          <p:nvPr/>
        </p:nvSpPr>
        <p:spPr>
          <a:xfrm>
            <a:off x="9609167" y="3324633"/>
            <a:ext cx="2252800" cy="115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개설 승인 요청 목록 출력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거부 처리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60"/>
          <p:cNvSpPr/>
          <p:nvPr/>
        </p:nvSpPr>
        <p:spPr>
          <a:xfrm>
            <a:off x="2867033" y="12158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직원 추가 페이지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B8178605-4C8B-F4AB-B283-FCD0AF1CBAF0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B2DAAAA4-5107-A062-4095-123F5BB091FC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385CA8-6C95-86EF-1FDC-E1122C7FE10E}"/>
              </a:ext>
            </a:extLst>
          </p:cNvPr>
          <p:cNvGraphicFramePr>
            <a:graphicFrameLocks noGrp="1"/>
          </p:cNvGraphicFramePr>
          <p:nvPr/>
        </p:nvGraphicFramePr>
        <p:xfrm>
          <a:off x="2735261" y="2134701"/>
          <a:ext cx="5992180" cy="318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36">
                  <a:extLst>
                    <a:ext uri="{9D8B030D-6E8A-4147-A177-3AD203B41FA5}">
                      <a16:colId xmlns:a16="http://schemas.microsoft.com/office/drawing/2014/main" val="3144536267"/>
                    </a:ext>
                  </a:extLst>
                </a:gridCol>
                <a:gridCol w="4793744">
                  <a:extLst>
                    <a:ext uri="{9D8B030D-6E8A-4147-A177-3AD203B41FA5}">
                      <a16:colId xmlns:a16="http://schemas.microsoft.com/office/drawing/2014/main" val="3414557906"/>
                    </a:ext>
                  </a:extLst>
                </a:gridCol>
              </a:tblGrid>
              <a:tr h="583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아이디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ㅁㄴㄹㄴㅇ</a:t>
                      </a:r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907049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비밀번호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ㄴㅇㄹ</a:t>
                      </a:r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8554734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ㄴㅇㄹ</a:t>
                      </a:r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94088472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지점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ㅇ</a:t>
                      </a:r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51616211"/>
                  </a:ext>
                </a:extLst>
              </a:tr>
              <a:tr h="583207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91002719"/>
                  </a:ext>
                </a:extLst>
              </a:tr>
            </a:tbl>
          </a:graphicData>
        </a:graphic>
      </p:graphicFrame>
      <p:sp>
        <p:nvSpPr>
          <p:cNvPr id="5" name="Google Shape;796;p58">
            <a:extLst>
              <a:ext uri="{FF2B5EF4-FFF2-40B4-BE49-F238E27FC236}">
                <a16:creationId xmlns:a16="http://schemas.microsoft.com/office/drawing/2014/main" id="{EF981BB8-56E4-4079-718B-CAE221F6F1DA}"/>
              </a:ext>
            </a:extLst>
          </p:cNvPr>
          <p:cNvSpPr/>
          <p:nvPr/>
        </p:nvSpPr>
        <p:spPr>
          <a:xfrm>
            <a:off x="7323480" y="5191949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5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65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65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65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검색 기능을 이용해서 원하는 연관 검색어만 추출 가능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p65"/>
          <p:cNvSpPr/>
          <p:nvPr/>
        </p:nvSpPr>
        <p:spPr>
          <a:xfrm>
            <a:off x="2867033" y="1114284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93" name="Google Shape;893;p65"/>
          <p:cNvGraphicFramePr/>
          <p:nvPr/>
        </p:nvGraphicFramePr>
        <p:xfrm>
          <a:off x="2867034" y="2149900"/>
          <a:ext cx="5805132" cy="4145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lt1"/>
                          </a:solidFill>
                        </a:rPr>
                        <a:t>조회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94" name="Google Shape;8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01" y="1717501"/>
            <a:ext cx="2604967" cy="380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65"/>
          <p:cNvSpPr/>
          <p:nvPr/>
        </p:nvSpPr>
        <p:spPr>
          <a:xfrm>
            <a:off x="9609167" y="34427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제목의 내용을 클릭시</a:t>
            </a:r>
            <a:r>
              <a:rPr lang="en-US" altLang="ko" sz="12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200">
                <a:latin typeface="Malgun Gothic"/>
                <a:ea typeface="Malgun Gothic"/>
                <a:cs typeface="Malgun Gothic"/>
                <a:sym typeface="Malgun Gothic"/>
              </a:rPr>
              <a:t>상세페이지로 이동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09DC5C6C-D436-2CDB-9F32-133E9C3C65C3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CFA2370C-E5C7-4A82-731F-E017FACC1235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sp>
        <p:nvSpPr>
          <p:cNvPr id="4" name="Google Shape;837;p61">
            <a:extLst>
              <a:ext uri="{FF2B5EF4-FFF2-40B4-BE49-F238E27FC236}">
                <a16:creationId xmlns:a16="http://schemas.microsoft.com/office/drawing/2014/main" id="{1A8917FC-1B61-EA00-29C1-10D3E3B33BB4}"/>
              </a:ext>
            </a:extLst>
          </p:cNvPr>
          <p:cNvSpPr/>
          <p:nvPr/>
        </p:nvSpPr>
        <p:spPr>
          <a:xfrm>
            <a:off x="7317488" y="762944"/>
            <a:ext cx="1515200" cy="80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400"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4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40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009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66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공지사항 상세페이지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66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100">
                <a:latin typeface="Malgun Gothic"/>
                <a:ea typeface="Malgun Gothic"/>
                <a:cs typeface="Malgun Gothic"/>
                <a:sym typeface="Malgun Gothic"/>
              </a:rPr>
              <a:t>댓글 작성을 할 수 있음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3752249" y="1114284"/>
            <a:ext cx="2812784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7" name="Google Shape;907;p66"/>
          <p:cNvGraphicFramePr/>
          <p:nvPr/>
        </p:nvGraphicFramePr>
        <p:xfrm>
          <a:off x="2524366" y="1959133"/>
          <a:ext cx="6291265" cy="411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제목</a:t>
                      </a:r>
                      <a:endParaRPr sz="1100" dirty="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—-------------</a:t>
                      </a:r>
                      <a:endParaRPr sz="1100" dirty="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8" name="Google Shape;908;p66"/>
          <p:cNvSpPr/>
          <p:nvPr/>
        </p:nvSpPr>
        <p:spPr>
          <a:xfrm>
            <a:off x="2524368" y="2661920"/>
            <a:ext cx="6291265" cy="24282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>
                <a:latin typeface="Malgun Gothic"/>
                <a:ea typeface="Malgun Gothic"/>
                <a:cs typeface="Malgun Gothic"/>
                <a:sym typeface="Malgun Gothic"/>
              </a:rPr>
              <a:t>공지사항 내용</a:t>
            </a:r>
            <a:endParaRPr sz="1333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2CE72D24-3E4A-6479-0F6E-F756A6D395D5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D8E60D73-A8AC-8071-5F91-A713957158D3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sp>
        <p:nvSpPr>
          <p:cNvPr id="4" name="Google Shape;796;p58">
            <a:extLst>
              <a:ext uri="{FF2B5EF4-FFF2-40B4-BE49-F238E27FC236}">
                <a16:creationId xmlns:a16="http://schemas.microsoft.com/office/drawing/2014/main" id="{5F45DB5F-BB10-851D-B5CB-B7C7F9A484DB}"/>
              </a:ext>
            </a:extLst>
          </p:cNvPr>
          <p:cNvSpPr/>
          <p:nvPr/>
        </p:nvSpPr>
        <p:spPr>
          <a:xfrm>
            <a:off x="7323480" y="5191949"/>
            <a:ext cx="1492152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3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3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63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상세보기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63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63"/>
          <p:cNvSpPr/>
          <p:nvPr/>
        </p:nvSpPr>
        <p:spPr>
          <a:xfrm>
            <a:off x="2860833" y="1449948"/>
            <a:ext cx="5312800" cy="3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유효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기간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63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수정폼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63"/>
          <p:cNvSpPr/>
          <p:nvPr/>
        </p:nvSpPr>
        <p:spPr>
          <a:xfrm>
            <a:off x="2860833" y="757067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 상세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63"/>
          <p:cNvSpPr/>
          <p:nvPr/>
        </p:nvSpPr>
        <p:spPr>
          <a:xfrm>
            <a:off x="6600900" y="5455040"/>
            <a:ext cx="1515200" cy="80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63"/>
          <p:cNvSpPr/>
          <p:nvPr/>
        </p:nvSpPr>
        <p:spPr>
          <a:xfrm>
            <a:off x="3011367" y="5408052"/>
            <a:ext cx="1515200" cy="80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공지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53C2A593-DA09-CAB9-9064-42D62A499F63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9FBE6100-FE59-5171-A612-6CC42BBCA365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64"/>
          <p:cNvSpPr/>
          <p:nvPr/>
        </p:nvSpPr>
        <p:spPr>
          <a:xfrm>
            <a:off x="2856873" y="1604933"/>
            <a:ext cx="5312800" cy="39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19170" indent="609585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유효</a:t>
            </a:r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기간 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2856873" y="759553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공지 수정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1" name="Google Shape;881;p64"/>
          <p:cNvSpPr/>
          <p:nvPr/>
        </p:nvSpPr>
        <p:spPr>
          <a:xfrm>
            <a:off x="7463623" y="5475913"/>
            <a:ext cx="1515200" cy="80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1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6"/>
          <p:cNvSpPr/>
          <p:nvPr/>
        </p:nvSpPr>
        <p:spPr>
          <a:xfrm>
            <a:off x="163567" y="318700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2400" dirty="0"/>
          </a:p>
        </p:txBody>
      </p:sp>
      <p:sp>
        <p:nvSpPr>
          <p:cNvPr id="754" name="Google Shape;754;p56"/>
          <p:cNvSpPr txBox="1"/>
          <p:nvPr/>
        </p:nvSpPr>
        <p:spPr>
          <a:xfrm>
            <a:off x="2162067" y="1379900"/>
            <a:ext cx="6312400" cy="10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42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게시판</a:t>
            </a:r>
            <a:endParaRPr sz="426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56"/>
          <p:cNvSpPr txBox="1"/>
          <p:nvPr/>
        </p:nvSpPr>
        <p:spPr>
          <a:xfrm>
            <a:off x="339433" y="1359300"/>
            <a:ext cx="1565200" cy="11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정보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56"/>
          <p:cNvSpPr/>
          <p:nvPr/>
        </p:nvSpPr>
        <p:spPr>
          <a:xfrm>
            <a:off x="339432" y="2694977"/>
            <a:ext cx="1565200" cy="34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사이드 바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상세메뉴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56"/>
          <p:cNvSpPr txBox="1"/>
          <p:nvPr/>
        </p:nvSpPr>
        <p:spPr>
          <a:xfrm>
            <a:off x="2283300" y="2714133"/>
            <a:ext cx="6191200" cy="32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문의글 리스트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제목클릭시 문의 상세보기페이지로 이동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56"/>
          <p:cNvSpPr txBox="1"/>
          <p:nvPr/>
        </p:nvSpPr>
        <p:spPr>
          <a:xfrm>
            <a:off x="7491267" y="2767933"/>
            <a:ext cx="829600" cy="3134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본사직원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지점직원 로그인시 수정 삭제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출력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56"/>
          <p:cNvSpPr txBox="1"/>
          <p:nvPr/>
        </p:nvSpPr>
        <p:spPr>
          <a:xfrm>
            <a:off x="9391233" y="327800"/>
            <a:ext cx="2653200" cy="11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구체적인 구현 내용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전체적으로 동일한 문의게시판 페이지 출력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6"/>
          <p:cNvSpPr txBox="1"/>
          <p:nvPr/>
        </p:nvSpPr>
        <p:spPr>
          <a:xfrm>
            <a:off x="9391233" y="1640267"/>
            <a:ext cx="2653200" cy="16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다만 본사 직원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직원의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 분기문을 사용하여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문의게시판의 수정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출력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0, 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지점직원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이상의 레벨로 구성</a:t>
            </a:r>
            <a:r>
              <a:rPr lang="en-US" altLang="ko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chemeClr val="dk1"/>
              </a:buClr>
              <a:buSzPts val="1100"/>
            </a:pP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6"/>
          <p:cNvSpPr txBox="1"/>
          <p:nvPr/>
        </p:nvSpPr>
        <p:spPr>
          <a:xfrm>
            <a:off x="9391233" y="3451533"/>
            <a:ext cx="2653200" cy="9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챗봇아이콘은 모든페이지에 출력하여 어디서든 연결가능하게끔 구현</a:t>
            </a:r>
            <a:endParaRPr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3809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9;p16">
            <a:extLst>
              <a:ext uri="{FF2B5EF4-FFF2-40B4-BE49-F238E27FC236}">
                <a16:creationId xmlns:a16="http://schemas.microsoft.com/office/drawing/2014/main" id="{46B73358-B79D-1862-E786-864D8E340E1B}"/>
              </a:ext>
            </a:extLst>
          </p:cNvPr>
          <p:cNvSpPr txBox="1"/>
          <p:nvPr/>
        </p:nvSpPr>
        <p:spPr>
          <a:xfrm>
            <a:off x="-403181" y="213399"/>
            <a:ext cx="3194359" cy="4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" altLang="en-US" b="1" dirty="0">
                <a:solidFill>
                  <a:schemeClr val="dk2"/>
                </a:solidFill>
                <a:ea typeface="맑은 고딕"/>
              </a:rPr>
              <a:t>       문의게시판 상세</a:t>
            </a:r>
            <a:endParaRPr lang="ko-KR" altLang="en-US" dirty="0">
              <a:solidFill>
                <a:schemeClr val="dk2"/>
              </a:solidFill>
            </a:endParaRPr>
          </a:p>
        </p:txBody>
      </p:sp>
      <p:sp>
        <p:nvSpPr>
          <p:cNvPr id="3" name="Google Shape;248;p36">
            <a:extLst>
              <a:ext uri="{FF2B5EF4-FFF2-40B4-BE49-F238E27FC236}">
                <a16:creationId xmlns:a16="http://schemas.microsoft.com/office/drawing/2014/main" id="{E1F9B5F4-88E4-44D1-B59F-21884F0FFBE1}"/>
              </a:ext>
            </a:extLst>
          </p:cNvPr>
          <p:cNvSpPr/>
          <p:nvPr/>
        </p:nvSpPr>
        <p:spPr>
          <a:xfrm>
            <a:off x="2791181" y="1143853"/>
            <a:ext cx="7865534" cy="4177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  <a:sym typeface="Malgun Gothic"/>
              </a:rPr>
              <a:t>문의 제목</a:t>
            </a:r>
            <a:r>
              <a:rPr lang="ko-KR" altLang="en-US" sz="3200" dirty="0">
                <a:ea typeface="Malgun Gothic"/>
                <a:sym typeface="Malgun Gothic"/>
              </a:rPr>
              <a:t> </a:t>
            </a:r>
            <a:endParaRPr lang="ko-KR" altLang="en-US" sz="3200" dirty="0">
              <a:ea typeface="Malgun Gothic"/>
            </a:endParaRPr>
          </a:p>
        </p:txBody>
      </p:sp>
      <p:sp>
        <p:nvSpPr>
          <p:cNvPr id="5" name="Google Shape;248;p36">
            <a:extLst>
              <a:ext uri="{FF2B5EF4-FFF2-40B4-BE49-F238E27FC236}">
                <a16:creationId xmlns:a16="http://schemas.microsoft.com/office/drawing/2014/main" id="{B5AA689A-0DB7-30FC-E53E-A7F14DA57966}"/>
              </a:ext>
            </a:extLst>
          </p:cNvPr>
          <p:cNvSpPr/>
          <p:nvPr/>
        </p:nvSpPr>
        <p:spPr>
          <a:xfrm>
            <a:off x="2791181" y="1755316"/>
            <a:ext cx="7865534" cy="3545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작성자</a:t>
            </a:r>
          </a:p>
        </p:txBody>
      </p:sp>
      <p:sp>
        <p:nvSpPr>
          <p:cNvPr id="8" name="Google Shape;248;p36">
            <a:extLst>
              <a:ext uri="{FF2B5EF4-FFF2-40B4-BE49-F238E27FC236}">
                <a16:creationId xmlns:a16="http://schemas.microsoft.com/office/drawing/2014/main" id="{F8EA3749-F4CA-CE69-5D0F-6B3D921359E4}"/>
              </a:ext>
            </a:extLst>
          </p:cNvPr>
          <p:cNvSpPr/>
          <p:nvPr/>
        </p:nvSpPr>
        <p:spPr>
          <a:xfrm>
            <a:off x="2791178" y="2117135"/>
            <a:ext cx="7865533" cy="2866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 dirty="0">
                <a:ea typeface="Malgun Gothic"/>
              </a:rPr>
              <a:t>문의 내용</a:t>
            </a:r>
          </a:p>
        </p:txBody>
      </p:sp>
      <p:sp>
        <p:nvSpPr>
          <p:cNvPr id="2" name="Google Shape;248;p36">
            <a:extLst>
              <a:ext uri="{FF2B5EF4-FFF2-40B4-BE49-F238E27FC236}">
                <a16:creationId xmlns:a16="http://schemas.microsoft.com/office/drawing/2014/main" id="{D2273C83-D43D-4382-557C-A3085AF0F3BD}"/>
              </a:ext>
            </a:extLst>
          </p:cNvPr>
          <p:cNvSpPr/>
          <p:nvPr/>
        </p:nvSpPr>
        <p:spPr>
          <a:xfrm>
            <a:off x="2795499" y="5133163"/>
            <a:ext cx="7837048" cy="812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관리자 코멘트 (관리자 </a:t>
            </a:r>
            <a:r>
              <a:rPr lang="ko-KR" altLang="en-US" sz="2400" dirty="0" err="1">
                <a:ea typeface="Malgun Gothic"/>
              </a:rPr>
              <a:t>로그인시</a:t>
            </a:r>
            <a:r>
              <a:rPr lang="ko-KR" altLang="en-US" sz="2400" dirty="0">
                <a:ea typeface="Malgun Gothic"/>
              </a:rPr>
              <a:t> 작성가능) </a:t>
            </a:r>
          </a:p>
        </p:txBody>
      </p:sp>
      <p:sp>
        <p:nvSpPr>
          <p:cNvPr id="4" name="Google Shape;755;p56">
            <a:extLst>
              <a:ext uri="{FF2B5EF4-FFF2-40B4-BE49-F238E27FC236}">
                <a16:creationId xmlns:a16="http://schemas.microsoft.com/office/drawing/2014/main" id="{7446D71F-F9AB-69C3-628C-C879167C6EEA}"/>
              </a:ext>
            </a:extLst>
          </p:cNvPr>
          <p:cNvSpPr txBox="1"/>
          <p:nvPr/>
        </p:nvSpPr>
        <p:spPr>
          <a:xfrm>
            <a:off x="576499" y="1152320"/>
            <a:ext cx="1565200" cy="11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정보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756;p56">
            <a:extLst>
              <a:ext uri="{FF2B5EF4-FFF2-40B4-BE49-F238E27FC236}">
                <a16:creationId xmlns:a16="http://schemas.microsoft.com/office/drawing/2014/main" id="{CF075CEF-2968-68DB-2244-8CD876FD5449}"/>
              </a:ext>
            </a:extLst>
          </p:cNvPr>
          <p:cNvSpPr/>
          <p:nvPr/>
        </p:nvSpPr>
        <p:spPr>
          <a:xfrm>
            <a:off x="576498" y="2487997"/>
            <a:ext cx="1565200" cy="34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사이드 바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상세메뉴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6218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2856873" y="759553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발주 승인 관리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graphicFrame>
        <p:nvGraphicFramePr>
          <p:cNvPr id="4" name="Google Shape;893;p65">
            <a:extLst>
              <a:ext uri="{FF2B5EF4-FFF2-40B4-BE49-F238E27FC236}">
                <a16:creationId xmlns:a16="http://schemas.microsoft.com/office/drawing/2014/main" id="{7F76CE05-1DCA-B4C7-C91F-01AE8F8F6327}"/>
              </a:ext>
            </a:extLst>
          </p:cNvPr>
          <p:cNvGraphicFramePr/>
          <p:nvPr/>
        </p:nvGraphicFramePr>
        <p:xfrm>
          <a:off x="2420936" y="1965620"/>
          <a:ext cx="6377625" cy="33295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919784888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발주목록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수량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신청일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지점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결재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dk1"/>
                          </a:solidFill>
                        </a:rPr>
                        <a:t>미승인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AF67BAF-4299-9417-4E20-15D08018063E}"/>
              </a:ext>
            </a:extLst>
          </p:cNvPr>
          <p:cNvGrpSpPr/>
          <p:nvPr/>
        </p:nvGrpSpPr>
        <p:grpSpPr>
          <a:xfrm>
            <a:off x="2420935" y="520974"/>
            <a:ext cx="806761" cy="400110"/>
            <a:chOff x="4727047" y="5307508"/>
            <a:chExt cx="388720" cy="19278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AC3771C-EEAA-46F0-695B-60BCB2E168E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B57FF367-8228-0803-42F3-61E9A24664C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95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2856873" y="759553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지점별 재고 현황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graphicFrame>
        <p:nvGraphicFramePr>
          <p:cNvPr id="4" name="Google Shape;893;p65">
            <a:extLst>
              <a:ext uri="{FF2B5EF4-FFF2-40B4-BE49-F238E27FC236}">
                <a16:creationId xmlns:a16="http://schemas.microsoft.com/office/drawing/2014/main" id="{7F76CE05-1DCA-B4C7-C91F-01AE8F8F6327}"/>
              </a:ext>
            </a:extLst>
          </p:cNvPr>
          <p:cNvGraphicFramePr/>
          <p:nvPr/>
        </p:nvGraphicFramePr>
        <p:xfrm>
          <a:off x="2420937" y="1965620"/>
          <a:ext cx="6129721" cy="3287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564">
                  <a:extLst>
                    <a:ext uri="{9D8B030D-6E8A-4147-A177-3AD203B41FA5}">
                      <a16:colId xmlns:a16="http://schemas.microsoft.com/office/drawing/2014/main" val="2919784888"/>
                    </a:ext>
                  </a:extLst>
                </a:gridCol>
                <a:gridCol w="16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5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사진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품목명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총 수량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test</a:t>
                      </a:r>
                      <a:endParaRPr sz="13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67827D7-59DF-ACF5-DE73-1A3D6C8151CE}"/>
              </a:ext>
            </a:extLst>
          </p:cNvPr>
          <p:cNvGrpSpPr/>
          <p:nvPr/>
        </p:nvGrpSpPr>
        <p:grpSpPr>
          <a:xfrm>
            <a:off x="2476258" y="532478"/>
            <a:ext cx="806761" cy="400110"/>
            <a:chOff x="4727047" y="5307508"/>
            <a:chExt cx="388720" cy="19278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CA4CF91-72BF-425A-88E6-EA6E4338E4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B1C7179B-9E72-3611-5A93-36608DDD195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4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294235" y="318255"/>
            <a:ext cx="2729423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ko" alt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3BBDE-B927-7D09-2351-8AD303CD1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t="8724" r="10217" b="26091"/>
          <a:stretch/>
        </p:blipFill>
        <p:spPr>
          <a:xfrm>
            <a:off x="948265" y="769542"/>
            <a:ext cx="10363202" cy="56839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F8B149-FB36-AEC7-5404-64F59AF0C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" t="8724" r="10217" b="26091"/>
          <a:stretch/>
        </p:blipFill>
        <p:spPr>
          <a:xfrm>
            <a:off x="914399" y="769542"/>
            <a:ext cx="10363202" cy="568397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64"/>
          <p:cNvSpPr/>
          <p:nvPr/>
        </p:nvSpPr>
        <p:spPr>
          <a:xfrm>
            <a:off x="2856873" y="759553"/>
            <a:ext cx="3698000" cy="49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폐기 대장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graphicFrame>
        <p:nvGraphicFramePr>
          <p:cNvPr id="4" name="Google Shape;893;p65">
            <a:extLst>
              <a:ext uri="{FF2B5EF4-FFF2-40B4-BE49-F238E27FC236}">
                <a16:creationId xmlns:a16="http://schemas.microsoft.com/office/drawing/2014/main" id="{7F76CE05-1DCA-B4C7-C91F-01AE8F8F6327}"/>
              </a:ext>
            </a:extLst>
          </p:cNvPr>
          <p:cNvGraphicFramePr/>
          <p:nvPr/>
        </p:nvGraphicFramePr>
        <p:xfrm>
          <a:off x="2420936" y="1965620"/>
          <a:ext cx="6377624" cy="3287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704">
                  <a:extLst>
                    <a:ext uri="{9D8B030D-6E8A-4147-A177-3AD203B41FA5}">
                      <a16:colId xmlns:a16="http://schemas.microsoft.com/office/drawing/2014/main" val="2919784888"/>
                    </a:ext>
                  </a:extLst>
                </a:gridCol>
                <a:gridCol w="134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5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품목명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폐기 사유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수량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>
                          <a:solidFill>
                            <a:schemeClr val="lt1"/>
                          </a:solidFill>
                        </a:rPr>
                        <a:t>지점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test</a:t>
                      </a:r>
                      <a:endParaRPr sz="13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40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pic>
        <p:nvPicPr>
          <p:cNvPr id="5" name="그림 4" descr="Group_33.png">
            <a:extLst>
              <a:ext uri="{FF2B5EF4-FFF2-40B4-BE49-F238E27FC236}">
                <a16:creationId xmlns:a16="http://schemas.microsoft.com/office/drawing/2014/main" id="{B97BB3E3-59DC-CBC2-1362-2CE59E08F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t="24293" r="12405" b="4423"/>
          <a:stretch/>
        </p:blipFill>
        <p:spPr>
          <a:xfrm>
            <a:off x="2263768" y="1678161"/>
            <a:ext cx="6797040" cy="3920304"/>
          </a:xfrm>
          <a:prstGeom prst="rect">
            <a:avLst/>
          </a:prstGeom>
        </p:spPr>
      </p:pic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17BDAB25-7E2B-3AFF-4EB4-77A489FE69A0}"/>
              </a:ext>
            </a:extLst>
          </p:cNvPr>
          <p:cNvSpPr/>
          <p:nvPr/>
        </p:nvSpPr>
        <p:spPr>
          <a:xfrm>
            <a:off x="3513759" y="827498"/>
            <a:ext cx="4856168" cy="52505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>
                <a:ea typeface="Malgun Gothic"/>
              </a:rPr>
              <a:t>리뷰 게시판</a:t>
            </a:r>
          </a:p>
        </p:txBody>
      </p:sp>
    </p:spTree>
    <p:extLst>
      <p:ext uri="{BB962C8B-B14F-4D97-AF65-F5344CB8AC3E}">
        <p14:creationId xmlns:p14="http://schemas.microsoft.com/office/powerpoint/2010/main" val="3220817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/>
          <p:nvPr/>
        </p:nvSpPr>
        <p:spPr>
          <a:xfrm>
            <a:off x="179433" y="328933"/>
            <a:ext cx="9001200" cy="601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64"/>
          <p:cNvSpPr/>
          <p:nvPr/>
        </p:nvSpPr>
        <p:spPr>
          <a:xfrm>
            <a:off x="9609167" y="1327500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공지사항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9609167" y="328933"/>
            <a:ext cx="2252800" cy="80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로그인 계정은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본사 직원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64"/>
          <p:cNvSpPr/>
          <p:nvPr/>
        </p:nvSpPr>
        <p:spPr>
          <a:xfrm>
            <a:off x="9609167" y="2326068"/>
            <a:ext cx="2252800" cy="8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" sz="16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600">
                <a:latin typeface="Malgun Gothic"/>
                <a:ea typeface="Malgun Gothic"/>
                <a:cs typeface="Malgun Gothic"/>
                <a:sym typeface="Malgun Gothic"/>
              </a:rPr>
              <a:t>수정 후 버튼을 눌러 완료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769;p57">
            <a:extLst>
              <a:ext uri="{FF2B5EF4-FFF2-40B4-BE49-F238E27FC236}">
                <a16:creationId xmlns:a16="http://schemas.microsoft.com/office/drawing/2014/main" id="{C60EA908-0215-575E-18D1-35EDC14F9B1E}"/>
              </a:ext>
            </a:extLst>
          </p:cNvPr>
          <p:cNvSpPr/>
          <p:nvPr/>
        </p:nvSpPr>
        <p:spPr>
          <a:xfrm>
            <a:off x="552644" y="619547"/>
            <a:ext cx="1495080" cy="103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645;p49">
            <a:extLst>
              <a:ext uri="{FF2B5EF4-FFF2-40B4-BE49-F238E27FC236}">
                <a16:creationId xmlns:a16="http://schemas.microsoft.com/office/drawing/2014/main" id="{E84C1584-BA41-C628-3B92-0A90584D791F}"/>
              </a:ext>
            </a:extLst>
          </p:cNvPr>
          <p:cNvSpPr/>
          <p:nvPr/>
        </p:nvSpPr>
        <p:spPr>
          <a:xfrm>
            <a:off x="504537" y="1950721"/>
            <a:ext cx="1591297" cy="36477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>
                <a:ea typeface="Malgun Gothic"/>
              </a:rPr>
              <a:t>공지사항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본사만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문의사항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</a:t>
            </a:r>
            <a:r>
              <a:rPr lang="ko-KR" altLang="en-US" sz="1333" dirty="0">
                <a:ea typeface="Malgun Gothic"/>
              </a:rPr>
              <a:t> </a:t>
            </a:r>
            <a:endParaRPr lang="en-US" altLang="ko-KR" sz="1333" dirty="0">
              <a:ea typeface="Malgun Gothic"/>
            </a:endParaRP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리뷰게시판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</a:t>
            </a:r>
            <a:r>
              <a:rPr lang="en-US" altLang="ko-KR" sz="1333" dirty="0">
                <a:ea typeface="Malgun Gothic"/>
              </a:rPr>
              <a:t>/</a:t>
            </a:r>
            <a:r>
              <a:rPr lang="ko-KR" altLang="en-US" sz="1333" dirty="0">
                <a:ea typeface="Malgun Gothic"/>
              </a:rPr>
              <a:t>분점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 </a:t>
            </a:r>
            <a:r>
              <a:rPr lang="ko-KR" altLang="en-US" sz="1333" dirty="0">
                <a:ea typeface="Malgun Gothic"/>
              </a:rPr>
              <a:t>재고관리</a:t>
            </a:r>
            <a:endParaRPr lang="en-US" altLang="ko-KR" sz="1333" dirty="0">
              <a:ea typeface="Malgun Gothic"/>
            </a:endParaRPr>
          </a:p>
          <a:p>
            <a:pPr algn="ctr"/>
            <a:r>
              <a:rPr lang="en-US" altLang="ko-KR" sz="1333" dirty="0">
                <a:ea typeface="Malgun Gothic"/>
              </a:rPr>
              <a:t>(</a:t>
            </a:r>
            <a:r>
              <a:rPr lang="ko-KR" altLang="en-US" sz="1333" dirty="0">
                <a:ea typeface="Malgun Gothic"/>
              </a:rPr>
              <a:t>본사</a:t>
            </a:r>
            <a:r>
              <a:rPr lang="en-US" altLang="ko-KR" sz="1333" dirty="0">
                <a:ea typeface="Malgun Gothic"/>
              </a:rPr>
              <a:t>- </a:t>
            </a:r>
            <a:r>
              <a:rPr lang="ko-KR" altLang="en-US" sz="1333" dirty="0">
                <a:ea typeface="Malgun Gothic"/>
              </a:rPr>
              <a:t>발주 승인</a:t>
            </a:r>
            <a:r>
              <a:rPr lang="en-US" altLang="ko-KR" sz="1333" dirty="0">
                <a:ea typeface="Malgun Gothic"/>
              </a:rPr>
              <a:t>, </a:t>
            </a:r>
            <a:r>
              <a:rPr lang="ko-KR" altLang="en-US" sz="1333" dirty="0">
                <a:ea typeface="Malgun Gothic"/>
              </a:rPr>
              <a:t>결재 관리 </a:t>
            </a:r>
            <a:r>
              <a:rPr lang="en-US" altLang="ko-KR" sz="1333" dirty="0">
                <a:ea typeface="Malgun Gothic"/>
              </a:rPr>
              <a:t>) </a:t>
            </a:r>
          </a:p>
          <a:p>
            <a:pPr algn="ctr"/>
            <a:endParaRPr lang="en-US" altLang="ko-KR" sz="1333" dirty="0">
              <a:ea typeface="Malgun Gothic"/>
            </a:endParaRPr>
          </a:p>
          <a:p>
            <a:pPr algn="ctr"/>
            <a:r>
              <a:rPr lang="ko-KR" altLang="en-US" sz="1333" dirty="0">
                <a:ea typeface="Malgun Gothic"/>
              </a:rPr>
              <a:t>프로그램 목록</a:t>
            </a:r>
            <a:endParaRPr lang="en-US" altLang="ko-KR" sz="1333" dirty="0">
              <a:ea typeface="Malgun Gothic"/>
            </a:endParaRPr>
          </a:p>
        </p:txBody>
      </p:sp>
      <p:sp>
        <p:nvSpPr>
          <p:cNvPr id="5" name="Google Shape;248;p36">
            <a:extLst>
              <a:ext uri="{FF2B5EF4-FFF2-40B4-BE49-F238E27FC236}">
                <a16:creationId xmlns:a16="http://schemas.microsoft.com/office/drawing/2014/main" id="{45B573EA-DF0C-891F-1310-E7A1749DFC54}"/>
              </a:ext>
            </a:extLst>
          </p:cNvPr>
          <p:cNvSpPr/>
          <p:nvPr/>
        </p:nvSpPr>
        <p:spPr>
          <a:xfrm>
            <a:off x="2524367" y="656211"/>
            <a:ext cx="6263608" cy="4796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867" dirty="0">
                <a:ea typeface="Malgun Gothic"/>
                <a:sym typeface="Malgun Gothic"/>
              </a:rPr>
              <a:t>리뷰 제목 </a:t>
            </a:r>
            <a:r>
              <a:rPr lang="en-US" altLang="ko-KR" sz="1867" dirty="0">
                <a:ea typeface="Malgun Gothic"/>
                <a:sym typeface="Malgun Gothic"/>
              </a:rPr>
              <a:t>/ </a:t>
            </a:r>
            <a:r>
              <a:rPr lang="ko-KR" altLang="en-US" sz="1867" dirty="0">
                <a:ea typeface="Malgun Gothic"/>
                <a:sym typeface="Malgun Gothic"/>
              </a:rPr>
              <a:t>작성자</a:t>
            </a:r>
            <a:endParaRPr lang="ko-KR" altLang="en-US" sz="1867" dirty="0">
              <a:ea typeface="Malgun Gothic"/>
            </a:endParaRPr>
          </a:p>
        </p:txBody>
      </p:sp>
      <p:sp>
        <p:nvSpPr>
          <p:cNvPr id="6" name="Google Shape;248;p36">
            <a:extLst>
              <a:ext uri="{FF2B5EF4-FFF2-40B4-BE49-F238E27FC236}">
                <a16:creationId xmlns:a16="http://schemas.microsoft.com/office/drawing/2014/main" id="{A471BB40-0A08-364C-2BA5-CB0354B9F86D}"/>
              </a:ext>
            </a:extLst>
          </p:cNvPr>
          <p:cNvSpPr/>
          <p:nvPr/>
        </p:nvSpPr>
        <p:spPr>
          <a:xfrm>
            <a:off x="2524367" y="1327500"/>
            <a:ext cx="6263607" cy="22398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200">
                <a:ea typeface="Malgun Gothic"/>
              </a:rPr>
              <a:t>리뷰 </a:t>
            </a:r>
            <a:r>
              <a:rPr lang="ko-KR" altLang="en-US" sz="3200" dirty="0">
                <a:ea typeface="Malgun Gothic"/>
              </a:rPr>
              <a:t>내용</a:t>
            </a:r>
          </a:p>
        </p:txBody>
      </p:sp>
      <p:sp>
        <p:nvSpPr>
          <p:cNvPr id="7" name="Google Shape;248;p36">
            <a:extLst>
              <a:ext uri="{FF2B5EF4-FFF2-40B4-BE49-F238E27FC236}">
                <a16:creationId xmlns:a16="http://schemas.microsoft.com/office/drawing/2014/main" id="{DACCA562-223A-9B8A-8514-1AC2EE148171}"/>
              </a:ext>
            </a:extLst>
          </p:cNvPr>
          <p:cNvSpPr/>
          <p:nvPr/>
        </p:nvSpPr>
        <p:spPr>
          <a:xfrm>
            <a:off x="2547053" y="3902591"/>
            <a:ext cx="6240923" cy="15854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400" dirty="0">
                <a:ea typeface="Malgun Gothic"/>
              </a:rPr>
              <a:t>관리자 코멘트</a:t>
            </a:r>
          </a:p>
        </p:txBody>
      </p:sp>
      <p:sp>
        <p:nvSpPr>
          <p:cNvPr id="8" name="Google Shape;796;p58">
            <a:extLst>
              <a:ext uri="{FF2B5EF4-FFF2-40B4-BE49-F238E27FC236}">
                <a16:creationId xmlns:a16="http://schemas.microsoft.com/office/drawing/2014/main" id="{7E0D1F37-670B-9371-9E2A-44DB450FC3A0}"/>
              </a:ext>
            </a:extLst>
          </p:cNvPr>
          <p:cNvSpPr/>
          <p:nvPr/>
        </p:nvSpPr>
        <p:spPr>
          <a:xfrm>
            <a:off x="7671573" y="5544111"/>
            <a:ext cx="1116400" cy="558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67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067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11F368-6617-0575-A098-1263E1DDDDCD}"/>
              </a:ext>
            </a:extLst>
          </p:cNvPr>
          <p:cNvGrpSpPr/>
          <p:nvPr/>
        </p:nvGrpSpPr>
        <p:grpSpPr>
          <a:xfrm>
            <a:off x="2095833" y="411803"/>
            <a:ext cx="806761" cy="400110"/>
            <a:chOff x="4727047" y="5307508"/>
            <a:chExt cx="388720" cy="19278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92A319-AF74-23D1-851A-0AD5A727911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EECFDA9F-B974-8AC4-C5CC-C10F22F7287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92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2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203923" y="115053"/>
            <a:ext cx="2729423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2133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 </a:t>
            </a:r>
            <a:r>
              <a:rPr lang="ko" altLang="en-US" sz="2133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다이어그램</a:t>
            </a:r>
            <a:endParaRPr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0187C-D873-EE2E-CE7D-A294119A0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46" y="566340"/>
            <a:ext cx="9618908" cy="59248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6805451" y="3841702"/>
            <a:ext cx="1767245" cy="41175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r>
              <a:rPr lang="en-US" alt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입력</a:t>
            </a:r>
            <a:endParaRPr sz="2400"/>
          </a:p>
        </p:txBody>
      </p:sp>
      <p:sp>
        <p:nvSpPr>
          <p:cNvPr id="187" name="Google Shape;187;p35"/>
          <p:cNvSpPr txBox="1"/>
          <p:nvPr/>
        </p:nvSpPr>
        <p:spPr>
          <a:xfrm>
            <a:off x="-11073" y="404665"/>
            <a:ext cx="61072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ko" altLang="en-U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 유저 플로우</a:t>
            </a:r>
            <a:endParaRPr sz="2400"/>
          </a:p>
        </p:txBody>
      </p:sp>
      <p:sp>
        <p:nvSpPr>
          <p:cNvPr id="188" name="Google Shape;188;p35"/>
          <p:cNvSpPr/>
          <p:nvPr/>
        </p:nvSpPr>
        <p:spPr>
          <a:xfrm>
            <a:off x="1086697" y="865843"/>
            <a:ext cx="1132091" cy="40608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1098113" y="1676394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등록</a:t>
            </a:r>
            <a:endParaRPr sz="2400"/>
          </a:p>
        </p:txBody>
      </p:sp>
      <p:sp>
        <p:nvSpPr>
          <p:cNvPr id="190" name="Google Shape;190;p35"/>
          <p:cNvSpPr/>
          <p:nvPr/>
        </p:nvSpPr>
        <p:spPr>
          <a:xfrm>
            <a:off x="981231" y="2387740"/>
            <a:ext cx="1354440" cy="40626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계정이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있습니까</a:t>
            </a:r>
            <a:r>
              <a:rPr lang="en-US" altLang="ko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5"/>
          <p:cNvCxnSpPr/>
          <p:nvPr/>
        </p:nvCxnSpPr>
        <p:spPr>
          <a:xfrm>
            <a:off x="1656548" y="2127819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92" name="Google Shape;192;p35"/>
          <p:cNvCxnSpPr/>
          <p:nvPr/>
        </p:nvCxnSpPr>
        <p:spPr>
          <a:xfrm>
            <a:off x="2436392" y="2590871"/>
            <a:ext cx="34853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193" name="Google Shape;193;p35"/>
          <p:cNvSpPr/>
          <p:nvPr/>
        </p:nvSpPr>
        <p:spPr>
          <a:xfrm>
            <a:off x="2884091" y="2380108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2400"/>
          </a:p>
        </p:txBody>
      </p:sp>
      <p:sp>
        <p:nvSpPr>
          <p:cNvPr id="194" name="Google Shape;194;p35"/>
          <p:cNvSpPr/>
          <p:nvPr/>
        </p:nvSpPr>
        <p:spPr>
          <a:xfrm>
            <a:off x="4420217" y="2380108"/>
            <a:ext cx="129021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정보입력</a:t>
            </a:r>
            <a:endParaRPr sz="2400"/>
          </a:p>
        </p:txBody>
      </p:sp>
      <p:cxnSp>
        <p:nvCxnSpPr>
          <p:cNvPr id="195" name="Google Shape;195;p35"/>
          <p:cNvCxnSpPr/>
          <p:nvPr/>
        </p:nvCxnSpPr>
        <p:spPr>
          <a:xfrm>
            <a:off x="4093421" y="2590871"/>
            <a:ext cx="23813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196" name="Google Shape;196;p35"/>
          <p:cNvSpPr txBox="1"/>
          <p:nvPr/>
        </p:nvSpPr>
        <p:spPr>
          <a:xfrm>
            <a:off x="2388381" y="2361640"/>
            <a:ext cx="404384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716197" y="2852467"/>
            <a:ext cx="5536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0078D7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800" b="1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35"/>
          <p:cNvCxnSpPr/>
          <p:nvPr/>
        </p:nvCxnSpPr>
        <p:spPr>
          <a:xfrm>
            <a:off x="1656548" y="2869848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0078D7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199" name="Google Shape;199;p35"/>
          <p:cNvSpPr/>
          <p:nvPr/>
        </p:nvSpPr>
        <p:spPr>
          <a:xfrm>
            <a:off x="1098113" y="3139434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지원자 모집</a:t>
            </a:r>
            <a:endParaRPr sz="2400"/>
          </a:p>
        </p:txBody>
      </p:sp>
      <p:cxnSp>
        <p:nvCxnSpPr>
          <p:cNvPr id="200" name="Google Shape;200;p35"/>
          <p:cNvCxnSpPr/>
          <p:nvPr/>
        </p:nvCxnSpPr>
        <p:spPr>
          <a:xfrm>
            <a:off x="5092731" y="2852451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01" name="Google Shape;201;p35"/>
          <p:cNvSpPr/>
          <p:nvPr/>
        </p:nvSpPr>
        <p:spPr>
          <a:xfrm>
            <a:off x="4421743" y="3127456"/>
            <a:ext cx="129021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가입완료</a:t>
            </a:r>
            <a:endParaRPr sz="2400"/>
          </a:p>
        </p:txBody>
      </p:sp>
      <p:cxnSp>
        <p:nvCxnSpPr>
          <p:cNvPr id="202" name="Google Shape;202;p35"/>
          <p:cNvCxnSpPr/>
          <p:nvPr/>
        </p:nvCxnSpPr>
        <p:spPr>
          <a:xfrm rot="10800000">
            <a:off x="2325996" y="3342565"/>
            <a:ext cx="1995888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03" name="Google Shape;203;p35"/>
          <p:cNvSpPr/>
          <p:nvPr/>
        </p:nvSpPr>
        <p:spPr>
          <a:xfrm>
            <a:off x="1098113" y="3843522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미팅신청</a:t>
            </a:r>
            <a:endParaRPr sz="2400"/>
          </a:p>
        </p:txBody>
      </p:sp>
      <p:cxnSp>
        <p:nvCxnSpPr>
          <p:cNvPr id="204" name="Google Shape;204;p35"/>
          <p:cNvCxnSpPr/>
          <p:nvPr/>
        </p:nvCxnSpPr>
        <p:spPr>
          <a:xfrm>
            <a:off x="1656548" y="3600362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205" name="Google Shape;205;p35"/>
          <p:cNvCxnSpPr/>
          <p:nvPr/>
        </p:nvCxnSpPr>
        <p:spPr>
          <a:xfrm>
            <a:off x="1656548" y="4294947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06" name="Google Shape;206;p35"/>
          <p:cNvSpPr/>
          <p:nvPr/>
        </p:nvSpPr>
        <p:spPr>
          <a:xfrm>
            <a:off x="715412" y="4547610"/>
            <a:ext cx="1895248" cy="40626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계약대상을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선택하였습니까</a:t>
            </a:r>
            <a:r>
              <a:rPr lang="en-US" altLang="ko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 rot="5400000" flipH="1">
            <a:off x="-128975" y="4038243"/>
            <a:ext cx="1460520" cy="168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08" name="Google Shape;208;p35"/>
          <p:cNvSpPr txBox="1"/>
          <p:nvPr/>
        </p:nvSpPr>
        <p:spPr>
          <a:xfrm>
            <a:off x="589655" y="3219787"/>
            <a:ext cx="404384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1716196" y="4995367"/>
            <a:ext cx="5536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0078D7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800" b="1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5"/>
          <p:cNvCxnSpPr/>
          <p:nvPr/>
        </p:nvCxnSpPr>
        <p:spPr>
          <a:xfrm>
            <a:off x="1656548" y="5012760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0078D7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11" name="Google Shape;211;p35"/>
          <p:cNvSpPr/>
          <p:nvPr/>
        </p:nvSpPr>
        <p:spPr>
          <a:xfrm>
            <a:off x="7117576" y="865843"/>
            <a:ext cx="1132091" cy="40608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6930745" y="1676394"/>
            <a:ext cx="1517168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/>
              <a:t>크로스핏</a:t>
            </a:r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웹사이트접속</a:t>
            </a:r>
            <a:endParaRPr sz="2400"/>
          </a:p>
        </p:txBody>
      </p:sp>
      <p:sp>
        <p:nvSpPr>
          <p:cNvPr id="213" name="Google Shape;213;p35"/>
          <p:cNvSpPr/>
          <p:nvPr/>
        </p:nvSpPr>
        <p:spPr>
          <a:xfrm>
            <a:off x="7012109" y="2387740"/>
            <a:ext cx="1354440" cy="40626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계정이 있습니까</a:t>
            </a:r>
            <a:r>
              <a:rPr lang="en-US" altLang="ko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35"/>
          <p:cNvCxnSpPr/>
          <p:nvPr/>
        </p:nvCxnSpPr>
        <p:spPr>
          <a:xfrm>
            <a:off x="7687427" y="2127819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8467271" y="2590871"/>
            <a:ext cx="34853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16" name="Google Shape;216;p35"/>
          <p:cNvSpPr/>
          <p:nvPr/>
        </p:nvSpPr>
        <p:spPr>
          <a:xfrm>
            <a:off x="8914969" y="2380108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2400"/>
          </a:p>
        </p:txBody>
      </p:sp>
      <p:sp>
        <p:nvSpPr>
          <p:cNvPr id="217" name="Google Shape;217;p35"/>
          <p:cNvSpPr/>
          <p:nvPr/>
        </p:nvSpPr>
        <p:spPr>
          <a:xfrm>
            <a:off x="10451095" y="2380108"/>
            <a:ext cx="129021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정보입력</a:t>
            </a:r>
            <a:endParaRPr sz="2400"/>
          </a:p>
        </p:txBody>
      </p:sp>
      <p:cxnSp>
        <p:nvCxnSpPr>
          <p:cNvPr id="218" name="Google Shape;218;p35"/>
          <p:cNvCxnSpPr/>
          <p:nvPr/>
        </p:nvCxnSpPr>
        <p:spPr>
          <a:xfrm>
            <a:off x="10124300" y="2590871"/>
            <a:ext cx="238139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19" name="Google Shape;219;p35"/>
          <p:cNvSpPr txBox="1"/>
          <p:nvPr/>
        </p:nvSpPr>
        <p:spPr>
          <a:xfrm>
            <a:off x="8419260" y="2361640"/>
            <a:ext cx="404384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7747103" y="2852467"/>
            <a:ext cx="5536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0078D7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800" b="1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7687427" y="2869848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0078D7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22" name="Google Shape;222;p35"/>
          <p:cNvSpPr/>
          <p:nvPr/>
        </p:nvSpPr>
        <p:spPr>
          <a:xfrm>
            <a:off x="7128992" y="3139434"/>
            <a:ext cx="1120675" cy="4062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2400"/>
          </a:p>
        </p:txBody>
      </p:sp>
      <p:cxnSp>
        <p:nvCxnSpPr>
          <p:cNvPr id="223" name="Google Shape;223;p35"/>
          <p:cNvCxnSpPr/>
          <p:nvPr/>
        </p:nvCxnSpPr>
        <p:spPr>
          <a:xfrm>
            <a:off x="11123609" y="3061014"/>
            <a:ext cx="0" cy="192445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224" name="Google Shape;224;p35"/>
          <p:cNvCxnSpPr/>
          <p:nvPr/>
        </p:nvCxnSpPr>
        <p:spPr>
          <a:xfrm>
            <a:off x="7687427" y="3600362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225" name="Google Shape;225;p35"/>
          <p:cNvCxnSpPr/>
          <p:nvPr/>
        </p:nvCxnSpPr>
        <p:spPr>
          <a:xfrm>
            <a:off x="7687427" y="4294947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26" name="Google Shape;226;p35"/>
          <p:cNvSpPr/>
          <p:nvPr/>
        </p:nvSpPr>
        <p:spPr>
          <a:xfrm>
            <a:off x="6703196" y="4547610"/>
            <a:ext cx="1972267" cy="40626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r>
              <a:rPr lang="en-US" altLang="ko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" altLang="en-US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2400"/>
          </a:p>
        </p:txBody>
      </p:sp>
      <p:cxnSp>
        <p:nvCxnSpPr>
          <p:cNvPr id="227" name="Google Shape;227;p35"/>
          <p:cNvCxnSpPr/>
          <p:nvPr/>
        </p:nvCxnSpPr>
        <p:spPr>
          <a:xfrm rot="5400000" flipH="1">
            <a:off x="7936803" y="4038243"/>
            <a:ext cx="1460520" cy="168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28" name="Google Shape;228;p35"/>
          <p:cNvSpPr txBox="1"/>
          <p:nvPr/>
        </p:nvSpPr>
        <p:spPr>
          <a:xfrm>
            <a:off x="8940943" y="4527669"/>
            <a:ext cx="404384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7747103" y="4995367"/>
            <a:ext cx="553600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altLang="ko" sz="800" b="1">
                <a:solidFill>
                  <a:srgbClr val="0078D7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800" b="1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>
            <a:off x="7687427" y="5012760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0078D7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31" name="Google Shape;231;p35"/>
          <p:cNvSpPr/>
          <p:nvPr/>
        </p:nvSpPr>
        <p:spPr>
          <a:xfrm>
            <a:off x="8909227" y="3818368"/>
            <a:ext cx="1464132" cy="406265"/>
          </a:xfrm>
          <a:prstGeom prst="rect">
            <a:avLst/>
          </a:prstGeom>
          <a:solidFill>
            <a:schemeClr val="lt1"/>
          </a:solidFill>
          <a:ln w="9525" cap="rnd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0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아이디와 비밀번호를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확인해주세요</a:t>
            </a:r>
            <a:r>
              <a:rPr lang="en-US" alt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.’ </a:t>
            </a:r>
            <a:r>
              <a:rPr lang="ko" alt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얼럿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096001" y="420514"/>
            <a:ext cx="608492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ko" altLang="en-U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프로세스</a:t>
            </a:r>
            <a:endParaRPr sz="2400"/>
          </a:p>
        </p:txBody>
      </p:sp>
      <p:cxnSp>
        <p:nvCxnSpPr>
          <p:cNvPr id="233" name="Google Shape;233;p35"/>
          <p:cNvCxnSpPr/>
          <p:nvPr/>
        </p:nvCxnSpPr>
        <p:spPr>
          <a:xfrm>
            <a:off x="6107077" y="234333"/>
            <a:ext cx="0" cy="66236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35"/>
          <p:cNvCxnSpPr/>
          <p:nvPr/>
        </p:nvCxnSpPr>
        <p:spPr>
          <a:xfrm>
            <a:off x="1656548" y="1396179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235" name="Google Shape;235;p35"/>
          <p:cNvCxnSpPr/>
          <p:nvPr/>
        </p:nvCxnSpPr>
        <p:spPr>
          <a:xfrm>
            <a:off x="7666266" y="1396179"/>
            <a:ext cx="3805" cy="19116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stealth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6"/>
          <p:cNvGraphicFramePr/>
          <p:nvPr>
            <p:extLst>
              <p:ext uri="{D42A27DB-BD31-4B8C-83A1-F6EECF244321}">
                <p14:modId xmlns:p14="http://schemas.microsoft.com/office/powerpoint/2010/main" val="812505815"/>
              </p:ext>
            </p:extLst>
          </p:nvPr>
        </p:nvGraphicFramePr>
        <p:xfrm>
          <a:off x="9305362" y="237484"/>
          <a:ext cx="2886633" cy="62756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 회원가입 여부에 따라 달라질듯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비회원이 보는 화면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98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&lt;상단 메뉴 바&gt;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드롭다운 사용해서 목록 나타내기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62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카드 형식으로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1. 개설된 프로그램 목록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2. 시설 사진(공통)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3. 상담 예약하기 링크 폼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0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4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53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36"/>
          <p:cNvSpPr/>
          <p:nvPr/>
        </p:nvSpPr>
        <p:spPr>
          <a:xfrm>
            <a:off x="82600" y="289100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3" name="Google Shape;243;p36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244" name="Google Shape;244;p36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6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6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6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8" name="Google Shape;248;p36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227167" y="5854400"/>
            <a:ext cx="8640000" cy="4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555634" y="4823540"/>
            <a:ext cx="4661089" cy="73793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개설된 프로그램 목록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4790833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711367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422640" y="1538366"/>
            <a:ext cx="8243840" cy="319488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시설 사진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공통된 부분</a:t>
            </a:r>
            <a:r>
              <a:rPr lang="en-US" altLang="ko" sz="24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5353116" y="4820914"/>
            <a:ext cx="2632800" cy="7228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상담 예약하기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클릭시 상담 예약 폼으로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54328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6096000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654440" y="745488"/>
            <a:ext cx="663200" cy="355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오시는길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Google Shape;397;p41"/>
          <p:cNvGraphicFramePr/>
          <p:nvPr>
            <p:extLst>
              <p:ext uri="{D42A27DB-BD31-4B8C-83A1-F6EECF244321}">
                <p14:modId xmlns:p14="http://schemas.microsoft.com/office/powerpoint/2010/main" val="2318335253"/>
              </p:ext>
            </p:extLst>
          </p:nvPr>
        </p:nvGraphicFramePr>
        <p:xfrm>
          <a:off x="9305362" y="237485"/>
          <a:ext cx="2886633" cy="61456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구현할 내용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비회원 접근 가능 페이지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공통된 시설에 대한 사진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67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- 부트스트랩 carousel 적용해서 사진 슬라이드 쇼로 보여주기</a:t>
                      </a: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0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46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533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33" marR="121933" marT="54867" marB="548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8" name="Google Shape;398;p41"/>
          <p:cNvSpPr/>
          <p:nvPr/>
        </p:nvSpPr>
        <p:spPr>
          <a:xfrm>
            <a:off x="101099" y="289073"/>
            <a:ext cx="9086400" cy="610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9" name="Google Shape;399;p41" descr="&lt;SmartSettings&gt;&lt;SmartResize enabled=&quot;True&quot; minWidth=&quot;4.5&quot; minHeight=&quot;18&quot; /&gt;&lt;/SmartSettings&gt;"/>
          <p:cNvGrpSpPr/>
          <p:nvPr/>
        </p:nvGrpSpPr>
        <p:grpSpPr>
          <a:xfrm>
            <a:off x="9003568" y="289074"/>
            <a:ext cx="165400" cy="6102340"/>
            <a:chOff x="5794310" y="1229599"/>
            <a:chExt cx="85800" cy="2743200"/>
          </a:xfrm>
        </p:grpSpPr>
        <p:sp>
          <p:nvSpPr>
            <p:cNvPr id="400" name="Google Shape;400;p41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41" descr="&lt;SmartSettings&gt;&lt;SmartResize anchorLeft=&quot;Absolute&quot; anchorTop=&quot;Absolute&quot; anchorRight=&quot;Absolute&quot; anchorBottom=&quot;Relative&quot; /&gt;&lt;/SmartSettings&gt;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41" descr="&lt;SmartSettings&gt;&lt;SmartResize anchorLeft=&quot;None&quot; anchorTop=&quot;Absolute&quot; anchorRight=&quot;None&quot; anchorBottom=&quot;None&quot; /&gt;&lt;/SmartSettings&gt;"/>
            <p:cNvSpPr/>
            <p:nvPr/>
          </p:nvSpPr>
          <p:spPr>
            <a:xfrm>
              <a:off x="5808597" y="1244393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41" descr="&lt;SmartSettings&gt;&lt;SmartResize anchorLeft=&quot;None&quot; anchorTop=&quot;None&quot; anchorRight=&quot;None&quot; anchorBottom=&quot;Absolute&quot; /&gt;&lt;/SmartSettings&gt;"/>
            <p:cNvSpPr/>
            <p:nvPr/>
          </p:nvSpPr>
          <p:spPr>
            <a:xfrm>
              <a:off x="5808597" y="3940598"/>
              <a:ext cx="57150" cy="1740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13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04" name="Google Shape;404;p41"/>
          <p:cNvSpPr/>
          <p:nvPr/>
        </p:nvSpPr>
        <p:spPr>
          <a:xfrm>
            <a:off x="227167" y="454300"/>
            <a:ext cx="8640000" cy="2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센터이름 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상단 메뉴 바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227167" y="5854400"/>
            <a:ext cx="8640000" cy="4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사업자 </a:t>
            </a: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1333" b="1"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7477800" y="413300"/>
            <a:ext cx="18792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9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9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4840232" y="413300"/>
            <a:ext cx="30048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ABOUT US  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목록 </a:t>
            </a:r>
            <a:r>
              <a:rPr lang="en-US" altLang="ko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6366000" y="694300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새소식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4840232" y="67113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본점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5618480" y="681293"/>
            <a:ext cx="663200" cy="722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lang="en-US" altLang="ko" sz="800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1005833" y="1554467"/>
            <a:ext cx="7386327" cy="20116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시설 사진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41"/>
          <p:cNvSpPr/>
          <p:nvPr/>
        </p:nvSpPr>
        <p:spPr>
          <a:xfrm rot="-5400000">
            <a:off x="1168619" y="2927352"/>
            <a:ext cx="330887" cy="453269"/>
          </a:xfrm>
          <a:prstGeom prst="flowChartExtra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1"/>
          <p:cNvSpPr/>
          <p:nvPr/>
        </p:nvSpPr>
        <p:spPr>
          <a:xfrm rot="5400000">
            <a:off x="7752350" y="2968140"/>
            <a:ext cx="330889" cy="453267"/>
          </a:xfrm>
          <a:prstGeom prst="flowChartExtra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3712624" y="2796689"/>
            <a:ext cx="1994235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4267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°°°°°°°°</a:t>
            </a:r>
            <a:endParaRPr sz="4267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334;p39">
            <a:extLst>
              <a:ext uri="{FF2B5EF4-FFF2-40B4-BE49-F238E27FC236}">
                <a16:creationId xmlns:a16="http://schemas.microsoft.com/office/drawing/2014/main" id="{179506F1-BA56-1D66-3D8A-614882C7A332}"/>
              </a:ext>
            </a:extLst>
          </p:cNvPr>
          <p:cNvSpPr/>
          <p:nvPr/>
        </p:nvSpPr>
        <p:spPr>
          <a:xfrm>
            <a:off x="680719" y="4533859"/>
            <a:ext cx="4454812" cy="12226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400">
                <a:latin typeface="Malgun Gothic"/>
                <a:ea typeface="Malgun Gothic"/>
                <a:cs typeface="Malgun Gothic"/>
                <a:sym typeface="Malgun Gothic"/>
              </a:rPr>
              <a:t>지도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35;p39">
            <a:extLst>
              <a:ext uri="{FF2B5EF4-FFF2-40B4-BE49-F238E27FC236}">
                <a16:creationId xmlns:a16="http://schemas.microsoft.com/office/drawing/2014/main" id="{C96475CB-5C83-E5FC-680A-84253C9EE11B}"/>
              </a:ext>
            </a:extLst>
          </p:cNvPr>
          <p:cNvSpPr txBox="1"/>
          <p:nvPr/>
        </p:nvSpPr>
        <p:spPr>
          <a:xfrm>
            <a:off x="961297" y="3763253"/>
            <a:ext cx="1198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오시는 길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336;p39">
            <a:extLst>
              <a:ext uri="{FF2B5EF4-FFF2-40B4-BE49-F238E27FC236}">
                <a16:creationId xmlns:a16="http://schemas.microsoft.com/office/drawing/2014/main" id="{C8AE20A4-0AD4-6306-E3BC-7D112223D150}"/>
              </a:ext>
            </a:extLst>
          </p:cNvPr>
          <p:cNvSpPr txBox="1"/>
          <p:nvPr/>
        </p:nvSpPr>
        <p:spPr>
          <a:xfrm>
            <a:off x="5746940" y="3786315"/>
            <a:ext cx="3280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분점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337;p39">
            <a:extLst>
              <a:ext uri="{FF2B5EF4-FFF2-40B4-BE49-F238E27FC236}">
                <a16:creationId xmlns:a16="http://schemas.microsoft.com/office/drawing/2014/main" id="{9C066C6F-A719-654C-F062-07AB913A95AC}"/>
              </a:ext>
            </a:extLst>
          </p:cNvPr>
          <p:cNvSpPr/>
          <p:nvPr/>
        </p:nvSpPr>
        <p:spPr>
          <a:xfrm>
            <a:off x="5840400" y="4886702"/>
            <a:ext cx="2575131" cy="603517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약도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몇번 출구 몇분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4461</Words>
  <Application>Microsoft Office PowerPoint</Application>
  <PresentationFormat>와이드스크린</PresentationFormat>
  <Paragraphs>1473</Paragraphs>
  <Slides>52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나눔고딕</vt:lpstr>
      <vt:lpstr>Malgun Gothic</vt:lpstr>
      <vt:lpstr>Malgun Gothic</vt:lpstr>
      <vt:lpstr>Arial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 강</dc:creator>
  <cp:lastModifiedBy>유정 강</cp:lastModifiedBy>
  <cp:revision>1</cp:revision>
  <dcterms:created xsi:type="dcterms:W3CDTF">2023-12-15T03:24:10Z</dcterms:created>
  <dcterms:modified xsi:type="dcterms:W3CDTF">2023-12-15T03:47:41Z</dcterms:modified>
</cp:coreProperties>
</file>