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0"/>
  </p:notesMasterIdLst>
  <p:sldIdLst>
    <p:sldId id="257" r:id="rId2"/>
    <p:sldId id="260" r:id="rId3"/>
    <p:sldId id="259" r:id="rId4"/>
    <p:sldId id="266" r:id="rId5"/>
    <p:sldId id="267" r:id="rId6"/>
    <p:sldId id="270" r:id="rId7"/>
    <p:sldId id="271" r:id="rId8"/>
    <p:sldId id="272" r:id="rId9"/>
    <p:sldId id="275" r:id="rId10"/>
    <p:sldId id="273" r:id="rId11"/>
    <p:sldId id="274" r:id="rId12"/>
    <p:sldId id="269" r:id="rId13"/>
    <p:sldId id="261" r:id="rId14"/>
    <p:sldId id="262" r:id="rId15"/>
    <p:sldId id="263" r:id="rId16"/>
    <p:sldId id="265" r:id="rId17"/>
    <p:sldId id="26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B79"/>
    <a:srgbClr val="95C595"/>
    <a:srgbClr val="8DA9C5"/>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67287" autoAdjust="0"/>
  </p:normalViewPr>
  <p:slideViewPr>
    <p:cSldViewPr snapToGrid="0">
      <p:cViewPr varScale="1">
        <p:scale>
          <a:sx n="85" d="100"/>
          <a:sy n="85" d="100"/>
        </p:scale>
        <p:origin x="1428"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8" d="100"/>
          <a:sy n="128" d="100"/>
        </p:scale>
        <p:origin x="4868"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C0B6C-05B1-4740-AD04-98FAAEAA615E}"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AB1C3-4FFC-498B-82EB-A185B48D8D68}" type="slidenum">
              <a:rPr lang="en-US" smtClean="0"/>
              <a:t>‹#›</a:t>
            </a:fld>
            <a:endParaRPr lang="en-US"/>
          </a:p>
        </p:txBody>
      </p:sp>
    </p:spTree>
    <p:extLst>
      <p:ext uri="{BB962C8B-B14F-4D97-AF65-F5344CB8AC3E}">
        <p14:creationId xmlns:p14="http://schemas.microsoft.com/office/powerpoint/2010/main" val="92296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the Machine Learning course for programmers.</a:t>
            </a:r>
          </a:p>
          <a:p>
            <a:endParaRPr lang="en-US" dirty="0"/>
          </a:p>
          <a:p>
            <a:r>
              <a:rPr lang="en-US" dirty="0"/>
              <a:t>In previous sections we have seen approaches to machine learning that might be called “traditional” ML, such as linear and logistic regression, decision trees or random forests.</a:t>
            </a:r>
          </a:p>
          <a:p>
            <a:r>
              <a:rPr lang="en-US" dirty="0"/>
              <a:t>But if you are following academic conferences – or even the news on TV – you’ll surely be aware that a lot of the recent advances in the area are due to so-called deep learning techniques, or deep learning models.</a:t>
            </a:r>
          </a:p>
          <a:p>
            <a:endParaRPr lang="en-US" dirty="0"/>
          </a:p>
          <a:p>
            <a:r>
              <a:rPr lang="en-US" dirty="0"/>
              <a:t>In this section of the course, we want to understand what deep learning is, what its advantages and disadvantages over the methods we already know are, in which scenarios you might want to employ deep learning and when you’re probably better off sticking with traditional methods.</a:t>
            </a:r>
          </a:p>
          <a:p>
            <a:r>
              <a:rPr lang="en-US" dirty="0"/>
              <a:t>And obviously we want to get a lot of practical experience with frameworks specialized for deep learning tasks.</a:t>
            </a:r>
          </a:p>
          <a:p>
            <a:endParaRPr lang="en-US" dirty="0"/>
          </a:p>
        </p:txBody>
      </p:sp>
      <p:sp>
        <p:nvSpPr>
          <p:cNvPr id="4" name="Slide Number Placeholder 3"/>
          <p:cNvSpPr>
            <a:spLocks noGrp="1"/>
          </p:cNvSpPr>
          <p:nvPr>
            <p:ph type="sldNum" sz="quarter" idx="5"/>
          </p:nvPr>
        </p:nvSpPr>
        <p:spPr/>
        <p:txBody>
          <a:bodyPr/>
          <a:lstStyle/>
          <a:p>
            <a:fld id="{D16AB1C3-4FFC-498B-82EB-A185B48D8D68}" type="slidenum">
              <a:rPr lang="en-US" smtClean="0"/>
              <a:t>1</a:t>
            </a:fld>
            <a:endParaRPr lang="en-US"/>
          </a:p>
        </p:txBody>
      </p:sp>
    </p:spTree>
    <p:extLst>
      <p:ext uri="{BB962C8B-B14F-4D97-AF65-F5344CB8AC3E}">
        <p14:creationId xmlns:p14="http://schemas.microsoft.com/office/powerpoint/2010/main" val="118857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lecture </a:t>
            </a:r>
            <a:r>
              <a:rPr lang="en-US"/>
              <a:t>we’ll continue, </a:t>
            </a:r>
            <a:r>
              <a:rPr lang="en-US" dirty="0"/>
              <a:t>by looking at three </a:t>
            </a:r>
            <a:r>
              <a:rPr lang="en-US"/>
              <a:t>topics:</a:t>
            </a:r>
            <a:endParaRPr lang="en-US" dirty="0"/>
          </a:p>
          <a:p>
            <a:r>
              <a:rPr lang="en-US" dirty="0"/>
              <a:t>We’ll revisit the differences and similarities between programming and modelling,</a:t>
            </a:r>
          </a:p>
          <a:p>
            <a:r>
              <a:rPr lang="en-US" dirty="0"/>
              <a:t>We’ll look at machine-learning workflows and how they differ between deep learning approaches and traditional approaches. (Spoiler alert: they are mostly the same, but there are some topics that we glossed over so far that become more important with deep learning.)</a:t>
            </a:r>
          </a:p>
          <a:p>
            <a:r>
              <a:rPr lang="en-US" dirty="0"/>
              <a:t>And finally, we’ll discuss in which scenarios you might want to use a deep learning model and when a traditional model might be more appropriate.</a:t>
            </a:r>
          </a:p>
          <a:p>
            <a:r>
              <a:rPr lang="en-US" dirty="0"/>
              <a:t>We clearly won’t be able to answer that last question in a definite way – a lot of the experience you gain as an ML engineer will actually be concerned with this kind of topic – but I want to give you at least a rule of thumb that you can use as a starting point.</a:t>
            </a:r>
          </a:p>
          <a:p>
            <a:endParaRPr lang="en-US" dirty="0"/>
          </a:p>
        </p:txBody>
      </p:sp>
      <p:sp>
        <p:nvSpPr>
          <p:cNvPr id="4" name="Slide Number Placeholder 3"/>
          <p:cNvSpPr>
            <a:spLocks noGrp="1"/>
          </p:cNvSpPr>
          <p:nvPr>
            <p:ph type="sldNum" sz="quarter" idx="5"/>
          </p:nvPr>
        </p:nvSpPr>
        <p:spPr/>
        <p:txBody>
          <a:bodyPr/>
          <a:lstStyle/>
          <a:p>
            <a:fld id="{D16AB1C3-4FFC-498B-82EB-A185B48D8D68}" type="slidenum">
              <a:rPr lang="en-US" smtClean="0"/>
              <a:t>3</a:t>
            </a:fld>
            <a:endParaRPr lang="en-US"/>
          </a:p>
        </p:txBody>
      </p:sp>
    </p:spTree>
    <p:extLst>
      <p:ext uri="{BB962C8B-B14F-4D97-AF65-F5344CB8AC3E}">
        <p14:creationId xmlns:p14="http://schemas.microsoft.com/office/powerpoint/2010/main" val="148368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simple, you simply build the program</a:t>
            </a:r>
          </a:p>
          <a:p>
            <a:r>
              <a:rPr lang="en-US" dirty="0"/>
              <a:t>(in whichever language, libraries etc.)</a:t>
            </a:r>
          </a:p>
        </p:txBody>
      </p:sp>
      <p:sp>
        <p:nvSpPr>
          <p:cNvPr id="4" name="Slide Number Placeholder 3"/>
          <p:cNvSpPr>
            <a:spLocks noGrp="1"/>
          </p:cNvSpPr>
          <p:nvPr>
            <p:ph type="sldNum" sz="quarter" idx="5"/>
          </p:nvPr>
        </p:nvSpPr>
        <p:spPr/>
        <p:txBody>
          <a:bodyPr/>
          <a:lstStyle/>
          <a:p>
            <a:fld id="{D16AB1C3-4FFC-498B-82EB-A185B48D8D68}" type="slidenum">
              <a:rPr lang="en-US" smtClean="0"/>
              <a:t>12</a:t>
            </a:fld>
            <a:endParaRPr lang="en-US"/>
          </a:p>
        </p:txBody>
      </p:sp>
    </p:spTree>
    <p:extLst>
      <p:ext uri="{BB962C8B-B14F-4D97-AF65-F5344CB8AC3E}">
        <p14:creationId xmlns:p14="http://schemas.microsoft.com/office/powerpoint/2010/main" val="28603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for models the question is</a:t>
            </a:r>
          </a:p>
        </p:txBody>
      </p:sp>
      <p:sp>
        <p:nvSpPr>
          <p:cNvPr id="4" name="Slide Number Placeholder 3"/>
          <p:cNvSpPr>
            <a:spLocks noGrp="1"/>
          </p:cNvSpPr>
          <p:nvPr>
            <p:ph type="sldNum" sz="quarter" idx="5"/>
          </p:nvPr>
        </p:nvSpPr>
        <p:spPr/>
        <p:txBody>
          <a:bodyPr/>
          <a:lstStyle/>
          <a:p>
            <a:fld id="{D16AB1C3-4FFC-498B-82EB-A185B48D8D68}" type="slidenum">
              <a:rPr lang="en-US" smtClean="0"/>
              <a:t>13</a:t>
            </a:fld>
            <a:endParaRPr lang="en-US"/>
          </a:p>
        </p:txBody>
      </p:sp>
    </p:spTree>
    <p:extLst>
      <p:ext uri="{BB962C8B-B14F-4D97-AF65-F5344CB8AC3E}">
        <p14:creationId xmlns:p14="http://schemas.microsoft.com/office/powerpoint/2010/main" val="194816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l="6378" r="6231"/>
          <a:stretch/>
        </p:blipFill>
        <p:spPr>
          <a:xfrm>
            <a:off x="0" y="0"/>
            <a:ext cx="12192000" cy="4638717"/>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Machine Learning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b="1" cap="none"/>
              <a:t>Dr. Matthias Hölzl</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643466" y="786383"/>
            <a:ext cx="3517567" cy="2093975"/>
          </a:xfrm>
        </p:spPr>
        <p:txBody>
          <a:bodyPr anchor="b">
            <a:normAutofit/>
          </a:bodyPr>
          <a:lstStyle/>
          <a:p>
            <a:r>
              <a:rPr lang="en-US" dirty="0"/>
              <a:t>ML Workflow</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942148" y="1071339"/>
            <a:ext cx="6843720" cy="4927477"/>
          </a:xfrm>
          <a:noFill/>
        </p:spPr>
      </p:pic>
      <p:sp>
        <p:nvSpPr>
          <p:cNvPr id="18" name="Text Placeholder 3">
            <a:extLst>
              <a:ext uri="{FF2B5EF4-FFF2-40B4-BE49-F238E27FC236}">
                <a16:creationId xmlns:a16="http://schemas.microsoft.com/office/drawing/2014/main" id="{9A25443C-7A27-4BBA-9890-94E8503D5DE5}"/>
              </a:ext>
            </a:extLst>
          </p:cNvPr>
          <p:cNvSpPr>
            <a:spLocks noGrp="1"/>
          </p:cNvSpPr>
          <p:nvPr>
            <p:ph type="body" sz="half" idx="2"/>
          </p:nvPr>
        </p:nvSpPr>
        <p:spPr>
          <a:xfrm>
            <a:off x="643465" y="3043050"/>
            <a:ext cx="3517567" cy="3064505"/>
          </a:xfrm>
        </p:spPr>
        <p:txBody>
          <a:bodyPr/>
          <a:lstStyle/>
          <a:p>
            <a:r>
              <a:rPr lang="en-US" dirty="0"/>
              <a:t>Traditional Models</a:t>
            </a:r>
          </a:p>
        </p:txBody>
      </p:sp>
    </p:spTree>
    <p:extLst>
      <p:ext uri="{BB962C8B-B14F-4D97-AF65-F5344CB8AC3E}">
        <p14:creationId xmlns:p14="http://schemas.microsoft.com/office/powerpoint/2010/main" val="1632478380"/>
      </p:ext>
    </p:extLst>
  </p:cSld>
  <p:clrMapOvr>
    <a:masterClrMapping/>
  </p:clrMapOvr>
  <p:transition spd="slow">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643466" y="786383"/>
            <a:ext cx="3517567" cy="2093975"/>
          </a:xfrm>
        </p:spPr>
        <p:txBody>
          <a:bodyPr anchor="b">
            <a:normAutofit/>
          </a:bodyPr>
          <a:lstStyle/>
          <a:p>
            <a:r>
              <a:rPr lang="en-US" dirty="0"/>
              <a:t>ML Workflow</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42148" y="1073400"/>
            <a:ext cx="6843720" cy="4923354"/>
          </a:xfrm>
          <a:noFill/>
        </p:spPr>
      </p:pic>
      <p:sp>
        <p:nvSpPr>
          <p:cNvPr id="18" name="Text Placeholder 3">
            <a:extLst>
              <a:ext uri="{FF2B5EF4-FFF2-40B4-BE49-F238E27FC236}">
                <a16:creationId xmlns:a16="http://schemas.microsoft.com/office/drawing/2014/main" id="{9A25443C-7A27-4BBA-9890-94E8503D5DE5}"/>
              </a:ext>
            </a:extLst>
          </p:cNvPr>
          <p:cNvSpPr>
            <a:spLocks noGrp="1"/>
          </p:cNvSpPr>
          <p:nvPr>
            <p:ph type="body" sz="half" idx="2"/>
          </p:nvPr>
        </p:nvSpPr>
        <p:spPr>
          <a:xfrm>
            <a:off x="643465" y="3043050"/>
            <a:ext cx="3517567" cy="3064505"/>
          </a:xfrm>
        </p:spPr>
        <p:txBody>
          <a:bodyPr/>
          <a:lstStyle/>
          <a:p>
            <a:r>
              <a:rPr lang="en-US" dirty="0"/>
              <a:t>Deep Learning</a:t>
            </a:r>
          </a:p>
        </p:txBody>
      </p:sp>
    </p:spTree>
    <p:extLst>
      <p:ext uri="{BB962C8B-B14F-4D97-AF65-F5344CB8AC3E}">
        <p14:creationId xmlns:p14="http://schemas.microsoft.com/office/powerpoint/2010/main" val="4083043667"/>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Building a Program</a:t>
            </a:r>
          </a:p>
        </p:txBody>
      </p:sp>
      <p:pic>
        <p:nvPicPr>
          <p:cNvPr id="8" name="Picture Placeholder 7" descr="Graphical user interface, application&#10;&#10;Description automatically generated">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970233"/>
            <a:ext cx="10058400" cy="2036826"/>
          </a:xfrm>
          <a:noFill/>
        </p:spPr>
      </p:pic>
    </p:spTree>
    <p:extLst>
      <p:ext uri="{BB962C8B-B14F-4D97-AF65-F5344CB8AC3E}">
        <p14:creationId xmlns:p14="http://schemas.microsoft.com/office/powerpoint/2010/main" val="188022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descr="Graphical user interface, text, application, Word&#10;&#10;Description automatically generated">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970233"/>
            <a:ext cx="10058400" cy="2036826"/>
          </a:xfrm>
          <a:noFill/>
        </p:spPr>
      </p:pic>
    </p:spTree>
    <p:extLst>
      <p:ext uri="{BB962C8B-B14F-4D97-AF65-F5344CB8AC3E}">
        <p14:creationId xmlns:p14="http://schemas.microsoft.com/office/powerpoint/2010/main" val="330715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 r="-7"/>
          <a:stretch/>
        </p:blipFill>
        <p:spPr>
          <a:xfrm>
            <a:off x="1097280" y="2111511"/>
            <a:ext cx="10058400" cy="4038410"/>
          </a:xfrm>
          <a:noFill/>
        </p:spPr>
      </p:pic>
    </p:spTree>
    <p:extLst>
      <p:ext uri="{BB962C8B-B14F-4D97-AF65-F5344CB8AC3E}">
        <p14:creationId xmlns:p14="http://schemas.microsoft.com/office/powerpoint/2010/main" val="177529472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456728"/>
            <a:ext cx="10058400" cy="3129811"/>
          </a:xfrm>
          <a:noFill/>
        </p:spPr>
      </p:pic>
    </p:spTree>
    <p:extLst>
      <p:ext uri="{BB962C8B-B14F-4D97-AF65-F5344CB8AC3E}">
        <p14:creationId xmlns:p14="http://schemas.microsoft.com/office/powerpoint/2010/main" val="138096868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456728"/>
            <a:ext cx="10058400" cy="3129810"/>
          </a:xfrm>
          <a:noFill/>
        </p:spPr>
      </p:pic>
    </p:spTree>
    <p:extLst>
      <p:ext uri="{BB962C8B-B14F-4D97-AF65-F5344CB8AC3E}">
        <p14:creationId xmlns:p14="http://schemas.microsoft.com/office/powerpoint/2010/main" val="3208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2720E8-53D0-401B-88E4-15F36FA5613D}"/>
              </a:ext>
            </a:extLst>
          </p:cNvPr>
          <p:cNvSpPr>
            <a:spLocks noGrp="1"/>
          </p:cNvSpPr>
          <p:nvPr>
            <p:ph type="title"/>
          </p:nvPr>
        </p:nvSpPr>
        <p:spPr>
          <a:xfrm>
            <a:off x="1097280" y="286603"/>
            <a:ext cx="10058400" cy="1450757"/>
          </a:xfrm>
        </p:spPr>
        <p:txBody>
          <a:bodyPr anchor="b">
            <a:normAutofit/>
          </a:bodyPr>
          <a:lstStyle/>
          <a:p>
            <a:r>
              <a:rPr lang="en-US" dirty="0"/>
              <a:t>Choosing an ML model</a:t>
            </a:r>
            <a:endParaRPr lang="en-DE" dirty="0"/>
          </a:p>
        </p:txBody>
      </p:sp>
      <p:pic>
        <p:nvPicPr>
          <p:cNvPr id="10" name="Picture Placeholder 9">
            <a:extLst>
              <a:ext uri="{FF2B5EF4-FFF2-40B4-BE49-F238E27FC236}">
                <a16:creationId xmlns:a16="http://schemas.microsoft.com/office/drawing/2014/main" id="{58CDDDF4-81EB-499C-A3DC-5FE5760B6F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073851"/>
            <a:ext cx="10058400" cy="3672114"/>
          </a:xfrm>
          <a:noFill/>
        </p:spPr>
      </p:pic>
    </p:spTree>
    <p:extLst>
      <p:ext uri="{BB962C8B-B14F-4D97-AF65-F5344CB8AC3E}">
        <p14:creationId xmlns:p14="http://schemas.microsoft.com/office/powerpoint/2010/main" val="413986487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Let’s dig deeper…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873C2-09A3-4F90-88D2-B7A51E2D66FA}"/>
              </a:ext>
            </a:extLst>
          </p:cNvPr>
          <p:cNvSpPr>
            <a:spLocks noGrp="1"/>
          </p:cNvSpPr>
          <p:nvPr>
            <p:ph type="title"/>
          </p:nvPr>
        </p:nvSpPr>
        <p:spPr/>
        <p:txBody>
          <a:bodyPr/>
          <a:lstStyle/>
          <a:p>
            <a:r>
              <a:rPr lang="en-US" dirty="0"/>
              <a:t>Overview</a:t>
            </a:r>
            <a:endParaRPr lang="en-DE" dirty="0"/>
          </a:p>
        </p:txBody>
      </p:sp>
      <p:sp>
        <p:nvSpPr>
          <p:cNvPr id="5" name="Text Placeholder 4">
            <a:extLst>
              <a:ext uri="{FF2B5EF4-FFF2-40B4-BE49-F238E27FC236}">
                <a16:creationId xmlns:a16="http://schemas.microsoft.com/office/drawing/2014/main" id="{8B5C05C5-6A82-4AAE-97CF-525A59C5815F}"/>
              </a:ext>
            </a:extLst>
          </p:cNvPr>
          <p:cNvSpPr>
            <a:spLocks noGrp="1"/>
          </p:cNvSpPr>
          <p:nvPr>
            <p:ph type="body" idx="1"/>
          </p:nvPr>
        </p:nvSpPr>
        <p:spPr/>
        <p:txBody>
          <a:bodyPr/>
          <a:lstStyle/>
          <a:p>
            <a:r>
              <a:rPr lang="en-US" dirty="0"/>
              <a:t>Traditional and Deep Learning</a:t>
            </a:r>
            <a:endParaRPr lang="en-DE" dirty="0"/>
          </a:p>
        </p:txBody>
      </p:sp>
    </p:spTree>
    <p:extLst>
      <p:ext uri="{BB962C8B-B14F-4D97-AF65-F5344CB8AC3E}">
        <p14:creationId xmlns:p14="http://schemas.microsoft.com/office/powerpoint/2010/main" val="40940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01D6-C3FF-49BC-8399-D53F38FD4FFF}"/>
              </a:ext>
            </a:extLst>
          </p:cNvPr>
          <p:cNvSpPr>
            <a:spLocks noGrp="1"/>
          </p:cNvSpPr>
          <p:nvPr>
            <p:ph type="title"/>
          </p:nvPr>
        </p:nvSpPr>
        <p:spPr/>
        <p:txBody>
          <a:bodyPr/>
          <a:lstStyle/>
          <a:p>
            <a:r>
              <a:rPr lang="en-US" dirty="0"/>
              <a:t>Contents</a:t>
            </a:r>
            <a:endParaRPr lang="en-DE" dirty="0"/>
          </a:p>
        </p:txBody>
      </p:sp>
      <p:sp>
        <p:nvSpPr>
          <p:cNvPr id="3" name="Content Placeholder 2">
            <a:extLst>
              <a:ext uri="{FF2B5EF4-FFF2-40B4-BE49-F238E27FC236}">
                <a16:creationId xmlns:a16="http://schemas.microsoft.com/office/drawing/2014/main" id="{70B8034A-EF77-4C15-8B04-908D08C342D1}"/>
              </a:ext>
            </a:extLst>
          </p:cNvPr>
          <p:cNvSpPr>
            <a:spLocks noGrp="1"/>
          </p:cNvSpPr>
          <p:nvPr>
            <p:ph idx="1"/>
          </p:nvPr>
        </p:nvSpPr>
        <p:spPr>
          <a:xfrm>
            <a:off x="1097280" y="2778520"/>
            <a:ext cx="10058400" cy="3090572"/>
          </a:xfrm>
        </p:spPr>
        <p:txBody>
          <a:bodyPr/>
          <a:lstStyle/>
          <a:p>
            <a:pPr marL="144000" indent="-144000">
              <a:buFont typeface="Wingdings" panose="05000000000000000000" pitchFamily="2" charset="2"/>
              <a:buChar char="§"/>
            </a:pPr>
            <a:r>
              <a:rPr lang="en-US" dirty="0"/>
              <a:t>Programming vs. modeling</a:t>
            </a:r>
          </a:p>
          <a:p>
            <a:pPr marL="144000" indent="-144000">
              <a:lnSpc>
                <a:spcPct val="100000"/>
              </a:lnSpc>
              <a:spcBef>
                <a:spcPts val="600"/>
              </a:spcBef>
              <a:buFont typeface="Wingdings" panose="05000000000000000000" pitchFamily="2" charset="2"/>
              <a:buChar char="§"/>
            </a:pPr>
            <a:r>
              <a:rPr lang="en-US" dirty="0"/>
              <a:t>Machine-learning workflows: Traditional ML and Deep Learning</a:t>
            </a:r>
          </a:p>
          <a:p>
            <a:pPr marL="144000" indent="-144000">
              <a:lnSpc>
                <a:spcPct val="100000"/>
              </a:lnSpc>
              <a:spcBef>
                <a:spcPts val="600"/>
              </a:spcBef>
              <a:buFont typeface="Wingdings" panose="05000000000000000000" pitchFamily="2" charset="2"/>
              <a:buChar char="§"/>
            </a:pPr>
            <a:r>
              <a:rPr lang="en-US" dirty="0"/>
              <a:t>Choosing the right ML model</a:t>
            </a:r>
            <a:endParaRPr lang="en-DE" dirty="0"/>
          </a:p>
        </p:txBody>
      </p:sp>
    </p:spTree>
    <p:extLst>
      <p:ext uri="{BB962C8B-B14F-4D97-AF65-F5344CB8AC3E}">
        <p14:creationId xmlns:p14="http://schemas.microsoft.com/office/powerpoint/2010/main" val="264126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descr="Graphical user interface, application&#10;&#10;Description automatically generated">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970233"/>
            <a:ext cx="10058400" cy="2036826"/>
          </a:xfrm>
          <a:noFill/>
        </p:spPr>
      </p:pic>
    </p:spTree>
    <p:extLst>
      <p:ext uri="{BB962C8B-B14F-4D97-AF65-F5344CB8AC3E}">
        <p14:creationId xmlns:p14="http://schemas.microsoft.com/office/powerpoint/2010/main" val="383406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972773"/>
            <a:ext cx="10058400" cy="2031746"/>
          </a:xfrm>
          <a:noFill/>
        </p:spPr>
      </p:pic>
    </p:spTree>
    <p:extLst>
      <p:ext uri="{BB962C8B-B14F-4D97-AF65-F5344CB8AC3E}">
        <p14:creationId xmlns:p14="http://schemas.microsoft.com/office/powerpoint/2010/main" val="43090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112426"/>
            <a:ext cx="7349022" cy="3866943"/>
          </a:xfrm>
          <a:noFill/>
        </p:spPr>
      </p:pic>
    </p:spTree>
    <p:extLst>
      <p:ext uri="{BB962C8B-B14F-4D97-AF65-F5344CB8AC3E}">
        <p14:creationId xmlns:p14="http://schemas.microsoft.com/office/powerpoint/2010/main" val="519650335"/>
      </p:ext>
    </p:extLst>
  </p:cSld>
  <p:clrMapOvr>
    <a:masterClrMapping/>
  </p:clrMapOvr>
  <p:transition spd="slow">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3021041"/>
            <a:ext cx="7349022" cy="2950604"/>
          </a:xfrm>
          <a:noFill/>
        </p:spPr>
      </p:pic>
    </p:spTree>
    <p:extLst>
      <p:ext uri="{BB962C8B-B14F-4D97-AF65-F5344CB8AC3E}">
        <p14:creationId xmlns:p14="http://schemas.microsoft.com/office/powerpoint/2010/main" val="17714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FF3BC3-EA78-4965-8A0F-45F08B54C0C9}"/>
              </a:ext>
            </a:extLst>
          </p:cNvPr>
          <p:cNvSpPr>
            <a:spLocks noGrp="1"/>
          </p:cNvSpPr>
          <p:nvPr>
            <p:ph type="title"/>
          </p:nvPr>
        </p:nvSpPr>
        <p:spPr>
          <a:xfrm>
            <a:off x="1097280" y="286603"/>
            <a:ext cx="10058400" cy="1450757"/>
          </a:xfrm>
        </p:spPr>
        <p:txBody>
          <a:bodyPr/>
          <a:lstStyle/>
          <a:p>
            <a:r>
              <a:rPr lang="en-US" dirty="0"/>
              <a:t>Program vs. Model</a:t>
            </a:r>
          </a:p>
        </p:txBody>
      </p:sp>
      <p:pic>
        <p:nvPicPr>
          <p:cNvPr id="8" name="Picture Placeholder 7">
            <a:extLst>
              <a:ext uri="{FF2B5EF4-FFF2-40B4-BE49-F238E27FC236}">
                <a16:creationId xmlns:a16="http://schemas.microsoft.com/office/drawing/2014/main" id="{E63F9697-C059-4E1B-9185-0CE717CD64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7280" y="2022491"/>
            <a:ext cx="5863340" cy="4254943"/>
          </a:xfrm>
          <a:noFill/>
        </p:spPr>
      </p:pic>
    </p:spTree>
    <p:extLst>
      <p:ext uri="{BB962C8B-B14F-4D97-AF65-F5344CB8AC3E}">
        <p14:creationId xmlns:p14="http://schemas.microsoft.com/office/powerpoint/2010/main" val="45218459"/>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561F-1C8C-411D-865A-EBE2D2AADDC5}"/>
              </a:ext>
            </a:extLst>
          </p:cNvPr>
          <p:cNvSpPr>
            <a:spLocks noGrp="1"/>
          </p:cNvSpPr>
          <p:nvPr>
            <p:ph type="title"/>
          </p:nvPr>
        </p:nvSpPr>
        <p:spPr/>
        <p:txBody>
          <a:bodyPr/>
          <a:lstStyle/>
          <a:p>
            <a:r>
              <a:rPr lang="en-US" dirty="0"/>
              <a:t>ML Workflow</a:t>
            </a:r>
            <a:endParaRPr lang="en-DE" dirty="0"/>
          </a:p>
        </p:txBody>
      </p:sp>
      <p:sp>
        <p:nvSpPr>
          <p:cNvPr id="3" name="Content Placeholder 2">
            <a:extLst>
              <a:ext uri="{FF2B5EF4-FFF2-40B4-BE49-F238E27FC236}">
                <a16:creationId xmlns:a16="http://schemas.microsoft.com/office/drawing/2014/main" id="{AAC75779-184C-4C8C-98E4-E672C4C4EDF6}"/>
              </a:ext>
            </a:extLst>
          </p:cNvPr>
          <p:cNvSpPr>
            <a:spLocks noGrp="1"/>
          </p:cNvSpPr>
          <p:nvPr>
            <p:ph idx="1"/>
          </p:nvPr>
        </p:nvSpPr>
        <p:spPr>
          <a:xfrm>
            <a:off x="4936975" y="812799"/>
            <a:ext cx="6965923" cy="5294757"/>
          </a:xfrm>
        </p:spPr>
        <p:txBody>
          <a:bodyPr>
            <a:normAutofit/>
          </a:bodyPr>
          <a:lstStyle/>
          <a:p>
            <a:pPr marL="0" indent="0">
              <a:buNone/>
            </a:pPr>
            <a:r>
              <a:rPr lang="en-US" sz="2400" b="1" dirty="0" err="1">
                <a:solidFill>
                  <a:schemeClr val="bg1">
                    <a:lumMod val="50000"/>
                  </a:schemeClr>
                </a:solidFill>
                <a:latin typeface="Cascadia Mono SemiBold" panose="020B0609020000020004" pitchFamily="49" charset="0"/>
                <a:cs typeface="Cascadia Mono SemiBold" panose="020B0609020000020004" pitchFamily="49" charset="0"/>
              </a:rPr>
              <a:t>x_train</a:t>
            </a:r>
            <a:r>
              <a:rPr lang="en-US" sz="2400" b="1" dirty="0">
                <a:solidFill>
                  <a:schemeClr val="bg1">
                    <a:lumMod val="50000"/>
                  </a:schemeClr>
                </a:solidFill>
                <a:latin typeface="Cascadia Mono SemiBold" panose="020B0609020000020004" pitchFamily="49" charset="0"/>
                <a:cs typeface="Cascadia Mono SemiBold" panose="020B0609020000020004" pitchFamily="49" charset="0"/>
              </a:rPr>
              <a:t>, </a:t>
            </a:r>
            <a:r>
              <a:rPr lang="en-US" sz="2400" b="1" dirty="0" err="1">
                <a:solidFill>
                  <a:schemeClr val="bg1">
                    <a:lumMod val="50000"/>
                  </a:schemeClr>
                </a:solidFill>
                <a:latin typeface="Cascadia Mono SemiBold" panose="020B0609020000020004" pitchFamily="49" charset="0"/>
                <a:cs typeface="Cascadia Mono SemiBold" panose="020B0609020000020004" pitchFamily="49" charset="0"/>
              </a:rPr>
              <a:t>x_test</a:t>
            </a:r>
            <a:r>
              <a:rPr lang="en-US" sz="2400" b="1" dirty="0">
                <a:latin typeface="Cascadia Mono SemiBold" panose="020B0609020000020004" pitchFamily="49" charset="0"/>
                <a:cs typeface="Cascadia Mono SemiBold" panose="020B0609020000020004" pitchFamily="49" charset="0"/>
              </a:rPr>
              <a:t> </a:t>
            </a:r>
            <a:r>
              <a:rPr lang="en-US" sz="2400" dirty="0">
                <a:latin typeface="Cascadia Mono Light" panose="020B0609020000020004" pitchFamily="49" charset="0"/>
                <a:cs typeface="Cascadia Mono Light" panose="020B0609020000020004" pitchFamily="49" charset="0"/>
              </a:rPr>
              <a:t>= </a:t>
            </a:r>
            <a:r>
              <a:rPr lang="en-US" sz="2400" dirty="0" err="1">
                <a:latin typeface="Cascadia Mono Light" panose="020B0609020000020004" pitchFamily="49" charset="0"/>
                <a:cs typeface="Cascadia Mono Light" panose="020B0609020000020004" pitchFamily="49" charset="0"/>
              </a:rPr>
              <a:t>split_data</a:t>
            </a:r>
            <a:r>
              <a:rPr lang="en-US" sz="2400" dirty="0">
                <a:latin typeface="Cascadia Mono Light" panose="020B0609020000020004" pitchFamily="49" charset="0"/>
                <a:cs typeface="Cascadia Mono Light" panose="020B0609020000020004" pitchFamily="49" charset="0"/>
              </a:rPr>
              <a:t>()</a:t>
            </a:r>
            <a:endParaRPr lang="en-DE" sz="2400" dirty="0">
              <a:latin typeface="Cascadia Mono Light" panose="020B0609020000020004" pitchFamily="49" charset="0"/>
              <a:cs typeface="Cascadia Mono Light" panose="020B0609020000020004" pitchFamily="49" charset="0"/>
            </a:endParaRPr>
          </a:p>
          <a:p>
            <a:pPr marL="0" indent="0">
              <a:buNone/>
            </a:pPr>
            <a:r>
              <a:rPr lang="en-US" sz="2400" b="1" dirty="0" err="1">
                <a:solidFill>
                  <a:srgbClr val="95C595"/>
                </a:solidFill>
                <a:latin typeface="Cascadia Mono SemiBold" panose="020B0609020000020004" pitchFamily="49" charset="0"/>
                <a:cs typeface="Cascadia Mono SemiBold" panose="020B0609020000020004" pitchFamily="49" charset="0"/>
              </a:rPr>
              <a:t>y_train</a:t>
            </a:r>
            <a:r>
              <a:rPr lang="en-US" sz="2400" b="1" dirty="0">
                <a:solidFill>
                  <a:srgbClr val="95C595"/>
                </a:solidFill>
                <a:latin typeface="Cascadia Mono SemiBold" panose="020B0609020000020004" pitchFamily="49" charset="0"/>
                <a:cs typeface="Cascadia Mono SemiBold" panose="020B0609020000020004" pitchFamily="49" charset="0"/>
              </a:rPr>
              <a:t>, </a:t>
            </a:r>
            <a:r>
              <a:rPr lang="en-US" sz="2400" b="1" dirty="0" err="1">
                <a:solidFill>
                  <a:srgbClr val="95C595"/>
                </a:solidFill>
                <a:latin typeface="Cascadia Mono SemiBold" panose="020B0609020000020004" pitchFamily="49" charset="0"/>
                <a:cs typeface="Cascadia Mono SemiBold" panose="020B0609020000020004" pitchFamily="49" charset="0"/>
              </a:rPr>
              <a:t>y_test</a:t>
            </a:r>
            <a:r>
              <a:rPr lang="en-DE" sz="2400" b="1" dirty="0">
                <a:solidFill>
                  <a:srgbClr val="95C595"/>
                </a:solidFill>
                <a:latin typeface="Cascadia Mono Light" panose="020B0609020000020004" pitchFamily="49" charset="0"/>
                <a:cs typeface="Cascadia Mono Light" panose="020B0609020000020004" pitchFamily="49" charset="0"/>
              </a:rPr>
              <a:t> </a:t>
            </a:r>
            <a:r>
              <a:rPr lang="en-US" sz="2400" dirty="0">
                <a:latin typeface="Cascadia Mono Light" panose="020B0609020000020004" pitchFamily="49" charset="0"/>
                <a:cs typeface="Cascadia Mono Light" panose="020B0609020000020004" pitchFamily="49" charset="0"/>
              </a:rPr>
              <a:t>= split_</a:t>
            </a:r>
            <a:r>
              <a:rPr lang="en-DE" sz="2400" dirty="0">
                <a:latin typeface="Cascadia Mono Light" panose="020B0609020000020004" pitchFamily="49" charset="0"/>
                <a:cs typeface="Cascadia Mono Light" panose="020B0609020000020004" pitchFamily="49" charset="0"/>
              </a:rPr>
              <a:t>expected</a:t>
            </a:r>
            <a:r>
              <a:rPr lang="en-US" sz="2400" dirty="0">
                <a:latin typeface="Cascadia Mono Light" panose="020B0609020000020004" pitchFamily="49" charset="0"/>
                <a:cs typeface="Cascadia Mono Light" panose="020B0609020000020004" pitchFamily="49" charset="0"/>
              </a:rPr>
              <a:t>()</a:t>
            </a:r>
          </a:p>
          <a:p>
            <a:pPr marL="0" indent="0">
              <a:buNone/>
            </a:pPr>
            <a:r>
              <a:rPr lang="de-DE" sz="2400" dirty="0" err="1">
                <a:latin typeface="Cascadia Mono Light" panose="020B0609020000020004" pitchFamily="49" charset="0"/>
                <a:cs typeface="Cascadia Mono Light" panose="020B0609020000020004" pitchFamily="49" charset="0"/>
              </a:rPr>
              <a:t>model</a:t>
            </a:r>
            <a:r>
              <a:rPr lang="de-DE" sz="2400" dirty="0">
                <a:latin typeface="Cascadia Mono Light" panose="020B0609020000020004" pitchFamily="49" charset="0"/>
                <a:cs typeface="Cascadia Mono Light" panose="020B0609020000020004" pitchFamily="49" charset="0"/>
              </a:rPr>
              <a:t> = </a:t>
            </a:r>
            <a:r>
              <a:rPr lang="de-DE" sz="2400" b="1" dirty="0" err="1">
                <a:latin typeface="Cascadia Mono SemiBold" panose="020B0609020000020004" pitchFamily="49" charset="0"/>
                <a:cs typeface="Cascadia Mono SemiBold" panose="020B0609020000020004" pitchFamily="49" charset="0"/>
              </a:rPr>
              <a:t>RandomForestRegressor</a:t>
            </a:r>
            <a:r>
              <a:rPr lang="de-DE" sz="2400" dirty="0">
                <a:latin typeface="Cascadia Mono Light" panose="020B0609020000020004" pitchFamily="49" charset="0"/>
                <a:cs typeface="Cascadia Mono Light" panose="020B0609020000020004" pitchFamily="49" charset="0"/>
              </a:rPr>
              <a:t>(</a:t>
            </a:r>
            <a:br>
              <a:rPr lang="de-DE" sz="2400" dirty="0">
                <a:latin typeface="Cascadia Mono Light" panose="020B0609020000020004" pitchFamily="49" charset="0"/>
                <a:cs typeface="Cascadia Mono Light" panose="020B0609020000020004" pitchFamily="49" charset="0"/>
              </a:rPr>
            </a:br>
            <a:r>
              <a:rPr lang="de-DE" sz="2400" dirty="0">
                <a:latin typeface="Cascadia Mono Light" panose="020B0609020000020004" pitchFamily="49" charset="0"/>
                <a:cs typeface="Cascadia Mono Light" panose="020B0609020000020004" pitchFamily="49" charset="0"/>
              </a:rPr>
              <a:t>    </a:t>
            </a:r>
            <a:r>
              <a:rPr lang="de-DE" sz="2400" b="1" dirty="0" err="1">
                <a:solidFill>
                  <a:srgbClr val="8DA9C5"/>
                </a:solidFill>
                <a:latin typeface="Cascadia Mono SemiBold" panose="020B0609020000020004" pitchFamily="49" charset="0"/>
                <a:cs typeface="Cascadia Mono SemiBold" panose="020B0609020000020004" pitchFamily="49" charset="0"/>
              </a:rPr>
              <a:t>n_estimators</a:t>
            </a:r>
            <a:r>
              <a:rPr lang="de-DE" sz="2400" b="1" dirty="0">
                <a:solidFill>
                  <a:srgbClr val="8DA9C5"/>
                </a:solidFill>
                <a:latin typeface="Cascadia Mono SemiBold" panose="020B0609020000020004" pitchFamily="49" charset="0"/>
                <a:cs typeface="Cascadia Mono SemiBold" panose="020B0609020000020004" pitchFamily="49" charset="0"/>
              </a:rPr>
              <a:t>=100, </a:t>
            </a:r>
            <a:r>
              <a:rPr lang="de-DE" sz="2400" b="1" dirty="0" err="1">
                <a:solidFill>
                  <a:srgbClr val="8DA9C5"/>
                </a:solidFill>
                <a:latin typeface="Cascadia Mono SemiBold" panose="020B0609020000020004" pitchFamily="49" charset="0"/>
                <a:cs typeface="Cascadia Mono SemiBold" panose="020B0609020000020004" pitchFamily="49" charset="0"/>
              </a:rPr>
              <a:t>max_depth</a:t>
            </a:r>
            <a:r>
              <a:rPr lang="de-DE" sz="2400" b="1" dirty="0">
                <a:solidFill>
                  <a:srgbClr val="8DA9C5"/>
                </a:solidFill>
                <a:latin typeface="Cascadia Mono SemiBold" panose="020B0609020000020004" pitchFamily="49" charset="0"/>
                <a:cs typeface="Cascadia Mono SemiBold" panose="020B0609020000020004" pitchFamily="49" charset="0"/>
              </a:rPr>
              <a:t>=3,</a:t>
            </a:r>
            <a:br>
              <a:rPr lang="de-DE" sz="2400" b="1" dirty="0">
                <a:solidFill>
                  <a:srgbClr val="8DA9C5"/>
                </a:solidFill>
                <a:latin typeface="Cascadia Mono SemiBold" panose="020B0609020000020004" pitchFamily="49" charset="0"/>
                <a:cs typeface="Cascadia Mono SemiBold" panose="020B0609020000020004" pitchFamily="49" charset="0"/>
              </a:rPr>
            </a:br>
            <a:r>
              <a:rPr lang="de-DE" sz="2400" b="1" dirty="0">
                <a:solidFill>
                  <a:srgbClr val="8DA9C5"/>
                </a:solidFill>
                <a:latin typeface="Cascadia Mono SemiBold" panose="020B0609020000020004" pitchFamily="49" charset="0"/>
                <a:cs typeface="Cascadia Mono SemiBold" panose="020B0609020000020004" pitchFamily="49" charset="0"/>
              </a:rPr>
              <a:t>    </a:t>
            </a:r>
            <a:r>
              <a:rPr lang="de-DE" sz="2400" b="1" dirty="0" err="1">
                <a:solidFill>
                  <a:srgbClr val="D97B79"/>
                </a:solidFill>
                <a:latin typeface="Cascadia Mono SemiBold" panose="020B0609020000020004" pitchFamily="49" charset="0"/>
                <a:cs typeface="Cascadia Mono SemiBold" panose="020B0609020000020004" pitchFamily="49" charset="0"/>
              </a:rPr>
              <a:t>criterion</a:t>
            </a:r>
            <a:r>
              <a:rPr lang="de-DE" sz="2400" b="1" dirty="0">
                <a:solidFill>
                  <a:srgbClr val="D97B79"/>
                </a:solidFill>
                <a:latin typeface="Cascadia Mono SemiBold" panose="020B0609020000020004" pitchFamily="49" charset="0"/>
                <a:cs typeface="Cascadia Mono SemiBold" panose="020B0609020000020004" pitchFamily="49" charset="0"/>
              </a:rPr>
              <a:t>=</a:t>
            </a:r>
            <a:r>
              <a:rPr lang="en-DE" sz="2400" b="1" dirty="0">
                <a:solidFill>
                  <a:srgbClr val="D97B79"/>
                </a:solidFill>
                <a:latin typeface="Cascadia Mono SemiBold" panose="020B0609020000020004" pitchFamily="49" charset="0"/>
                <a:cs typeface="Cascadia Mono SemiBold" panose="020B0609020000020004" pitchFamily="49" charset="0"/>
              </a:rPr>
              <a:t>“</a:t>
            </a:r>
            <a:r>
              <a:rPr lang="de-DE" sz="2400" b="1" dirty="0" err="1">
                <a:solidFill>
                  <a:srgbClr val="D97B79"/>
                </a:solidFill>
                <a:latin typeface="Cascadia Mono SemiBold" panose="020B0609020000020004" pitchFamily="49" charset="0"/>
                <a:cs typeface="Cascadia Mono SemiBold" panose="020B0609020000020004" pitchFamily="49" charset="0"/>
              </a:rPr>
              <a:t>mse</a:t>
            </a:r>
            <a:r>
              <a:rPr lang="en-DE" sz="2400" b="1" dirty="0">
                <a:solidFill>
                  <a:srgbClr val="D97B79"/>
                </a:solidFill>
                <a:latin typeface="Cascadia Mono SemiBold" panose="020B0609020000020004" pitchFamily="49" charset="0"/>
                <a:cs typeface="Cascadia Mono SemiBold" panose="020B0609020000020004" pitchFamily="49" charset="0"/>
              </a:rPr>
              <a:t>”</a:t>
            </a:r>
            <a:br>
              <a:rPr lang="de-DE" sz="2400" b="1" dirty="0">
                <a:solidFill>
                  <a:srgbClr val="8DA9C5"/>
                </a:solidFill>
                <a:latin typeface="Cascadia Mono SemiBold" panose="020B0609020000020004" pitchFamily="49" charset="0"/>
                <a:cs typeface="Cascadia Mono SemiBold" panose="020B0609020000020004" pitchFamily="49" charset="0"/>
              </a:rPr>
            </a:br>
            <a:r>
              <a:rPr lang="de-DE" sz="2400" dirty="0">
                <a:latin typeface="Cascadia Mono Light" panose="020B0609020000020004" pitchFamily="49" charset="0"/>
                <a:cs typeface="Cascadia Mono Light" panose="020B0609020000020004" pitchFamily="49" charset="0"/>
              </a:rPr>
              <a:t>)</a:t>
            </a:r>
          </a:p>
          <a:p>
            <a:pPr marL="0" indent="0">
              <a:buNone/>
            </a:pPr>
            <a:r>
              <a:rPr lang="fr-FR" sz="2400" dirty="0" err="1">
                <a:latin typeface="Cascadia Mono Light" panose="020B0609020000020004" pitchFamily="49" charset="0"/>
                <a:cs typeface="Cascadia Mono Light" panose="020B0609020000020004" pitchFamily="49" charset="0"/>
              </a:rPr>
              <a:t>model.</a:t>
            </a:r>
            <a:r>
              <a:rPr lang="fr-FR" sz="2400" b="1" dirty="0" err="1">
                <a:latin typeface="Cascadia Mono SemiBold" panose="020B0609020000020004" pitchFamily="49" charset="0"/>
                <a:cs typeface="Cascadia Mono SemiBold" panose="020B0609020000020004" pitchFamily="49" charset="0"/>
              </a:rPr>
              <a:t>fit</a:t>
            </a:r>
            <a:r>
              <a:rPr lang="fr-FR" sz="2400" dirty="0">
                <a:latin typeface="Cascadia Mono Light" panose="020B0609020000020004" pitchFamily="49" charset="0"/>
                <a:cs typeface="Cascadia Mono Light" panose="020B0609020000020004" pitchFamily="49" charset="0"/>
              </a:rPr>
              <a:t>(</a:t>
            </a:r>
            <a:r>
              <a:rPr lang="fr-FR" sz="2400" b="1" dirty="0" err="1">
                <a:solidFill>
                  <a:schemeClr val="bg1">
                    <a:lumMod val="65000"/>
                  </a:schemeClr>
                </a:solidFill>
                <a:latin typeface="Cascadia Mono SemiBold" panose="020B0609020000020004" pitchFamily="49" charset="0"/>
                <a:cs typeface="Cascadia Mono SemiBold" panose="020B0609020000020004" pitchFamily="49" charset="0"/>
              </a:rPr>
              <a:t>x_train</a:t>
            </a:r>
            <a:r>
              <a:rPr lang="fr-FR" sz="2400" dirty="0">
                <a:latin typeface="Cascadia Mono Light" panose="020B0609020000020004" pitchFamily="49" charset="0"/>
                <a:cs typeface="Cascadia Mono Light" panose="020B0609020000020004" pitchFamily="49" charset="0"/>
              </a:rPr>
              <a:t>, </a:t>
            </a:r>
            <a:r>
              <a:rPr lang="fr-FR" sz="2400" dirty="0" err="1">
                <a:solidFill>
                  <a:srgbClr val="95C595"/>
                </a:solidFill>
                <a:latin typeface="Cascadia Mono SemiBold" panose="020B0609020000020004" pitchFamily="49" charset="0"/>
                <a:cs typeface="Cascadia Mono SemiBold" panose="020B0609020000020004" pitchFamily="49" charset="0"/>
              </a:rPr>
              <a:t>y_train</a:t>
            </a:r>
            <a:r>
              <a:rPr lang="fr-FR" sz="2400" dirty="0">
                <a:latin typeface="Cascadia Mono Light" panose="020B0609020000020004" pitchFamily="49" charset="0"/>
                <a:cs typeface="Cascadia Mono Light" panose="020B0609020000020004" pitchFamily="49" charset="0"/>
              </a:rPr>
              <a:t>)</a:t>
            </a:r>
          </a:p>
          <a:p>
            <a:pPr marL="0" indent="0">
              <a:buNone/>
            </a:pPr>
            <a:r>
              <a:rPr lang="en-US" sz="2400" dirty="0">
                <a:latin typeface="Cascadia Mono Light" panose="020B0609020000020004" pitchFamily="49" charset="0"/>
                <a:cs typeface="Cascadia Mono Light" panose="020B0609020000020004" pitchFamily="49" charset="0"/>
              </a:rPr>
              <a:t>predictions = </a:t>
            </a:r>
            <a:r>
              <a:rPr lang="en-US" sz="2400" dirty="0" err="1">
                <a:latin typeface="Cascadia Mono Light" panose="020B0609020000020004" pitchFamily="49" charset="0"/>
                <a:cs typeface="Cascadia Mono Light" panose="020B0609020000020004" pitchFamily="49" charset="0"/>
              </a:rPr>
              <a:t>model.</a:t>
            </a:r>
            <a:r>
              <a:rPr lang="en-US" sz="2400" b="1" dirty="0" err="1">
                <a:latin typeface="Cascadia Mono SemiBold" panose="020B0609020000020004" pitchFamily="49" charset="0"/>
                <a:cs typeface="Cascadia Mono SemiBold" panose="020B0609020000020004" pitchFamily="49" charset="0"/>
              </a:rPr>
              <a:t>predict</a:t>
            </a:r>
            <a:r>
              <a:rPr lang="en-US" sz="2400" dirty="0">
                <a:latin typeface="Cascadia Mono Light" panose="020B0609020000020004" pitchFamily="49" charset="0"/>
                <a:cs typeface="Cascadia Mono Light" panose="020B0609020000020004" pitchFamily="49" charset="0"/>
              </a:rPr>
              <a:t>(</a:t>
            </a:r>
            <a:r>
              <a:rPr lang="en-US" sz="2400" dirty="0" err="1">
                <a:latin typeface="Cascadia Mono Light" panose="020B0609020000020004" pitchFamily="49" charset="0"/>
                <a:cs typeface="Cascadia Mono Light" panose="020B0609020000020004" pitchFamily="49" charset="0"/>
              </a:rPr>
              <a:t>x_test</a:t>
            </a:r>
            <a:r>
              <a:rPr lang="en-US" sz="2400" dirty="0">
                <a:latin typeface="Cascadia Mono Light" panose="020B0609020000020004" pitchFamily="49" charset="0"/>
                <a:cs typeface="Cascadia Mono Light" panose="020B0609020000020004" pitchFamily="49" charset="0"/>
              </a:rPr>
              <a:t>)</a:t>
            </a:r>
            <a:endParaRPr lang="en-DE" sz="2400" dirty="0">
              <a:latin typeface="Cascadia Mono Light" panose="020B0609020000020004" pitchFamily="49" charset="0"/>
              <a:cs typeface="Cascadia Mono Light" panose="020B0609020000020004" pitchFamily="49" charset="0"/>
            </a:endParaRPr>
          </a:p>
        </p:txBody>
      </p:sp>
      <p:sp>
        <p:nvSpPr>
          <p:cNvPr id="4" name="Text Placeholder 3">
            <a:extLst>
              <a:ext uri="{FF2B5EF4-FFF2-40B4-BE49-F238E27FC236}">
                <a16:creationId xmlns:a16="http://schemas.microsoft.com/office/drawing/2014/main" id="{70893E8C-DB1C-4C52-8781-ABB439CC3883}"/>
              </a:ext>
            </a:extLst>
          </p:cNvPr>
          <p:cNvSpPr>
            <a:spLocks noGrp="1"/>
          </p:cNvSpPr>
          <p:nvPr>
            <p:ph type="body" sz="half" idx="2"/>
          </p:nvPr>
        </p:nvSpPr>
        <p:spPr/>
        <p:txBody>
          <a:bodyPr/>
          <a:lstStyle/>
          <a:p>
            <a:r>
              <a:rPr lang="en-US" dirty="0"/>
              <a:t>Traditional Models</a:t>
            </a:r>
          </a:p>
          <a:p>
            <a:r>
              <a:rPr lang="en-US" dirty="0"/>
              <a:t>(Random Forest)</a:t>
            </a:r>
            <a:endParaRPr lang="en-DE" dirty="0"/>
          </a:p>
        </p:txBody>
      </p:sp>
    </p:spTree>
    <p:extLst>
      <p:ext uri="{BB962C8B-B14F-4D97-AF65-F5344CB8AC3E}">
        <p14:creationId xmlns:p14="http://schemas.microsoft.com/office/powerpoint/2010/main" val="293771181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{B8F3D7A0-0C79-4E18-8680-5720FAA84C2C}tf56160789_win32</Template>
  <TotalTime>357</TotalTime>
  <Words>497</Words>
  <Application>Microsoft Office PowerPoint</Application>
  <PresentationFormat>Widescreen</PresentationFormat>
  <Paragraphs>51</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Bookman Old Style</vt:lpstr>
      <vt:lpstr>Calibri</vt:lpstr>
      <vt:lpstr>Cascadia Mono Light</vt:lpstr>
      <vt:lpstr>Cascadia Mono SemiBold</vt:lpstr>
      <vt:lpstr>Franklin Gothic Book</vt:lpstr>
      <vt:lpstr>Wingdings</vt:lpstr>
      <vt:lpstr>1_RetrospectVTI</vt:lpstr>
      <vt:lpstr>Machine Learning</vt:lpstr>
      <vt:lpstr>Overview</vt:lpstr>
      <vt:lpstr>Contents</vt:lpstr>
      <vt:lpstr>Program vs. Model</vt:lpstr>
      <vt:lpstr>Program vs. Model</vt:lpstr>
      <vt:lpstr>Program vs. Model</vt:lpstr>
      <vt:lpstr>Program vs. Model</vt:lpstr>
      <vt:lpstr>Program vs. Model</vt:lpstr>
      <vt:lpstr>ML Workflow</vt:lpstr>
      <vt:lpstr>ML Workflow</vt:lpstr>
      <vt:lpstr>ML Workflow</vt:lpstr>
      <vt:lpstr>Building a Program</vt:lpstr>
      <vt:lpstr>Choosing an ML model</vt:lpstr>
      <vt:lpstr>Choosing an ML model</vt:lpstr>
      <vt:lpstr>Choosing an ML model</vt:lpstr>
      <vt:lpstr>Choosing an ML model</vt:lpstr>
      <vt:lpstr>Choosing an ML model</vt:lpstr>
      <vt:lpstr>Let’s dig deeper…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Matthias Hölzl</dc:creator>
  <cp:lastModifiedBy>Matthias Hölzl</cp:lastModifiedBy>
  <cp:revision>45</cp:revision>
  <dcterms:created xsi:type="dcterms:W3CDTF">2021-09-08T14:33:55Z</dcterms:created>
  <dcterms:modified xsi:type="dcterms:W3CDTF">2022-02-28T02:28:25Z</dcterms:modified>
</cp:coreProperties>
</file>