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sldIdLst>
    <p:sldId id="257" r:id="rId2"/>
    <p:sldId id="260" r:id="rId3"/>
    <p:sldId id="266" r:id="rId4"/>
    <p:sldId id="267" r:id="rId5"/>
    <p:sldId id="270" r:id="rId6"/>
    <p:sldId id="271" r:id="rId7"/>
    <p:sldId id="272" r:id="rId8"/>
    <p:sldId id="277" r:id="rId9"/>
    <p:sldId id="276" r:id="rId10"/>
    <p:sldId id="273" r:id="rId11"/>
    <p:sldId id="275" r:id="rId12"/>
    <p:sldId id="274" r:id="rId13"/>
    <p:sldId id="269" r:id="rId14"/>
    <p:sldId id="261" r:id="rId15"/>
    <p:sldId id="262" r:id="rId16"/>
    <p:sldId id="263" r:id="rId17"/>
    <p:sldId id="265" r:id="rId18"/>
    <p:sldId id="264"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B79"/>
    <a:srgbClr val="95C595"/>
    <a:srgbClr val="8DA9C5"/>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7287" autoAdjust="0"/>
  </p:normalViewPr>
  <p:slideViewPr>
    <p:cSldViewPr snapToGrid="0">
      <p:cViewPr varScale="1">
        <p:scale>
          <a:sx n="85" d="100"/>
          <a:sy n="85" d="100"/>
        </p:scale>
        <p:origin x="724"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8" d="100"/>
          <a:sy n="128" d="100"/>
        </p:scale>
        <p:origin x="4868"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C0B6C-05B1-4740-AD04-98FAAEAA615E}"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AB1C3-4FFC-498B-82EB-A185B48D8D68}" type="slidenum">
              <a:rPr lang="en-US" smtClean="0"/>
              <a:t>‹#›</a:t>
            </a:fld>
            <a:endParaRPr lang="en-US"/>
          </a:p>
        </p:txBody>
      </p:sp>
    </p:spTree>
    <p:extLst>
      <p:ext uri="{BB962C8B-B14F-4D97-AF65-F5344CB8AC3E}">
        <p14:creationId xmlns:p14="http://schemas.microsoft.com/office/powerpoint/2010/main" val="92296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the Machine Learning course for programmers.</a:t>
            </a:r>
          </a:p>
          <a:p>
            <a:endParaRPr lang="en-US" dirty="0"/>
          </a:p>
          <a:p>
            <a:r>
              <a:rPr lang="en-US" dirty="0"/>
              <a:t>In previous sections we have seen approaches to machine learning that might be called “traditional” ML, such as linear and logistic regression, decision trees or random forests.</a:t>
            </a:r>
          </a:p>
          <a:p>
            <a:r>
              <a:rPr lang="en-US" dirty="0"/>
              <a:t>But if you are following academic conferences – or even the news on TV – you’ll surely be aware that a lot of the recent advances in the area are due to so-called deep learning techniques, or deep learning models.</a:t>
            </a:r>
          </a:p>
          <a:p>
            <a:endParaRPr lang="en-US" dirty="0"/>
          </a:p>
          <a:p>
            <a:r>
              <a:rPr lang="en-US" dirty="0"/>
              <a:t>In this section of the course, we want to understand what deep learning is, what its advantages and disadvantages over the methods we already know are, in which scenarios you might want to employ deep learning and when you’re probably better off sticking with traditional methods.</a:t>
            </a:r>
          </a:p>
          <a:p>
            <a:r>
              <a:rPr lang="en-US" dirty="0"/>
              <a:t>And obviously we want to get a lot of practical experience with frameworks specialized for deep learning tasks.</a:t>
            </a:r>
          </a:p>
          <a:p>
            <a:endParaRPr lang="en-US" dirty="0"/>
          </a:p>
        </p:txBody>
      </p:sp>
      <p:sp>
        <p:nvSpPr>
          <p:cNvPr id="4" name="Slide Number Placeholder 3"/>
          <p:cNvSpPr>
            <a:spLocks noGrp="1"/>
          </p:cNvSpPr>
          <p:nvPr>
            <p:ph type="sldNum" sz="quarter" idx="5"/>
          </p:nvPr>
        </p:nvSpPr>
        <p:spPr/>
        <p:txBody>
          <a:bodyPr/>
          <a:lstStyle/>
          <a:p>
            <a:fld id="{D16AB1C3-4FFC-498B-82EB-A185B48D8D68}" type="slidenum">
              <a:rPr lang="en-US" smtClean="0"/>
              <a:t>1</a:t>
            </a:fld>
            <a:endParaRPr lang="en-US"/>
          </a:p>
        </p:txBody>
      </p:sp>
    </p:spTree>
    <p:extLst>
      <p:ext uri="{BB962C8B-B14F-4D97-AF65-F5344CB8AC3E}">
        <p14:creationId xmlns:p14="http://schemas.microsoft.com/office/powerpoint/2010/main" val="118857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AB1C3-4FFC-498B-82EB-A185B48D8D68}" type="slidenum">
              <a:rPr lang="en-US" smtClean="0"/>
              <a:t>8</a:t>
            </a:fld>
            <a:endParaRPr lang="en-US"/>
          </a:p>
        </p:txBody>
      </p:sp>
    </p:spTree>
    <p:extLst>
      <p:ext uri="{BB962C8B-B14F-4D97-AF65-F5344CB8AC3E}">
        <p14:creationId xmlns:p14="http://schemas.microsoft.com/office/powerpoint/2010/main" val="178308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AB1C3-4FFC-498B-82EB-A185B48D8D68}" type="slidenum">
              <a:rPr lang="en-US" smtClean="0"/>
              <a:t>9</a:t>
            </a:fld>
            <a:endParaRPr lang="en-US"/>
          </a:p>
        </p:txBody>
      </p:sp>
    </p:spTree>
    <p:extLst>
      <p:ext uri="{BB962C8B-B14F-4D97-AF65-F5344CB8AC3E}">
        <p14:creationId xmlns:p14="http://schemas.microsoft.com/office/powerpoint/2010/main" val="276715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AB1C3-4FFC-498B-82EB-A185B48D8D68}" type="slidenum">
              <a:rPr lang="en-US" smtClean="0"/>
              <a:t>11</a:t>
            </a:fld>
            <a:endParaRPr lang="en-US"/>
          </a:p>
        </p:txBody>
      </p:sp>
    </p:spTree>
    <p:extLst>
      <p:ext uri="{BB962C8B-B14F-4D97-AF65-F5344CB8AC3E}">
        <p14:creationId xmlns:p14="http://schemas.microsoft.com/office/powerpoint/2010/main" val="329479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simple, you simply build the program</a:t>
            </a:r>
          </a:p>
          <a:p>
            <a:r>
              <a:rPr lang="en-US" dirty="0"/>
              <a:t>(in whichever language, libraries etc.)</a:t>
            </a:r>
          </a:p>
        </p:txBody>
      </p:sp>
      <p:sp>
        <p:nvSpPr>
          <p:cNvPr id="4" name="Slide Number Placeholder 3"/>
          <p:cNvSpPr>
            <a:spLocks noGrp="1"/>
          </p:cNvSpPr>
          <p:nvPr>
            <p:ph type="sldNum" sz="quarter" idx="5"/>
          </p:nvPr>
        </p:nvSpPr>
        <p:spPr/>
        <p:txBody>
          <a:bodyPr/>
          <a:lstStyle/>
          <a:p>
            <a:fld id="{D16AB1C3-4FFC-498B-82EB-A185B48D8D68}" type="slidenum">
              <a:rPr lang="en-US" smtClean="0"/>
              <a:t>13</a:t>
            </a:fld>
            <a:endParaRPr lang="en-US"/>
          </a:p>
        </p:txBody>
      </p:sp>
    </p:spTree>
    <p:extLst>
      <p:ext uri="{BB962C8B-B14F-4D97-AF65-F5344CB8AC3E}">
        <p14:creationId xmlns:p14="http://schemas.microsoft.com/office/powerpoint/2010/main" val="286032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for models the question is</a:t>
            </a:r>
          </a:p>
        </p:txBody>
      </p:sp>
      <p:sp>
        <p:nvSpPr>
          <p:cNvPr id="4" name="Slide Number Placeholder 3"/>
          <p:cNvSpPr>
            <a:spLocks noGrp="1"/>
          </p:cNvSpPr>
          <p:nvPr>
            <p:ph type="sldNum" sz="quarter" idx="5"/>
          </p:nvPr>
        </p:nvSpPr>
        <p:spPr/>
        <p:txBody>
          <a:bodyPr/>
          <a:lstStyle/>
          <a:p>
            <a:fld id="{D16AB1C3-4FFC-498B-82EB-A185B48D8D68}" type="slidenum">
              <a:rPr lang="en-US" smtClean="0"/>
              <a:t>14</a:t>
            </a:fld>
            <a:endParaRPr lang="en-US"/>
          </a:p>
        </p:txBody>
      </p:sp>
    </p:spTree>
    <p:extLst>
      <p:ext uri="{BB962C8B-B14F-4D97-AF65-F5344CB8AC3E}">
        <p14:creationId xmlns:p14="http://schemas.microsoft.com/office/powerpoint/2010/main" val="194816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l="6378" r="6231"/>
          <a:stretch/>
        </p:blipFill>
        <p:spPr>
          <a:xfrm>
            <a:off x="0" y="0"/>
            <a:ext cx="12192000" cy="4638717"/>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Basics of Machine Learning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b="1" cap="none"/>
              <a:t>Dr. Matthias Hölzl</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643466" y="786383"/>
            <a:ext cx="3517567" cy="2093975"/>
          </a:xfrm>
        </p:spPr>
        <p:txBody>
          <a:bodyPr anchor="b">
            <a:normAutofit/>
          </a:bodyPr>
          <a:lstStyle/>
          <a:p>
            <a:r>
              <a:rPr lang="en-US" dirty="0"/>
              <a:t>ML Workflow</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942148" y="1071339"/>
            <a:ext cx="6843720" cy="4927477"/>
          </a:xfrm>
          <a:noFill/>
        </p:spPr>
      </p:pic>
      <p:sp>
        <p:nvSpPr>
          <p:cNvPr id="18" name="Text Placeholder 3">
            <a:extLst>
              <a:ext uri="{FF2B5EF4-FFF2-40B4-BE49-F238E27FC236}">
                <a16:creationId xmlns:a16="http://schemas.microsoft.com/office/drawing/2014/main" id="{9A25443C-7A27-4BBA-9890-94E8503D5DE5}"/>
              </a:ext>
            </a:extLst>
          </p:cNvPr>
          <p:cNvSpPr>
            <a:spLocks noGrp="1"/>
          </p:cNvSpPr>
          <p:nvPr>
            <p:ph type="body" sz="half" idx="2"/>
          </p:nvPr>
        </p:nvSpPr>
        <p:spPr>
          <a:xfrm>
            <a:off x="643465" y="3043050"/>
            <a:ext cx="3517567" cy="3064505"/>
          </a:xfrm>
        </p:spPr>
        <p:txBody>
          <a:bodyPr/>
          <a:lstStyle/>
          <a:p>
            <a:r>
              <a:rPr lang="en-US" dirty="0"/>
              <a:t>Traditional Models</a:t>
            </a:r>
          </a:p>
        </p:txBody>
      </p:sp>
    </p:spTree>
    <p:extLst>
      <p:ext uri="{BB962C8B-B14F-4D97-AF65-F5344CB8AC3E}">
        <p14:creationId xmlns:p14="http://schemas.microsoft.com/office/powerpoint/2010/main" val="1632478380"/>
      </p:ext>
    </p:extLst>
  </p:cSld>
  <p:clrMapOvr>
    <a:masterClrMapping/>
  </p:clrMapOvr>
  <p:transition spd="slow">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561F-1C8C-411D-865A-EBE2D2AADDC5}"/>
              </a:ext>
            </a:extLst>
          </p:cNvPr>
          <p:cNvSpPr>
            <a:spLocks noGrp="1"/>
          </p:cNvSpPr>
          <p:nvPr>
            <p:ph type="title"/>
          </p:nvPr>
        </p:nvSpPr>
        <p:spPr/>
        <p:txBody>
          <a:bodyPr/>
          <a:lstStyle/>
          <a:p>
            <a:r>
              <a:rPr lang="en-US" dirty="0"/>
              <a:t>ML Workflow</a:t>
            </a:r>
            <a:endParaRPr lang="en-DE" dirty="0"/>
          </a:p>
        </p:txBody>
      </p:sp>
      <p:sp>
        <p:nvSpPr>
          <p:cNvPr id="3" name="Content Placeholder 2">
            <a:extLst>
              <a:ext uri="{FF2B5EF4-FFF2-40B4-BE49-F238E27FC236}">
                <a16:creationId xmlns:a16="http://schemas.microsoft.com/office/drawing/2014/main" id="{AAC75779-184C-4C8C-98E4-E672C4C4EDF6}"/>
              </a:ext>
            </a:extLst>
          </p:cNvPr>
          <p:cNvSpPr>
            <a:spLocks noGrp="1"/>
          </p:cNvSpPr>
          <p:nvPr>
            <p:ph idx="1"/>
          </p:nvPr>
        </p:nvSpPr>
        <p:spPr>
          <a:xfrm>
            <a:off x="4936975" y="812799"/>
            <a:ext cx="6965923" cy="5294757"/>
          </a:xfrm>
        </p:spPr>
        <p:txBody>
          <a:bodyPr>
            <a:normAutofit/>
          </a:bodyPr>
          <a:lstStyle/>
          <a:p>
            <a:pPr marL="0" indent="0">
              <a:buNone/>
            </a:pPr>
            <a:r>
              <a:rPr lang="en-US" sz="2400" b="1" dirty="0" err="1">
                <a:solidFill>
                  <a:schemeClr val="bg1">
                    <a:lumMod val="50000"/>
                  </a:schemeClr>
                </a:solidFill>
                <a:latin typeface="Cascadia Mono SemiBold" panose="020B0609020000020004" pitchFamily="49" charset="0"/>
                <a:cs typeface="Cascadia Mono SemiBold" panose="020B0609020000020004" pitchFamily="49" charset="0"/>
              </a:rPr>
              <a:t>x_train</a:t>
            </a:r>
            <a:r>
              <a:rPr lang="en-US" sz="2400" b="1" dirty="0">
                <a:solidFill>
                  <a:schemeClr val="bg1">
                    <a:lumMod val="50000"/>
                  </a:schemeClr>
                </a:solidFill>
                <a:latin typeface="Cascadia Mono SemiBold" panose="020B0609020000020004" pitchFamily="49" charset="0"/>
                <a:cs typeface="Cascadia Mono SemiBold" panose="020B0609020000020004" pitchFamily="49" charset="0"/>
              </a:rPr>
              <a:t>, </a:t>
            </a:r>
            <a:r>
              <a:rPr lang="en-US" sz="2400" b="1" dirty="0" err="1">
                <a:solidFill>
                  <a:schemeClr val="bg1">
                    <a:lumMod val="50000"/>
                  </a:schemeClr>
                </a:solidFill>
                <a:latin typeface="Cascadia Mono SemiBold" panose="020B0609020000020004" pitchFamily="49" charset="0"/>
                <a:cs typeface="Cascadia Mono SemiBold" panose="020B0609020000020004" pitchFamily="49" charset="0"/>
              </a:rPr>
              <a:t>x_test</a:t>
            </a:r>
            <a:r>
              <a:rPr lang="en-US" sz="2400" b="1" dirty="0">
                <a:latin typeface="Cascadia Mono SemiBold" panose="020B0609020000020004" pitchFamily="49" charset="0"/>
                <a:cs typeface="Cascadia Mono SemiBold" panose="020B0609020000020004" pitchFamily="49" charset="0"/>
              </a:rPr>
              <a:t> </a:t>
            </a:r>
            <a:r>
              <a:rPr lang="en-US" sz="2400" dirty="0">
                <a:latin typeface="Cascadia Mono Light" panose="020B0609020000020004" pitchFamily="49" charset="0"/>
                <a:cs typeface="Cascadia Mono Light" panose="020B0609020000020004" pitchFamily="49" charset="0"/>
              </a:rPr>
              <a:t>= </a:t>
            </a:r>
            <a:r>
              <a:rPr lang="en-US" sz="2400" dirty="0" err="1">
                <a:latin typeface="Cascadia Mono Light" panose="020B0609020000020004" pitchFamily="49" charset="0"/>
                <a:cs typeface="Cascadia Mono Light" panose="020B0609020000020004" pitchFamily="49" charset="0"/>
              </a:rPr>
              <a:t>split_data</a:t>
            </a:r>
            <a:r>
              <a:rPr lang="en-US" sz="2400" dirty="0">
                <a:latin typeface="Cascadia Mono Light" panose="020B0609020000020004" pitchFamily="49" charset="0"/>
                <a:cs typeface="Cascadia Mono Light" panose="020B0609020000020004" pitchFamily="49" charset="0"/>
              </a:rPr>
              <a:t>()</a:t>
            </a:r>
            <a:endParaRPr lang="en-DE" sz="2400" dirty="0">
              <a:latin typeface="Cascadia Mono Light" panose="020B0609020000020004" pitchFamily="49" charset="0"/>
              <a:cs typeface="Cascadia Mono Light" panose="020B0609020000020004" pitchFamily="49" charset="0"/>
            </a:endParaRPr>
          </a:p>
          <a:p>
            <a:pPr marL="0" indent="0">
              <a:buNone/>
            </a:pPr>
            <a:r>
              <a:rPr lang="en-US" sz="2400" b="1" dirty="0" err="1">
                <a:solidFill>
                  <a:srgbClr val="95C595"/>
                </a:solidFill>
                <a:latin typeface="Cascadia Mono SemiBold" panose="020B0609020000020004" pitchFamily="49" charset="0"/>
                <a:cs typeface="Cascadia Mono SemiBold" panose="020B0609020000020004" pitchFamily="49" charset="0"/>
              </a:rPr>
              <a:t>y_train</a:t>
            </a:r>
            <a:r>
              <a:rPr lang="en-US" sz="2400" b="1" dirty="0">
                <a:solidFill>
                  <a:srgbClr val="95C595"/>
                </a:solidFill>
                <a:latin typeface="Cascadia Mono SemiBold" panose="020B0609020000020004" pitchFamily="49" charset="0"/>
                <a:cs typeface="Cascadia Mono SemiBold" panose="020B0609020000020004" pitchFamily="49" charset="0"/>
              </a:rPr>
              <a:t>, </a:t>
            </a:r>
            <a:r>
              <a:rPr lang="en-US" sz="2400" b="1" dirty="0" err="1">
                <a:solidFill>
                  <a:srgbClr val="95C595"/>
                </a:solidFill>
                <a:latin typeface="Cascadia Mono SemiBold" panose="020B0609020000020004" pitchFamily="49" charset="0"/>
                <a:cs typeface="Cascadia Mono SemiBold" panose="020B0609020000020004" pitchFamily="49" charset="0"/>
              </a:rPr>
              <a:t>y_test</a:t>
            </a:r>
            <a:r>
              <a:rPr lang="en-DE" sz="2400" b="1" dirty="0">
                <a:solidFill>
                  <a:srgbClr val="95C595"/>
                </a:solidFill>
                <a:latin typeface="Cascadia Mono Light" panose="020B0609020000020004" pitchFamily="49" charset="0"/>
                <a:cs typeface="Cascadia Mono Light" panose="020B0609020000020004" pitchFamily="49" charset="0"/>
              </a:rPr>
              <a:t> </a:t>
            </a:r>
            <a:r>
              <a:rPr lang="en-US" sz="2400" dirty="0">
                <a:latin typeface="Cascadia Mono Light" panose="020B0609020000020004" pitchFamily="49" charset="0"/>
                <a:cs typeface="Cascadia Mono Light" panose="020B0609020000020004" pitchFamily="49" charset="0"/>
              </a:rPr>
              <a:t>= split_</a:t>
            </a:r>
            <a:r>
              <a:rPr lang="en-DE" sz="2400" dirty="0">
                <a:latin typeface="Cascadia Mono Light" panose="020B0609020000020004" pitchFamily="49" charset="0"/>
                <a:cs typeface="Cascadia Mono Light" panose="020B0609020000020004" pitchFamily="49" charset="0"/>
              </a:rPr>
              <a:t>expected</a:t>
            </a:r>
            <a:r>
              <a:rPr lang="en-US" sz="2400" dirty="0">
                <a:latin typeface="Cascadia Mono Light" panose="020B0609020000020004" pitchFamily="49" charset="0"/>
                <a:cs typeface="Cascadia Mono Light" panose="020B0609020000020004" pitchFamily="49" charset="0"/>
              </a:rPr>
              <a:t>()</a:t>
            </a:r>
          </a:p>
          <a:p>
            <a:pPr marL="0" indent="0">
              <a:buNone/>
            </a:pPr>
            <a:r>
              <a:rPr lang="de-DE" sz="2400" dirty="0" err="1">
                <a:latin typeface="Cascadia Mono Light" panose="020B0609020000020004" pitchFamily="49" charset="0"/>
                <a:cs typeface="Cascadia Mono Light" panose="020B0609020000020004" pitchFamily="49" charset="0"/>
              </a:rPr>
              <a:t>model</a:t>
            </a:r>
            <a:r>
              <a:rPr lang="de-DE" sz="2400" dirty="0">
                <a:latin typeface="Cascadia Mono Light" panose="020B0609020000020004" pitchFamily="49" charset="0"/>
                <a:cs typeface="Cascadia Mono Light" panose="020B0609020000020004" pitchFamily="49" charset="0"/>
              </a:rPr>
              <a:t> = </a:t>
            </a:r>
            <a:r>
              <a:rPr lang="de-DE" sz="2400" b="1" dirty="0" err="1">
                <a:latin typeface="Cascadia Mono SemiBold" panose="020B0609020000020004" pitchFamily="49" charset="0"/>
                <a:cs typeface="Cascadia Mono SemiBold" panose="020B0609020000020004" pitchFamily="49" charset="0"/>
              </a:rPr>
              <a:t>RandomForestRegressor</a:t>
            </a:r>
            <a:r>
              <a:rPr lang="de-DE" sz="2400" dirty="0">
                <a:latin typeface="Cascadia Mono Light" panose="020B0609020000020004" pitchFamily="49" charset="0"/>
                <a:cs typeface="Cascadia Mono Light" panose="020B0609020000020004" pitchFamily="49" charset="0"/>
              </a:rPr>
              <a:t>(</a:t>
            </a:r>
            <a:br>
              <a:rPr lang="de-DE" sz="2400" dirty="0">
                <a:latin typeface="Cascadia Mono Light" panose="020B0609020000020004" pitchFamily="49" charset="0"/>
                <a:cs typeface="Cascadia Mono Light" panose="020B0609020000020004" pitchFamily="49" charset="0"/>
              </a:rPr>
            </a:br>
            <a:r>
              <a:rPr lang="de-DE" sz="2400" dirty="0">
                <a:latin typeface="Cascadia Mono Light" panose="020B0609020000020004" pitchFamily="49" charset="0"/>
                <a:cs typeface="Cascadia Mono Light" panose="020B0609020000020004" pitchFamily="49" charset="0"/>
              </a:rPr>
              <a:t>    </a:t>
            </a:r>
            <a:r>
              <a:rPr lang="de-DE" sz="2400" b="1" dirty="0" err="1">
                <a:solidFill>
                  <a:srgbClr val="8DA9C5"/>
                </a:solidFill>
                <a:latin typeface="Cascadia Mono SemiBold" panose="020B0609020000020004" pitchFamily="49" charset="0"/>
                <a:cs typeface="Cascadia Mono SemiBold" panose="020B0609020000020004" pitchFamily="49" charset="0"/>
              </a:rPr>
              <a:t>n_estimators</a:t>
            </a:r>
            <a:r>
              <a:rPr lang="de-DE" sz="2400" b="1" dirty="0">
                <a:solidFill>
                  <a:srgbClr val="8DA9C5"/>
                </a:solidFill>
                <a:latin typeface="Cascadia Mono SemiBold" panose="020B0609020000020004" pitchFamily="49" charset="0"/>
                <a:cs typeface="Cascadia Mono SemiBold" panose="020B0609020000020004" pitchFamily="49" charset="0"/>
              </a:rPr>
              <a:t>=100, </a:t>
            </a:r>
            <a:r>
              <a:rPr lang="de-DE" sz="2400" b="1" dirty="0" err="1">
                <a:solidFill>
                  <a:srgbClr val="8DA9C5"/>
                </a:solidFill>
                <a:latin typeface="Cascadia Mono SemiBold" panose="020B0609020000020004" pitchFamily="49" charset="0"/>
                <a:cs typeface="Cascadia Mono SemiBold" panose="020B0609020000020004" pitchFamily="49" charset="0"/>
              </a:rPr>
              <a:t>max_depth</a:t>
            </a:r>
            <a:r>
              <a:rPr lang="de-DE" sz="2400" b="1" dirty="0">
                <a:solidFill>
                  <a:srgbClr val="8DA9C5"/>
                </a:solidFill>
                <a:latin typeface="Cascadia Mono SemiBold" panose="020B0609020000020004" pitchFamily="49" charset="0"/>
                <a:cs typeface="Cascadia Mono SemiBold" panose="020B0609020000020004" pitchFamily="49" charset="0"/>
              </a:rPr>
              <a:t>=3,</a:t>
            </a:r>
            <a:br>
              <a:rPr lang="de-DE" sz="2400" b="1" dirty="0">
                <a:solidFill>
                  <a:srgbClr val="8DA9C5"/>
                </a:solidFill>
                <a:latin typeface="Cascadia Mono SemiBold" panose="020B0609020000020004" pitchFamily="49" charset="0"/>
                <a:cs typeface="Cascadia Mono SemiBold" panose="020B0609020000020004" pitchFamily="49" charset="0"/>
              </a:rPr>
            </a:br>
            <a:r>
              <a:rPr lang="de-DE" sz="2400" b="1" dirty="0">
                <a:solidFill>
                  <a:srgbClr val="8DA9C5"/>
                </a:solidFill>
                <a:latin typeface="Cascadia Mono SemiBold" panose="020B0609020000020004" pitchFamily="49" charset="0"/>
                <a:cs typeface="Cascadia Mono SemiBold" panose="020B0609020000020004" pitchFamily="49" charset="0"/>
              </a:rPr>
              <a:t>    </a:t>
            </a:r>
            <a:r>
              <a:rPr lang="de-DE" sz="2400" b="1" dirty="0" err="1">
                <a:solidFill>
                  <a:srgbClr val="D97B79"/>
                </a:solidFill>
                <a:latin typeface="Cascadia Mono SemiBold" panose="020B0609020000020004" pitchFamily="49" charset="0"/>
                <a:cs typeface="Cascadia Mono SemiBold" panose="020B0609020000020004" pitchFamily="49" charset="0"/>
              </a:rPr>
              <a:t>criterion</a:t>
            </a:r>
            <a:r>
              <a:rPr lang="de-DE" sz="2400" b="1" dirty="0">
                <a:solidFill>
                  <a:srgbClr val="D97B79"/>
                </a:solidFill>
                <a:latin typeface="Cascadia Mono SemiBold" panose="020B0609020000020004" pitchFamily="49" charset="0"/>
                <a:cs typeface="Cascadia Mono SemiBold" panose="020B0609020000020004" pitchFamily="49" charset="0"/>
              </a:rPr>
              <a:t>=</a:t>
            </a:r>
            <a:r>
              <a:rPr lang="en-DE" sz="2400" b="1" dirty="0">
                <a:solidFill>
                  <a:srgbClr val="D97B79"/>
                </a:solidFill>
                <a:latin typeface="Cascadia Mono SemiBold" panose="020B0609020000020004" pitchFamily="49" charset="0"/>
                <a:cs typeface="Cascadia Mono SemiBold" panose="020B0609020000020004" pitchFamily="49" charset="0"/>
              </a:rPr>
              <a:t>“</a:t>
            </a:r>
            <a:r>
              <a:rPr lang="de-DE" sz="2400" b="1" dirty="0" err="1">
                <a:solidFill>
                  <a:srgbClr val="D97B79"/>
                </a:solidFill>
                <a:latin typeface="Cascadia Mono SemiBold" panose="020B0609020000020004" pitchFamily="49" charset="0"/>
                <a:cs typeface="Cascadia Mono SemiBold" panose="020B0609020000020004" pitchFamily="49" charset="0"/>
              </a:rPr>
              <a:t>mse</a:t>
            </a:r>
            <a:r>
              <a:rPr lang="en-DE" sz="2400" b="1" dirty="0">
                <a:solidFill>
                  <a:srgbClr val="D97B79"/>
                </a:solidFill>
                <a:latin typeface="Cascadia Mono SemiBold" panose="020B0609020000020004" pitchFamily="49" charset="0"/>
                <a:cs typeface="Cascadia Mono SemiBold" panose="020B0609020000020004" pitchFamily="49" charset="0"/>
              </a:rPr>
              <a:t>”</a:t>
            </a:r>
            <a:br>
              <a:rPr lang="de-DE" sz="2400" b="1" dirty="0">
                <a:solidFill>
                  <a:srgbClr val="8DA9C5"/>
                </a:solidFill>
                <a:latin typeface="Cascadia Mono SemiBold" panose="020B0609020000020004" pitchFamily="49" charset="0"/>
                <a:cs typeface="Cascadia Mono SemiBold" panose="020B0609020000020004" pitchFamily="49" charset="0"/>
              </a:rPr>
            </a:br>
            <a:r>
              <a:rPr lang="de-DE" sz="2400" dirty="0">
                <a:latin typeface="Cascadia Mono Light" panose="020B0609020000020004" pitchFamily="49" charset="0"/>
                <a:cs typeface="Cascadia Mono Light" panose="020B0609020000020004" pitchFamily="49" charset="0"/>
              </a:rPr>
              <a:t>)</a:t>
            </a:r>
          </a:p>
          <a:p>
            <a:pPr marL="0" indent="0">
              <a:buNone/>
            </a:pPr>
            <a:r>
              <a:rPr lang="fr-FR" sz="2400" dirty="0" err="1">
                <a:latin typeface="Cascadia Mono Light" panose="020B0609020000020004" pitchFamily="49" charset="0"/>
                <a:cs typeface="Cascadia Mono Light" panose="020B0609020000020004" pitchFamily="49" charset="0"/>
              </a:rPr>
              <a:t>model.</a:t>
            </a:r>
            <a:r>
              <a:rPr lang="fr-FR" sz="2400" b="1" dirty="0" err="1">
                <a:latin typeface="Cascadia Mono SemiBold" panose="020B0609020000020004" pitchFamily="49" charset="0"/>
                <a:cs typeface="Cascadia Mono SemiBold" panose="020B0609020000020004" pitchFamily="49" charset="0"/>
              </a:rPr>
              <a:t>fit</a:t>
            </a:r>
            <a:r>
              <a:rPr lang="fr-FR" sz="2400" dirty="0">
                <a:latin typeface="Cascadia Mono Light" panose="020B0609020000020004" pitchFamily="49" charset="0"/>
                <a:cs typeface="Cascadia Mono Light" panose="020B0609020000020004" pitchFamily="49" charset="0"/>
              </a:rPr>
              <a:t>(</a:t>
            </a:r>
            <a:r>
              <a:rPr lang="fr-FR" sz="2400" b="1" dirty="0" err="1">
                <a:solidFill>
                  <a:schemeClr val="bg1">
                    <a:lumMod val="65000"/>
                  </a:schemeClr>
                </a:solidFill>
                <a:latin typeface="Cascadia Mono SemiBold" panose="020B0609020000020004" pitchFamily="49" charset="0"/>
                <a:cs typeface="Cascadia Mono SemiBold" panose="020B0609020000020004" pitchFamily="49" charset="0"/>
              </a:rPr>
              <a:t>x_train</a:t>
            </a:r>
            <a:r>
              <a:rPr lang="fr-FR" sz="2400" dirty="0">
                <a:latin typeface="Cascadia Mono Light" panose="020B0609020000020004" pitchFamily="49" charset="0"/>
                <a:cs typeface="Cascadia Mono Light" panose="020B0609020000020004" pitchFamily="49" charset="0"/>
              </a:rPr>
              <a:t>, </a:t>
            </a:r>
            <a:r>
              <a:rPr lang="fr-FR" sz="2400" dirty="0" err="1">
                <a:solidFill>
                  <a:srgbClr val="95C595"/>
                </a:solidFill>
                <a:latin typeface="Cascadia Mono SemiBold" panose="020B0609020000020004" pitchFamily="49" charset="0"/>
                <a:cs typeface="Cascadia Mono SemiBold" panose="020B0609020000020004" pitchFamily="49" charset="0"/>
              </a:rPr>
              <a:t>y_train</a:t>
            </a:r>
            <a:r>
              <a:rPr lang="fr-FR" sz="2400" dirty="0">
                <a:latin typeface="Cascadia Mono Light" panose="020B0609020000020004" pitchFamily="49" charset="0"/>
                <a:cs typeface="Cascadia Mono Light" panose="020B0609020000020004" pitchFamily="49" charset="0"/>
              </a:rPr>
              <a:t>)</a:t>
            </a:r>
          </a:p>
          <a:p>
            <a:pPr marL="0" indent="0">
              <a:buNone/>
            </a:pPr>
            <a:r>
              <a:rPr lang="en-US" sz="2400" dirty="0">
                <a:latin typeface="Cascadia Mono Light" panose="020B0609020000020004" pitchFamily="49" charset="0"/>
                <a:cs typeface="Cascadia Mono Light" panose="020B0609020000020004" pitchFamily="49" charset="0"/>
              </a:rPr>
              <a:t>predictions = </a:t>
            </a:r>
            <a:r>
              <a:rPr lang="en-US" sz="2400" dirty="0" err="1">
                <a:latin typeface="Cascadia Mono Light" panose="020B0609020000020004" pitchFamily="49" charset="0"/>
                <a:cs typeface="Cascadia Mono Light" panose="020B0609020000020004" pitchFamily="49" charset="0"/>
              </a:rPr>
              <a:t>model.</a:t>
            </a:r>
            <a:r>
              <a:rPr lang="en-US" sz="2400" b="1" dirty="0" err="1">
                <a:latin typeface="Cascadia Mono SemiBold" panose="020B0609020000020004" pitchFamily="49" charset="0"/>
                <a:cs typeface="Cascadia Mono SemiBold" panose="020B0609020000020004" pitchFamily="49" charset="0"/>
              </a:rPr>
              <a:t>predict</a:t>
            </a:r>
            <a:r>
              <a:rPr lang="en-US" sz="2400" dirty="0">
                <a:latin typeface="Cascadia Mono Light" panose="020B0609020000020004" pitchFamily="49" charset="0"/>
                <a:cs typeface="Cascadia Mono Light" panose="020B0609020000020004" pitchFamily="49" charset="0"/>
              </a:rPr>
              <a:t>(</a:t>
            </a:r>
            <a:r>
              <a:rPr lang="en-US" sz="2400" dirty="0" err="1">
                <a:latin typeface="Cascadia Mono Light" panose="020B0609020000020004" pitchFamily="49" charset="0"/>
                <a:cs typeface="Cascadia Mono Light" panose="020B0609020000020004" pitchFamily="49" charset="0"/>
              </a:rPr>
              <a:t>x_test</a:t>
            </a:r>
            <a:r>
              <a:rPr lang="en-US" sz="2400" dirty="0">
                <a:latin typeface="Cascadia Mono Light" panose="020B0609020000020004" pitchFamily="49" charset="0"/>
                <a:cs typeface="Cascadia Mono Light" panose="020B0609020000020004" pitchFamily="49" charset="0"/>
              </a:rPr>
              <a:t>)</a:t>
            </a:r>
            <a:endParaRPr lang="en-DE" sz="2400" dirty="0">
              <a:latin typeface="Cascadia Mono Light" panose="020B0609020000020004" pitchFamily="49" charset="0"/>
              <a:cs typeface="Cascadia Mono Light" panose="020B0609020000020004" pitchFamily="49" charset="0"/>
            </a:endParaRPr>
          </a:p>
        </p:txBody>
      </p:sp>
      <p:sp>
        <p:nvSpPr>
          <p:cNvPr id="4" name="Text Placeholder 3">
            <a:extLst>
              <a:ext uri="{FF2B5EF4-FFF2-40B4-BE49-F238E27FC236}">
                <a16:creationId xmlns:a16="http://schemas.microsoft.com/office/drawing/2014/main" id="{70893E8C-DB1C-4C52-8781-ABB439CC3883}"/>
              </a:ext>
            </a:extLst>
          </p:cNvPr>
          <p:cNvSpPr>
            <a:spLocks noGrp="1"/>
          </p:cNvSpPr>
          <p:nvPr>
            <p:ph type="body" sz="half" idx="2"/>
          </p:nvPr>
        </p:nvSpPr>
        <p:spPr/>
        <p:txBody>
          <a:bodyPr/>
          <a:lstStyle/>
          <a:p>
            <a:r>
              <a:rPr lang="en-US" dirty="0"/>
              <a:t>Traditional Models</a:t>
            </a:r>
          </a:p>
          <a:p>
            <a:r>
              <a:rPr lang="en-US" dirty="0"/>
              <a:t>(Random Forest)</a:t>
            </a:r>
            <a:endParaRPr lang="en-DE" dirty="0"/>
          </a:p>
        </p:txBody>
      </p:sp>
    </p:spTree>
    <p:extLst>
      <p:ext uri="{BB962C8B-B14F-4D97-AF65-F5344CB8AC3E}">
        <p14:creationId xmlns:p14="http://schemas.microsoft.com/office/powerpoint/2010/main" val="293771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643466" y="786383"/>
            <a:ext cx="3517567" cy="2093975"/>
          </a:xfrm>
        </p:spPr>
        <p:txBody>
          <a:bodyPr anchor="b">
            <a:normAutofit/>
          </a:bodyPr>
          <a:lstStyle/>
          <a:p>
            <a:r>
              <a:rPr lang="en-US" dirty="0"/>
              <a:t>ML Workflow</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942148" y="1073400"/>
            <a:ext cx="6843720" cy="4923354"/>
          </a:xfrm>
          <a:noFill/>
        </p:spPr>
      </p:pic>
      <p:sp>
        <p:nvSpPr>
          <p:cNvPr id="18" name="Text Placeholder 3">
            <a:extLst>
              <a:ext uri="{FF2B5EF4-FFF2-40B4-BE49-F238E27FC236}">
                <a16:creationId xmlns:a16="http://schemas.microsoft.com/office/drawing/2014/main" id="{9A25443C-7A27-4BBA-9890-94E8503D5DE5}"/>
              </a:ext>
            </a:extLst>
          </p:cNvPr>
          <p:cNvSpPr>
            <a:spLocks noGrp="1"/>
          </p:cNvSpPr>
          <p:nvPr>
            <p:ph type="body" sz="half" idx="2"/>
          </p:nvPr>
        </p:nvSpPr>
        <p:spPr>
          <a:xfrm>
            <a:off x="643465" y="3043050"/>
            <a:ext cx="3517567" cy="3064505"/>
          </a:xfrm>
        </p:spPr>
        <p:txBody>
          <a:bodyPr/>
          <a:lstStyle/>
          <a:p>
            <a:r>
              <a:rPr lang="en-US" dirty="0"/>
              <a:t>Deep Learning</a:t>
            </a:r>
          </a:p>
        </p:txBody>
      </p:sp>
    </p:spTree>
    <p:extLst>
      <p:ext uri="{BB962C8B-B14F-4D97-AF65-F5344CB8AC3E}">
        <p14:creationId xmlns:p14="http://schemas.microsoft.com/office/powerpoint/2010/main" val="4083043667"/>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Building a Program</a:t>
            </a:r>
          </a:p>
        </p:txBody>
      </p:sp>
      <p:pic>
        <p:nvPicPr>
          <p:cNvPr id="8" name="Picture Placeholder 7" descr="Graphical user interface, application&#10;&#10;Description automatically generated">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970233"/>
            <a:ext cx="10058400" cy="2036826"/>
          </a:xfrm>
          <a:noFill/>
        </p:spPr>
      </p:pic>
    </p:spTree>
    <p:extLst>
      <p:ext uri="{BB962C8B-B14F-4D97-AF65-F5344CB8AC3E}">
        <p14:creationId xmlns:p14="http://schemas.microsoft.com/office/powerpoint/2010/main" val="188022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descr="Graphical user interface, text, application, Word&#10;&#10;Description automatically generated">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970233"/>
            <a:ext cx="10058400" cy="2036826"/>
          </a:xfrm>
          <a:noFill/>
        </p:spPr>
      </p:pic>
    </p:spTree>
    <p:extLst>
      <p:ext uri="{BB962C8B-B14F-4D97-AF65-F5344CB8AC3E}">
        <p14:creationId xmlns:p14="http://schemas.microsoft.com/office/powerpoint/2010/main" val="330715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 r="-7"/>
          <a:stretch/>
        </p:blipFill>
        <p:spPr>
          <a:xfrm>
            <a:off x="1097280" y="2111511"/>
            <a:ext cx="10058400" cy="4038410"/>
          </a:xfrm>
          <a:noFill/>
        </p:spPr>
      </p:pic>
    </p:spTree>
    <p:extLst>
      <p:ext uri="{BB962C8B-B14F-4D97-AF65-F5344CB8AC3E}">
        <p14:creationId xmlns:p14="http://schemas.microsoft.com/office/powerpoint/2010/main" val="177529472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456728"/>
            <a:ext cx="10058400" cy="3129811"/>
          </a:xfrm>
          <a:noFill/>
        </p:spPr>
      </p:pic>
    </p:spTree>
    <p:extLst>
      <p:ext uri="{BB962C8B-B14F-4D97-AF65-F5344CB8AC3E}">
        <p14:creationId xmlns:p14="http://schemas.microsoft.com/office/powerpoint/2010/main" val="138096868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456728"/>
            <a:ext cx="10058400" cy="3129810"/>
          </a:xfrm>
          <a:noFill/>
        </p:spPr>
      </p:pic>
    </p:spTree>
    <p:extLst>
      <p:ext uri="{BB962C8B-B14F-4D97-AF65-F5344CB8AC3E}">
        <p14:creationId xmlns:p14="http://schemas.microsoft.com/office/powerpoint/2010/main" val="3208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073851"/>
            <a:ext cx="10058400" cy="3672114"/>
          </a:xfrm>
          <a:noFill/>
        </p:spPr>
      </p:pic>
    </p:spTree>
    <p:extLst>
      <p:ext uri="{BB962C8B-B14F-4D97-AF65-F5344CB8AC3E}">
        <p14:creationId xmlns:p14="http://schemas.microsoft.com/office/powerpoint/2010/main" val="413986487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Let’s dig deeper…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873C2-09A3-4F90-88D2-B7A51E2D66FA}"/>
              </a:ext>
            </a:extLst>
          </p:cNvPr>
          <p:cNvSpPr>
            <a:spLocks noGrp="1"/>
          </p:cNvSpPr>
          <p:nvPr>
            <p:ph type="title"/>
          </p:nvPr>
        </p:nvSpPr>
        <p:spPr/>
        <p:txBody>
          <a:bodyPr/>
          <a:lstStyle/>
          <a:p>
            <a:r>
              <a:rPr lang="en-US" dirty="0"/>
              <a:t>Overview</a:t>
            </a:r>
            <a:endParaRPr lang="en-DE" dirty="0"/>
          </a:p>
        </p:txBody>
      </p:sp>
      <p:sp>
        <p:nvSpPr>
          <p:cNvPr id="5" name="Text Placeholder 4">
            <a:extLst>
              <a:ext uri="{FF2B5EF4-FFF2-40B4-BE49-F238E27FC236}">
                <a16:creationId xmlns:a16="http://schemas.microsoft.com/office/drawing/2014/main" id="{8B5C05C5-6A82-4AAE-97CF-525A59C5815F}"/>
              </a:ext>
            </a:extLst>
          </p:cNvPr>
          <p:cNvSpPr>
            <a:spLocks noGrp="1"/>
          </p:cNvSpPr>
          <p:nvPr>
            <p:ph type="body" idx="1"/>
          </p:nvPr>
        </p:nvSpPr>
        <p:spPr/>
        <p:txBody>
          <a:bodyPr/>
          <a:lstStyle/>
          <a:p>
            <a:r>
              <a:rPr lang="en-US" dirty="0"/>
              <a:t>How does machine Learning work?</a:t>
            </a:r>
            <a:endParaRPr lang="en-DE" dirty="0"/>
          </a:p>
        </p:txBody>
      </p:sp>
    </p:spTree>
    <p:extLst>
      <p:ext uri="{BB962C8B-B14F-4D97-AF65-F5344CB8AC3E}">
        <p14:creationId xmlns:p14="http://schemas.microsoft.com/office/powerpoint/2010/main" val="40940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descr="Graphical user interface, application&#10;&#10;Description automatically generated">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970233"/>
            <a:ext cx="10058400" cy="2036826"/>
          </a:xfrm>
          <a:noFill/>
        </p:spPr>
      </p:pic>
    </p:spTree>
    <p:extLst>
      <p:ext uri="{BB962C8B-B14F-4D97-AF65-F5344CB8AC3E}">
        <p14:creationId xmlns:p14="http://schemas.microsoft.com/office/powerpoint/2010/main" val="383406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972773"/>
            <a:ext cx="10058400" cy="2031746"/>
          </a:xfrm>
          <a:noFill/>
        </p:spPr>
      </p:pic>
    </p:spTree>
    <p:extLst>
      <p:ext uri="{BB962C8B-B14F-4D97-AF65-F5344CB8AC3E}">
        <p14:creationId xmlns:p14="http://schemas.microsoft.com/office/powerpoint/2010/main" val="43090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112426"/>
            <a:ext cx="7349022" cy="3866943"/>
          </a:xfrm>
          <a:noFill/>
        </p:spPr>
      </p:pic>
    </p:spTree>
    <p:extLst>
      <p:ext uri="{BB962C8B-B14F-4D97-AF65-F5344CB8AC3E}">
        <p14:creationId xmlns:p14="http://schemas.microsoft.com/office/powerpoint/2010/main" val="519650335"/>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3021041"/>
            <a:ext cx="7349022" cy="2950604"/>
          </a:xfrm>
          <a:noFill/>
        </p:spPr>
      </p:pic>
    </p:spTree>
    <p:extLst>
      <p:ext uri="{BB962C8B-B14F-4D97-AF65-F5344CB8AC3E}">
        <p14:creationId xmlns:p14="http://schemas.microsoft.com/office/powerpoint/2010/main" val="17714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022491"/>
            <a:ext cx="5863340" cy="4254943"/>
          </a:xfrm>
          <a:noFill/>
        </p:spPr>
      </p:pic>
    </p:spTree>
    <p:extLst>
      <p:ext uri="{BB962C8B-B14F-4D97-AF65-F5344CB8AC3E}">
        <p14:creationId xmlns:p14="http://schemas.microsoft.com/office/powerpoint/2010/main" val="45218459"/>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A606-8A6C-49D1-AB07-DA9772185635}"/>
              </a:ext>
            </a:extLst>
          </p:cNvPr>
          <p:cNvSpPr>
            <a:spLocks noGrp="1"/>
          </p:cNvSpPr>
          <p:nvPr>
            <p:ph type="title"/>
          </p:nvPr>
        </p:nvSpPr>
        <p:spPr>
          <a:xfrm>
            <a:off x="1097280" y="286603"/>
            <a:ext cx="10058400" cy="1450757"/>
          </a:xfrm>
        </p:spPr>
        <p:txBody>
          <a:bodyPr anchor="b">
            <a:normAutofit/>
          </a:bodyPr>
          <a:lstStyle/>
          <a:p>
            <a:r>
              <a:rPr lang="en-US" dirty="0"/>
              <a:t>Machine Learning Workflow</a:t>
            </a:r>
          </a:p>
        </p:txBody>
      </p:sp>
      <p:pic>
        <p:nvPicPr>
          <p:cNvPr id="5" name="Content Placeholder 4">
            <a:extLst>
              <a:ext uri="{FF2B5EF4-FFF2-40B4-BE49-F238E27FC236}">
                <a16:creationId xmlns:a16="http://schemas.microsoft.com/office/drawing/2014/main" id="{2B8B6198-B178-463C-8402-350CA2EAEBA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77097" y="2877198"/>
            <a:ext cx="10037806" cy="2640330"/>
          </a:xfrm>
          <a:noFill/>
        </p:spPr>
      </p:pic>
    </p:spTree>
    <p:extLst>
      <p:ext uri="{BB962C8B-B14F-4D97-AF65-F5344CB8AC3E}">
        <p14:creationId xmlns:p14="http://schemas.microsoft.com/office/powerpoint/2010/main" val="20642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A606-8A6C-49D1-AB07-DA9772185635}"/>
              </a:ext>
            </a:extLst>
          </p:cNvPr>
          <p:cNvSpPr>
            <a:spLocks noGrp="1"/>
          </p:cNvSpPr>
          <p:nvPr>
            <p:ph type="title"/>
          </p:nvPr>
        </p:nvSpPr>
        <p:spPr>
          <a:xfrm>
            <a:off x="1097280" y="286603"/>
            <a:ext cx="10058400" cy="1450757"/>
          </a:xfrm>
        </p:spPr>
        <p:txBody>
          <a:bodyPr anchor="b">
            <a:normAutofit/>
          </a:bodyPr>
          <a:lstStyle/>
          <a:p>
            <a:r>
              <a:rPr lang="en-US" dirty="0"/>
              <a:t>Machine Learning Workflow</a:t>
            </a:r>
          </a:p>
        </p:txBody>
      </p:sp>
      <p:pic>
        <p:nvPicPr>
          <p:cNvPr id="5" name="Content Placeholder 4">
            <a:extLst>
              <a:ext uri="{FF2B5EF4-FFF2-40B4-BE49-F238E27FC236}">
                <a16:creationId xmlns:a16="http://schemas.microsoft.com/office/drawing/2014/main" id="{2B8B6198-B178-463C-8402-350CA2EAEBA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563883" y="2315980"/>
            <a:ext cx="7909771" cy="3605134"/>
          </a:xfrm>
          <a:noFill/>
        </p:spPr>
      </p:pic>
    </p:spTree>
    <p:extLst>
      <p:ext uri="{BB962C8B-B14F-4D97-AF65-F5344CB8AC3E}">
        <p14:creationId xmlns:p14="http://schemas.microsoft.com/office/powerpoint/2010/main" val="25774312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{B8F3D7A0-0C79-4E18-8680-5720FAA84C2C}tf56160789_win32</Template>
  <TotalTime>371</TotalTime>
  <Words>338</Words>
  <Application>Microsoft Office PowerPoint</Application>
  <PresentationFormat>Widescreen</PresentationFormat>
  <Paragraphs>46</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Bookman Old Style</vt:lpstr>
      <vt:lpstr>Calibri</vt:lpstr>
      <vt:lpstr>Cascadia Mono Light</vt:lpstr>
      <vt:lpstr>Cascadia Mono SemiBold</vt:lpstr>
      <vt:lpstr>Franklin Gothic Book</vt:lpstr>
      <vt:lpstr>1_RetrospectVTI</vt:lpstr>
      <vt:lpstr>Basics of Machine Learning</vt:lpstr>
      <vt:lpstr>Overview</vt:lpstr>
      <vt:lpstr>Program vs. Model</vt:lpstr>
      <vt:lpstr>Program vs. Model</vt:lpstr>
      <vt:lpstr>Program vs. Model</vt:lpstr>
      <vt:lpstr>Program vs. Model</vt:lpstr>
      <vt:lpstr>Program vs. Model</vt:lpstr>
      <vt:lpstr>Machine Learning Workflow</vt:lpstr>
      <vt:lpstr>Machine Learning Workflow</vt:lpstr>
      <vt:lpstr>ML Workflow</vt:lpstr>
      <vt:lpstr>ML Workflow</vt:lpstr>
      <vt:lpstr>ML Workflow</vt:lpstr>
      <vt:lpstr>Building a Program</vt:lpstr>
      <vt:lpstr>Choosing an ML model</vt:lpstr>
      <vt:lpstr>Choosing an ML model</vt:lpstr>
      <vt:lpstr>Choosing an ML model</vt:lpstr>
      <vt:lpstr>Choosing an ML model</vt:lpstr>
      <vt:lpstr>Choosing an ML model</vt:lpstr>
      <vt:lpstr>Let’s dig deeper…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Matthias Hölzl</dc:creator>
  <cp:lastModifiedBy>Matthias Hölzl</cp:lastModifiedBy>
  <cp:revision>52</cp:revision>
  <dcterms:created xsi:type="dcterms:W3CDTF">2021-09-08T14:33:55Z</dcterms:created>
  <dcterms:modified xsi:type="dcterms:W3CDTF">2022-02-28T02:43:47Z</dcterms:modified>
</cp:coreProperties>
</file>