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8" r:id="rId13"/>
    <p:sldId id="257" r:id="rId14"/>
    <p:sldId id="272" r:id="rId15"/>
    <p:sldId id="271" r:id="rId16"/>
    <p:sldId id="266" r:id="rId17"/>
    <p:sldId id="269" r:id="rId18"/>
    <p:sldId id="267" r:id="rId19"/>
    <p:sldId id="274" r:id="rId20"/>
    <p:sldId id="298" r:id="rId21"/>
    <p:sldId id="299" r:id="rId22"/>
    <p:sldId id="275" r:id="rId23"/>
    <p:sldId id="276" r:id="rId24"/>
    <p:sldId id="277" r:id="rId25"/>
    <p:sldId id="278" r:id="rId26"/>
    <p:sldId id="280" r:id="rId27"/>
    <p:sldId id="282" r:id="rId28"/>
    <p:sldId id="283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88" r:id="rId37"/>
    <p:sldId id="289" r:id="rId38"/>
    <p:sldId id="294" r:id="rId39"/>
    <p:sldId id="295" r:id="rId40"/>
    <p:sldId id="297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CA"/>
    <a:srgbClr val="B03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343" autoAdjust="0"/>
  </p:normalViewPr>
  <p:slideViewPr>
    <p:cSldViewPr snapToGrid="0">
      <p:cViewPr>
        <p:scale>
          <a:sx n="78" d="100"/>
          <a:sy n="78" d="100"/>
        </p:scale>
        <p:origin x="29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326F5-5DE0-4EC2-A72A-32A8A7A0C324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71FAB-EA49-4FB8-9FF3-2EE2B81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3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rca.cf.ac.uk/99796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x.doi.org/10.1007/s10803-017-3027-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53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1" dirty="0" smtClean="0">
                <a:latin typeface="HelveticaNeueLT Pro 45 Lt" panose="020B0403020202020204" pitchFamily="34" charset="0"/>
              </a:rPr>
              <a:t>Mixed </a:t>
            </a:r>
            <a:r>
              <a:rPr lang="nl-BE" b="1" dirty="0" err="1" smtClean="0">
                <a:latin typeface="HelveticaNeueLT Pro 45 Lt" panose="020B0403020202020204" pitchFamily="34" charset="0"/>
              </a:rPr>
              <a:t>effects</a:t>
            </a:r>
            <a:r>
              <a:rPr lang="nl-BE" b="1" dirty="0" smtClean="0">
                <a:latin typeface="HelveticaNeueLT Pro 45 Lt" panose="020B0403020202020204" pitchFamily="34" charset="0"/>
              </a:rPr>
              <a:t> </a:t>
            </a:r>
            <a:r>
              <a:rPr lang="nl-BE" b="1" dirty="0" err="1" smtClean="0">
                <a:latin typeface="HelveticaNeueLT Pro 45 Lt" panose="020B0403020202020204" pitchFamily="34" charset="0"/>
              </a:rPr>
              <a:t>logistic</a:t>
            </a:r>
            <a:r>
              <a:rPr lang="nl-BE" b="1" dirty="0" smtClean="0">
                <a:latin typeface="HelveticaNeueLT Pro 45 Lt" panose="020B0403020202020204" pitchFamily="34" charset="0"/>
              </a:rPr>
              <a:t> </a:t>
            </a:r>
            <a:r>
              <a:rPr lang="nl-BE" b="1" dirty="0" err="1" smtClean="0">
                <a:latin typeface="HelveticaNeueLT Pro 45 Lt" panose="020B0403020202020204" pitchFamily="34" charset="0"/>
              </a:rPr>
              <a:t>regression</a:t>
            </a:r>
            <a:endParaRPr lang="nl-BE" b="1" dirty="0" smtClean="0">
              <a:latin typeface="HelveticaNeueLT Pro 45 Lt" panose="020B04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1" dirty="0" smtClean="0">
                <a:latin typeface="HelveticaNeueLT Pro 45 Lt" panose="020B0403020202020204" pitchFamily="34" charset="0"/>
              </a:rPr>
              <a:t>ANOVA</a:t>
            </a:r>
            <a:r>
              <a:rPr lang="nl-BE" b="1" baseline="0" dirty="0" smtClean="0">
                <a:latin typeface="HelveticaNeueLT Pro 45 Lt" panose="020B0403020202020204" pitchFamily="34" charset="0"/>
              </a:rPr>
              <a:t> – Bayes factor</a:t>
            </a:r>
            <a:endParaRPr lang="nl-BE" b="1" dirty="0" smtClean="0">
              <a:latin typeface="HelveticaNeueLT Pro 45 Lt" panose="020B04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correlation RT and SRS in whole group and in ASD group. Not in TD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2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correlation RT and SRS in whole group and in ASD group. Not in TD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correlation RT and SP in whole group and in ASD group. Not in TD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correlation RT and SP in whole group and in ASD group. Not in TD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correlation RT and SP in whole group and in ASD group. Not in TD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6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correlation RT and SP in whole group and in ASD group. Not in TD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4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correlation RT and SP in whole group and in ASD group. Not in TD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8FC65-3A99-4867-A1B9-1E1C3ACD6F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8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0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Lisa,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 I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had in Leuven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delighted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RBQ-2.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RBQ-2 is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Caroline Joyce (below) 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-report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adolescents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RBQ2-A was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adults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adolescents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Cardiff University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Sarah Barrett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Catherine Jones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 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on these questionnaires. 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Newcastle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Dutch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right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are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RBQ-2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Wales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Autism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Research Centre website.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overlap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RBQ-2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RBQ-2 was a new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DISCO items in it. It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 items found in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Interview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Communication Disorders (DISCO; Wing, Leekam, Libby,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Gould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&amp;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Larcombe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2002), plus five DISCO-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RBQ-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items.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RBQ-2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questionnaire form is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RBQ questionnaire.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Leuven is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DISCO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 these data in Dutch (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scope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questionnaire items at a later point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beyond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project).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Dutch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Cardiff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Newcastle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 out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arrangements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up.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wishes</a:t>
            </a:r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Sue Leekam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Joyce, C.et al. 2017. 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Anxiety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intolerance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of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uncertainty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restricted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repetitive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behaviour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insights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directly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from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young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people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nl-BE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with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ASD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Journal of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Autism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Developmental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Disorders 47(12), pp. 3789-3802. (</a:t>
            </a:r>
            <a:r>
              <a:rPr lang="nl-BE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10.1007/s10803-017-3027-2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1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2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021: Diagnose op ECA</a:t>
            </a:r>
          </a:p>
          <a:p>
            <a:r>
              <a:rPr lang="en-US" dirty="0" smtClean="0"/>
              <a:t>022: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opvallend</a:t>
            </a:r>
            <a:r>
              <a:rPr lang="en-US" dirty="0" smtClean="0"/>
              <a:t> ASS </a:t>
            </a:r>
            <a:r>
              <a:rPr lang="en-US" dirty="0" err="1" smtClean="0"/>
              <a:t>volgens</a:t>
            </a:r>
            <a:r>
              <a:rPr lang="en-US" dirty="0" smtClean="0"/>
              <a:t> Lise, maar </a:t>
            </a:r>
            <a:r>
              <a:rPr lang="en-US" dirty="0" err="1" smtClean="0"/>
              <a:t>scoorde</a:t>
            </a:r>
            <a:r>
              <a:rPr lang="en-US" dirty="0" smtClean="0"/>
              <a:t> </a:t>
            </a:r>
            <a:r>
              <a:rPr lang="en-US" dirty="0" err="1" smtClean="0"/>
              <a:t>vooral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 op </a:t>
            </a:r>
            <a:r>
              <a:rPr lang="en-US" dirty="0" err="1" smtClean="0"/>
              <a:t>dingen</a:t>
            </a:r>
            <a:r>
              <a:rPr lang="en-US" dirty="0" smtClean="0"/>
              <a:t> 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meetellen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. Lise </a:t>
            </a:r>
            <a:r>
              <a:rPr lang="en-US" baseline="0" dirty="0" err="1" smtClean="0"/>
              <a:t>herbekijkt</a:t>
            </a:r>
            <a:r>
              <a:rPr lang="en-US" baseline="0" dirty="0" smtClean="0"/>
              <a:t> ADOS.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1FAB-EA49-4FB8-9FF3-2EE2B8106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70C8-F429-4F21-ADE5-56A85D9D8C11}" type="datetime1">
              <a:rPr lang="nl-BE" smtClean="0"/>
              <a:t>20/02/2019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Lab of Experimental Psychology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7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5A01-2578-41D7-8D90-3D101D0238C8}" type="datetimeFigureOut">
              <a:rPr lang="en-US" smtClean="0"/>
              <a:t>20-Feb-19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1783-FAD7-4987-AC18-67251186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PhD update 20/02/2019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Johan &amp; Ilse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56" y="1604876"/>
            <a:ext cx="4830571" cy="444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tested: SRS &amp; SP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1471" y="6211669"/>
            <a:ext cx="576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SP’s of children 11 y or older included. </a:t>
            </a:r>
            <a:br>
              <a:rPr lang="en-US" dirty="0" smtClean="0"/>
            </a:br>
            <a:r>
              <a:rPr lang="en-US" dirty="0" smtClean="0"/>
              <a:t>(7 out of 25 TD and 7 out of 24 ASD children of &lt;11y)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5236" y="404547"/>
            <a:ext cx="3002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ASD group</a:t>
            </a:r>
            <a:r>
              <a:rPr lang="en-US" dirty="0" smtClean="0"/>
              <a:t>: questionnaire data of 4 children (all 11 y or older) missing</a:t>
            </a:r>
            <a:br>
              <a:rPr lang="en-US" dirty="0" smtClean="0"/>
            </a:br>
            <a:r>
              <a:rPr lang="en-US" b="1" dirty="0" smtClean="0"/>
              <a:t>TD group</a:t>
            </a:r>
            <a:r>
              <a:rPr lang="en-US" dirty="0" smtClean="0"/>
              <a:t>: questionnaire data of </a:t>
            </a:r>
            <a:r>
              <a:rPr lang="en-US" dirty="0" smtClean="0"/>
              <a:t>5 </a:t>
            </a:r>
            <a:r>
              <a:rPr lang="en-US" dirty="0"/>
              <a:t>children (all 11 y or older) </a:t>
            </a:r>
            <a:r>
              <a:rPr lang="en-US" dirty="0" smtClean="0"/>
              <a:t>missing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27" y="1604876"/>
            <a:ext cx="4626007" cy="4255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6219" y="2075151"/>
            <a:ext cx="93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dirty="0" smtClean="0"/>
              <a:t> &lt; 0.0001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4770" y="2075152"/>
            <a:ext cx="130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nl-BE" altLang="nl-BE" dirty="0"/>
              <a:t>0.002618</a:t>
            </a:r>
          </a:p>
        </p:txBody>
      </p:sp>
    </p:spTree>
    <p:extLst>
      <p:ext uri="{BB962C8B-B14F-4D97-AF65-F5344CB8AC3E}">
        <p14:creationId xmlns:p14="http://schemas.microsoft.com/office/powerpoint/2010/main" val="7105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tested: SRS &amp; SP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5236" y="404547"/>
            <a:ext cx="300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ASD group</a:t>
            </a:r>
            <a:r>
              <a:rPr lang="en-US" dirty="0" smtClean="0"/>
              <a:t>: questionnaire data of 4 children missing</a:t>
            </a:r>
            <a:br>
              <a:rPr lang="en-US" dirty="0" smtClean="0"/>
            </a:br>
            <a:r>
              <a:rPr lang="en-US" b="1" dirty="0" smtClean="0"/>
              <a:t>TD group</a:t>
            </a:r>
            <a:r>
              <a:rPr lang="en-US" dirty="0" smtClean="0"/>
              <a:t>: questionnaire data of </a:t>
            </a:r>
            <a:r>
              <a:rPr lang="en-US" dirty="0" smtClean="0"/>
              <a:t>5 </a:t>
            </a:r>
            <a:r>
              <a:rPr lang="en-US" dirty="0" smtClean="0"/>
              <a:t>children missing</a:t>
            </a:r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8" y="1459404"/>
            <a:ext cx="5352381" cy="492380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9299" y="1690688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0.09731</a:t>
            </a:r>
          </a:p>
        </p:txBody>
      </p:sp>
    </p:spTree>
    <p:extLst>
      <p:ext uri="{BB962C8B-B14F-4D97-AF65-F5344CB8AC3E}">
        <p14:creationId xmlns:p14="http://schemas.microsoft.com/office/powerpoint/2010/main" val="23164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1470669"/>
            <a:ext cx="4999770" cy="4599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tested: ADOS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30136" y="5850082"/>
            <a:ext cx="748146" cy="259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0096" y="3131344"/>
            <a:ext cx="315914" cy="172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15100" y="1690688"/>
            <a:ext cx="475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5 participants in ASD group with ADOS score &lt; 6. 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1469"/>
              </p:ext>
            </p:extLst>
          </p:nvPr>
        </p:nvGraphicFramePr>
        <p:xfrm>
          <a:off x="6292273" y="2594019"/>
          <a:ext cx="5584536" cy="2206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512">
                  <a:extLst>
                    <a:ext uri="{9D8B030D-6E8A-4147-A177-3AD203B41FA5}">
                      <a16:colId xmlns:a16="http://schemas.microsoft.com/office/drawing/2014/main" val="2461384743"/>
                    </a:ext>
                  </a:extLst>
                </a:gridCol>
                <a:gridCol w="1861512">
                  <a:extLst>
                    <a:ext uri="{9D8B030D-6E8A-4147-A177-3AD203B41FA5}">
                      <a16:colId xmlns:a16="http://schemas.microsoft.com/office/drawing/2014/main" val="2133814081"/>
                    </a:ext>
                  </a:extLst>
                </a:gridCol>
                <a:gridCol w="1861512">
                  <a:extLst>
                    <a:ext uri="{9D8B030D-6E8A-4147-A177-3AD203B41FA5}">
                      <a16:colId xmlns:a16="http://schemas.microsoft.com/office/drawing/2014/main" val="360843433"/>
                    </a:ext>
                  </a:extLst>
                </a:gridCol>
              </a:tblGrid>
              <a:tr h="36775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ADOS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SRS total</a:t>
                      </a:r>
                      <a:r>
                        <a:rPr lang="en-US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54005"/>
                  </a:ext>
                </a:extLst>
              </a:tr>
              <a:tr h="367750">
                <a:tc>
                  <a:txBody>
                    <a:bodyPr/>
                    <a:lstStyle/>
                    <a:p>
                      <a:r>
                        <a:rPr lang="en-US" dirty="0" smtClean="0"/>
                        <a:t>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88737"/>
                  </a:ext>
                </a:extLst>
              </a:tr>
              <a:tr h="367750">
                <a:tc>
                  <a:txBody>
                    <a:bodyPr/>
                    <a:lstStyle/>
                    <a:p>
                      <a:r>
                        <a:rPr lang="en-US" dirty="0" smtClean="0"/>
                        <a:t>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23124"/>
                  </a:ext>
                </a:extLst>
              </a:tr>
              <a:tr h="367750">
                <a:tc>
                  <a:txBody>
                    <a:bodyPr/>
                    <a:lstStyle/>
                    <a:p>
                      <a:r>
                        <a:rPr lang="en-US" dirty="0" smtClean="0"/>
                        <a:t>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74622"/>
                  </a:ext>
                </a:extLst>
              </a:tr>
              <a:tr h="36775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23458"/>
                  </a:ext>
                </a:extLst>
              </a:tr>
              <a:tr h="367750"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39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00800" y="5338119"/>
            <a:ext cx="38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Ilse: in line with 80% &gt; cut-off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5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ICF participants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89809"/>
            <a:ext cx="11111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Mededeling van de resultaten en </a:t>
            </a:r>
            <a:r>
              <a:rPr lang="nl-BE" b="1" dirty="0" smtClean="0"/>
              <a:t>privacy</a:t>
            </a:r>
            <a:br>
              <a:rPr lang="nl-BE" b="1" dirty="0" smtClean="0"/>
            </a:br>
            <a:endParaRPr lang="nl-BE" b="1" dirty="0"/>
          </a:p>
          <a:p>
            <a:r>
              <a:rPr lang="nl-BE" dirty="0"/>
              <a:t>Wij benadrukken dat de verkregen gegevens gedurende het gehele onderzoekstraject gecodeerd verwerkt en vertrouwelijk behandeld worden. Indien u dit wenst, ontvangt u </a:t>
            </a:r>
            <a:r>
              <a:rPr lang="nl-BE" b="1" dirty="0"/>
              <a:t>een schriftelijk verslag van de resultaten van het gehele onderzoek. </a:t>
            </a:r>
            <a:r>
              <a:rPr lang="nl-BE" dirty="0"/>
              <a:t>Indien </a:t>
            </a:r>
            <a:r>
              <a:rPr lang="nl-BE" b="1" dirty="0"/>
              <a:t>uit één van de testen een resultaat zou komen waarvoor het advies van een arts of klinisch psycholoog </a:t>
            </a:r>
            <a:r>
              <a:rPr lang="nl-BE" dirty="0"/>
              <a:t>nuttig lijkt, </a:t>
            </a:r>
            <a:r>
              <a:rPr lang="nl-BE" b="1" dirty="0"/>
              <a:t>kan u dit ook meegedeeld worden</a:t>
            </a:r>
            <a:r>
              <a:rPr lang="nl-BE" dirty="0"/>
              <a:t>. Op het toestemmingsformulier kunt u aangeven of u een verslag van de conclusies van het onderzoek wilt ontvangen. Verder zullen alle gegevens die in het </a:t>
            </a:r>
            <a:r>
              <a:rPr lang="nl-BE" dirty="0" smtClean="0"/>
              <a:t>van </a:t>
            </a:r>
            <a:r>
              <a:rPr lang="nl-BE" dirty="0"/>
              <a:t>deze studie verzameld worden, zoals alle medische gegevens, uiterst vertrouwelijk behandeld worden. Hierbij worden het medisch geheim, de internationale richtlijnen (ICH-GCP) en de Belgische wetgeving nageleefd (onder meer de wettelijke vereisten zoals bepaald in de Belgische Wet van 8 december 1992 inzake bescherming van de persoonlijke levenssfeer en de Belgische Wet van 22 augustus 2002 inzake rechten van de patiënt).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039591"/>
            <a:ext cx="6747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nl-BE" dirty="0"/>
              <a:t>Wil ik graag op de hoogte gehouden worden van de algemene resultaten van het onderzoek.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BE" dirty="0"/>
              <a:t>per e-mail: ……………………………………………………………...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BE" dirty="0"/>
              <a:t>per post op volgend adres: …………………………………………..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in research protocol of approved EC documents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6356" y="1987393"/>
            <a:ext cx="10239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the entire study, we will inform the participants and their parents about the overall findings of the research (at a group level). At their request, recorded on the informed consent form (ICF), they will also receive the individual test results on the standardized test instruments (WISC III-NL and questionnaires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dirty="0"/>
              <a:t>This is in line with the standard protocol provided by the Leuven Autism Research (</a:t>
            </a:r>
            <a:r>
              <a:rPr lang="en-US" dirty="0" err="1"/>
              <a:t>LAuRes</a:t>
            </a:r>
            <a:r>
              <a:rPr lang="en-US" dirty="0"/>
              <a:t>) group.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919" y="3595816"/>
            <a:ext cx="43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Adjust in protocol of next study!!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Overall study results</a:t>
            </a:r>
          </a:p>
          <a:p>
            <a:r>
              <a:rPr lang="en-US" dirty="0" smtClean="0"/>
              <a:t>Individual test results</a:t>
            </a:r>
          </a:p>
          <a:p>
            <a:pPr lvl="1"/>
            <a:r>
              <a:rPr lang="en-US" dirty="0" smtClean="0"/>
              <a:t>TD participants: 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Only “actionable” results: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- Two children with high SRS score.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telefonisch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contacteren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bespreken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322: SRS = 91, CBCL: in clinical range for ADHD scale.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	</a:t>
            </a:r>
            <a:r>
              <a:rPr lang="en-US" dirty="0"/>
              <a:t> Parents report ‘maybe dyslexia (logo)’ 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	 316: SRS = 77, CBCL: different scales in clinical range.. See report. 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	Parents report </a:t>
            </a:r>
            <a:r>
              <a:rPr lang="en-US" dirty="0" smtClean="0"/>
              <a:t>‘maybe a developmental problem’</a:t>
            </a:r>
          </a:p>
          <a:p>
            <a:pPr lvl="1"/>
            <a:r>
              <a:rPr lang="en-US" dirty="0" smtClean="0"/>
              <a:t>Participants with ASD: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SRS, SP and intelligence data following the </a:t>
            </a:r>
            <a:r>
              <a:rPr lang="en-US" dirty="0" err="1" smtClean="0">
                <a:sym typeface="Wingdings" panose="05000000000000000000" pitchFamily="2" charset="2"/>
              </a:rPr>
              <a:t>LAuRes</a:t>
            </a:r>
            <a:r>
              <a:rPr lang="en-US" dirty="0" smtClean="0">
                <a:sym typeface="Wingdings" panose="05000000000000000000" pitchFamily="2" charset="2"/>
              </a:rPr>
              <a:t> prescriptions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Also CBCL?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ADOS</a:t>
            </a:r>
            <a:r>
              <a:rPr lang="en-US" dirty="0" smtClean="0">
                <a:sym typeface="Wingdings" panose="05000000000000000000" pitchFamily="2" charset="2"/>
              </a:rPr>
              <a:t>?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Alle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ADOS’en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opnieuw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scoren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bij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twijfelgevallen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zelf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ook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bekijken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. Dan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bekijken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hoe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terug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koppelen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endParaRPr lang="en-US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TO DO: check all CBCL data, now only checked based on T-score for attention problems, and checked when high SRS score in TD children.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61532"/>
              </p:ext>
            </p:extLst>
          </p:nvPr>
        </p:nvGraphicFramePr>
        <p:xfrm>
          <a:off x="838200" y="1337252"/>
          <a:ext cx="6459404" cy="964100"/>
        </p:xfrm>
        <a:graphic>
          <a:graphicData uri="http://schemas.openxmlformats.org/drawingml/2006/table">
            <a:tbl>
              <a:tblPr/>
              <a:tblGrid>
                <a:gridCol w="922772">
                  <a:extLst>
                    <a:ext uri="{9D8B030D-6E8A-4147-A177-3AD203B41FA5}">
                      <a16:colId xmlns:a16="http://schemas.microsoft.com/office/drawing/2014/main" val="3602543810"/>
                    </a:ext>
                  </a:extLst>
                </a:gridCol>
                <a:gridCol w="647394">
                  <a:extLst>
                    <a:ext uri="{9D8B030D-6E8A-4147-A177-3AD203B41FA5}">
                      <a16:colId xmlns:a16="http://schemas.microsoft.com/office/drawing/2014/main" val="2766045930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1551160287"/>
                    </a:ext>
                  </a:extLst>
                </a:gridCol>
                <a:gridCol w="1085224">
                  <a:extLst>
                    <a:ext uri="{9D8B030D-6E8A-4147-A177-3AD203B41FA5}">
                      <a16:colId xmlns:a16="http://schemas.microsoft.com/office/drawing/2014/main" val="1687548188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1120955444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2948315989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3960863347"/>
                    </a:ext>
                  </a:extLst>
                </a:gridCol>
              </a:tblGrid>
              <a:tr h="583100"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Group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N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err="1" smtClean="0">
                          <a:effectLst/>
                        </a:rPr>
                        <a:t>Mean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Min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Max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SD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N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smtClean="0">
                          <a:effectLst/>
                        </a:rPr>
                        <a:t>girls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188"/>
                  </a:ext>
                </a:extLst>
              </a:tr>
              <a:tr h="160985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24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12.04853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10.22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14.9863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1.300072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63799"/>
                  </a:ext>
                </a:extLst>
              </a:tr>
              <a:tr h="160985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11.89070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10.01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14.9500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1.519935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79010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1" y="2462645"/>
            <a:ext cx="10515600" cy="4395355"/>
          </a:xfrm>
        </p:spPr>
        <p:txBody>
          <a:bodyPr>
            <a:normAutofit/>
          </a:bodyPr>
          <a:lstStyle/>
          <a:p>
            <a:r>
              <a:rPr lang="en-US" dirty="0" smtClean="0"/>
              <a:t>30 TD children tested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2 removed because of dev. </a:t>
            </a:r>
            <a:r>
              <a:rPr lang="en-US" sz="2000" dirty="0" smtClean="0">
                <a:sym typeface="Wingdings" panose="05000000000000000000" pitchFamily="2" charset="2"/>
              </a:rPr>
              <a:t>Disorder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1 removed because of CDD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2 removed because of high </a:t>
            </a:r>
            <a:r>
              <a:rPr lang="en-US" sz="2000" dirty="0" smtClean="0">
                <a:sym typeface="Wingdings" panose="05000000000000000000" pitchFamily="2" charset="2"/>
              </a:rPr>
              <a:t>SRS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1 participant did not understand the tasks and did not finish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 Data of 1 participant not well saved. </a:t>
            </a:r>
            <a:endParaRPr lang="en-US" sz="2000" dirty="0"/>
          </a:p>
          <a:p>
            <a:r>
              <a:rPr lang="en-US" dirty="0" smtClean="0"/>
              <a:t>25 children with ASD tested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1 removed from analysis because of a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intellectual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disability reported by parents.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Group-wise matched for age, IQ and gender ratio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Higher SP total scores in ASD group (p = 0.002618)</a:t>
            </a:r>
          </a:p>
          <a:p>
            <a:pPr lvl="1"/>
            <a:r>
              <a:rPr lang="en-US" sz="2000" dirty="0"/>
              <a:t>Higher SRS total scores in ASD group (p &lt; 0.0001)</a:t>
            </a:r>
          </a:p>
          <a:p>
            <a:pPr lvl="1"/>
            <a:r>
              <a:rPr lang="en-US" sz="2000" dirty="0"/>
              <a:t>Same level of attention problems based on CBCL scale (p = 0.1114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380731" y="1337252"/>
            <a:ext cx="4599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5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participants in ASD group with ADOS score &lt; 6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4 of them have an SRS score &gt; 76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5"/>
              </p:ext>
            </p:extLst>
          </p:nvPr>
        </p:nvGraphicFramePr>
        <p:xfrm>
          <a:off x="838200" y="1409989"/>
          <a:ext cx="6459404" cy="964100"/>
        </p:xfrm>
        <a:graphic>
          <a:graphicData uri="http://schemas.openxmlformats.org/drawingml/2006/table">
            <a:tbl>
              <a:tblPr/>
              <a:tblGrid>
                <a:gridCol w="922772">
                  <a:extLst>
                    <a:ext uri="{9D8B030D-6E8A-4147-A177-3AD203B41FA5}">
                      <a16:colId xmlns:a16="http://schemas.microsoft.com/office/drawing/2014/main" val="3602543810"/>
                    </a:ext>
                  </a:extLst>
                </a:gridCol>
                <a:gridCol w="647394">
                  <a:extLst>
                    <a:ext uri="{9D8B030D-6E8A-4147-A177-3AD203B41FA5}">
                      <a16:colId xmlns:a16="http://schemas.microsoft.com/office/drawing/2014/main" val="2766045930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1551160287"/>
                    </a:ext>
                  </a:extLst>
                </a:gridCol>
                <a:gridCol w="1085224">
                  <a:extLst>
                    <a:ext uri="{9D8B030D-6E8A-4147-A177-3AD203B41FA5}">
                      <a16:colId xmlns:a16="http://schemas.microsoft.com/office/drawing/2014/main" val="1687548188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1120955444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2948315989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3960863347"/>
                    </a:ext>
                  </a:extLst>
                </a:gridCol>
              </a:tblGrid>
              <a:tr h="583100"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Group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N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err="1" smtClean="0">
                          <a:effectLst/>
                        </a:rPr>
                        <a:t>Mean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Min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Max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SD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N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smtClean="0">
                          <a:effectLst/>
                        </a:rPr>
                        <a:t>girls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188"/>
                  </a:ext>
                </a:extLst>
              </a:tr>
              <a:tr h="160985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24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12.04853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10.22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14.9863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1.300072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63799"/>
                  </a:ext>
                </a:extLst>
              </a:tr>
              <a:tr h="160985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11.89070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10.01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14.9500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1.519935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7901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474248" y="1359731"/>
            <a:ext cx="4599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5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participants in ASD group with ADOS score &lt; 6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4 of them have an SRS score &gt; 76</a:t>
            </a:r>
          </a:p>
          <a:p>
            <a:pPr lvl="1"/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38200" y="2581907"/>
            <a:ext cx="10515600" cy="416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30 TD children tested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 removed because of dev. </a:t>
            </a:r>
            <a:r>
              <a:rPr lang="en-US" dirty="0" smtClean="0">
                <a:sym typeface="Wingdings" panose="05000000000000000000" pitchFamily="2" charset="2"/>
              </a:rPr>
              <a:t>Disorder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1 removed because of CDD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 removed because of high SRS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 1 participant did not understand the tasks and did not finish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 1 participant was not wearing glasses and said this when completed half of the task.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r>
              <a:rPr lang="en-US" dirty="0" smtClean="0"/>
              <a:t>25 children with ASD tested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 removed from analysis because of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intellectual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disability reported by parents.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79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49" y="2010005"/>
            <a:ext cx="11275501" cy="26523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965244" y="1174045"/>
            <a:ext cx="11289" cy="1512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15"/>
            <a:ext cx="10515600" cy="1325563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3"/>
            <a:ext cx="10515600" cy="49612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study by </a:t>
            </a:r>
            <a:r>
              <a:rPr lang="en-US" dirty="0" err="1" smtClean="0"/>
              <a:t>Karvelis</a:t>
            </a:r>
            <a:r>
              <a:rPr lang="en-US" dirty="0" smtClean="0"/>
              <a:t> et al. (2018), they exclude the participants who have a RMS error &gt; 30° on the easiest trials.  (= 7 ASD participants, 6 TD participants).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in Chalk &amp; Seitz (2010) all participants with a mean absolute error &gt; 30° excluded.  (= 1 ASD participant &amp; 2 TD participants). Do analyses with and without these participants.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9857"/>
              </p:ext>
            </p:extLst>
          </p:nvPr>
        </p:nvGraphicFramePr>
        <p:xfrm>
          <a:off x="1191059" y="1500809"/>
          <a:ext cx="7038540" cy="3670935"/>
        </p:xfrm>
        <a:graphic>
          <a:graphicData uri="http://schemas.openxmlformats.org/drawingml/2006/table">
            <a:tbl>
              <a:tblPr/>
              <a:tblGrid>
                <a:gridCol w="1407708">
                  <a:extLst>
                    <a:ext uri="{9D8B030D-6E8A-4147-A177-3AD203B41FA5}">
                      <a16:colId xmlns:a16="http://schemas.microsoft.com/office/drawing/2014/main" val="2752429378"/>
                    </a:ext>
                  </a:extLst>
                </a:gridCol>
                <a:gridCol w="1407708">
                  <a:extLst>
                    <a:ext uri="{9D8B030D-6E8A-4147-A177-3AD203B41FA5}">
                      <a16:colId xmlns:a16="http://schemas.microsoft.com/office/drawing/2014/main" val="3013841743"/>
                    </a:ext>
                  </a:extLst>
                </a:gridCol>
                <a:gridCol w="1407708">
                  <a:extLst>
                    <a:ext uri="{9D8B030D-6E8A-4147-A177-3AD203B41FA5}">
                      <a16:colId xmlns:a16="http://schemas.microsoft.com/office/drawing/2014/main" val="3754625528"/>
                    </a:ext>
                  </a:extLst>
                </a:gridCol>
                <a:gridCol w="1407708">
                  <a:extLst>
                    <a:ext uri="{9D8B030D-6E8A-4147-A177-3AD203B41FA5}">
                      <a16:colId xmlns:a16="http://schemas.microsoft.com/office/drawing/2014/main" val="2938715574"/>
                    </a:ext>
                  </a:extLst>
                </a:gridCol>
                <a:gridCol w="1407708">
                  <a:extLst>
                    <a:ext uri="{9D8B030D-6E8A-4147-A177-3AD203B41FA5}">
                      <a16:colId xmlns:a16="http://schemas.microsoft.com/office/drawing/2014/main" val="1520793503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pPr algn="l"/>
                      <a:r>
                        <a:rPr lang="nl-BE" dirty="0" err="1" smtClean="0">
                          <a:effectLst/>
                        </a:rPr>
                        <a:t>id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 smtClean="0">
                          <a:effectLst/>
                        </a:rPr>
                        <a:t>trial_sigma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 smtClean="0">
                          <a:effectLst/>
                        </a:rPr>
                        <a:t>group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err="1">
                          <a:effectLst/>
                        </a:rPr>
                        <a:t>rms_error</a:t>
                      </a:r>
                      <a:endParaRPr lang="nl-BE" dirty="0">
                        <a:effectLst/>
                      </a:endParaRPr>
                    </a:p>
                    <a:p>
                      <a:pPr algn="r"/>
                      <a:endParaRPr lang="nl-BE" b="0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err="1" smtClean="0">
                          <a:effectLst/>
                        </a:rPr>
                        <a:t>abs_error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38612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33.51442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26.1035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495124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7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32.67020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26.8060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71607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8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39.80974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27.9630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059826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13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32.20667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25.4470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350491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15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32.49005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26.8155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888944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16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30.30551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22.9730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51150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17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44.92435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33.2255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1962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302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30.12820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24.3120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93891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306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31.15631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25.2335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35223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309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39.32883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28.1855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21708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31.58469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25.7605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59880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312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31.44090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22.8975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26108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313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37.86812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30.4440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16809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314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40.14649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30.3465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31154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317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36.82663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28.2665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95980"/>
                  </a:ext>
                </a:extLst>
              </a:tr>
              <a:tr h="112417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327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32.03156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26.8900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7776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06292"/>
              </p:ext>
            </p:extLst>
          </p:nvPr>
        </p:nvGraphicFramePr>
        <p:xfrm>
          <a:off x="1191059" y="5829856"/>
          <a:ext cx="8597175" cy="920115"/>
        </p:xfrm>
        <a:graphic>
          <a:graphicData uri="http://schemas.openxmlformats.org/drawingml/2006/table">
            <a:tbl>
              <a:tblPr/>
              <a:tblGrid>
                <a:gridCol w="1719435">
                  <a:extLst>
                    <a:ext uri="{9D8B030D-6E8A-4147-A177-3AD203B41FA5}">
                      <a16:colId xmlns:a16="http://schemas.microsoft.com/office/drawing/2014/main" val="2495582975"/>
                    </a:ext>
                  </a:extLst>
                </a:gridCol>
                <a:gridCol w="1719435">
                  <a:extLst>
                    <a:ext uri="{9D8B030D-6E8A-4147-A177-3AD203B41FA5}">
                      <a16:colId xmlns:a16="http://schemas.microsoft.com/office/drawing/2014/main" val="3338262780"/>
                    </a:ext>
                  </a:extLst>
                </a:gridCol>
                <a:gridCol w="1719435">
                  <a:extLst>
                    <a:ext uri="{9D8B030D-6E8A-4147-A177-3AD203B41FA5}">
                      <a16:colId xmlns:a16="http://schemas.microsoft.com/office/drawing/2014/main" val="1983425398"/>
                    </a:ext>
                  </a:extLst>
                </a:gridCol>
                <a:gridCol w="1719435">
                  <a:extLst>
                    <a:ext uri="{9D8B030D-6E8A-4147-A177-3AD203B41FA5}">
                      <a16:colId xmlns:a16="http://schemas.microsoft.com/office/drawing/2014/main" val="4214325321"/>
                    </a:ext>
                  </a:extLst>
                </a:gridCol>
                <a:gridCol w="1719435">
                  <a:extLst>
                    <a:ext uri="{9D8B030D-6E8A-4147-A177-3AD203B41FA5}">
                      <a16:colId xmlns:a16="http://schemas.microsoft.com/office/drawing/2014/main" val="1799730847"/>
                    </a:ext>
                  </a:extLst>
                </a:gridCol>
              </a:tblGrid>
              <a:tr h="285624">
                <a:tc>
                  <a:txBody>
                    <a:bodyPr/>
                    <a:lstStyle/>
                    <a:p>
                      <a:pPr algn="l"/>
                      <a:r>
                        <a:rPr lang="nl-BE" dirty="0" err="1" smtClean="0">
                          <a:effectLst/>
                        </a:rPr>
                        <a:t>id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 smtClean="0">
                          <a:effectLst/>
                        </a:rPr>
                        <a:t>trial_sigma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 smtClean="0">
                          <a:effectLst/>
                        </a:rPr>
                        <a:t>group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err="1">
                          <a:effectLst/>
                        </a:rPr>
                        <a:t>rms_error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err="1" smtClean="0">
                          <a:effectLst/>
                        </a:rPr>
                        <a:t>abs_error</a:t>
                      </a:r>
                      <a:endParaRPr lang="nl-BE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877927"/>
                  </a:ext>
                </a:extLst>
              </a:tr>
              <a:tr h="156079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17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44.92435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33.2255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88941"/>
                  </a:ext>
                </a:extLst>
              </a:tr>
              <a:tr h="156079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313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37.86812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30.4440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906769"/>
                  </a:ext>
                </a:extLst>
              </a:tr>
              <a:tr h="156079"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314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40.14649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30.3465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53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06930" y="2026508"/>
            <a:ext cx="1841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Zoals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bij</a:t>
            </a:r>
            <a:r>
              <a:rPr lang="en-US" dirty="0" smtClean="0">
                <a:solidFill>
                  <a:srgbClr val="FF0000"/>
                </a:solidFill>
              </a:rPr>
              <a:t> pilots, </a:t>
            </a:r>
            <a:r>
              <a:rPr lang="en-US" dirty="0" err="1" smtClean="0">
                <a:solidFill>
                  <a:srgbClr val="FF0000"/>
                </a:solidFill>
              </a:rPr>
              <a:t>geen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deelnemers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verwijderen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obv</a:t>
            </a:r>
            <a:r>
              <a:rPr lang="en-US" dirty="0" smtClean="0">
                <a:solidFill>
                  <a:srgbClr val="FF0000"/>
                </a:solidFill>
              </a:rPr>
              <a:t> errors. </a:t>
            </a:r>
            <a:r>
              <a:rPr lang="en-US" dirty="0" err="1" smtClean="0">
                <a:solidFill>
                  <a:srgbClr val="FF0000"/>
                </a:solidFill>
              </a:rPr>
              <a:t>Moeilijk</a:t>
            </a:r>
            <a:r>
              <a:rPr lang="en-US" dirty="0" smtClean="0">
                <a:solidFill>
                  <a:srgbClr val="FF0000"/>
                </a:solidFill>
              </a:rPr>
              <a:t> om </a:t>
            </a:r>
            <a:r>
              <a:rPr lang="en-US" dirty="0" err="1" smtClean="0">
                <a:solidFill>
                  <a:srgbClr val="FF0000"/>
                </a:solidFill>
              </a:rPr>
              <a:t>volwassenen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vergelijken</a:t>
            </a:r>
            <a:r>
              <a:rPr lang="en-US" dirty="0" smtClean="0">
                <a:solidFill>
                  <a:srgbClr val="FF0000"/>
                </a:solidFill>
              </a:rPr>
              <a:t> met </a:t>
            </a:r>
            <a:r>
              <a:rPr lang="en-US" dirty="0" err="1" smtClean="0">
                <a:solidFill>
                  <a:srgbClr val="FF0000"/>
                </a:solidFill>
              </a:rPr>
              <a:t>kinderen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15"/>
            <a:ext cx="10515600" cy="1325563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2107833"/>
            <a:ext cx="5832764" cy="4220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10" y="2025489"/>
            <a:ext cx="5946565" cy="43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Predictions &amp;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3790" y="1404143"/>
            <a:ext cx="11119945" cy="1070833"/>
          </a:xfrm>
          <a:prstGeom prst="roundRect">
            <a:avLst/>
          </a:prstGeom>
          <a:solidFill>
            <a:srgbClr val="F66E38"/>
          </a:solidFill>
          <a:ln>
            <a:solidFill>
              <a:srgbClr val="F99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latin typeface="HelveticaNeueLT Pro 45 Lt" panose="020B0403020202020204" pitchFamily="34" charset="0"/>
              </a:rPr>
              <a:t>WCC &amp; EPF</a:t>
            </a:r>
            <a:endParaRPr lang="en-US" sz="2000" b="1" dirty="0">
              <a:latin typeface="HelveticaNeueLT Pro 45 Lt" panose="020B04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858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Predictions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65679" y="1835067"/>
            <a:ext cx="10836166" cy="505797"/>
          </a:xfrm>
          <a:prstGeom prst="round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ASD &gt; TD on visual search task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3790" y="2598006"/>
            <a:ext cx="11119945" cy="1728871"/>
          </a:xfrm>
          <a:prstGeom prst="roundRect">
            <a:avLst/>
          </a:prstGeom>
          <a:solidFill>
            <a:srgbClr val="F66E38"/>
          </a:solidFill>
          <a:ln>
            <a:solidFill>
              <a:srgbClr val="F99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latin typeface="HelveticaNeueLT Pro 45 Lt" panose="020B0403020202020204" pitchFamily="34" charset="0"/>
              </a:rPr>
              <a:t>Hypo-prior hypothesis </a:t>
            </a:r>
            <a:r>
              <a:rPr lang="en-US" sz="2000" b="1" dirty="0">
                <a:latin typeface="HelveticaNeueLT Pro 45 Lt" panose="020B0403020202020204" pitchFamily="34" charset="0"/>
              </a:rPr>
              <a:t>&amp; High precision of likelihood hypothesis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65679" y="3098121"/>
            <a:ext cx="10836166" cy="1108906"/>
          </a:xfrm>
          <a:prstGeom prst="round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RTs over trials within prime streaks: Repetition effect in ASD &lt; in TD</a:t>
            </a:r>
          </a:p>
          <a:p>
            <a:r>
              <a:rPr lang="en-US" dirty="0" smtClean="0"/>
              <a:t>RTs over CTPD: </a:t>
            </a:r>
          </a:p>
          <a:p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Less precise representation of the learned distribution</a:t>
            </a:r>
          </a:p>
          <a:p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 RTs </a:t>
            </a:r>
            <a:r>
              <a:rPr lang="en-US" dirty="0">
                <a:sym typeface="Wingdings" panose="05000000000000000000" pitchFamily="2" charset="2"/>
              </a:rPr>
              <a:t>in ASD children </a:t>
            </a:r>
            <a:r>
              <a:rPr lang="en-US" dirty="0" smtClean="0">
                <a:sym typeface="Wingdings" panose="05000000000000000000" pitchFamily="2" charset="2"/>
              </a:rPr>
              <a:t>less influenced by </a:t>
            </a:r>
            <a:r>
              <a:rPr lang="en-US" dirty="0" smtClean="0"/>
              <a:t>CTPD (~less surprise)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23790" y="4465759"/>
            <a:ext cx="11119945" cy="1802281"/>
          </a:xfrm>
          <a:prstGeom prst="roundRect">
            <a:avLst/>
          </a:prstGeom>
          <a:solidFill>
            <a:srgbClr val="F66E38"/>
          </a:solidFill>
          <a:ln>
            <a:solidFill>
              <a:srgbClr val="F99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latin typeface="HelveticaNeueLT Pro 45 Lt" panose="020B0403020202020204" pitchFamily="34" charset="0"/>
              </a:rPr>
              <a:t>HIPPEA</a:t>
            </a:r>
            <a:endParaRPr lang="en-US" sz="2000" b="1" dirty="0">
              <a:latin typeface="HelveticaNeueLT Pro 45 Lt" panose="020B0403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5679" y="4896683"/>
            <a:ext cx="10836166" cy="1237245"/>
          </a:xfrm>
          <a:prstGeom prst="round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RTs over trials within prime streaks: Repetition </a:t>
            </a:r>
            <a:r>
              <a:rPr lang="en-US" dirty="0" smtClean="0"/>
              <a:t>effect in ASD = &gt; TD</a:t>
            </a:r>
          </a:p>
          <a:p>
            <a:r>
              <a:rPr lang="en-US" dirty="0"/>
              <a:t>RTs over CTPD: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More precise representation of the learned distribution</a:t>
            </a:r>
          </a:p>
          <a:p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 Higher RTs in ASD children compared to TD children</a:t>
            </a:r>
            <a:r>
              <a:rPr lang="en-US" dirty="0" smtClean="0"/>
              <a:t> in test trials with small CTPD (~more surprise)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3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62062"/>
          </a:xfrm>
        </p:spPr>
        <p:txBody>
          <a:bodyPr/>
          <a:lstStyle/>
          <a:p>
            <a:r>
              <a:rPr lang="nl-BE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3. Preliminary </a:t>
            </a:r>
            <a:r>
              <a:rPr lang="nl-BE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results</a:t>
            </a:r>
            <a:endParaRPr lang="nl-BE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3343" y="3509963"/>
            <a:ext cx="4601057" cy="36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Overall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accuracy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and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RTs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35434" y="2846740"/>
            <a:ext cx="4186555" cy="385127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744563" y="2846740"/>
            <a:ext cx="4088060" cy="385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65" y="1469475"/>
            <a:ext cx="1088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main effect of DSD on both RTs and </a:t>
            </a:r>
            <a:r>
              <a:rPr lang="en-US" dirty="0" smtClean="0"/>
              <a:t>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Bayes factors: evidence for model with DSD as predictor and accounting for repeated measures. Enough evidence to refute model with group as predictor. 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Repetition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effect?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4224" y="1951601"/>
            <a:ext cx="4439285" cy="408368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486400" y="2083363"/>
            <a:ext cx="415290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RT over CT-PD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2009422"/>
            <a:ext cx="4734560" cy="430445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125697"/>
            <a:ext cx="4695225" cy="41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RT in range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vs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out range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1381382"/>
            <a:ext cx="5349593" cy="52346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78132" y="1704622"/>
            <a:ext cx="3488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Main effect of </a:t>
            </a:r>
            <a:r>
              <a:rPr lang="en-US" dirty="0" err="1" smtClean="0">
                <a:sym typeface="Wingdings" panose="05000000000000000000" pitchFamily="2" charset="2"/>
              </a:rPr>
              <a:t>in_range</a:t>
            </a:r>
            <a:r>
              <a:rPr lang="en-US" dirty="0" smtClean="0">
                <a:sym typeface="Wingdings" panose="05000000000000000000" pitchFamily="2" charset="2"/>
              </a:rPr>
              <a:t> as predictor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No effect of group or interaction between group and </a:t>
            </a:r>
            <a:r>
              <a:rPr lang="en-US" dirty="0" err="1" smtClean="0">
                <a:sym typeface="Wingdings" panose="05000000000000000000" pitchFamily="2" charset="2"/>
              </a:rPr>
              <a:t>in_range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8132" y="3805881"/>
            <a:ext cx="279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DO: </a:t>
            </a:r>
            <a:r>
              <a:rPr lang="en-US" dirty="0" err="1" smtClean="0">
                <a:solidFill>
                  <a:srgbClr val="FF0000"/>
                </a:solidFill>
              </a:rPr>
              <a:t>Verschilscores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eens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bekijken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relatie</a:t>
            </a:r>
            <a:r>
              <a:rPr lang="en-US" dirty="0" smtClean="0">
                <a:solidFill>
                  <a:srgbClr val="FF0000"/>
                </a:solidFill>
              </a:rPr>
              <a:t> tot SRS, IU, SP.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Performance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and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autistic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traits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52" y="1425833"/>
            <a:ext cx="5352381" cy="4923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133" y="1425832"/>
            <a:ext cx="5352381" cy="4923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789" y="132556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0.01436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92292" y="137001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WP1: two studies on implicit learning of distributions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Performance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and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Sensory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Profile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31" y="1435004"/>
            <a:ext cx="5352381" cy="49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65" y="1520250"/>
            <a:ext cx="5352381" cy="4923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789" y="132556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92" y="137001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Performance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and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IU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07483"/>
            <a:ext cx="5352381" cy="4923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30" y="1481652"/>
            <a:ext cx="5352381" cy="4923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35789" y="132556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0.03842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92292" y="137001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Performance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and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age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81652"/>
            <a:ext cx="5352381" cy="49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742" y="1481652"/>
            <a:ext cx="5352381" cy="4923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789" y="132556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92" y="137001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0.005429</a:t>
            </a:r>
          </a:p>
        </p:txBody>
      </p:sp>
    </p:spTree>
    <p:extLst>
      <p:ext uri="{BB962C8B-B14F-4D97-AF65-F5344CB8AC3E}">
        <p14:creationId xmlns:p14="http://schemas.microsoft.com/office/powerpoint/2010/main" val="6453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Performance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and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VIQ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25833"/>
            <a:ext cx="5352381" cy="4923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898" y="1481652"/>
            <a:ext cx="5352381" cy="4923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789" y="132556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92" y="137001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Performance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and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P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IQ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81652"/>
            <a:ext cx="5352381" cy="49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30" y="1481652"/>
            <a:ext cx="5352381" cy="4923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789" y="132556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92" y="137001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Performance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and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P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IQ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81652"/>
            <a:ext cx="5352381" cy="4923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30" y="1481652"/>
            <a:ext cx="5352381" cy="4923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789" y="132556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2292" y="1370013"/>
            <a:ext cx="2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3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62062"/>
          </a:xfrm>
        </p:spPr>
        <p:txBody>
          <a:bodyPr/>
          <a:lstStyle/>
          <a:p>
            <a:r>
              <a:rPr lang="nl-BE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3. </a:t>
            </a:r>
            <a:r>
              <a:rPr lang="nl-BE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Discussion</a:t>
            </a:r>
            <a:endParaRPr lang="nl-BE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3343" y="3509963"/>
            <a:ext cx="4601057" cy="36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81113"/>
          </a:xfrm>
          <a:prstGeom prst="rect">
            <a:avLst/>
          </a:prstGeom>
          <a:solidFill>
            <a:srgbClr val="B03808"/>
          </a:solidFill>
          <a:ln>
            <a:solidFill>
              <a:srgbClr val="B03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Implicit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learning</a:t>
            </a:r>
            <a:r>
              <a:rPr lang="nl-BE" sz="5400" b="1" dirty="0">
                <a:solidFill>
                  <a:schemeClr val="bg1"/>
                </a:solidFill>
                <a:latin typeface="HelveticaNeueLT Pro 45 Lt" panose="020B0403020202020204" pitchFamily="34" charset="0"/>
              </a:rPr>
              <a:t> 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of </a:t>
            </a:r>
            <a:r>
              <a:rPr lang="nl-BE" sz="5400" b="1" dirty="0" err="1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distributions</a:t>
            </a:r>
            <a:r>
              <a:rPr lang="nl-BE" sz="5400" b="1" dirty="0" smtClean="0">
                <a:solidFill>
                  <a:schemeClr val="bg1"/>
                </a:solidFill>
                <a:latin typeface="HelveticaNeueLT Pro 45 Lt" panose="020B0403020202020204" pitchFamily="34" charset="0"/>
              </a:rPr>
              <a:t>? </a:t>
            </a:r>
            <a:endParaRPr lang="nl-BE" sz="5400" b="1" dirty="0">
              <a:solidFill>
                <a:schemeClr val="bg1"/>
              </a:solidFill>
              <a:latin typeface="HelveticaNeueLT Pro 45 Lt" panose="020B04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0022" y="-100270"/>
            <a:ext cx="1891978" cy="1481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131" y="1660634"/>
            <a:ext cx="101030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LT Pro 45 Lt" panose="020B0403020202020204" pitchFamily="34" charset="0"/>
              </a:rPr>
              <a:t>No difference in overall performance between children with and without </a:t>
            </a:r>
            <a:r>
              <a:rPr lang="en-US" sz="2800" dirty="0" smtClean="0">
                <a:latin typeface="HelveticaNeueLT Pro 45 Lt" panose="020B0403020202020204" pitchFamily="34" charset="0"/>
              </a:rPr>
              <a:t>ASD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NeueLT Pro 45 Lt" panose="020B0403020202020204" pitchFamily="34" charset="0"/>
              </a:rPr>
              <a:t>Higher score on SRS ~ lower 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NeueLT Pro 45 Lt" panose="020B0403020202020204" pitchFamily="34" charset="0"/>
              </a:rPr>
              <a:t>Higher IU ~ lower RTs</a:t>
            </a:r>
            <a:br>
              <a:rPr lang="en-US" sz="2800" dirty="0" smtClean="0">
                <a:latin typeface="HelveticaNeueLT Pro 45 Lt" panose="020B0403020202020204" pitchFamily="34" charset="0"/>
              </a:rPr>
            </a:br>
            <a:endParaRPr lang="en-US" sz="2800" dirty="0">
              <a:latin typeface="HelveticaNeueLT Pro 45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elveticaNeueLT Pro 45 Lt" panose="020B0403020202020204" pitchFamily="34" charset="0"/>
              </a:rPr>
              <a:t>Both TD and ASD children seem to learn the distractor distributions</a:t>
            </a:r>
            <a:r>
              <a:rPr lang="en-US" dirty="0" smtClean="0">
                <a:latin typeface="HelveticaNeueLT Pro 45 Lt" panose="020B0403020202020204" pitchFamily="34" charset="0"/>
              </a:rPr>
              <a:t/>
            </a:r>
            <a:br>
              <a:rPr lang="en-US" dirty="0" smtClean="0">
                <a:latin typeface="HelveticaNeueLT Pro 45 Lt" panose="020B0403020202020204" pitchFamily="34" charset="0"/>
              </a:rPr>
            </a:br>
            <a:endParaRPr lang="en-US" dirty="0" smtClean="0">
              <a:latin typeface="HelveticaNeueLT Pro 45 Lt" panose="020B0403020202020204" pitchFamily="34" charset="0"/>
            </a:endParaRPr>
          </a:p>
          <a:p>
            <a:endParaRPr lang="en-US" dirty="0" smtClean="0">
              <a:latin typeface="HelveticaNeueLT Pro 45 Lt" panose="020B0403020202020204" pitchFamily="34" charset="0"/>
            </a:endParaRPr>
          </a:p>
          <a:p>
            <a:r>
              <a:rPr lang="en-US" dirty="0" smtClean="0">
                <a:latin typeface="HelveticaNeueLT Pro 45 Lt" panose="020B0403020202020204" pitchFamily="34" charset="0"/>
              </a:rPr>
              <a:t/>
            </a:r>
            <a:br>
              <a:rPr lang="en-US" dirty="0" smtClean="0">
                <a:latin typeface="HelveticaNeueLT Pro 45 Lt" panose="020B0403020202020204" pitchFamily="34" charset="0"/>
              </a:rPr>
            </a:br>
            <a:endParaRPr lang="en-US" dirty="0" smtClean="0">
              <a:latin typeface="HelveticaNeueLT Pro 45 L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NeueLT Pro 45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WP2</a:t>
            </a:r>
            <a:r>
              <a:rPr lang="en-US" dirty="0"/>
              <a:t>: Perceptual uncertainty and stress and </a:t>
            </a:r>
            <a:r>
              <a:rPr lang="en-US" dirty="0" smtClean="0"/>
              <a:t>anxiety in children with ASD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Ethical 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3057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Principal investigator?  (~ CELSA</a:t>
            </a:r>
            <a:r>
              <a:rPr lang="en-US" dirty="0" smtClean="0"/>
              <a:t>?) </a:t>
            </a:r>
            <a:r>
              <a:rPr lang="en-US" dirty="0" smtClean="0">
                <a:solidFill>
                  <a:srgbClr val="FF0000"/>
                </a:solidFill>
              </a:rPr>
              <a:t>Jean </a:t>
            </a:r>
            <a:r>
              <a:rPr lang="en-US" dirty="0" err="1" smtClean="0">
                <a:solidFill>
                  <a:srgbClr val="FF0000"/>
                </a:solidFill>
              </a:rPr>
              <a:t>gaat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navragen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Verdere</a:t>
            </a:r>
            <a:r>
              <a:rPr lang="en-US" dirty="0" smtClean="0">
                <a:solidFill>
                  <a:srgbClr val="FF0000"/>
                </a:solidFill>
              </a:rPr>
              <a:t> info </a:t>
            </a:r>
            <a:r>
              <a:rPr lang="en-US" dirty="0" err="1" smtClean="0">
                <a:solidFill>
                  <a:srgbClr val="FF0000"/>
                </a:solidFill>
              </a:rPr>
              <a:t>afwachten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nakijken</a:t>
            </a:r>
            <a:r>
              <a:rPr lang="en-US" dirty="0" smtClean="0">
                <a:solidFill>
                  <a:srgbClr val="FF0000"/>
                </a:solidFill>
              </a:rPr>
              <a:t> extra </a:t>
            </a:r>
            <a:r>
              <a:rPr lang="en-US" dirty="0" err="1" smtClean="0">
                <a:solidFill>
                  <a:srgbClr val="FF0000"/>
                </a:solidFill>
              </a:rPr>
              <a:t>bijlage’s</a:t>
            </a:r>
            <a:r>
              <a:rPr lang="en-US" dirty="0" smtClean="0">
                <a:solidFill>
                  <a:srgbClr val="FF0000"/>
                </a:solidFill>
              </a:rPr>
              <a:t> ICF’s!!</a:t>
            </a:r>
            <a:endParaRPr lang="en-US" dirty="0" smtClean="0"/>
          </a:p>
          <a:p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SRS</a:t>
            </a:r>
          </a:p>
          <a:p>
            <a:pPr lvl="1"/>
            <a:r>
              <a:rPr lang="en-US" dirty="0" smtClean="0"/>
              <a:t>Sensory Profile – GSQ </a:t>
            </a:r>
            <a:r>
              <a:rPr lang="en-US" dirty="0" smtClean="0">
                <a:sym typeface="Wingdings" panose="05000000000000000000" pitchFamily="2" charset="2"/>
              </a:rPr>
              <a:t> e-mailed David Simmons, no response.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IU </a:t>
            </a:r>
            <a:r>
              <a:rPr lang="en-US" dirty="0"/>
              <a:t>(Rodgers et al., 2012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translated, self-report + parent report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Anxiety Scale for children (ASC-ASD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smtClean="0">
                <a:sym typeface="Wingdings" panose="05000000000000000000" pitchFamily="2" charset="2"/>
              </a:rPr>
              <a:t>Rodgers </a:t>
            </a:r>
            <a:r>
              <a:rPr lang="en-US" dirty="0">
                <a:sym typeface="Wingdings" panose="05000000000000000000" pitchFamily="2" charset="2"/>
              </a:rPr>
              <a:t>et al., 2015</a:t>
            </a:r>
            <a:r>
              <a:rPr lang="en-US" dirty="0" smtClean="0">
                <a:sym typeface="Wingdings" panose="05000000000000000000" pitchFamily="2" charset="2"/>
              </a:rPr>
              <a:t>)  approval of authors, self-report + parent report. </a:t>
            </a:r>
          </a:p>
          <a:p>
            <a:pPr lvl="1"/>
            <a:r>
              <a:rPr lang="fr-FR" dirty="0" err="1" smtClean="0"/>
              <a:t>Repetitive</a:t>
            </a:r>
            <a:r>
              <a:rPr lang="fr-FR" dirty="0" smtClean="0"/>
              <a:t> </a:t>
            </a:r>
            <a:r>
              <a:rPr lang="fr-FR" dirty="0" err="1"/>
              <a:t>Behaviors</a:t>
            </a:r>
            <a:r>
              <a:rPr lang="fr-FR" dirty="0"/>
              <a:t> Questionnaire-2 (</a:t>
            </a:r>
            <a:r>
              <a:rPr lang="fr-FR" dirty="0" smtClean="0"/>
              <a:t>RBQ-2; Leekam </a:t>
            </a:r>
            <a:r>
              <a:rPr lang="fr-FR" dirty="0"/>
              <a:t>et al., </a:t>
            </a:r>
            <a:r>
              <a:rPr lang="fr-FR" dirty="0" smtClean="0"/>
              <a:t>2007)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contacted</a:t>
            </a:r>
            <a:r>
              <a:rPr lang="fr-FR" dirty="0" smtClean="0">
                <a:sym typeface="Wingdings" panose="05000000000000000000" pitchFamily="2" charset="2"/>
              </a:rPr>
              <a:t> Sue Leekam, </a:t>
            </a:r>
            <a:r>
              <a:rPr lang="fr-FR" dirty="0" err="1" smtClean="0">
                <a:sym typeface="Wingdings" panose="05000000000000000000" pitchFamily="2" charset="2"/>
              </a:rPr>
              <a:t>translating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okay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CBCL (for </a:t>
            </a:r>
            <a:r>
              <a:rPr lang="fr-FR" dirty="0" err="1" smtClean="0">
                <a:sym typeface="Wingdings" panose="05000000000000000000" pitchFamily="2" charset="2"/>
              </a:rPr>
              <a:t>externalizing</a:t>
            </a:r>
            <a:r>
              <a:rPr lang="fr-FR" dirty="0" smtClean="0">
                <a:sym typeface="Wingdings" panose="05000000000000000000" pitchFamily="2" charset="2"/>
              </a:rPr>
              <a:t> and </a:t>
            </a:r>
            <a:r>
              <a:rPr lang="fr-FR" dirty="0" err="1" smtClean="0">
                <a:sym typeface="Wingdings" panose="05000000000000000000" pitchFamily="2" charset="2"/>
              </a:rPr>
              <a:t>internalizing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problem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behaviors</a:t>
            </a:r>
            <a:r>
              <a:rPr lang="fr-FR" dirty="0" smtClean="0">
                <a:sym typeface="Wingdings" panose="05000000000000000000" pitchFamily="2" charset="2"/>
              </a:rPr>
              <a:t>  long! </a:t>
            </a:r>
            <a:r>
              <a:rPr lang="fr-FR" dirty="0" err="1" smtClean="0">
                <a:sym typeface="Wingdings" panose="05000000000000000000" pitchFamily="2" charset="2"/>
              </a:rPr>
              <a:t>Include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it</a:t>
            </a:r>
            <a:r>
              <a:rPr lang="fr-FR" dirty="0" smtClean="0">
                <a:sym typeface="Wingdings" panose="05000000000000000000" pitchFamily="2" charset="2"/>
              </a:rPr>
              <a:t>?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SDQ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eventueel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Genoeg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info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voor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deze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studie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Conner’s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voor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aandacht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Questionnaires via </a:t>
            </a:r>
            <a:r>
              <a:rPr lang="en-US" dirty="0" err="1" smtClean="0"/>
              <a:t>RedCap</a:t>
            </a:r>
            <a:r>
              <a:rPr lang="en-US" dirty="0" smtClean="0"/>
              <a:t>? </a:t>
            </a:r>
            <a:r>
              <a:rPr lang="en-US" dirty="0" err="1" smtClean="0">
                <a:solidFill>
                  <a:srgbClr val="FF0000"/>
                </a:solidFill>
              </a:rPr>
              <a:t>Eens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navragen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bij</a:t>
            </a:r>
            <a:r>
              <a:rPr lang="en-US" dirty="0" smtClean="0">
                <a:solidFill>
                  <a:srgbClr val="FF0000"/>
                </a:solidFill>
              </a:rPr>
              <a:t> Lotte (SBO) over </a:t>
            </a:r>
            <a:r>
              <a:rPr lang="en-US" dirty="0" err="1" smtClean="0">
                <a:solidFill>
                  <a:srgbClr val="FF0000"/>
                </a:solidFill>
              </a:rPr>
              <a:t>licentie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eravingen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Bij</a:t>
            </a:r>
            <a:r>
              <a:rPr lang="en-US" dirty="0" smtClean="0">
                <a:solidFill>
                  <a:srgbClr val="FF0000"/>
                </a:solidFill>
              </a:rPr>
              <a:t> CDP </a:t>
            </a:r>
            <a:r>
              <a:rPr lang="en-US" dirty="0" err="1" smtClean="0">
                <a:solidFill>
                  <a:srgbClr val="FF0000"/>
                </a:solidFill>
              </a:rPr>
              <a:t>gebruiken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ook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TD children</a:t>
            </a:r>
          </a:p>
          <a:p>
            <a:pPr lvl="1"/>
            <a:r>
              <a:rPr lang="en-US" dirty="0" smtClean="0"/>
              <a:t>21 in group (</a:t>
            </a:r>
            <a:r>
              <a:rPr lang="en-US" dirty="0" err="1" smtClean="0"/>
              <a:t>Krullevaar’t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9 children individually </a:t>
            </a:r>
          </a:p>
          <a:p>
            <a:pPr lvl="1"/>
            <a:endParaRPr lang="en-US" dirty="0"/>
          </a:p>
          <a:p>
            <a:r>
              <a:rPr lang="en-US" dirty="0" smtClean="0"/>
              <a:t>25 children with ASD via ECA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38522"/>
              </p:ext>
            </p:extLst>
          </p:nvPr>
        </p:nvGraphicFramePr>
        <p:xfrm>
          <a:off x="838200" y="4438324"/>
          <a:ext cx="6459404" cy="964100"/>
        </p:xfrm>
        <a:graphic>
          <a:graphicData uri="http://schemas.openxmlformats.org/drawingml/2006/table">
            <a:tbl>
              <a:tblPr/>
              <a:tblGrid>
                <a:gridCol w="922772">
                  <a:extLst>
                    <a:ext uri="{9D8B030D-6E8A-4147-A177-3AD203B41FA5}">
                      <a16:colId xmlns:a16="http://schemas.microsoft.com/office/drawing/2014/main" val="3602543810"/>
                    </a:ext>
                  </a:extLst>
                </a:gridCol>
                <a:gridCol w="647394">
                  <a:extLst>
                    <a:ext uri="{9D8B030D-6E8A-4147-A177-3AD203B41FA5}">
                      <a16:colId xmlns:a16="http://schemas.microsoft.com/office/drawing/2014/main" val="2766045930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1551160287"/>
                    </a:ext>
                  </a:extLst>
                </a:gridCol>
                <a:gridCol w="1085224">
                  <a:extLst>
                    <a:ext uri="{9D8B030D-6E8A-4147-A177-3AD203B41FA5}">
                      <a16:colId xmlns:a16="http://schemas.microsoft.com/office/drawing/2014/main" val="1687548188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1120955444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2948315989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3960863347"/>
                    </a:ext>
                  </a:extLst>
                </a:gridCol>
              </a:tblGrid>
              <a:tr h="583100"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Group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N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err="1" smtClean="0">
                          <a:effectLst/>
                        </a:rPr>
                        <a:t>Mean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Min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Max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SD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N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smtClean="0">
                          <a:effectLst/>
                        </a:rPr>
                        <a:t>girls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188"/>
                  </a:ext>
                </a:extLst>
              </a:tr>
              <a:tr h="160985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25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12.11299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10.22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14.9863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1.312873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63799"/>
                  </a:ext>
                </a:extLst>
              </a:tr>
              <a:tr h="160985"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29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11.75713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10.01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14.9500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1.419907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790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911" y="915631"/>
            <a:ext cx="3921438" cy="3628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6354" y="5605027"/>
            <a:ext cx="9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1 participant removed, because did not understand the tasks and did not complete the tasks.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learning task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59" y="2145454"/>
            <a:ext cx="8805863" cy="1952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2710" y="3542560"/>
            <a:ext cx="1027289" cy="293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3999" y="2529275"/>
            <a:ext cx="711201" cy="592385"/>
          </a:xfrm>
          <a:prstGeom prst="rect">
            <a:avLst/>
          </a:prstGeom>
          <a:solidFill>
            <a:srgbClr val="C0CCCA"/>
          </a:solidFill>
          <a:ln>
            <a:solidFill>
              <a:srgbClr val="C0C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05465" y="3576426"/>
            <a:ext cx="149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Auditory cue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27200" y="263623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+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29959" y="4945843"/>
            <a:ext cx="463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Social vs. non-social cue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tested: IQ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9" y="1643953"/>
            <a:ext cx="3991361" cy="369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249" y="1690688"/>
            <a:ext cx="4009501" cy="3709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335" y="1643953"/>
            <a:ext cx="3934408" cy="36403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63445" y="5527964"/>
            <a:ext cx="282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FIQ of 76.5, removed from data, because parents reported </a:t>
            </a:r>
            <a:r>
              <a:rPr lang="en-US" dirty="0" smtClean="0">
                <a:solidFill>
                  <a:srgbClr val="FF0000"/>
                </a:solidFill>
              </a:rPr>
              <a:t>intellectual</a:t>
            </a:r>
            <a:r>
              <a:rPr lang="en-US" dirty="0" smtClean="0"/>
              <a:t> </a:t>
            </a:r>
            <a:r>
              <a:rPr lang="en-US" dirty="0" smtClean="0"/>
              <a:t>disability.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89318" y="5527964"/>
            <a:ext cx="282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VIQ of 57? But FIQ of 87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45236" y="404547"/>
            <a:ext cx="300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ASD group</a:t>
            </a:r>
            <a:r>
              <a:rPr lang="en-US" dirty="0" smtClean="0"/>
              <a:t>: questionnaire data of 4 children missing</a:t>
            </a:r>
            <a:br>
              <a:rPr lang="en-US" dirty="0" smtClean="0"/>
            </a:br>
            <a:r>
              <a:rPr lang="en-US" b="1" dirty="0" smtClean="0"/>
              <a:t>TD group</a:t>
            </a:r>
            <a:r>
              <a:rPr lang="en-US" dirty="0" smtClean="0"/>
              <a:t>: questionnaire data of </a:t>
            </a:r>
            <a:r>
              <a:rPr lang="en-US" dirty="0" smtClean="0"/>
              <a:t>5 </a:t>
            </a:r>
            <a:r>
              <a:rPr lang="en-US" dirty="0" smtClean="0"/>
              <a:t>children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tested: SRS &amp; 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10" y="1264538"/>
            <a:ext cx="4768228" cy="4411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491" y="1264538"/>
            <a:ext cx="4737055" cy="4383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3036" y="5647578"/>
            <a:ext cx="381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SP’s of children &gt; 10 y included.</a:t>
            </a:r>
          </a:p>
          <a:p>
            <a:r>
              <a:rPr lang="en-US" dirty="0" smtClean="0"/>
              <a:t>7 children of ASD group &lt; 11, 9 TD children &lt; 11y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7756" y="5716150"/>
            <a:ext cx="381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TD participants with SRS of 77 and SRS of 91 removed. (&gt;76 = </a:t>
            </a:r>
            <a:r>
              <a:rPr lang="en-US" dirty="0" err="1" smtClean="0"/>
              <a:t>ernstige</a:t>
            </a:r>
            <a:r>
              <a:rPr lang="en-US" dirty="0" smtClean="0"/>
              <a:t> </a:t>
            </a:r>
            <a:r>
              <a:rPr lang="en-US" dirty="0" err="1" smtClean="0"/>
              <a:t>tekortkomingen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45236" y="404547"/>
            <a:ext cx="300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ASD group</a:t>
            </a:r>
            <a:r>
              <a:rPr lang="en-US" dirty="0" smtClean="0"/>
              <a:t>: questionnaire data of 4 children missing</a:t>
            </a:r>
            <a:br>
              <a:rPr lang="en-US" dirty="0" smtClean="0"/>
            </a:br>
            <a:r>
              <a:rPr lang="en-US" b="1" dirty="0" smtClean="0"/>
              <a:t>TD group</a:t>
            </a:r>
            <a:r>
              <a:rPr lang="en-US" dirty="0" smtClean="0"/>
              <a:t>: questionnaire data of </a:t>
            </a:r>
            <a:r>
              <a:rPr lang="en-US" dirty="0" smtClean="0"/>
              <a:t>5 </a:t>
            </a:r>
            <a:r>
              <a:rPr lang="en-US" dirty="0" smtClean="0"/>
              <a:t>children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tested: comorbidities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 children (comorbidities as reported by parents)</a:t>
            </a:r>
          </a:p>
          <a:p>
            <a:pPr lvl="1"/>
            <a:r>
              <a:rPr lang="en-US" dirty="0" smtClean="0"/>
              <a:t>1 participant with CDD (complex developmental disorder) </a:t>
            </a:r>
            <a:r>
              <a:rPr lang="en-US" dirty="0" smtClean="0">
                <a:sym typeface="Wingdings" panose="05000000000000000000" pitchFamily="2" charset="2"/>
              </a:rPr>
              <a:t> removed</a:t>
            </a:r>
            <a:endParaRPr lang="en-US" dirty="0" smtClean="0"/>
          </a:p>
          <a:p>
            <a:pPr lvl="1"/>
            <a:r>
              <a:rPr lang="en-US" dirty="0" smtClean="0"/>
              <a:t>1 participant with ADHD </a:t>
            </a:r>
            <a:r>
              <a:rPr lang="en-US" dirty="0" smtClean="0">
                <a:sym typeface="Wingdings" panose="05000000000000000000" pitchFamily="2" charset="2"/>
              </a:rPr>
              <a:t> removed (but also participants with ADHD in ASD group</a:t>
            </a:r>
            <a:r>
              <a:rPr lang="en-US" dirty="0" smtClean="0">
                <a:sym typeface="Wingdings" panose="05000000000000000000" pitchFamily="2" charset="2"/>
              </a:rPr>
              <a:t>?)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 include again, so + 1 in ‘general population’ group. </a:t>
            </a:r>
            <a:endParaRPr lang="en-US" dirty="0" smtClean="0"/>
          </a:p>
          <a:p>
            <a:pPr lvl="1"/>
            <a:r>
              <a:rPr lang="en-US" dirty="0" smtClean="0"/>
              <a:t>1 participant: parents report ‘characteristics of ADHD’, but T-scores on CBCL attention problems and ADHD scales are very low. </a:t>
            </a:r>
          </a:p>
          <a:p>
            <a:pPr lvl="1"/>
            <a:endParaRPr lang="en-US" dirty="0"/>
          </a:p>
          <a:p>
            <a:r>
              <a:rPr lang="en-US" dirty="0" smtClean="0"/>
              <a:t>ASD children (comorbidities as reported by parents)</a:t>
            </a:r>
          </a:p>
          <a:p>
            <a:pPr lvl="1"/>
            <a:r>
              <a:rPr lang="en-US" dirty="0" smtClean="0"/>
              <a:t>1 participant with mental disability </a:t>
            </a:r>
            <a:r>
              <a:rPr lang="en-US" dirty="0" smtClean="0">
                <a:sym typeface="Wingdings" panose="05000000000000000000" pitchFamily="2" charset="2"/>
              </a:rPr>
              <a:t> removed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4 participants with ADHD  Not removed</a:t>
            </a:r>
            <a:r>
              <a:rPr lang="en-US" dirty="0" smtClean="0">
                <a:sym typeface="Wingdings" panose="05000000000000000000" pitchFamily="2" charset="2"/>
              </a:rPr>
              <a:t>?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Don’t remove.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5557"/>
          </a:xfrm>
        </p:spPr>
        <p:txBody>
          <a:bodyPr/>
          <a:lstStyle/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63483"/>
              </p:ext>
            </p:extLst>
          </p:nvPr>
        </p:nvGraphicFramePr>
        <p:xfrm>
          <a:off x="533400" y="4811115"/>
          <a:ext cx="6459404" cy="964100"/>
        </p:xfrm>
        <a:graphic>
          <a:graphicData uri="http://schemas.openxmlformats.org/drawingml/2006/table">
            <a:tbl>
              <a:tblPr/>
              <a:tblGrid>
                <a:gridCol w="922772">
                  <a:extLst>
                    <a:ext uri="{9D8B030D-6E8A-4147-A177-3AD203B41FA5}">
                      <a16:colId xmlns:a16="http://schemas.microsoft.com/office/drawing/2014/main" val="3602543810"/>
                    </a:ext>
                  </a:extLst>
                </a:gridCol>
                <a:gridCol w="647394">
                  <a:extLst>
                    <a:ext uri="{9D8B030D-6E8A-4147-A177-3AD203B41FA5}">
                      <a16:colId xmlns:a16="http://schemas.microsoft.com/office/drawing/2014/main" val="2766045930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1551160287"/>
                    </a:ext>
                  </a:extLst>
                </a:gridCol>
                <a:gridCol w="1085224">
                  <a:extLst>
                    <a:ext uri="{9D8B030D-6E8A-4147-A177-3AD203B41FA5}">
                      <a16:colId xmlns:a16="http://schemas.microsoft.com/office/drawing/2014/main" val="1687548188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1120955444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2948315989"/>
                    </a:ext>
                  </a:extLst>
                </a:gridCol>
                <a:gridCol w="922772">
                  <a:extLst>
                    <a:ext uri="{9D8B030D-6E8A-4147-A177-3AD203B41FA5}">
                      <a16:colId xmlns:a16="http://schemas.microsoft.com/office/drawing/2014/main" val="3960863347"/>
                    </a:ext>
                  </a:extLst>
                </a:gridCol>
              </a:tblGrid>
              <a:tr h="583100"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Group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N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err="1" smtClean="0">
                          <a:effectLst/>
                        </a:rPr>
                        <a:t>Mean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Min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Max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SD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err="1" smtClean="0">
                          <a:effectLst/>
                        </a:rPr>
                        <a:t>age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600" b="1" dirty="0" smtClean="0">
                          <a:effectLst/>
                        </a:rPr>
                        <a:t>N</a:t>
                      </a:r>
                      <a:r>
                        <a:rPr lang="nl-BE" sz="1600" b="1" baseline="0" dirty="0" smtClean="0">
                          <a:effectLst/>
                        </a:rPr>
                        <a:t> </a:t>
                      </a:r>
                      <a:r>
                        <a:rPr lang="nl-BE" sz="1600" b="1" dirty="0" smtClean="0">
                          <a:effectLst/>
                        </a:rPr>
                        <a:t>girls</a:t>
                      </a:r>
                      <a:endParaRPr lang="nl-BE" sz="1600" b="1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188"/>
                  </a:ext>
                </a:extLst>
              </a:tr>
              <a:tr h="160985">
                <a:tc>
                  <a:txBody>
                    <a:bodyPr/>
                    <a:lstStyle/>
                    <a:p>
                      <a:pPr algn="l"/>
                      <a:r>
                        <a:rPr lang="nl-BE" sz="1000" dirty="0">
                          <a:effectLst/>
                        </a:rPr>
                        <a:t>ASD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 smtClean="0">
                          <a:effectLst/>
                        </a:rPr>
                        <a:t>24 (of 25)</a:t>
                      </a:r>
                      <a:endParaRPr lang="nl-BE" sz="1000" dirty="0">
                        <a:effectLst/>
                      </a:endParaRP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12.04853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10.22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14.9863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1.300072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>
                          <a:effectLst/>
                        </a:rPr>
                        <a:t>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63799"/>
                  </a:ext>
                </a:extLst>
              </a:tr>
              <a:tr h="160985">
                <a:tc>
                  <a:txBody>
                    <a:bodyPr/>
                    <a:lstStyle/>
                    <a:p>
                      <a:pPr algn="l"/>
                      <a:r>
                        <a:rPr lang="nl-BE" sz="1000">
                          <a:effectLst/>
                        </a:rPr>
                        <a:t>TD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 smtClean="0">
                          <a:effectLst/>
                        </a:rPr>
                        <a:t>25 (of 29)</a:t>
                      </a:r>
                      <a:endParaRPr lang="nl-BE" sz="1000" dirty="0">
                        <a:effectLst/>
                      </a:endParaRP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11.82827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10.01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14.9500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1.512985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000" dirty="0">
                          <a:effectLst/>
                        </a:rPr>
                        <a:t>12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7901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44682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 TD </a:t>
            </a:r>
            <a:r>
              <a:rPr lang="en-US" dirty="0" smtClean="0"/>
              <a:t>children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26 children</a:t>
            </a:r>
            <a:endParaRPr lang="en-US" dirty="0" smtClean="0"/>
          </a:p>
          <a:p>
            <a:pPr lvl="1"/>
            <a:r>
              <a:rPr lang="en-US" dirty="0" smtClean="0"/>
              <a:t>16 children in group (</a:t>
            </a:r>
            <a:r>
              <a:rPr lang="en-US" dirty="0" err="1" smtClean="0"/>
              <a:t>Krullevaar’t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9 children individually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 removed because of dev. </a:t>
            </a:r>
            <a:r>
              <a:rPr lang="en-US" dirty="0" smtClean="0">
                <a:sym typeface="Wingdings" panose="05000000000000000000" pitchFamily="2" charset="2"/>
              </a:rPr>
              <a:t>Disorder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 removed because of CDD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 removed because of high SRS</a:t>
            </a:r>
            <a:endParaRPr lang="en-US" dirty="0" smtClean="0"/>
          </a:p>
          <a:p>
            <a:r>
              <a:rPr lang="en-US" dirty="0" smtClean="0"/>
              <a:t>25 children with ASD via ECA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04" y="919096"/>
            <a:ext cx="4608225" cy="42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tested: IQ (no sign. group differences, p&gt;0.60)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75802" y="5450196"/>
            <a:ext cx="2826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 of ASD group with FIQ of 76.5, removed from data, because parents reported </a:t>
            </a:r>
            <a:r>
              <a:rPr lang="en-US" dirty="0" smtClean="0">
                <a:solidFill>
                  <a:srgbClr val="FF0000"/>
                </a:solidFill>
              </a:rPr>
              <a:t>intellectual </a:t>
            </a:r>
            <a:r>
              <a:rPr lang="en-US" dirty="0" smtClean="0"/>
              <a:t>disability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98833" y="5940629"/>
            <a:ext cx="282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VIQ of 57? But FIQ of  87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760" y="1741274"/>
            <a:ext cx="4082240" cy="3777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519" y="1750802"/>
            <a:ext cx="4082241" cy="3777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6" y="1741274"/>
            <a:ext cx="4008489" cy="37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1652</Words>
  <Application>Microsoft Office PowerPoint</Application>
  <PresentationFormat>Widescreen</PresentationFormat>
  <Paragraphs>436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HelveticaNeueLT Pro 45 Lt</vt:lpstr>
      <vt:lpstr>Times New Roman</vt:lpstr>
      <vt:lpstr>Wingdings</vt:lpstr>
      <vt:lpstr>Office Theme</vt:lpstr>
      <vt:lpstr>PhD update 20/02/2019</vt:lpstr>
      <vt:lpstr>Timeline</vt:lpstr>
      <vt:lpstr>WP1: two studies on implicit learning of distributions</vt:lpstr>
      <vt:lpstr>Participants tested</vt:lpstr>
      <vt:lpstr>Participants tested: IQ</vt:lpstr>
      <vt:lpstr>Participants tested: SRS &amp; SP</vt:lpstr>
      <vt:lpstr>Participants tested: comorbidities</vt:lpstr>
      <vt:lpstr>Participants included</vt:lpstr>
      <vt:lpstr>Participants tested: IQ (no sign. group differences, p&gt;0.60)</vt:lpstr>
      <vt:lpstr>Participants tested: SRS &amp; SP</vt:lpstr>
      <vt:lpstr>Participants tested: SRS &amp; SP</vt:lpstr>
      <vt:lpstr>Participants tested: ADOS</vt:lpstr>
      <vt:lpstr>Feedback: ICF participants  </vt:lpstr>
      <vt:lpstr>Feedback: in research protocol of approved EC documents</vt:lpstr>
      <vt:lpstr>Feedback? </vt:lpstr>
      <vt:lpstr>Study 1</vt:lpstr>
      <vt:lpstr>Participants</vt:lpstr>
      <vt:lpstr>Study 2</vt:lpstr>
      <vt:lpstr>Participants</vt:lpstr>
      <vt:lpstr>Participants</vt:lpstr>
      <vt:lpstr>Participants</vt:lpstr>
      <vt:lpstr>Study 1</vt:lpstr>
      <vt:lpstr>Predictions</vt:lpstr>
      <vt:lpstr>3. Preliminary results</vt:lpstr>
      <vt:lpstr>Overall accuracy and RTs</vt:lpstr>
      <vt:lpstr>Repetition effect?</vt:lpstr>
      <vt:lpstr>RT over CT-PD</vt:lpstr>
      <vt:lpstr>RT in range vs out range</vt:lpstr>
      <vt:lpstr>Performance and autistic traits</vt:lpstr>
      <vt:lpstr>Performance and Sensory Profile</vt:lpstr>
      <vt:lpstr>Performance and IU</vt:lpstr>
      <vt:lpstr>Performance and age</vt:lpstr>
      <vt:lpstr>Performance and VIQ</vt:lpstr>
      <vt:lpstr>Performance and PIQ</vt:lpstr>
      <vt:lpstr>Performance and PIQ</vt:lpstr>
      <vt:lpstr>3. Discussion</vt:lpstr>
      <vt:lpstr>Implicit learning of distributions? </vt:lpstr>
      <vt:lpstr>WP2: Perceptual uncertainty and stress and anxiety in children with ASD</vt:lpstr>
      <vt:lpstr>Questions?</vt:lpstr>
      <vt:lpstr>Associative learning task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Lemmens</dc:creator>
  <cp:lastModifiedBy>Lisa Lemmens</cp:lastModifiedBy>
  <cp:revision>40</cp:revision>
  <dcterms:created xsi:type="dcterms:W3CDTF">2019-02-18T12:08:31Z</dcterms:created>
  <dcterms:modified xsi:type="dcterms:W3CDTF">2019-02-20T14:29:34Z</dcterms:modified>
</cp:coreProperties>
</file>