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3891200" cy="32399288"/>
  <p:notesSz cx="7010400" cy="9236075"/>
  <p:defaultTextStyle>
    <a:defPPr>
      <a:defRPr lang="en-US"/>
    </a:defPPr>
    <a:lvl1pPr marL="0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86584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73168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59752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46336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932920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319504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706088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092672" algn="l" defTabSz="4773168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FFF"/>
    <a:srgbClr val="008686"/>
    <a:srgbClr val="97FFFF"/>
    <a:srgbClr val="000084"/>
    <a:srgbClr val="000000"/>
    <a:srgbClr val="4A7EBB"/>
    <a:srgbClr val="606060"/>
    <a:srgbClr val="F2F2F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78" d="100"/>
          <a:sy n="78" d="100"/>
        </p:scale>
        <p:origin x="-8034" y="-6960"/>
      </p:cViewPr>
      <p:guideLst>
        <p:guide orient="horz" pos="10205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064782"/>
            <a:ext cx="37307520" cy="69448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359598"/>
            <a:ext cx="30723840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49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66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82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99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15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32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7927003" y="6127370"/>
            <a:ext cx="55214520" cy="130624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68201" y="6127370"/>
            <a:ext cx="164927280" cy="130624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0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0819544"/>
            <a:ext cx="37307520" cy="6434859"/>
          </a:xfrm>
        </p:spPr>
        <p:txBody>
          <a:bodyPr anchor="t"/>
          <a:lstStyle>
            <a:lvl1pPr algn="l">
              <a:defRPr sz="176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732203"/>
            <a:ext cx="37307520" cy="7087342"/>
          </a:xfrm>
        </p:spPr>
        <p:txBody>
          <a:bodyPr anchor="b"/>
          <a:lstStyle>
            <a:lvl1pPr marL="0" indent="0">
              <a:buNone/>
              <a:defRPr sz="8787">
                <a:solidFill>
                  <a:schemeClr val="tx1">
                    <a:tint val="75000"/>
                  </a:schemeClr>
                </a:solidFill>
              </a:defRPr>
            </a:lvl1pPr>
            <a:lvl2pPr marL="2016510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4033020" indent="0">
              <a:buNone/>
              <a:defRPr sz="7097">
                <a:solidFill>
                  <a:schemeClr val="tx1">
                    <a:tint val="75000"/>
                  </a:schemeClr>
                </a:solidFill>
              </a:defRPr>
            </a:lvl3pPr>
            <a:lvl4pPr marL="6049530" indent="0">
              <a:buNone/>
              <a:defRPr sz="6168">
                <a:solidFill>
                  <a:schemeClr val="tx1">
                    <a:tint val="75000"/>
                  </a:schemeClr>
                </a:solidFill>
              </a:defRPr>
            </a:lvl4pPr>
            <a:lvl5pPr marL="8066040" indent="0">
              <a:buNone/>
              <a:defRPr sz="6168">
                <a:solidFill>
                  <a:schemeClr val="tx1">
                    <a:tint val="75000"/>
                  </a:schemeClr>
                </a:solidFill>
              </a:defRPr>
            </a:lvl5pPr>
            <a:lvl6pPr marL="10082550" indent="0">
              <a:buNone/>
              <a:defRPr sz="6168">
                <a:solidFill>
                  <a:schemeClr val="tx1">
                    <a:tint val="75000"/>
                  </a:schemeClr>
                </a:solidFill>
              </a:defRPr>
            </a:lvl6pPr>
            <a:lvl7pPr marL="12099060" indent="0">
              <a:buNone/>
              <a:defRPr sz="6168">
                <a:solidFill>
                  <a:schemeClr val="tx1">
                    <a:tint val="75000"/>
                  </a:schemeClr>
                </a:solidFill>
              </a:defRPr>
            </a:lvl7pPr>
            <a:lvl8pPr marL="14115571" indent="0">
              <a:buNone/>
              <a:defRPr sz="6168">
                <a:solidFill>
                  <a:schemeClr val="tx1">
                    <a:tint val="75000"/>
                  </a:schemeClr>
                </a:solidFill>
              </a:defRPr>
            </a:lvl8pPr>
            <a:lvl9pPr marL="16132080" indent="0">
              <a:buNone/>
              <a:defRPr sz="61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68201" y="35721718"/>
            <a:ext cx="110070902" cy="101030278"/>
          </a:xfrm>
        </p:spPr>
        <p:txBody>
          <a:bodyPr/>
          <a:lstStyle>
            <a:lvl1pPr>
              <a:defRPr sz="12336"/>
            </a:lvl1pPr>
            <a:lvl2pPr>
              <a:defRPr sz="10561"/>
            </a:lvl2pPr>
            <a:lvl3pPr>
              <a:defRPr sz="8787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070624" y="35721718"/>
            <a:ext cx="110070898" cy="101030278"/>
          </a:xfrm>
        </p:spPr>
        <p:txBody>
          <a:bodyPr/>
          <a:lstStyle>
            <a:lvl1pPr>
              <a:defRPr sz="12336"/>
            </a:lvl1pPr>
            <a:lvl2pPr>
              <a:defRPr sz="10561"/>
            </a:lvl2pPr>
            <a:lvl3pPr>
              <a:defRPr sz="8787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297475"/>
            <a:ext cx="39502080" cy="539988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252344"/>
            <a:ext cx="19392903" cy="3022431"/>
          </a:xfrm>
        </p:spPr>
        <p:txBody>
          <a:bodyPr anchor="b"/>
          <a:lstStyle>
            <a:lvl1pPr marL="0" indent="0">
              <a:buNone/>
              <a:defRPr sz="10561" b="1"/>
            </a:lvl1pPr>
            <a:lvl2pPr marL="2016510" indent="0">
              <a:buNone/>
              <a:defRPr sz="8787" b="1"/>
            </a:lvl2pPr>
            <a:lvl3pPr marL="4033020" indent="0">
              <a:buNone/>
              <a:defRPr sz="7942" b="1"/>
            </a:lvl3pPr>
            <a:lvl4pPr marL="6049530" indent="0">
              <a:buNone/>
              <a:defRPr sz="7097" b="1"/>
            </a:lvl4pPr>
            <a:lvl5pPr marL="8066040" indent="0">
              <a:buNone/>
              <a:defRPr sz="7097" b="1"/>
            </a:lvl5pPr>
            <a:lvl6pPr marL="10082550" indent="0">
              <a:buNone/>
              <a:defRPr sz="7097" b="1"/>
            </a:lvl6pPr>
            <a:lvl7pPr marL="12099060" indent="0">
              <a:buNone/>
              <a:defRPr sz="7097" b="1"/>
            </a:lvl7pPr>
            <a:lvl8pPr marL="14115571" indent="0">
              <a:buNone/>
              <a:defRPr sz="7097" b="1"/>
            </a:lvl8pPr>
            <a:lvl9pPr marL="16132080" indent="0">
              <a:buNone/>
              <a:defRPr sz="7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274774"/>
            <a:ext cx="19392903" cy="18667093"/>
          </a:xfrm>
        </p:spPr>
        <p:txBody>
          <a:bodyPr/>
          <a:lstStyle>
            <a:lvl1pPr>
              <a:defRPr sz="10561"/>
            </a:lvl1pPr>
            <a:lvl2pPr>
              <a:defRPr sz="8787"/>
            </a:lvl2pPr>
            <a:lvl3pPr>
              <a:defRPr sz="7942"/>
            </a:lvl3pPr>
            <a:lvl4pPr>
              <a:defRPr sz="7097"/>
            </a:lvl4pPr>
            <a:lvl5pPr>
              <a:defRPr sz="7097"/>
            </a:lvl5pPr>
            <a:lvl6pPr>
              <a:defRPr sz="7097"/>
            </a:lvl6pPr>
            <a:lvl7pPr>
              <a:defRPr sz="7097"/>
            </a:lvl7pPr>
            <a:lvl8pPr>
              <a:defRPr sz="7097"/>
            </a:lvl8pPr>
            <a:lvl9pPr>
              <a:defRPr sz="7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252344"/>
            <a:ext cx="19400520" cy="3022431"/>
          </a:xfrm>
        </p:spPr>
        <p:txBody>
          <a:bodyPr anchor="b"/>
          <a:lstStyle>
            <a:lvl1pPr marL="0" indent="0">
              <a:buNone/>
              <a:defRPr sz="10561" b="1"/>
            </a:lvl1pPr>
            <a:lvl2pPr marL="2016510" indent="0">
              <a:buNone/>
              <a:defRPr sz="8787" b="1"/>
            </a:lvl2pPr>
            <a:lvl3pPr marL="4033020" indent="0">
              <a:buNone/>
              <a:defRPr sz="7942" b="1"/>
            </a:lvl3pPr>
            <a:lvl4pPr marL="6049530" indent="0">
              <a:buNone/>
              <a:defRPr sz="7097" b="1"/>
            </a:lvl4pPr>
            <a:lvl5pPr marL="8066040" indent="0">
              <a:buNone/>
              <a:defRPr sz="7097" b="1"/>
            </a:lvl5pPr>
            <a:lvl6pPr marL="10082550" indent="0">
              <a:buNone/>
              <a:defRPr sz="7097" b="1"/>
            </a:lvl6pPr>
            <a:lvl7pPr marL="12099060" indent="0">
              <a:buNone/>
              <a:defRPr sz="7097" b="1"/>
            </a:lvl7pPr>
            <a:lvl8pPr marL="14115571" indent="0">
              <a:buNone/>
              <a:defRPr sz="7097" b="1"/>
            </a:lvl8pPr>
            <a:lvl9pPr marL="16132080" indent="0">
              <a:buNone/>
              <a:defRPr sz="7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274774"/>
            <a:ext cx="19400520" cy="18667093"/>
          </a:xfrm>
        </p:spPr>
        <p:txBody>
          <a:bodyPr/>
          <a:lstStyle>
            <a:lvl1pPr>
              <a:defRPr sz="10561"/>
            </a:lvl1pPr>
            <a:lvl2pPr>
              <a:defRPr sz="8787"/>
            </a:lvl2pPr>
            <a:lvl3pPr>
              <a:defRPr sz="7942"/>
            </a:lvl3pPr>
            <a:lvl4pPr>
              <a:defRPr sz="7097"/>
            </a:lvl4pPr>
            <a:lvl5pPr>
              <a:defRPr sz="7097"/>
            </a:lvl5pPr>
            <a:lvl6pPr>
              <a:defRPr sz="7097"/>
            </a:lvl6pPr>
            <a:lvl7pPr>
              <a:defRPr sz="7097"/>
            </a:lvl7pPr>
            <a:lvl8pPr>
              <a:defRPr sz="7097"/>
            </a:lvl8pPr>
            <a:lvl9pPr>
              <a:defRPr sz="7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289972"/>
            <a:ext cx="14439902" cy="5489879"/>
          </a:xfrm>
        </p:spPr>
        <p:txBody>
          <a:bodyPr anchor="b"/>
          <a:lstStyle>
            <a:lvl1pPr algn="l">
              <a:defRPr sz="87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289976"/>
            <a:ext cx="24536400" cy="27651894"/>
          </a:xfrm>
        </p:spPr>
        <p:txBody>
          <a:bodyPr/>
          <a:lstStyle>
            <a:lvl1pPr>
              <a:defRPr sz="14110"/>
            </a:lvl1pPr>
            <a:lvl2pPr>
              <a:defRPr sz="12336"/>
            </a:lvl2pPr>
            <a:lvl3pPr>
              <a:defRPr sz="10561"/>
            </a:lvl3pPr>
            <a:lvl4pPr>
              <a:defRPr sz="8787"/>
            </a:lvl4pPr>
            <a:lvl5pPr>
              <a:defRPr sz="8787"/>
            </a:lvl5pPr>
            <a:lvl6pPr>
              <a:defRPr sz="8787"/>
            </a:lvl6pPr>
            <a:lvl7pPr>
              <a:defRPr sz="8787"/>
            </a:lvl7pPr>
            <a:lvl8pPr>
              <a:defRPr sz="8787"/>
            </a:lvl8pPr>
            <a:lvl9pPr>
              <a:defRPr sz="8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779854"/>
            <a:ext cx="14439902" cy="22162016"/>
          </a:xfrm>
        </p:spPr>
        <p:txBody>
          <a:bodyPr/>
          <a:lstStyle>
            <a:lvl1pPr marL="0" indent="0">
              <a:buNone/>
              <a:defRPr sz="6168"/>
            </a:lvl1pPr>
            <a:lvl2pPr marL="2016510" indent="0">
              <a:buNone/>
              <a:defRPr sz="5324"/>
            </a:lvl2pPr>
            <a:lvl3pPr marL="4033020" indent="0">
              <a:buNone/>
              <a:defRPr sz="4393"/>
            </a:lvl3pPr>
            <a:lvl4pPr marL="6049530" indent="0">
              <a:buNone/>
              <a:defRPr sz="3971"/>
            </a:lvl4pPr>
            <a:lvl5pPr marL="8066040" indent="0">
              <a:buNone/>
              <a:defRPr sz="3971"/>
            </a:lvl5pPr>
            <a:lvl6pPr marL="10082550" indent="0">
              <a:buNone/>
              <a:defRPr sz="3971"/>
            </a:lvl6pPr>
            <a:lvl7pPr marL="12099060" indent="0">
              <a:buNone/>
              <a:defRPr sz="3971"/>
            </a:lvl7pPr>
            <a:lvl8pPr marL="14115571" indent="0">
              <a:buNone/>
              <a:defRPr sz="3971"/>
            </a:lvl8pPr>
            <a:lvl9pPr marL="16132080" indent="0">
              <a:buNone/>
              <a:defRPr sz="3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2679503"/>
            <a:ext cx="26334720" cy="2677443"/>
          </a:xfrm>
        </p:spPr>
        <p:txBody>
          <a:bodyPr anchor="b"/>
          <a:lstStyle>
            <a:lvl1pPr algn="l">
              <a:defRPr sz="87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894936"/>
            <a:ext cx="26334720" cy="19439573"/>
          </a:xfrm>
        </p:spPr>
        <p:txBody>
          <a:bodyPr/>
          <a:lstStyle>
            <a:lvl1pPr marL="0" indent="0">
              <a:buNone/>
              <a:defRPr sz="14110"/>
            </a:lvl1pPr>
            <a:lvl2pPr marL="2016510" indent="0">
              <a:buNone/>
              <a:defRPr sz="12336"/>
            </a:lvl2pPr>
            <a:lvl3pPr marL="4033020" indent="0">
              <a:buNone/>
              <a:defRPr sz="10561"/>
            </a:lvl3pPr>
            <a:lvl4pPr marL="6049530" indent="0">
              <a:buNone/>
              <a:defRPr sz="8787"/>
            </a:lvl4pPr>
            <a:lvl5pPr marL="8066040" indent="0">
              <a:buNone/>
              <a:defRPr sz="8787"/>
            </a:lvl5pPr>
            <a:lvl6pPr marL="10082550" indent="0">
              <a:buNone/>
              <a:defRPr sz="8787"/>
            </a:lvl6pPr>
            <a:lvl7pPr marL="12099060" indent="0">
              <a:buNone/>
              <a:defRPr sz="8787"/>
            </a:lvl7pPr>
            <a:lvl8pPr marL="14115571" indent="0">
              <a:buNone/>
              <a:defRPr sz="8787"/>
            </a:lvl8pPr>
            <a:lvl9pPr marL="16132080" indent="0">
              <a:buNone/>
              <a:defRPr sz="878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356946"/>
            <a:ext cx="26334720" cy="3802414"/>
          </a:xfrm>
        </p:spPr>
        <p:txBody>
          <a:bodyPr/>
          <a:lstStyle>
            <a:lvl1pPr marL="0" indent="0">
              <a:buNone/>
              <a:defRPr sz="6168"/>
            </a:lvl1pPr>
            <a:lvl2pPr marL="2016510" indent="0">
              <a:buNone/>
              <a:defRPr sz="5324"/>
            </a:lvl2pPr>
            <a:lvl3pPr marL="4033020" indent="0">
              <a:buNone/>
              <a:defRPr sz="4393"/>
            </a:lvl3pPr>
            <a:lvl4pPr marL="6049530" indent="0">
              <a:buNone/>
              <a:defRPr sz="3971"/>
            </a:lvl4pPr>
            <a:lvl5pPr marL="8066040" indent="0">
              <a:buNone/>
              <a:defRPr sz="3971"/>
            </a:lvl5pPr>
            <a:lvl6pPr marL="10082550" indent="0">
              <a:buNone/>
              <a:defRPr sz="3971"/>
            </a:lvl6pPr>
            <a:lvl7pPr marL="12099060" indent="0">
              <a:buNone/>
              <a:defRPr sz="3971"/>
            </a:lvl7pPr>
            <a:lvl8pPr marL="14115571" indent="0">
              <a:buNone/>
              <a:defRPr sz="3971"/>
            </a:lvl8pPr>
            <a:lvl9pPr marL="16132080" indent="0">
              <a:buNone/>
              <a:defRPr sz="3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297475"/>
            <a:ext cx="39502080" cy="5399881"/>
          </a:xfrm>
          <a:prstGeom prst="rect">
            <a:avLst/>
          </a:prstGeom>
        </p:spPr>
        <p:txBody>
          <a:bodyPr vert="horz" lIns="477317" tIns="238658" rIns="477317" bIns="23865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559837"/>
            <a:ext cx="39502080" cy="21382032"/>
          </a:xfrm>
          <a:prstGeom prst="rect">
            <a:avLst/>
          </a:prstGeom>
        </p:spPr>
        <p:txBody>
          <a:bodyPr vert="horz" lIns="477317" tIns="238658" rIns="477317" bIns="2386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029342"/>
            <a:ext cx="10241280" cy="1724962"/>
          </a:xfrm>
          <a:prstGeom prst="rect">
            <a:avLst/>
          </a:prstGeom>
        </p:spPr>
        <p:txBody>
          <a:bodyPr vert="horz" lIns="477317" tIns="238658" rIns="477317" bIns="238658" rtlCol="0" anchor="ctr"/>
          <a:lstStyle>
            <a:lvl1pPr algn="l">
              <a:defRPr sz="5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D419-8F3C-4A6B-B8CA-F8C7D9777022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029342"/>
            <a:ext cx="13898880" cy="1724962"/>
          </a:xfrm>
          <a:prstGeom prst="rect">
            <a:avLst/>
          </a:prstGeom>
        </p:spPr>
        <p:txBody>
          <a:bodyPr vert="horz" lIns="477317" tIns="238658" rIns="477317" bIns="238658" rtlCol="0" anchor="ctr"/>
          <a:lstStyle>
            <a:lvl1pPr algn="ctr">
              <a:defRPr sz="5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029342"/>
            <a:ext cx="10241280" cy="1724962"/>
          </a:xfrm>
          <a:prstGeom prst="rect">
            <a:avLst/>
          </a:prstGeom>
        </p:spPr>
        <p:txBody>
          <a:bodyPr vert="horz" lIns="477317" tIns="238658" rIns="477317" bIns="238658" rtlCol="0" anchor="ctr"/>
          <a:lstStyle>
            <a:lvl1pPr algn="r">
              <a:defRPr sz="5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71D2-64DA-4076-B890-35A82ADD9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3020" rtl="0" eaLnBrk="1" latinLnBrk="0" hangingPunct="1">
        <a:spcBef>
          <a:spcPct val="0"/>
        </a:spcBef>
        <a:buNone/>
        <a:defRPr sz="19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383" indent="-1512383" algn="l" defTabSz="4033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10" kern="1200">
          <a:solidFill>
            <a:schemeClr val="tx1"/>
          </a:solidFill>
          <a:latin typeface="+mn-lt"/>
          <a:ea typeface="+mn-ea"/>
          <a:cs typeface="+mn-cs"/>
        </a:defRPr>
      </a:lvl1pPr>
      <a:lvl2pPr marL="3276829" indent="-1260318" algn="l" defTabSz="4033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336" kern="1200">
          <a:solidFill>
            <a:schemeClr val="tx1"/>
          </a:solidFill>
          <a:latin typeface="+mn-lt"/>
          <a:ea typeface="+mn-ea"/>
          <a:cs typeface="+mn-cs"/>
        </a:defRPr>
      </a:lvl2pPr>
      <a:lvl3pPr marL="5041275" indent="-1008255" algn="l" defTabSz="4033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61" kern="1200">
          <a:solidFill>
            <a:schemeClr val="tx1"/>
          </a:solidFill>
          <a:latin typeface="+mn-lt"/>
          <a:ea typeface="+mn-ea"/>
          <a:cs typeface="+mn-cs"/>
        </a:defRPr>
      </a:lvl3pPr>
      <a:lvl4pPr marL="7057785" indent="-1008255" algn="l" defTabSz="4033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787" kern="1200">
          <a:solidFill>
            <a:schemeClr val="tx1"/>
          </a:solidFill>
          <a:latin typeface="+mn-lt"/>
          <a:ea typeface="+mn-ea"/>
          <a:cs typeface="+mn-cs"/>
        </a:defRPr>
      </a:lvl4pPr>
      <a:lvl5pPr marL="9074295" indent="-1008255" algn="l" defTabSz="4033020" rtl="0" eaLnBrk="1" latinLnBrk="0" hangingPunct="1">
        <a:spcBef>
          <a:spcPct val="20000"/>
        </a:spcBef>
        <a:buFont typeface="Arial" panose="020B0604020202020204" pitchFamily="34" charset="0"/>
        <a:buChar char="»"/>
        <a:defRPr sz="8787" kern="1200">
          <a:solidFill>
            <a:schemeClr val="tx1"/>
          </a:solidFill>
          <a:latin typeface="+mn-lt"/>
          <a:ea typeface="+mn-ea"/>
          <a:cs typeface="+mn-cs"/>
        </a:defRPr>
      </a:lvl5pPr>
      <a:lvl6pPr marL="11090805" indent="-1008255" algn="l" defTabSz="4033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6pPr>
      <a:lvl7pPr marL="13107315" indent="-1008255" algn="l" defTabSz="4033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7pPr>
      <a:lvl8pPr marL="15123825" indent="-1008255" algn="l" defTabSz="4033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8pPr>
      <a:lvl9pPr marL="17140335" indent="-1008255" algn="l" defTabSz="4033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1pPr>
      <a:lvl2pPr marL="201651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2pPr>
      <a:lvl3pPr marL="403302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04953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4pPr>
      <a:lvl5pPr marL="806604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5pPr>
      <a:lvl6pPr marL="1008255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6pPr>
      <a:lvl7pPr marL="1209906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7pPr>
      <a:lvl8pPr marL="14115571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8pPr>
      <a:lvl9pPr marL="16132080" algn="l" defTabSz="4033020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cognition.2016.04.018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tiff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hyperlink" Target="https://doi.org/10.1037/a0037665" TargetMode="External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/>
          <p:cNvSpPr/>
          <p:nvPr/>
        </p:nvSpPr>
        <p:spPr bwMode="auto">
          <a:xfrm>
            <a:off x="29879384" y="28344217"/>
            <a:ext cx="12970872" cy="3589113"/>
          </a:xfrm>
          <a:prstGeom prst="roundRect">
            <a:avLst>
              <a:gd name="adj" fmla="val 12596"/>
            </a:avLst>
          </a:prstGeom>
          <a:solidFill>
            <a:srgbClr val="EDF6F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53903">
              <a:defRPr/>
            </a:pPr>
            <a:endParaRPr lang="en-GB" sz="7942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16749167" y="23572039"/>
            <a:ext cx="12931688" cy="8361291"/>
          </a:xfrm>
          <a:prstGeom prst="roundRect">
            <a:avLst>
              <a:gd name="adj" fmla="val 5313"/>
            </a:avLst>
          </a:prstGeom>
          <a:solidFill>
            <a:srgbClr val="EDF6F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53903">
              <a:defRPr/>
            </a:pPr>
            <a:endParaRPr lang="en-GB" sz="7942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37591" y="395086"/>
            <a:ext cx="41616018" cy="4806988"/>
            <a:chOff x="936776" y="909759"/>
            <a:chExt cx="49253472" cy="5689175"/>
          </a:xfrm>
        </p:grpSpPr>
        <p:sp>
          <p:nvSpPr>
            <p:cNvPr id="10" name="Rounded Rectangle 9"/>
            <p:cNvSpPr/>
            <p:nvPr/>
          </p:nvSpPr>
          <p:spPr>
            <a:xfrm>
              <a:off x="936776" y="909759"/>
              <a:ext cx="49253472" cy="5689175"/>
            </a:xfrm>
            <a:prstGeom prst="roundRect">
              <a:avLst>
                <a:gd name="adj" fmla="val 12101"/>
              </a:avLst>
            </a:prstGeom>
            <a:solidFill>
              <a:srgbClr val="F6FB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757" tIns="44379" rIns="88757" bIns="44379" anchor="ctr"/>
            <a:lstStyle/>
            <a:p>
              <a:pPr algn="ctr" defTabSz="4053903">
                <a:defRPr/>
              </a:pPr>
              <a:endParaRPr lang="en-GB" sz="79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7550105" y="1225778"/>
              <a:ext cx="36178520" cy="3153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757" tIns="44379" rIns="88757" bIns="44379">
              <a:spAutoFit/>
            </a:bodyPr>
            <a:lstStyle>
              <a:lvl1pPr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8366" b="1" dirty="0">
                  <a:cs typeface="Arial" panose="020B0604020202020204" pitchFamily="34" charset="0"/>
                </a:rPr>
                <a:t>Implicit learning of perceptual distributions in children with autism spectrum disorder </a:t>
              </a:r>
              <a:endParaRPr lang="en-US" sz="8366" dirty="0"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90712" y="4362524"/>
              <a:ext cx="39637076" cy="2199209"/>
            </a:xfrm>
            <a:prstGeom prst="rect">
              <a:avLst/>
            </a:prstGeom>
            <a:noFill/>
          </p:spPr>
          <p:txBody>
            <a:bodyPr lIns="88757" tIns="44379" rIns="88757" bIns="44379" anchor="b">
              <a:spAutoFit/>
            </a:bodyPr>
            <a:lstStyle/>
            <a:p>
              <a:pPr algn="ctr" defTabSz="4053903">
                <a:defRPr/>
              </a:pPr>
              <a:r>
                <a:rPr lang="nl-BE" sz="4056" b="1" dirty="0">
                  <a:latin typeface="Arial" panose="020B0604020202020204" pitchFamily="34" charset="0"/>
                  <a:cs typeface="Arial" panose="020B0604020202020204" pitchFamily="34" charset="0"/>
                </a:rPr>
                <a:t>Lisa Lemmens</a:t>
              </a:r>
              <a:r>
                <a:rPr lang="nl-BE" sz="4056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r>
                <a:rPr lang="nl-BE" sz="4056" b="1" dirty="0">
                  <a:latin typeface="Arial" panose="020B0604020202020204" pitchFamily="34" charset="0"/>
                  <a:cs typeface="Arial" panose="020B0604020202020204" pitchFamily="34" charset="0"/>
                </a:rPr>
                <a:t>, Sander Van de Cruys</a:t>
              </a:r>
              <a:r>
                <a:rPr lang="nl-BE" sz="4056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r>
                <a:rPr lang="nl-BE" sz="4056" b="1" dirty="0">
                  <a:latin typeface="Arial" panose="020B0604020202020204" pitchFamily="34" charset="0"/>
                  <a:cs typeface="Arial" panose="020B0604020202020204" pitchFamily="34" charset="0"/>
                </a:rPr>
                <a:t>, Andrey Chetverikov</a:t>
              </a:r>
              <a:r>
                <a:rPr lang="nl-BE" sz="4056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nl-BE" sz="4056" b="1" dirty="0">
                  <a:latin typeface="Arial" panose="020B0604020202020204" pitchFamily="34" charset="0"/>
                  <a:cs typeface="Arial" panose="020B0604020202020204" pitchFamily="34" charset="0"/>
                </a:rPr>
                <a:t>, Laurie-Anne Sapey-Triomphe</a:t>
              </a:r>
              <a:r>
                <a:rPr lang="nl-BE" sz="4056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r>
                <a:rPr lang="nl-BE" sz="4056" b="1" dirty="0">
                  <a:latin typeface="Arial" panose="020B0604020202020204" pitchFamily="34" charset="0"/>
                  <a:cs typeface="Arial" panose="020B0604020202020204" pitchFamily="34" charset="0"/>
                </a:rPr>
                <a:t>, Ilse Noens</a:t>
              </a:r>
              <a:r>
                <a:rPr lang="nl-BE" sz="4056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2,4</a:t>
              </a:r>
              <a:r>
                <a:rPr lang="nl-BE" sz="4056" b="1" dirty="0">
                  <a:latin typeface="Arial" panose="020B0604020202020204" pitchFamily="34" charset="0"/>
                  <a:cs typeface="Arial" panose="020B0604020202020204" pitchFamily="34" charset="0"/>
                </a:rPr>
                <a:t>, Johan Wagemans</a:t>
              </a:r>
              <a:r>
                <a:rPr lang="nl-BE" sz="4056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r>
                <a:rPr lang="en-US" sz="2366" b="1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2366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3042" dirty="0">
                  <a:latin typeface="Arial" panose="020B0604020202020204" pitchFamily="34" charset="0"/>
                  <a:cs typeface="Arial" panose="020B0604020202020204" pitchFamily="34" charset="0"/>
                </a:rPr>
                <a:t>(1) Laboratory of Experimental Psychology, KU Leuven, Belgium; (2) Leuven Autism Research (</a:t>
              </a:r>
              <a:r>
                <a:rPr lang="en-GB" sz="3042" dirty="0" err="1">
                  <a:latin typeface="Arial" panose="020B0604020202020204" pitchFamily="34" charset="0"/>
                  <a:cs typeface="Arial" panose="020B0604020202020204" pitchFamily="34" charset="0"/>
                </a:rPr>
                <a:t>LAuRes</a:t>
              </a:r>
              <a:r>
                <a:rPr lang="en-GB" sz="3042" dirty="0">
                  <a:latin typeface="Arial" panose="020B0604020202020204" pitchFamily="34" charset="0"/>
                  <a:cs typeface="Arial" panose="020B0604020202020204" pitchFamily="34" charset="0"/>
                </a:rPr>
                <a:t>), KU Leuven, Belgium; (3) </a:t>
              </a:r>
              <a:r>
                <a:rPr lang="en-GB" sz="3042" dirty="0" err="1">
                  <a:latin typeface="Arial" panose="020B0604020202020204" pitchFamily="34" charset="0"/>
                  <a:cs typeface="Arial" panose="020B0604020202020204" pitchFamily="34" charset="0"/>
                </a:rPr>
                <a:t>Donders</a:t>
              </a:r>
              <a:r>
                <a:rPr lang="en-GB" sz="3042" dirty="0">
                  <a:latin typeface="Arial" panose="020B0604020202020204" pitchFamily="34" charset="0"/>
                  <a:cs typeface="Arial" panose="020B0604020202020204" pitchFamily="34" charset="0"/>
                </a:rPr>
                <a:t> Institute for Brain, Cognition, and Behaviour, </a:t>
              </a:r>
              <a:r>
                <a:rPr lang="en-GB" sz="3042" dirty="0" err="1">
                  <a:latin typeface="Arial" panose="020B0604020202020204" pitchFamily="34" charset="0"/>
                  <a:cs typeface="Arial" panose="020B0604020202020204" pitchFamily="34" charset="0"/>
                </a:rPr>
                <a:t>Radboud</a:t>
              </a:r>
              <a:r>
                <a:rPr lang="en-GB" sz="3042" dirty="0">
                  <a:latin typeface="Arial" panose="020B0604020202020204" pitchFamily="34" charset="0"/>
                  <a:cs typeface="Arial" panose="020B0604020202020204" pitchFamily="34" charset="0"/>
                </a:rPr>
                <a:t> University, Nijmegen, Netherlands; (</a:t>
              </a:r>
              <a:r>
                <a:rPr lang="en-US" sz="3042" dirty="0">
                  <a:latin typeface="Arial" panose="020B0604020202020204" pitchFamily="34" charset="0"/>
                  <a:cs typeface="Arial" panose="020B0604020202020204" pitchFamily="34" charset="0"/>
                </a:rPr>
                <a:t>4) Parenting and Special Education Research Unit, University of Leuven, Leuven, Belgium</a:t>
              </a:r>
              <a:endParaRPr lang="en-US" sz="3042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4053903">
                <a:defRPr/>
              </a:pPr>
              <a:endParaRPr lang="en-GB" sz="1352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67" descr="C:\Users\Ruth Van der Hallen\AppData\Local\Temp\Rar$DI44.616\Laures logo_RG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179" y="1512393"/>
              <a:ext cx="2629725" cy="338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904" y="5135936"/>
              <a:ext cx="2688082" cy="960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Rounded Rectangle 106"/>
          <p:cNvSpPr/>
          <p:nvPr/>
        </p:nvSpPr>
        <p:spPr>
          <a:xfrm>
            <a:off x="30160810" y="28752060"/>
            <a:ext cx="12290099" cy="2855227"/>
          </a:xfrm>
          <a:prstGeom prst="roundRect">
            <a:avLst/>
          </a:prstGeom>
          <a:solidFill>
            <a:srgbClr val="F6FB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57" tIns="44379" rIns="88757" bIns="44379" anchor="ctr"/>
          <a:lstStyle/>
          <a:p>
            <a:r>
              <a:rPr lang="en-GB" sz="8661" dirty="0">
                <a:cs typeface="Arial" panose="020B0604020202020204" pitchFamily="34" charset="0"/>
              </a:rPr>
              <a:t>www.gestaltrevision.be</a:t>
            </a: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29879384" y="23572038"/>
            <a:ext cx="12970872" cy="4574594"/>
          </a:xfrm>
          <a:prstGeom prst="roundRect">
            <a:avLst>
              <a:gd name="adj" fmla="val 11473"/>
            </a:avLst>
          </a:prstGeom>
          <a:solidFill>
            <a:srgbClr val="EDF6F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53903">
              <a:defRPr/>
            </a:pPr>
            <a:endParaRPr lang="en-GB" sz="7942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37591" y="15847384"/>
            <a:ext cx="15413047" cy="16085943"/>
            <a:chOff x="936776" y="17093506"/>
            <a:chExt cx="12878326" cy="14374212"/>
          </a:xfrm>
        </p:grpSpPr>
        <p:grpSp>
          <p:nvGrpSpPr>
            <p:cNvPr id="22" name="Group 43"/>
            <p:cNvGrpSpPr>
              <a:grpSpLocks/>
            </p:cNvGrpSpPr>
            <p:nvPr/>
          </p:nvGrpSpPr>
          <p:grpSpPr bwMode="auto">
            <a:xfrm>
              <a:off x="936776" y="17093506"/>
              <a:ext cx="12878326" cy="14374212"/>
              <a:chOff x="881982" y="6274748"/>
              <a:chExt cx="13393488" cy="1055103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81982" y="6274748"/>
                <a:ext cx="13393488" cy="10551037"/>
              </a:xfrm>
              <a:prstGeom prst="roundRect">
                <a:avLst>
                  <a:gd name="adj" fmla="val 3241"/>
                </a:avLst>
              </a:prstGeom>
              <a:solidFill>
                <a:srgbClr val="EDF6FF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3903">
                  <a:defRPr/>
                </a:pPr>
                <a:endParaRPr lang="en-GB" sz="7942">
                  <a:solidFill>
                    <a:srgbClr val="4D6D8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46"/>
              <p:cNvSpPr txBox="1">
                <a:spLocks noChangeArrowheads="1"/>
              </p:cNvSpPr>
              <p:nvPr/>
            </p:nvSpPr>
            <p:spPr bwMode="auto">
              <a:xfrm>
                <a:off x="1371570" y="6294176"/>
                <a:ext cx="12692257" cy="768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7958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7958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7958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7958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9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sz="7013" dirty="0">
                    <a:solidFill>
                      <a:srgbClr val="4D6D8B"/>
                    </a:solidFill>
                    <a:cs typeface="Arial" panose="020B0604020202020204" pitchFamily="34" charset="0"/>
                  </a:rPr>
                  <a:t>Methods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258421" y="7017152"/>
                <a:ext cx="12597600" cy="3950565"/>
              </a:xfrm>
              <a:prstGeom prst="roundRect">
                <a:avLst>
                  <a:gd name="adj" fmla="val 660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3903">
                  <a:defRPr/>
                </a:pPr>
                <a:endParaRPr lang="en-GB" sz="7942">
                  <a:solidFill>
                    <a:srgbClr val="4D6D8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Box 66"/>
            <p:cNvSpPr txBox="1">
              <a:spLocks noChangeArrowheads="1"/>
            </p:cNvSpPr>
            <p:nvPr/>
          </p:nvSpPr>
          <p:spPr bwMode="auto">
            <a:xfrm>
              <a:off x="1565040" y="18322539"/>
              <a:ext cx="11768274" cy="5033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88757" tIns="44379" rIns="88757" bIns="44379">
              <a:spAutoFit/>
            </a:bodyPr>
            <a:lstStyle>
              <a:lvl1pPr eaLnBrk="0" hangingPunct="0">
                <a:defRPr sz="8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8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8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82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8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17512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defTabSz="4052636" eaLnBrk="1" hangingPunct="1">
                <a:spcAft>
                  <a:spcPts val="591"/>
                </a:spcAft>
                <a:defRPr/>
              </a:pPr>
              <a:r>
                <a:rPr lang="en-US" sz="2953" b="1" dirty="0">
                  <a:solidFill>
                    <a:srgbClr val="4D6D8B"/>
                  </a:solidFill>
                  <a:cs typeface="Arial" panose="020B0604020202020204" pitchFamily="34" charset="0"/>
                </a:rPr>
                <a:t>Participants</a:t>
              </a:r>
              <a:endParaRPr lang="en-US" sz="1575" b="1" dirty="0">
                <a:solidFill>
                  <a:srgbClr val="4D6D8B"/>
                </a:solidFill>
                <a:cs typeface="Arial" panose="020B0604020202020204" pitchFamily="34" charset="0"/>
              </a:endParaRPr>
            </a:p>
            <a:p>
              <a:pPr marL="48288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24 children with an official ASD </a:t>
              </a:r>
              <a:r>
                <a:rPr lang="en-US" sz="2953" dirty="0" smtClean="0">
                  <a:solidFill>
                    <a:srgbClr val="4D6D8B"/>
                  </a:solidFill>
                  <a:cs typeface="Arial" panose="020B0604020202020204" pitchFamily="34" charset="0"/>
                </a:rPr>
                <a:t>diagnosis (10 – 14y)</a:t>
              </a:r>
              <a:endParaRPr lang="en-US" sz="2953" dirty="0">
                <a:solidFill>
                  <a:srgbClr val="4D6D8B"/>
                </a:solidFill>
                <a:cs typeface="Arial" panose="020B0604020202020204" pitchFamily="34" charset="0"/>
              </a:endParaRPr>
            </a:p>
            <a:p>
              <a:pPr marL="48288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25 typically developing (TD) </a:t>
              </a:r>
              <a:r>
                <a:rPr lang="en-US" sz="2953" dirty="0" smtClean="0">
                  <a:solidFill>
                    <a:srgbClr val="4D6D8B"/>
                  </a:solidFill>
                  <a:cs typeface="Arial" panose="020B0604020202020204" pitchFamily="34" charset="0"/>
                </a:rPr>
                <a:t>children (10 – 14y) </a:t>
              </a:r>
              <a:endParaRPr lang="en-US" sz="2953" dirty="0">
                <a:solidFill>
                  <a:srgbClr val="4D6D8B"/>
                </a:solidFill>
                <a:cs typeface="Arial" panose="020B0604020202020204" pitchFamily="34" charset="0"/>
              </a:endParaRPr>
            </a:p>
            <a:p>
              <a:pPr marL="1214092" lvl="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endParaRPr lang="en-US" sz="984" dirty="0">
                <a:solidFill>
                  <a:srgbClr val="4D6D8B"/>
                </a:solidFill>
                <a:cs typeface="Arial" panose="020B0604020202020204" pitchFamily="34" charset="0"/>
              </a:endParaRPr>
            </a:p>
            <a:p>
              <a:pPr algn="just" defTabSz="4052636" eaLnBrk="1" hangingPunct="1"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Group-wise matched for age, gender ratio and intelligence</a:t>
              </a:r>
            </a:p>
            <a:p>
              <a:pPr defTabSz="4052636" eaLnBrk="1" hangingPunct="1">
                <a:defRPr/>
              </a:pPr>
              <a:endParaRPr lang="en-US" sz="1575" dirty="0">
                <a:cs typeface="Arial" panose="020B0604020202020204" pitchFamily="34" charset="0"/>
              </a:endParaRPr>
            </a:p>
            <a:p>
              <a:pPr defTabSz="4052636" eaLnBrk="1" hangingPunct="1">
                <a:spcAft>
                  <a:spcPts val="591"/>
                </a:spcAft>
                <a:defRPr/>
              </a:pPr>
              <a:r>
                <a:rPr lang="en-US" sz="2953" b="1" dirty="0">
                  <a:solidFill>
                    <a:srgbClr val="4D6D8B"/>
                  </a:solidFill>
                  <a:cs typeface="Arial" panose="020B0604020202020204" pitchFamily="34" charset="0"/>
                </a:rPr>
                <a:t>Stimuli and Procedure</a:t>
              </a:r>
              <a:endParaRPr lang="en-US" sz="1575" dirty="0">
                <a:solidFill>
                  <a:srgbClr val="4D6D8B"/>
                </a:solidFill>
                <a:cs typeface="Arial" panose="020B0604020202020204" pitchFamily="34" charset="0"/>
              </a:endParaRPr>
            </a:p>
            <a:p>
              <a:pPr marL="48288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Odd-one-out visual search task</a:t>
              </a:r>
            </a:p>
            <a:p>
              <a:pPr marL="48288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Array of 36 differently oriented lines </a:t>
              </a:r>
            </a:p>
            <a:p>
              <a:pPr marL="1214092" lvl="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“Upwards arrow key” when target is in upper part</a:t>
              </a:r>
            </a:p>
            <a:p>
              <a:pPr marL="1214092" lvl="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“Downwards arrow key” when target is in lower part</a:t>
              </a:r>
            </a:p>
            <a:p>
              <a:pPr marL="48288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Orientation of distractor lines sampled from Gaussian distribution</a:t>
              </a:r>
            </a:p>
            <a:p>
              <a:pPr marL="482881" indent="-482881" algn="just" defTabSz="4052636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2953" dirty="0">
                  <a:solidFill>
                    <a:srgbClr val="4D6D8B"/>
                  </a:solidFill>
                  <a:cs typeface="Arial" panose="020B0604020202020204" pitchFamily="34" charset="0"/>
                </a:rPr>
                <a:t>Target orientation 60° to 120° different from distractor distribution mean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106451" y="23658446"/>
            <a:ext cx="25376294" cy="7948839"/>
            <a:chOff x="19960612" y="24902955"/>
            <a:chExt cx="29727100" cy="6306104"/>
          </a:xfrm>
        </p:grpSpPr>
        <p:sp>
          <p:nvSpPr>
            <p:cNvPr id="31" name="Rounded Rectangle 30"/>
            <p:cNvSpPr/>
            <p:nvPr/>
          </p:nvSpPr>
          <p:spPr>
            <a:xfrm>
              <a:off x="19960612" y="25742266"/>
              <a:ext cx="14263422" cy="5466793"/>
            </a:xfrm>
            <a:prstGeom prst="roundRect">
              <a:avLst>
                <a:gd name="adj" fmla="val 1297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757" tIns="44379" rIns="88757" bIns="44379" anchor="ctr"/>
            <a:lstStyle/>
            <a:p>
              <a:pPr defTabSz="4053903">
                <a:defRPr/>
              </a:pPr>
              <a:endParaRPr lang="en-GB" sz="7942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290456" y="25742000"/>
              <a:ext cx="14397256" cy="2459489"/>
            </a:xfrm>
            <a:prstGeom prst="roundRect">
              <a:avLst>
                <a:gd name="adj" fmla="val 13399"/>
              </a:avLst>
            </a:prstGeom>
            <a:solidFill>
              <a:srgbClr val="F6FB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757" tIns="44379" rIns="88757" bIns="44379" anchor="ctr"/>
            <a:lstStyle/>
            <a:p>
              <a:pPr algn="ctr" defTabSz="4053903">
                <a:defRPr/>
              </a:pPr>
              <a:endParaRPr lang="en-GB" sz="79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41" descr="T:\Frouke\fwlogos\GR logo origina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3569" y="29385992"/>
              <a:ext cx="7029608" cy="121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98"/>
            <p:cNvSpPr txBox="1">
              <a:spLocks noChangeArrowheads="1"/>
            </p:cNvSpPr>
            <p:nvPr/>
          </p:nvSpPr>
          <p:spPr bwMode="auto">
            <a:xfrm>
              <a:off x="40923888" y="30541276"/>
              <a:ext cx="4848792" cy="360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797425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797425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797425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797425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797425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797425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797425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797425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797425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GB" sz="2366" dirty="0">
                  <a:cs typeface="Arial" panose="020B0604020202020204" pitchFamily="34" charset="0"/>
                </a:rPr>
                <a:t>www.gestaltrevision.be</a:t>
              </a:r>
              <a:endParaRPr lang="en-GB" sz="2704" dirty="0">
                <a:cs typeface="Arial" panose="020B0604020202020204" pitchFamily="34" charset="0"/>
              </a:endParaRPr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19988671" y="24902955"/>
              <a:ext cx="14255647" cy="92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GB" sz="7013" dirty="0">
                  <a:solidFill>
                    <a:srgbClr val="4D6D8B"/>
                  </a:solidFill>
                  <a:cs typeface="Arial" panose="020B0604020202020204" pitchFamily="34" charset="0"/>
                </a:rPr>
                <a:t>Discussion</a:t>
              </a:r>
            </a:p>
          </p:txBody>
        </p:sp>
      </p:grp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1137591" y="5494164"/>
            <a:ext cx="15413047" cy="10061130"/>
            <a:chOff x="881982" y="5778946"/>
            <a:chExt cx="13412271" cy="11367059"/>
          </a:xfrm>
        </p:grpSpPr>
        <p:sp>
          <p:nvSpPr>
            <p:cNvPr id="41" name="Rounded Rectangle 40"/>
            <p:cNvSpPr/>
            <p:nvPr/>
          </p:nvSpPr>
          <p:spPr>
            <a:xfrm>
              <a:off x="881982" y="5778946"/>
              <a:ext cx="13320153" cy="11367059"/>
            </a:xfrm>
            <a:prstGeom prst="roundRect">
              <a:avLst>
                <a:gd name="adj" fmla="val 3887"/>
              </a:avLst>
            </a:prstGeom>
            <a:solidFill>
              <a:srgbClr val="EDF6FF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3903">
                <a:defRPr/>
              </a:pPr>
              <a:endParaRPr lang="en-GB" sz="7942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255944" y="7106535"/>
              <a:ext cx="12618272" cy="9800556"/>
            </a:xfrm>
            <a:prstGeom prst="roundRect">
              <a:avLst>
                <a:gd name="adj" fmla="val 472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3903">
                <a:defRPr/>
              </a:pPr>
              <a:endParaRPr lang="en-GB" sz="7942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1476828" y="5883441"/>
              <a:ext cx="12817425" cy="1323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GB" sz="7013" dirty="0">
                  <a:solidFill>
                    <a:srgbClr val="4D6D8B"/>
                  </a:solidFill>
                  <a:cs typeface="Arial" panose="020B0604020202020204" pitchFamily="34" charset="0"/>
                </a:rPr>
                <a:t>Introduction</a:t>
              </a:r>
              <a:endParaRPr lang="en-GB" sz="7773" dirty="0">
                <a:solidFill>
                  <a:srgbClr val="4D6D8B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795875" y="5580998"/>
            <a:ext cx="26054383" cy="17687887"/>
            <a:chOff x="14258256" y="7136800"/>
            <a:chExt cx="35931992" cy="17202915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14258256" y="7136800"/>
              <a:ext cx="35931992" cy="17202915"/>
            </a:xfrm>
            <a:prstGeom prst="roundRect">
              <a:avLst>
                <a:gd name="adj" fmla="val 2807"/>
              </a:avLst>
            </a:prstGeom>
            <a:solidFill>
              <a:srgbClr val="EDF6FF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3903">
                <a:defRPr/>
              </a:pPr>
              <a:endParaRPr lang="en-GB" sz="7942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14819196" y="8277654"/>
              <a:ext cx="16660222" cy="7029959"/>
            </a:xfrm>
            <a:prstGeom prst="roundRect">
              <a:avLst>
                <a:gd name="adj" fmla="val 398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3903">
                <a:defRPr/>
              </a:pPr>
              <a:endParaRPr lang="en-GB" sz="7942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60"/>
            <p:cNvSpPr txBox="1">
              <a:spLocks noChangeArrowheads="1"/>
            </p:cNvSpPr>
            <p:nvPr/>
          </p:nvSpPr>
          <p:spPr bwMode="auto">
            <a:xfrm>
              <a:off x="14677421" y="7180188"/>
              <a:ext cx="6365886" cy="113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9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795838" eaLnBrk="0" fontAlgn="base" hangingPunct="0">
                <a:spcBef>
                  <a:spcPct val="0"/>
                </a:spcBef>
                <a:spcAft>
                  <a:spcPct val="0"/>
                </a:spcAft>
                <a:defRPr sz="9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GB" sz="7013" dirty="0">
                  <a:solidFill>
                    <a:srgbClr val="4D6D8B"/>
                  </a:solidFill>
                  <a:cs typeface="Arial" panose="020B0604020202020204" pitchFamily="34" charset="0"/>
                </a:rPr>
                <a:t>Results</a:t>
              </a:r>
            </a:p>
          </p:txBody>
        </p:sp>
      </p:grpSp>
      <p:sp>
        <p:nvSpPr>
          <p:cNvPr id="57" name="Rounded Rectangle 56"/>
          <p:cNvSpPr/>
          <p:nvPr/>
        </p:nvSpPr>
        <p:spPr bwMode="auto">
          <a:xfrm>
            <a:off x="1562523" y="23587455"/>
            <a:ext cx="14529464" cy="8019832"/>
          </a:xfrm>
          <a:prstGeom prst="roundRect">
            <a:avLst>
              <a:gd name="adj" fmla="val 6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53903">
              <a:defRPr/>
            </a:pPr>
            <a:endParaRPr lang="en-GB" sz="7942" dirty="0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0166805" y="6692295"/>
            <a:ext cx="12284104" cy="16367190"/>
          </a:xfrm>
          <a:prstGeom prst="roundRect">
            <a:avLst>
              <a:gd name="adj" fmla="val 160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53903">
              <a:defRPr/>
            </a:pPr>
            <a:endParaRPr lang="en-GB" sz="7942" dirty="0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391999" y="6857538"/>
            <a:ext cx="9235386" cy="545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52636">
              <a:defRPr/>
            </a:pP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Overall performance per condition for each group</a:t>
            </a:r>
            <a:endParaRPr lang="en-US" sz="9448" b="1" dirty="0">
              <a:solidFill>
                <a:srgbClr val="4D6D8B"/>
              </a:solidFill>
              <a:cs typeface="Arial" panose="020B0604020202020204" pitchFamily="3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3D1F0A9-E6CB-B54E-9AA2-96A0099DFE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1470" y="1183476"/>
            <a:ext cx="3142648" cy="2935234"/>
          </a:xfrm>
          <a:prstGeom prst="rect">
            <a:avLst/>
          </a:prstGeom>
        </p:spPr>
      </p:pic>
      <p:sp>
        <p:nvSpPr>
          <p:cNvPr id="134" name="TextBox 66"/>
          <p:cNvSpPr txBox="1">
            <a:spLocks noChangeArrowheads="1"/>
          </p:cNvSpPr>
          <p:nvPr/>
        </p:nvSpPr>
        <p:spPr bwMode="auto">
          <a:xfrm>
            <a:off x="10434890" y="24072796"/>
            <a:ext cx="5660416" cy="7359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8757" tIns="44379" rIns="88757" bIns="44379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4052636" eaLnBrk="1" hangingPunct="1">
              <a:defRPr/>
            </a:pP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Prime streaks</a:t>
            </a:r>
          </a:p>
          <a:p>
            <a:pPr marL="449976" indent="-449976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5 – 6 prime trials</a:t>
            </a:r>
          </a:p>
          <a:p>
            <a:pPr marL="449976" indent="-449976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Within each streak:</a:t>
            </a:r>
          </a:p>
          <a:p>
            <a:pPr marL="1181188" lvl="1" indent="-449976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Distractors sampled from same distribution</a:t>
            </a:r>
          </a:p>
          <a:p>
            <a:pPr marL="1181188" lvl="1" indent="-449976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Target orientation &amp; location randomly changes</a:t>
            </a:r>
          </a:p>
          <a:p>
            <a:pPr marL="1181188" lvl="1" indent="-449976" defTabSz="4052636" eaLnBrk="1" hangingPunct="1">
              <a:buFont typeface="Arial" panose="020B0604020202020204" pitchFamily="34" charset="0"/>
              <a:buChar char="•"/>
              <a:defRPr/>
            </a:pP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defTabSz="4052636" eaLnBrk="1" hangingPunct="1">
              <a:defRPr/>
            </a:pP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Test streaks</a:t>
            </a:r>
          </a:p>
          <a:p>
            <a:pPr marL="449976" indent="-449976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1 – 2 test trials</a:t>
            </a:r>
          </a:p>
          <a:p>
            <a:pPr marL="449976" indent="-449976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Difference between Current Target orientation and Previous Distribution mean (CT-PD) ranges from -90° to +90°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323986" y="6849794"/>
            <a:ext cx="11301790" cy="545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52636">
              <a:defRPr/>
            </a:pP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Role-reversal effects in test streaks: RTs over CT-PD</a:t>
            </a:r>
            <a:endParaRPr lang="en-US" sz="9448" b="1" dirty="0">
              <a:solidFill>
                <a:srgbClr val="4D6D8B"/>
              </a:solidFill>
              <a:cs typeface="Arial" panose="020B0604020202020204" pitchFamily="34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7202614" y="14308198"/>
            <a:ext cx="5974887" cy="8694010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53903">
              <a:defRPr/>
            </a:pPr>
            <a:endParaRPr lang="en-GB" sz="7942" dirty="0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329939" y="14506123"/>
            <a:ext cx="5466131" cy="545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52636">
              <a:defRPr/>
            </a:pP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Repetition effect in prime streaks</a:t>
            </a:r>
            <a:endParaRPr lang="en-US" sz="9448" b="1" dirty="0">
              <a:solidFill>
                <a:srgbClr val="4D6D8B"/>
              </a:solidFill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709824" y="16338058"/>
            <a:ext cx="551771" cy="30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8" b="1" dirty="0"/>
              <a:t>**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519" y="15089327"/>
            <a:ext cx="5746553" cy="766207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1953860" y="20258919"/>
            <a:ext cx="560987" cy="25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83" dirty="0"/>
              <a:t>***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026330" y="20261665"/>
            <a:ext cx="560987" cy="25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83" dirty="0"/>
              <a:t>***</a:t>
            </a:r>
          </a:p>
        </p:txBody>
      </p:sp>
      <p:sp>
        <p:nvSpPr>
          <p:cNvPr id="90" name="TextBox 66"/>
          <p:cNvSpPr txBox="1">
            <a:spLocks noChangeArrowheads="1"/>
          </p:cNvSpPr>
          <p:nvPr/>
        </p:nvSpPr>
        <p:spPr bwMode="auto">
          <a:xfrm>
            <a:off x="1889511" y="6928695"/>
            <a:ext cx="14084514" cy="9983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8757" tIns="44379" rIns="88757" bIns="44379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82881" indent="-482881" defTabSz="4052636" eaLnBrk="1" hangingPunct="1">
              <a:buFont typeface="Arial" panose="020B0604020202020204" pitchFamily="34" charset="0"/>
              <a:buChar char="•"/>
              <a:defRPr/>
            </a:pP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defTabSz="4052636" eaLnBrk="1" hangingPunct="1">
              <a:defRPr/>
            </a:pP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</p:txBody>
      </p:sp>
      <p:sp>
        <p:nvSpPr>
          <p:cNvPr id="94" name="TextBox 66"/>
          <p:cNvSpPr txBox="1">
            <a:spLocks noChangeArrowheads="1"/>
          </p:cNvSpPr>
          <p:nvPr/>
        </p:nvSpPr>
        <p:spPr bwMode="auto">
          <a:xfrm>
            <a:off x="17476974" y="25199126"/>
            <a:ext cx="11495836" cy="59966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8757" tIns="44379" rIns="88757" bIns="44379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976" indent="-449976" algn="just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No difference in overall performance between children with and without ASD, in line with predictions based on High and Inflexible Precision of Prediction Errors in individuals with ASD (HIPPEA; Van de Cruys et al., 2014). </a:t>
            </a:r>
          </a:p>
          <a:p>
            <a:pPr algn="just" defTabSz="4052636" eaLnBrk="1" hangingPunct="1">
              <a:defRPr/>
            </a:pP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marL="449976" indent="-449976" algn="just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Both groups implicitly extract the statistical properties of the distractor distributions to improve their search performance to the same </a:t>
            </a:r>
            <a:r>
              <a:rPr lang="en-US" sz="2953" dirty="0" smtClean="0">
                <a:solidFill>
                  <a:srgbClr val="4D6D8B"/>
                </a:solidFill>
                <a:cs typeface="Arial" panose="020B0604020202020204" pitchFamily="34" charset="0"/>
              </a:rPr>
              <a:t>extent. </a:t>
            </a: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algn="just" defTabSz="4052636" eaLnBrk="1" hangingPunct="1">
              <a:defRPr/>
            </a:pP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marL="449976" indent="-449976" algn="just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Search times on test trials linearly decrease when CT-PD increases, without a significant breakpoint in both groups. Children with and without ASD seem to represent the distributions in a less precise way compared to adults. </a:t>
            </a:r>
          </a:p>
        </p:txBody>
      </p:sp>
      <p:sp>
        <p:nvSpPr>
          <p:cNvPr id="102" name="TextBox 66"/>
          <p:cNvSpPr txBox="1">
            <a:spLocks noChangeArrowheads="1"/>
          </p:cNvSpPr>
          <p:nvPr/>
        </p:nvSpPr>
        <p:spPr bwMode="auto">
          <a:xfrm>
            <a:off x="1869535" y="6738187"/>
            <a:ext cx="13876057" cy="569370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8757" tIns="44379" rIns="88757" bIns="44379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defTabSz="4052636" eaLnBrk="1" hangingPunct="1">
              <a:defRPr/>
            </a:pPr>
            <a:endParaRPr lang="en-US" sz="984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marL="449976" indent="-449976" algn="just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Recent theories of autism spectrum disorder (ASD) based on the Predictive Coding framework hypothesize </a:t>
            </a: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differences in implicit learning based on the statistical regularities</a:t>
            </a: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 of the environment in individuals with ASD.</a:t>
            </a:r>
          </a:p>
          <a:p>
            <a:pPr algn="just" defTabSz="4052636" eaLnBrk="1" hangingPunct="1">
              <a:defRPr/>
            </a:pP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marL="449976" indent="-449976" algn="just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Previous studies revealed evidence for the ability of children with ASD to </a:t>
            </a: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represent sets of low-level stimuli by its mean </a:t>
            </a: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(i.e. ensemble perception) when </a:t>
            </a: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assessed explicitly</a:t>
            </a: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.</a:t>
            </a:r>
          </a:p>
          <a:p>
            <a:pPr algn="just" defTabSz="4052636" eaLnBrk="1" hangingPunct="1">
              <a:defRPr/>
            </a:pPr>
            <a:endParaRPr lang="en-US" sz="2953" dirty="0">
              <a:solidFill>
                <a:srgbClr val="4D6D8B"/>
              </a:solidFill>
              <a:cs typeface="Arial" panose="020B0604020202020204" pitchFamily="34" charset="0"/>
            </a:endParaRPr>
          </a:p>
          <a:p>
            <a:pPr marL="449976" indent="-449976" algn="just" defTabSz="4052636" eaLnBrk="1" hangingPunct="1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Chetverikov and colleagues (2016) found evidence for </a:t>
            </a: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implicit learning of feature distributions’ parameters </a:t>
            </a:r>
            <a:r>
              <a:rPr lang="en-US" sz="2953" dirty="0">
                <a:solidFill>
                  <a:srgbClr val="4D6D8B"/>
                </a:solidFill>
                <a:cs typeface="Arial" panose="020B0604020202020204" pitchFamily="34" charset="0"/>
              </a:rPr>
              <a:t>(mean, variance and shape) in adults assessed by repetition and role-reversal effects in an odd-one-out visual search task.</a:t>
            </a:r>
            <a:endParaRPr lang="en-US" sz="2756" dirty="0">
              <a:solidFill>
                <a:srgbClr val="4D6D8B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 descr="Vision Sciences Society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851" y="60867193"/>
            <a:ext cx="688521" cy="68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40336942" y="30951652"/>
            <a:ext cx="1956501" cy="5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97425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797425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797425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797425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797425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797425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797425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797425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797425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756" b="1" dirty="0">
                <a:solidFill>
                  <a:srgbClr val="606060"/>
                </a:solidFill>
                <a:cs typeface="Arial" panose="020B0604020202020204" pitchFamily="34" charset="0"/>
              </a:rPr>
              <a:t>VSS 2019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56027" y="31220561"/>
            <a:ext cx="3731317" cy="36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72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Contact: lisa.Lemmens@kuleuven.be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2178" y="12547882"/>
            <a:ext cx="13734865" cy="269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52636">
              <a:spcAft>
                <a:spcPts val="1181"/>
              </a:spcAft>
              <a:defRPr/>
            </a:pPr>
            <a:r>
              <a:rPr lang="en-US" sz="3149" b="1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449976" indent="-449976" algn="just" defTabSz="4052636">
              <a:buFont typeface="Arial" panose="020B0604020202020204" pitchFamily="34" charset="0"/>
              <a:buChar char="•"/>
              <a:defRPr/>
            </a:pPr>
            <a:r>
              <a:rPr lang="en-US" sz="2953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whether children with and without ASD are able to </a:t>
            </a:r>
            <a:r>
              <a:rPr lang="en-US" sz="2953" b="1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implicitly extract and exploit</a:t>
            </a:r>
            <a:r>
              <a:rPr lang="en-US" sz="2953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statistical properties (mean, variance, shape) of the distributions of sets of differently oriented lines to improve their visual search performance. </a:t>
            </a:r>
          </a:p>
          <a:p>
            <a:pPr marL="449976" indent="-449976" algn="just" defTabSz="4052636">
              <a:buFont typeface="Arial" panose="020B0604020202020204" pitchFamily="34" charset="0"/>
              <a:buChar char="•"/>
              <a:defRPr/>
            </a:pPr>
            <a:endParaRPr lang="en-US" sz="984" dirty="0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60065" y="14462609"/>
            <a:ext cx="5954913" cy="27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976" indent="-449976" algn="just" defTabSz="4052636">
              <a:buFont typeface="Wingdings" panose="05000000000000000000" pitchFamily="2" charset="2"/>
              <a:buChar char="à"/>
              <a:defRPr/>
            </a:pPr>
            <a:r>
              <a:rPr lang="en-US" sz="2461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RTs on test trials with an absolute CT-PD of 35°-50°, 50°-70° and 70°-90° significantly lower compared to average RTs on all smaller CT-PD bins in both groups.</a:t>
            </a:r>
          </a:p>
          <a:p>
            <a:pPr marL="449976" indent="-449976" algn="just" defTabSz="4052636">
              <a:buFont typeface="Wingdings" panose="05000000000000000000" pitchFamily="2" charset="2"/>
              <a:buChar char="à"/>
              <a:defRPr/>
            </a:pPr>
            <a:r>
              <a:rPr lang="en-US" sz="2461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61" dirty="0" smtClean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significant </a:t>
            </a:r>
            <a:r>
              <a:rPr lang="en-US" sz="2461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effect of group or interaction effect.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360065" y="19153030"/>
            <a:ext cx="5847886" cy="27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976" indent="-449976" algn="just" defTabSz="4052636">
              <a:buFont typeface="Wingdings" panose="05000000000000000000" pitchFamily="2" charset="2"/>
              <a:buChar char="à"/>
              <a:defRPr/>
            </a:pPr>
            <a:r>
              <a:rPr lang="en-US" sz="2461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RTs on test trials with CT-PD outside the range of the previous distractor distribution significantly lower compared to RTs on test trials with CT-PD inside the range.</a:t>
            </a:r>
          </a:p>
          <a:p>
            <a:pPr marL="449976" indent="-449976" algn="just" defTabSz="4052636">
              <a:buFont typeface="Wingdings" panose="05000000000000000000" pitchFamily="2" charset="2"/>
              <a:buChar char="à"/>
              <a:defRPr/>
            </a:pPr>
            <a:r>
              <a:rPr lang="en-US" sz="2461" dirty="0" smtClean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significant </a:t>
            </a:r>
            <a:r>
              <a:rPr lang="en-US" sz="2461" dirty="0">
                <a:solidFill>
                  <a:srgbClr val="4D6D8B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effect of group or interaction effect.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272326" y="25003549"/>
            <a:ext cx="12229643" cy="2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49976"/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Chetverikov, A., </a:t>
            </a:r>
            <a:r>
              <a:rPr lang="en-US" sz="1968" dirty="0" err="1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Campana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, G., &amp; </a:t>
            </a:r>
            <a:r>
              <a:rPr lang="en-US" sz="1968" dirty="0" err="1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Kristjánsson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, Á. (2016). Building ensemble representations: How the shape of preceding distractor distributions affects visual search. </a:t>
            </a:r>
            <a:r>
              <a:rPr lang="en-US" sz="1968" i="1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Cognition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, 153, 196–210. 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  <a:hlinkClick r:id="rId8"/>
              </a:rPr>
              <a:t>https://doi.org/10.1016/j.cognition.2016.04.018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/>
            </a:r>
            <a:b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</a:br>
            <a:endParaRPr lang="en-US" sz="1968" dirty="0">
              <a:solidFill>
                <a:srgbClr val="4D6D8B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indent="-449976"/>
            <a:endParaRPr lang="en-US" sz="1968" dirty="0">
              <a:solidFill>
                <a:srgbClr val="4D6D8B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indent="-449976"/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Van de Cruys, S., Evers, K., Van der </a:t>
            </a:r>
            <a:r>
              <a:rPr lang="en-US" sz="1968" dirty="0" err="1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Hallen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, R., Van </a:t>
            </a:r>
            <a:r>
              <a:rPr lang="en-US" sz="1968" dirty="0" err="1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Eylen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, L., </a:t>
            </a:r>
            <a:r>
              <a:rPr lang="en-US" sz="1968" dirty="0" err="1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Boets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, B., de-Wit, L., &amp; Wagemans, J. (2014). Precise minds in uncertain worlds: Predictive coding in autism. Psychological Review, 121(4), 649–675. </a:t>
            </a:r>
            <a:r>
              <a:rPr lang="en-US" sz="1968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  <a:hlinkClick r:id="rId9"/>
              </a:rPr>
              <a:t>https://doi.org/10.1037/a0037665</a:t>
            </a:r>
            <a:endParaRPr lang="en-US" sz="1968" dirty="0">
              <a:solidFill>
                <a:srgbClr val="4D6D8B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176161" y="16245856"/>
            <a:ext cx="551771" cy="30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8" b="1" dirty="0"/>
              <a:t>**</a:t>
            </a:r>
          </a:p>
        </p:txBody>
      </p:sp>
      <p:sp>
        <p:nvSpPr>
          <p:cNvPr id="81" name="Left Bracket 80"/>
          <p:cNvSpPr/>
          <p:nvPr/>
        </p:nvSpPr>
        <p:spPr>
          <a:xfrm rot="5400000">
            <a:off x="20391950" y="16340439"/>
            <a:ext cx="120192" cy="415490"/>
          </a:xfrm>
          <a:prstGeom prst="leftBracket">
            <a:avLst/>
          </a:prstGeom>
          <a:noFill/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2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2" name="Left Bracket 81"/>
          <p:cNvSpPr/>
          <p:nvPr/>
        </p:nvSpPr>
        <p:spPr>
          <a:xfrm rot="5400000">
            <a:off x="21167283" y="15900330"/>
            <a:ext cx="119256" cy="1532569"/>
          </a:xfrm>
          <a:prstGeom prst="leftBracket">
            <a:avLst/>
          </a:prstGeom>
          <a:noFill/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2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78471" y="13584914"/>
            <a:ext cx="1238470" cy="24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4" i="1" dirty="0"/>
              <a:t>** p </a:t>
            </a:r>
            <a:r>
              <a:rPr lang="en-US" sz="984" dirty="0"/>
              <a:t>&lt; .0001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075981" y="22619317"/>
            <a:ext cx="1238470" cy="24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4" i="1" dirty="0"/>
              <a:t>** p </a:t>
            </a:r>
            <a:r>
              <a:rPr lang="en-US" sz="984" dirty="0"/>
              <a:t>&lt; .0001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452" y="18130638"/>
            <a:ext cx="5687129" cy="4874681"/>
          </a:xfrm>
          <a:prstGeom prst="rect">
            <a:avLst/>
          </a:prstGeom>
        </p:spPr>
      </p:pic>
      <p:sp>
        <p:nvSpPr>
          <p:cNvPr id="87" name="Left Bracket 86"/>
          <p:cNvSpPr/>
          <p:nvPr/>
        </p:nvSpPr>
        <p:spPr>
          <a:xfrm rot="5400000">
            <a:off x="32267758" y="20012736"/>
            <a:ext cx="59564" cy="973687"/>
          </a:xfrm>
          <a:prstGeom prst="leftBracket">
            <a:avLst/>
          </a:prstGeom>
          <a:noFill/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2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018170" y="20226347"/>
            <a:ext cx="548447" cy="36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72" dirty="0"/>
              <a:t>**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472501" y="22613552"/>
            <a:ext cx="1238470" cy="24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4" i="1" dirty="0"/>
              <a:t>** p </a:t>
            </a:r>
            <a:r>
              <a:rPr lang="en-US" sz="984" dirty="0"/>
              <a:t>&lt; .0001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269" y="13867330"/>
            <a:ext cx="4973859" cy="426330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3398075" y="14891834"/>
            <a:ext cx="548447" cy="36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72" dirty="0"/>
              <a:t>**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3408482" y="14308198"/>
            <a:ext cx="5874504" cy="8694010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53903">
              <a:defRPr/>
            </a:pPr>
            <a:endParaRPr lang="en-GB" sz="7942" dirty="0">
              <a:solidFill>
                <a:srgbClr val="4D6D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3932353" y="15139006"/>
            <a:ext cx="548447" cy="36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72" dirty="0"/>
              <a:t>**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428974" y="15835693"/>
            <a:ext cx="548447" cy="36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72" dirty="0"/>
              <a:t>**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639344" y="14506123"/>
            <a:ext cx="6121922" cy="545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52636">
              <a:defRPr/>
            </a:pPr>
            <a:r>
              <a:rPr lang="en-US" sz="2953" b="1" dirty="0">
                <a:solidFill>
                  <a:srgbClr val="4D6D8B"/>
                </a:solidFill>
                <a:cs typeface="Arial" panose="020B0604020202020204" pitchFamily="34" charset="0"/>
              </a:rPr>
              <a:t>Priming by target in prime streaks</a:t>
            </a:r>
            <a:endParaRPr lang="en-US" sz="9448" b="1" dirty="0">
              <a:solidFill>
                <a:srgbClr val="4D6D8B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483" y="7761624"/>
            <a:ext cx="11383555" cy="569177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9314397" y="7626369"/>
            <a:ext cx="1738963" cy="467793"/>
            <a:chOff x="19314678" y="7817111"/>
            <a:chExt cx="1766825" cy="475288"/>
          </a:xfrm>
        </p:grpSpPr>
        <p:sp>
          <p:nvSpPr>
            <p:cNvPr id="13" name="Left Bracket 12"/>
            <p:cNvSpPr/>
            <p:nvPr/>
          </p:nvSpPr>
          <p:spPr>
            <a:xfrm rot="5400000">
              <a:off x="20116134" y="7327029"/>
              <a:ext cx="163914" cy="1766825"/>
            </a:xfrm>
            <a:prstGeom prst="leftBracket">
              <a:avLst/>
            </a:prstGeom>
            <a:noFill/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251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13103" y="7817111"/>
              <a:ext cx="569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72" dirty="0"/>
                <a:t>**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017993" y="7572525"/>
            <a:ext cx="1738963" cy="467793"/>
            <a:chOff x="19314678" y="7817111"/>
            <a:chExt cx="1766825" cy="475288"/>
          </a:xfrm>
        </p:grpSpPr>
        <p:sp>
          <p:nvSpPr>
            <p:cNvPr id="63" name="Left Bracket 62"/>
            <p:cNvSpPr/>
            <p:nvPr/>
          </p:nvSpPr>
          <p:spPr>
            <a:xfrm rot="5400000">
              <a:off x="20116134" y="7327029"/>
              <a:ext cx="163914" cy="1766825"/>
            </a:xfrm>
            <a:prstGeom prst="leftBracket">
              <a:avLst/>
            </a:prstGeom>
            <a:noFill/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251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913103" y="7817111"/>
              <a:ext cx="569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72" dirty="0"/>
                <a:t>**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8001443" y="16243839"/>
            <a:ext cx="551771" cy="30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8" b="1" dirty="0"/>
              <a:t>**</a:t>
            </a:r>
          </a:p>
        </p:txBody>
      </p:sp>
      <p:sp>
        <p:nvSpPr>
          <p:cNvPr id="101" name="Left Bracket 100"/>
          <p:cNvSpPr/>
          <p:nvPr/>
        </p:nvSpPr>
        <p:spPr>
          <a:xfrm rot="5400000">
            <a:off x="18225391" y="16363095"/>
            <a:ext cx="120192" cy="415490"/>
          </a:xfrm>
          <a:prstGeom prst="leftBracket">
            <a:avLst/>
          </a:prstGeom>
          <a:noFill/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2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3" name="Left Bracket 102"/>
          <p:cNvSpPr/>
          <p:nvPr/>
        </p:nvSpPr>
        <p:spPr>
          <a:xfrm rot="5400000">
            <a:off x="19000724" y="15922986"/>
            <a:ext cx="119256" cy="1532569"/>
          </a:xfrm>
          <a:prstGeom prst="leftBracket">
            <a:avLst/>
          </a:prstGeom>
          <a:noFill/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251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332" y="7458857"/>
            <a:ext cx="8076931" cy="6461544"/>
          </a:xfrm>
          <a:prstGeom prst="rect">
            <a:avLst/>
          </a:prstGeom>
        </p:spPr>
      </p:pic>
      <p:sp>
        <p:nvSpPr>
          <p:cNvPr id="108" name="Left Bracket 107"/>
          <p:cNvSpPr/>
          <p:nvPr/>
        </p:nvSpPr>
        <p:spPr>
          <a:xfrm rot="5400000">
            <a:off x="34418651" y="19933478"/>
            <a:ext cx="106965" cy="1058889"/>
          </a:xfrm>
          <a:prstGeom prst="leftBracket">
            <a:avLst/>
          </a:prstGeom>
          <a:noFill/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2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238544" y="20138816"/>
            <a:ext cx="548447" cy="36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72" dirty="0"/>
              <a:t>**</a:t>
            </a:r>
          </a:p>
        </p:txBody>
      </p:sp>
      <p:sp>
        <p:nvSpPr>
          <p:cNvPr id="112" name="TextBox 20"/>
          <p:cNvSpPr txBox="1">
            <a:spLocks noChangeArrowheads="1"/>
          </p:cNvSpPr>
          <p:nvPr/>
        </p:nvSpPr>
        <p:spPr bwMode="auto">
          <a:xfrm>
            <a:off x="30070661" y="23668126"/>
            <a:ext cx="12169216" cy="117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9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795838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795838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795838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795838" eaLnBrk="0" fontAlgn="base" hangingPunct="0">
              <a:spcBef>
                <a:spcPct val="0"/>
              </a:spcBef>
              <a:spcAft>
                <a:spcPct val="0"/>
              </a:spcAft>
              <a:defRPr sz="9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7013" dirty="0">
                <a:solidFill>
                  <a:srgbClr val="4D6D8B"/>
                </a:solidFill>
                <a:cs typeface="Arial" panose="020B0604020202020204" pitchFamily="34" charset="0"/>
              </a:rPr>
              <a:t>References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954" y="28984308"/>
            <a:ext cx="1675430" cy="204669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1983666" y="22660636"/>
            <a:ext cx="1238470" cy="24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4" i="1" dirty="0"/>
              <a:t>** p </a:t>
            </a:r>
            <a:r>
              <a:rPr lang="en-US" sz="984" dirty="0"/>
              <a:t>&lt; .0001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107" y="15343795"/>
            <a:ext cx="5399892" cy="7199856"/>
          </a:xfrm>
          <a:prstGeom prst="rect">
            <a:avLst/>
          </a:prstGeom>
        </p:spPr>
      </p:pic>
      <p:pic>
        <p:nvPicPr>
          <p:cNvPr id="1026" name="Picture 2" descr="Vision Sciences Society - May 17-22, 2019 - St. Petersburg Beach, F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860" y="28752060"/>
            <a:ext cx="2327258" cy="232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66"/>
          <p:cNvSpPr txBox="1">
            <a:spLocks noChangeArrowheads="1"/>
          </p:cNvSpPr>
          <p:nvPr/>
        </p:nvSpPr>
        <p:spPr bwMode="auto">
          <a:xfrm>
            <a:off x="38175393" y="7709618"/>
            <a:ext cx="4039730" cy="448236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8757" tIns="44379" rIns="88757" bIns="44379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defTabSz="4052636" eaLnBrk="1" hangingPunct="1">
              <a:defRPr/>
            </a:pPr>
            <a:r>
              <a:rPr lang="en-US" sz="246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Linear mixed model with absolute CT-PD, group and group x absolute CT-PD as predictors of RT: </a:t>
            </a:r>
          </a:p>
          <a:p>
            <a:pPr algn="just" defTabSz="4052636" eaLnBrk="1" hangingPunct="1">
              <a:defRPr/>
            </a:pPr>
            <a:endParaRPr lang="en-US" sz="1476" dirty="0">
              <a:solidFill>
                <a:srgbClr val="4D6D8B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37482" indent="-337482" defTabSz="4052636" eaLnBrk="1" hangingPunct="1">
              <a:buFont typeface="Wingdings" panose="05000000000000000000" pitchFamily="2" charset="2"/>
              <a:buChar char="à"/>
              <a:defRPr/>
            </a:pPr>
            <a:r>
              <a:rPr lang="en-US" sz="246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Significant negative slope for absolute CT-PD (</a:t>
            </a:r>
            <a:r>
              <a:rPr lang="en-US" sz="2461" i="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sz="246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= -.05 (.01), </a:t>
            </a:r>
            <a:r>
              <a:rPr lang="en-US" sz="2461" i="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sz="246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= -5.47, </a:t>
            </a:r>
            <a:r>
              <a:rPr lang="en-US" sz="2461" i="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</a:t>
            </a:r>
            <a:r>
              <a:rPr lang="en-US" sz="246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&lt; .0001</a:t>
            </a:r>
            <a:r>
              <a:rPr lang="en-US" sz="2461" dirty="0" smtClean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en-US" sz="2461" dirty="0">
              <a:solidFill>
                <a:srgbClr val="4D6D8B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37482" indent="-337482" defTabSz="4052636" eaLnBrk="1" hangingPunct="1">
              <a:buFont typeface="Wingdings" panose="05000000000000000000" pitchFamily="2" charset="2"/>
              <a:buChar char="à"/>
              <a:defRPr/>
            </a:pPr>
            <a:r>
              <a:rPr lang="en-US" sz="2461" dirty="0" smtClean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 </a:t>
            </a:r>
            <a:r>
              <a:rPr lang="en-US" sz="2461" dirty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significant effect of group or interaction </a:t>
            </a:r>
            <a:r>
              <a:rPr lang="en-US" sz="2461" dirty="0" smtClean="0">
                <a:solidFill>
                  <a:srgbClr val="4D6D8B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effect.</a:t>
            </a:r>
            <a:endParaRPr lang="en-US" sz="1476" dirty="0">
              <a:solidFill>
                <a:srgbClr val="4D6D8B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7" name="Rectangle 116"/>
          <p:cNvSpPr/>
          <p:nvPr/>
        </p:nvSpPr>
        <p:spPr>
          <a:xfrm rot="5400000" flipH="1">
            <a:off x="25898871" y="12432863"/>
            <a:ext cx="384792" cy="224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51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17"/>
          <a:srcRect l="16533" t="18894" r="60200" b="15912"/>
          <a:stretch/>
        </p:blipFill>
        <p:spPr>
          <a:xfrm>
            <a:off x="2226116" y="24747060"/>
            <a:ext cx="3599921" cy="357810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18"/>
          <a:srcRect l="16571" t="18763" r="60146" b="16222"/>
          <a:stretch/>
        </p:blipFill>
        <p:spPr>
          <a:xfrm>
            <a:off x="6436417" y="24747059"/>
            <a:ext cx="3599921" cy="35656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4" t="14543" r="-1"/>
          <a:stretch/>
        </p:blipFill>
        <p:spPr>
          <a:xfrm>
            <a:off x="6438990" y="28400338"/>
            <a:ext cx="3599921" cy="30460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14543"/>
          <a:stretch/>
        </p:blipFill>
        <p:spPr>
          <a:xfrm>
            <a:off x="2226116" y="28377530"/>
            <a:ext cx="3599921" cy="306885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226116" y="24037964"/>
            <a:ext cx="3599921" cy="46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61" b="1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Prime trial, DSD = 10°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436417" y="24031774"/>
            <a:ext cx="3599921" cy="46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61" b="1" dirty="0">
                <a:solidFill>
                  <a:srgbClr val="4D6D8B"/>
                </a:solidFill>
                <a:latin typeface="Arial" pitchFamily="34" charset="0"/>
                <a:cs typeface="Arial" panose="020B0604020202020204" pitchFamily="34" charset="0"/>
              </a:rPr>
              <a:t>Test trial, DSD = 5°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62838" y="28344216"/>
            <a:ext cx="1639413" cy="132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51"/>
          </a:p>
        </p:txBody>
      </p:sp>
      <p:sp>
        <p:nvSpPr>
          <p:cNvPr id="152" name="Rectangle 151"/>
          <p:cNvSpPr/>
          <p:nvPr/>
        </p:nvSpPr>
        <p:spPr>
          <a:xfrm>
            <a:off x="7501698" y="28341822"/>
            <a:ext cx="1639413" cy="132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51"/>
          </a:p>
        </p:txBody>
      </p:sp>
      <p:sp>
        <p:nvSpPr>
          <p:cNvPr id="54" name="TextBox 53"/>
          <p:cNvSpPr txBox="1"/>
          <p:nvPr/>
        </p:nvSpPr>
        <p:spPr>
          <a:xfrm>
            <a:off x="2365329" y="29112411"/>
            <a:ext cx="1047695" cy="3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>
                <a:solidFill>
                  <a:srgbClr val="000084"/>
                </a:solidFill>
              </a:rPr>
              <a:t>Target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870732" y="29234583"/>
            <a:ext cx="1047695" cy="3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>
                <a:solidFill>
                  <a:srgbClr val="000084"/>
                </a:solidFill>
              </a:rPr>
              <a:t>Target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7927147" y="30284334"/>
            <a:ext cx="1169974" cy="0"/>
          </a:xfrm>
          <a:prstGeom prst="line">
            <a:avLst/>
          </a:prstGeom>
          <a:ln w="38100">
            <a:solidFill>
              <a:srgbClr val="97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652138" y="28931660"/>
            <a:ext cx="1405785" cy="69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8" dirty="0">
                <a:solidFill>
                  <a:srgbClr val="008686"/>
                </a:solidFill>
              </a:rPr>
              <a:t>Distractor distribution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962416" y="28350299"/>
            <a:ext cx="1405785" cy="69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>
                <a:solidFill>
                  <a:srgbClr val="008686"/>
                </a:solidFill>
              </a:rPr>
              <a:t>Distractor distribution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707002" y="29461777"/>
            <a:ext cx="1405785" cy="100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 smtClean="0">
                <a:solidFill>
                  <a:srgbClr val="94FFFF"/>
                </a:solidFill>
              </a:rPr>
              <a:t>Previous d</a:t>
            </a:r>
            <a:r>
              <a:rPr lang="en-US" sz="1968" dirty="0" smtClean="0">
                <a:solidFill>
                  <a:srgbClr val="94FFFF"/>
                </a:solidFill>
              </a:rPr>
              <a:t>istractor </a:t>
            </a:r>
            <a:r>
              <a:rPr lang="en-US" sz="1968" dirty="0">
                <a:solidFill>
                  <a:srgbClr val="94FFFF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014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10090</TotalTime>
  <Words>681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K.U.Leuven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lisa.lemmens@kuleuven.be</dc:creator>
  <cp:lastModifiedBy>Lisa Lemmens</cp:lastModifiedBy>
  <cp:revision>246</cp:revision>
  <cp:lastPrinted>2014-05-06T09:53:26Z</cp:lastPrinted>
  <dcterms:created xsi:type="dcterms:W3CDTF">2014-04-26T10:44:40Z</dcterms:created>
  <dcterms:modified xsi:type="dcterms:W3CDTF">2019-05-31T10:50:09Z</dcterms:modified>
</cp:coreProperties>
</file>