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2" r:id="rId2"/>
    <p:sldId id="264" r:id="rId3"/>
    <p:sldId id="265" r:id="rId4"/>
    <p:sldId id="275" r:id="rId5"/>
    <p:sldId id="263" r:id="rId6"/>
    <p:sldId id="266" r:id="rId7"/>
    <p:sldId id="267" r:id="rId8"/>
    <p:sldId id="289" r:id="rId9"/>
    <p:sldId id="268" r:id="rId10"/>
    <p:sldId id="287" r:id="rId11"/>
    <p:sldId id="269" r:id="rId12"/>
    <p:sldId id="270" r:id="rId13"/>
    <p:sldId id="271" r:id="rId14"/>
    <p:sldId id="272" r:id="rId15"/>
    <p:sldId id="276" r:id="rId16"/>
    <p:sldId id="277" r:id="rId17"/>
    <p:sldId id="279" r:id="rId18"/>
    <p:sldId id="280" r:id="rId19"/>
    <p:sldId id="281" r:id="rId20"/>
    <p:sldId id="282" r:id="rId21"/>
    <p:sldId id="283" r:id="rId22"/>
    <p:sldId id="284" r:id="rId23"/>
    <p:sldId id="285" r:id="rId24"/>
    <p:sldId id="286" r:id="rId25"/>
    <p:sldId id="290" r:id="rId26"/>
    <p:sldId id="273" r:id="rId2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0" autoAdjust="0"/>
    <p:restoredTop sz="94755" autoAdjust="0"/>
  </p:normalViewPr>
  <p:slideViewPr>
    <p:cSldViewPr snapToGrid="0">
      <p:cViewPr varScale="1">
        <p:scale>
          <a:sx n="56" d="100"/>
          <a:sy n="56" d="100"/>
        </p:scale>
        <p:origin x="7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73222-489F-481B-B0AB-A253AE7B6414}" type="datetimeFigureOut">
              <a:rPr lang="en-US" smtClean="0"/>
              <a:t>7/30/2018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F67C6-1B0E-42A3-897F-98B6007D8BEF}" type="slidenum">
              <a:rPr lang="en-US" smtClean="0"/>
              <a:t>‹#›</a:t>
            </a:fld>
            <a:endParaRPr lang="en-US"/>
          </a:p>
        </p:txBody>
      </p:sp>
    </p:spTree>
    <p:extLst>
      <p:ext uri="{BB962C8B-B14F-4D97-AF65-F5344CB8AC3E}">
        <p14:creationId xmlns:p14="http://schemas.microsoft.com/office/powerpoint/2010/main" val="1963018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Uitleg</a:t>
            </a:r>
            <a:endParaRPr lang="en-US" dirty="0"/>
          </a:p>
        </p:txBody>
      </p:sp>
      <p:sp>
        <p:nvSpPr>
          <p:cNvPr id="4" name="Slide Number Placeholder 3"/>
          <p:cNvSpPr>
            <a:spLocks noGrp="1"/>
          </p:cNvSpPr>
          <p:nvPr>
            <p:ph type="sldNum" sz="quarter" idx="10"/>
          </p:nvPr>
        </p:nvSpPr>
        <p:spPr/>
        <p:txBody>
          <a:bodyPr/>
          <a:lstStyle/>
          <a:p>
            <a:fld id="{AF9F67C6-1B0E-42A3-897F-98B6007D8BEF}" type="slidenum">
              <a:rPr lang="en-US" smtClean="0"/>
              <a:t>1</a:t>
            </a:fld>
            <a:endParaRPr lang="en-US"/>
          </a:p>
        </p:txBody>
      </p:sp>
    </p:spTree>
    <p:extLst>
      <p:ext uri="{BB962C8B-B14F-4D97-AF65-F5344CB8AC3E}">
        <p14:creationId xmlns:p14="http://schemas.microsoft.com/office/powerpoint/2010/main" val="467013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trial you will see 36 lines arranged in a square matrix. Your task is to find the line with the orientation (angle) most different from all the rest. Press "</a:t>
            </a:r>
            <a:r>
              <a:rPr lang="en-US" dirty="0" err="1"/>
              <a:t>i</a:t>
            </a:r>
            <a:r>
              <a:rPr lang="en-US" dirty="0"/>
              <a:t>" if this line is in the upper half of the screen and "j" if this line is in the lower half of the screen. </a:t>
            </a:r>
          </a:p>
          <a:p>
            <a:r>
              <a:rPr lang="en-US" dirty="0"/>
              <a:t>            </a:t>
            </a:r>
          </a:p>
          <a:p>
            <a:r>
              <a:rPr lang="en-US" dirty="0"/>
              <a:t>You will see the score (based on your time and accuracy) from the last trial and the current trial number in the top left corner. Try to respond as fast and as accurately as possible. </a:t>
            </a:r>
          </a:p>
          <a:p>
            <a:r>
              <a:rPr lang="en-US" dirty="0"/>
              <a:t>            </a:t>
            </a:r>
          </a:p>
          <a:p>
            <a:r>
              <a:rPr lang="en-US" dirty="0"/>
              <a:t>Press "space" when you are ready."""</a:t>
            </a:r>
          </a:p>
        </p:txBody>
      </p:sp>
      <p:sp>
        <p:nvSpPr>
          <p:cNvPr id="4" name="Slide Number Placeholder 3"/>
          <p:cNvSpPr>
            <a:spLocks noGrp="1"/>
          </p:cNvSpPr>
          <p:nvPr>
            <p:ph type="sldNum" sz="quarter" idx="10"/>
          </p:nvPr>
        </p:nvSpPr>
        <p:spPr/>
        <p:txBody>
          <a:bodyPr/>
          <a:lstStyle/>
          <a:p>
            <a:fld id="{AF9F67C6-1B0E-42A3-897F-98B6007D8BEF}" type="slidenum">
              <a:rPr lang="en-US" smtClean="0"/>
              <a:t>3</a:t>
            </a:fld>
            <a:endParaRPr lang="en-US"/>
          </a:p>
        </p:txBody>
      </p:sp>
    </p:spTree>
    <p:extLst>
      <p:ext uri="{BB962C8B-B14F-4D97-AF65-F5344CB8AC3E}">
        <p14:creationId xmlns:p14="http://schemas.microsoft.com/office/powerpoint/2010/main" val="1177573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trial you will see 36 lines arranged in a square matrix. Your task is to find the line with the orientation (angle) most different from all the rest. Press "</a:t>
            </a:r>
            <a:r>
              <a:rPr lang="en-US" dirty="0" err="1"/>
              <a:t>i</a:t>
            </a:r>
            <a:r>
              <a:rPr lang="en-US" dirty="0"/>
              <a:t>" if this line is in the upper half of the screen and "j" if this line is in the lower half of the screen. </a:t>
            </a:r>
          </a:p>
          <a:p>
            <a:r>
              <a:rPr lang="en-US" dirty="0"/>
              <a:t>            </a:t>
            </a:r>
          </a:p>
          <a:p>
            <a:r>
              <a:rPr lang="en-US" dirty="0"/>
              <a:t>You will see the score (based on your time and accuracy) from the last trial and the current trial number in the top left corner. Try to respond as fast and as accurately as possible. </a:t>
            </a:r>
          </a:p>
          <a:p>
            <a:r>
              <a:rPr lang="en-US" dirty="0"/>
              <a:t>            </a:t>
            </a:r>
          </a:p>
          <a:p>
            <a:r>
              <a:rPr lang="en-US" dirty="0"/>
              <a:t>Press "space" when you are ready."""</a:t>
            </a:r>
          </a:p>
        </p:txBody>
      </p:sp>
      <p:sp>
        <p:nvSpPr>
          <p:cNvPr id="4" name="Slide Number Placeholder 3"/>
          <p:cNvSpPr>
            <a:spLocks noGrp="1"/>
          </p:cNvSpPr>
          <p:nvPr>
            <p:ph type="sldNum" sz="quarter" idx="10"/>
          </p:nvPr>
        </p:nvSpPr>
        <p:spPr/>
        <p:txBody>
          <a:bodyPr/>
          <a:lstStyle/>
          <a:p>
            <a:fld id="{AF9F67C6-1B0E-42A3-897F-98B6007D8BEF}" type="slidenum">
              <a:rPr lang="en-US" smtClean="0"/>
              <a:t>4</a:t>
            </a:fld>
            <a:endParaRPr lang="en-US"/>
          </a:p>
        </p:txBody>
      </p:sp>
    </p:spTree>
    <p:extLst>
      <p:ext uri="{BB962C8B-B14F-4D97-AF65-F5344CB8AC3E}">
        <p14:creationId xmlns:p14="http://schemas.microsoft.com/office/powerpoint/2010/main" val="356818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trial you will see 36 lines arranged in a square matrix. Your task is to find the line with the orientation (angle) most different from all the rest. Press "</a:t>
            </a:r>
            <a:r>
              <a:rPr lang="en-US" dirty="0" err="1"/>
              <a:t>i</a:t>
            </a:r>
            <a:r>
              <a:rPr lang="en-US" dirty="0"/>
              <a:t>" if this line is in the upper half of the screen and "j" if this line is in the lower half of the screen. </a:t>
            </a:r>
          </a:p>
          <a:p>
            <a:r>
              <a:rPr lang="en-US" dirty="0"/>
              <a:t>            </a:t>
            </a:r>
          </a:p>
          <a:p>
            <a:r>
              <a:rPr lang="en-US" dirty="0"/>
              <a:t>You will see the score (based on your time and accuracy) from the last trial and the current trial number in the top left corner. Try to respond as fast and as accurately as possible. </a:t>
            </a:r>
          </a:p>
          <a:p>
            <a:r>
              <a:rPr lang="en-US" dirty="0"/>
              <a:t>            </a:t>
            </a:r>
          </a:p>
          <a:p>
            <a:r>
              <a:rPr lang="en-US" dirty="0"/>
              <a:t>Press "space" when you are ready."""</a:t>
            </a:r>
          </a:p>
        </p:txBody>
      </p:sp>
      <p:sp>
        <p:nvSpPr>
          <p:cNvPr id="4" name="Slide Number Placeholder 3"/>
          <p:cNvSpPr>
            <a:spLocks noGrp="1"/>
          </p:cNvSpPr>
          <p:nvPr>
            <p:ph type="sldNum" sz="quarter" idx="10"/>
          </p:nvPr>
        </p:nvSpPr>
        <p:spPr/>
        <p:txBody>
          <a:bodyPr/>
          <a:lstStyle/>
          <a:p>
            <a:fld id="{AF9F67C6-1B0E-42A3-897F-98B6007D8BEF}" type="slidenum">
              <a:rPr lang="en-US" smtClean="0"/>
              <a:t>5</a:t>
            </a:fld>
            <a:endParaRPr lang="en-US"/>
          </a:p>
        </p:txBody>
      </p:sp>
    </p:spTree>
    <p:extLst>
      <p:ext uri="{BB962C8B-B14F-4D97-AF65-F5344CB8AC3E}">
        <p14:creationId xmlns:p14="http://schemas.microsoft.com/office/powerpoint/2010/main" val="2989208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trial you will see 36 lines arranged in a square matrix. Your task is to find the line with the orientation (angle) most different from all the rest. Press "</a:t>
            </a:r>
            <a:r>
              <a:rPr lang="en-US" dirty="0" err="1"/>
              <a:t>i</a:t>
            </a:r>
            <a:r>
              <a:rPr lang="en-US" dirty="0"/>
              <a:t>" if this line is in the upper half of the screen and "j" if this line is in the lower half of the screen. </a:t>
            </a:r>
          </a:p>
          <a:p>
            <a:r>
              <a:rPr lang="en-US" dirty="0"/>
              <a:t>            </a:t>
            </a:r>
          </a:p>
          <a:p>
            <a:r>
              <a:rPr lang="en-US" dirty="0"/>
              <a:t>You will see the score (based on your time and accuracy) from the last trial and the current trial number in the top left corner. Try to respond as fast and as accurately as possible. </a:t>
            </a:r>
          </a:p>
          <a:p>
            <a:r>
              <a:rPr lang="en-US" dirty="0"/>
              <a:t>            </a:t>
            </a:r>
          </a:p>
          <a:p>
            <a:r>
              <a:rPr lang="en-US" dirty="0"/>
              <a:t>Press "space" when you are ready."""</a:t>
            </a:r>
          </a:p>
        </p:txBody>
      </p:sp>
      <p:sp>
        <p:nvSpPr>
          <p:cNvPr id="4" name="Slide Number Placeholder 3"/>
          <p:cNvSpPr>
            <a:spLocks noGrp="1"/>
          </p:cNvSpPr>
          <p:nvPr>
            <p:ph type="sldNum" sz="quarter" idx="10"/>
          </p:nvPr>
        </p:nvSpPr>
        <p:spPr/>
        <p:txBody>
          <a:bodyPr/>
          <a:lstStyle/>
          <a:p>
            <a:fld id="{AF9F67C6-1B0E-42A3-897F-98B6007D8BEF}" type="slidenum">
              <a:rPr lang="en-US" smtClean="0"/>
              <a:t>6</a:t>
            </a:fld>
            <a:endParaRPr lang="en-US"/>
          </a:p>
        </p:txBody>
      </p:sp>
    </p:spTree>
    <p:extLst>
      <p:ext uri="{BB962C8B-B14F-4D97-AF65-F5344CB8AC3E}">
        <p14:creationId xmlns:p14="http://schemas.microsoft.com/office/powerpoint/2010/main" val="283782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trial you will see 36 lines arranged in a square matrix. Your task is to find the line with the orientation (angle) most different from all the rest. Press "</a:t>
            </a:r>
            <a:r>
              <a:rPr lang="en-US" dirty="0" err="1"/>
              <a:t>i</a:t>
            </a:r>
            <a:r>
              <a:rPr lang="en-US" dirty="0"/>
              <a:t>" if this line is in the upper half of the screen and "j" if this line is in the lower half of the screen. </a:t>
            </a:r>
          </a:p>
          <a:p>
            <a:r>
              <a:rPr lang="en-US" dirty="0"/>
              <a:t>            </a:t>
            </a:r>
          </a:p>
          <a:p>
            <a:r>
              <a:rPr lang="en-US" dirty="0"/>
              <a:t>You will see the score (based on your time and accuracy) from the last trial and the current trial number in the top left corner. Try to respond as fast and as accurately as possible. </a:t>
            </a:r>
          </a:p>
          <a:p>
            <a:r>
              <a:rPr lang="en-US" dirty="0"/>
              <a:t>            </a:t>
            </a:r>
          </a:p>
          <a:p>
            <a:r>
              <a:rPr lang="en-US" dirty="0"/>
              <a:t>Press "space" when you are ready."""</a:t>
            </a:r>
          </a:p>
        </p:txBody>
      </p:sp>
      <p:sp>
        <p:nvSpPr>
          <p:cNvPr id="4" name="Slide Number Placeholder 3"/>
          <p:cNvSpPr>
            <a:spLocks noGrp="1"/>
          </p:cNvSpPr>
          <p:nvPr>
            <p:ph type="sldNum" sz="quarter" idx="10"/>
          </p:nvPr>
        </p:nvSpPr>
        <p:spPr/>
        <p:txBody>
          <a:bodyPr/>
          <a:lstStyle/>
          <a:p>
            <a:fld id="{AF9F67C6-1B0E-42A3-897F-98B6007D8BEF}" type="slidenum">
              <a:rPr lang="en-US" smtClean="0"/>
              <a:t>7</a:t>
            </a:fld>
            <a:endParaRPr lang="en-US"/>
          </a:p>
        </p:txBody>
      </p:sp>
    </p:spTree>
    <p:extLst>
      <p:ext uri="{BB962C8B-B14F-4D97-AF65-F5344CB8AC3E}">
        <p14:creationId xmlns:p14="http://schemas.microsoft.com/office/powerpoint/2010/main" val="3543238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Misschien</a:t>
            </a:r>
            <a:r>
              <a:rPr lang="en-US" dirty="0"/>
              <a:t> </a:t>
            </a:r>
            <a:r>
              <a:rPr lang="en-US" dirty="0" err="1"/>
              <a:t>iets</a:t>
            </a:r>
            <a:r>
              <a:rPr lang="en-US" dirty="0"/>
              <a:t> </a:t>
            </a:r>
            <a:r>
              <a:rPr lang="en-US" dirty="0" err="1"/>
              <a:t>voor</a:t>
            </a:r>
            <a:r>
              <a:rPr lang="en-US" dirty="0"/>
              <a:t> </a:t>
            </a:r>
            <a:r>
              <a:rPr lang="en-US" dirty="0" err="1"/>
              <a:t>tussen</a:t>
            </a:r>
            <a:r>
              <a:rPr lang="en-US" dirty="0"/>
              <a:t> de </a:t>
            </a:r>
            <a:r>
              <a:rPr lang="en-US" dirty="0" err="1"/>
              <a:t>blokken</a:t>
            </a:r>
            <a:r>
              <a:rPr lang="en-US" dirty="0"/>
              <a:t> in? </a:t>
            </a:r>
          </a:p>
        </p:txBody>
      </p:sp>
      <p:sp>
        <p:nvSpPr>
          <p:cNvPr id="4" name="Slide Number Placeholder 3"/>
          <p:cNvSpPr>
            <a:spLocks noGrp="1"/>
          </p:cNvSpPr>
          <p:nvPr>
            <p:ph type="sldNum" sz="quarter" idx="10"/>
          </p:nvPr>
        </p:nvSpPr>
        <p:spPr/>
        <p:txBody>
          <a:bodyPr/>
          <a:lstStyle/>
          <a:p>
            <a:fld id="{AF9F67C6-1B0E-42A3-897F-98B6007D8BEF}" type="slidenum">
              <a:rPr lang="en-US" smtClean="0"/>
              <a:t>11</a:t>
            </a:fld>
            <a:endParaRPr lang="en-US"/>
          </a:p>
        </p:txBody>
      </p:sp>
    </p:spTree>
    <p:extLst>
      <p:ext uri="{BB962C8B-B14F-4D97-AF65-F5344CB8AC3E}">
        <p14:creationId xmlns:p14="http://schemas.microsoft.com/office/powerpoint/2010/main" val="409884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Aankomst</a:t>
            </a:r>
            <a:r>
              <a:rPr lang="en-US" dirty="0"/>
              <a:t>! </a:t>
            </a:r>
          </a:p>
        </p:txBody>
      </p:sp>
      <p:sp>
        <p:nvSpPr>
          <p:cNvPr id="4" name="Slide Number Placeholder 3"/>
          <p:cNvSpPr>
            <a:spLocks noGrp="1"/>
          </p:cNvSpPr>
          <p:nvPr>
            <p:ph type="sldNum" sz="quarter" idx="10"/>
          </p:nvPr>
        </p:nvSpPr>
        <p:spPr/>
        <p:txBody>
          <a:bodyPr/>
          <a:lstStyle/>
          <a:p>
            <a:fld id="{AF9F67C6-1B0E-42A3-897F-98B6007D8BEF}" type="slidenum">
              <a:rPr lang="en-US" smtClean="0"/>
              <a:t>26</a:t>
            </a:fld>
            <a:endParaRPr lang="en-US"/>
          </a:p>
        </p:txBody>
      </p:sp>
    </p:spTree>
    <p:extLst>
      <p:ext uri="{BB962C8B-B14F-4D97-AF65-F5344CB8AC3E}">
        <p14:creationId xmlns:p14="http://schemas.microsoft.com/office/powerpoint/2010/main" val="3977777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69C200-3F2E-4542-92F7-FC72E68A21FD}"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FC272-BCEA-4F1A-9A8F-09FD1DAF76B9}" type="slidenum">
              <a:rPr lang="en-US" smtClean="0"/>
              <a:t>‹#›</a:t>
            </a:fld>
            <a:endParaRPr lang="en-US"/>
          </a:p>
        </p:txBody>
      </p:sp>
    </p:spTree>
    <p:extLst>
      <p:ext uri="{BB962C8B-B14F-4D97-AF65-F5344CB8AC3E}">
        <p14:creationId xmlns:p14="http://schemas.microsoft.com/office/powerpoint/2010/main" val="32857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9C200-3F2E-4542-92F7-FC72E68A21FD}"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FC272-BCEA-4F1A-9A8F-09FD1DAF76B9}" type="slidenum">
              <a:rPr lang="en-US" smtClean="0"/>
              <a:t>‹#›</a:t>
            </a:fld>
            <a:endParaRPr lang="en-US"/>
          </a:p>
        </p:txBody>
      </p:sp>
    </p:spTree>
    <p:extLst>
      <p:ext uri="{BB962C8B-B14F-4D97-AF65-F5344CB8AC3E}">
        <p14:creationId xmlns:p14="http://schemas.microsoft.com/office/powerpoint/2010/main" val="389832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9C200-3F2E-4542-92F7-FC72E68A21FD}"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FC272-BCEA-4F1A-9A8F-09FD1DAF76B9}" type="slidenum">
              <a:rPr lang="en-US" smtClean="0"/>
              <a:t>‹#›</a:t>
            </a:fld>
            <a:endParaRPr lang="en-US"/>
          </a:p>
        </p:txBody>
      </p:sp>
    </p:spTree>
    <p:extLst>
      <p:ext uri="{BB962C8B-B14F-4D97-AF65-F5344CB8AC3E}">
        <p14:creationId xmlns:p14="http://schemas.microsoft.com/office/powerpoint/2010/main" val="315930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9C200-3F2E-4542-92F7-FC72E68A21FD}"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FC272-BCEA-4F1A-9A8F-09FD1DAF76B9}" type="slidenum">
              <a:rPr lang="en-US" smtClean="0"/>
              <a:t>‹#›</a:t>
            </a:fld>
            <a:endParaRPr lang="en-US"/>
          </a:p>
        </p:txBody>
      </p:sp>
    </p:spTree>
    <p:extLst>
      <p:ext uri="{BB962C8B-B14F-4D97-AF65-F5344CB8AC3E}">
        <p14:creationId xmlns:p14="http://schemas.microsoft.com/office/powerpoint/2010/main" val="4275631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69C200-3F2E-4542-92F7-FC72E68A21FD}" type="datetimeFigureOut">
              <a:rPr lang="en-US" smtClean="0"/>
              <a:t>7/30/2018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FC272-BCEA-4F1A-9A8F-09FD1DAF76B9}" type="slidenum">
              <a:rPr lang="en-US" smtClean="0"/>
              <a:t>‹#›</a:t>
            </a:fld>
            <a:endParaRPr lang="en-US"/>
          </a:p>
        </p:txBody>
      </p:sp>
    </p:spTree>
    <p:extLst>
      <p:ext uri="{BB962C8B-B14F-4D97-AF65-F5344CB8AC3E}">
        <p14:creationId xmlns:p14="http://schemas.microsoft.com/office/powerpoint/2010/main" val="416687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69C200-3F2E-4542-92F7-FC72E68A21FD}"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FC272-BCEA-4F1A-9A8F-09FD1DAF76B9}" type="slidenum">
              <a:rPr lang="en-US" smtClean="0"/>
              <a:t>‹#›</a:t>
            </a:fld>
            <a:endParaRPr lang="en-US"/>
          </a:p>
        </p:txBody>
      </p:sp>
    </p:spTree>
    <p:extLst>
      <p:ext uri="{BB962C8B-B14F-4D97-AF65-F5344CB8AC3E}">
        <p14:creationId xmlns:p14="http://schemas.microsoft.com/office/powerpoint/2010/main" val="348969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69C200-3F2E-4542-92F7-FC72E68A21FD}" type="datetimeFigureOut">
              <a:rPr lang="en-US" smtClean="0"/>
              <a:t>7/30/2018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FC272-BCEA-4F1A-9A8F-09FD1DAF76B9}" type="slidenum">
              <a:rPr lang="en-US" smtClean="0"/>
              <a:t>‹#›</a:t>
            </a:fld>
            <a:endParaRPr lang="en-US"/>
          </a:p>
        </p:txBody>
      </p:sp>
    </p:spTree>
    <p:extLst>
      <p:ext uri="{BB962C8B-B14F-4D97-AF65-F5344CB8AC3E}">
        <p14:creationId xmlns:p14="http://schemas.microsoft.com/office/powerpoint/2010/main" val="608312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69C200-3F2E-4542-92F7-FC72E68A21FD}" type="datetimeFigureOut">
              <a:rPr lang="en-US" smtClean="0"/>
              <a:t>7/30/2018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FC272-BCEA-4F1A-9A8F-09FD1DAF76B9}" type="slidenum">
              <a:rPr lang="en-US" smtClean="0"/>
              <a:t>‹#›</a:t>
            </a:fld>
            <a:endParaRPr lang="en-US"/>
          </a:p>
        </p:txBody>
      </p:sp>
    </p:spTree>
    <p:extLst>
      <p:ext uri="{BB962C8B-B14F-4D97-AF65-F5344CB8AC3E}">
        <p14:creationId xmlns:p14="http://schemas.microsoft.com/office/powerpoint/2010/main" val="1678971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9C200-3F2E-4542-92F7-FC72E68A21FD}" type="datetimeFigureOut">
              <a:rPr lang="en-US" smtClean="0"/>
              <a:t>7/30/2018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FC272-BCEA-4F1A-9A8F-09FD1DAF76B9}" type="slidenum">
              <a:rPr lang="en-US" smtClean="0"/>
              <a:t>‹#›</a:t>
            </a:fld>
            <a:endParaRPr lang="en-US"/>
          </a:p>
        </p:txBody>
      </p:sp>
    </p:spTree>
    <p:extLst>
      <p:ext uri="{BB962C8B-B14F-4D97-AF65-F5344CB8AC3E}">
        <p14:creationId xmlns:p14="http://schemas.microsoft.com/office/powerpoint/2010/main" val="398569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69C200-3F2E-4542-92F7-FC72E68A21FD}"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FC272-BCEA-4F1A-9A8F-09FD1DAF76B9}" type="slidenum">
              <a:rPr lang="en-US" smtClean="0"/>
              <a:t>‹#›</a:t>
            </a:fld>
            <a:endParaRPr lang="en-US"/>
          </a:p>
        </p:txBody>
      </p:sp>
    </p:spTree>
    <p:extLst>
      <p:ext uri="{BB962C8B-B14F-4D97-AF65-F5344CB8AC3E}">
        <p14:creationId xmlns:p14="http://schemas.microsoft.com/office/powerpoint/2010/main" val="160905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69C200-3F2E-4542-92F7-FC72E68A21FD}" type="datetimeFigureOut">
              <a:rPr lang="en-US" smtClean="0"/>
              <a:t>7/30/2018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FC272-BCEA-4F1A-9A8F-09FD1DAF76B9}" type="slidenum">
              <a:rPr lang="en-US" smtClean="0"/>
              <a:t>‹#›</a:t>
            </a:fld>
            <a:endParaRPr lang="en-US"/>
          </a:p>
        </p:txBody>
      </p:sp>
    </p:spTree>
    <p:extLst>
      <p:ext uri="{BB962C8B-B14F-4D97-AF65-F5344CB8AC3E}">
        <p14:creationId xmlns:p14="http://schemas.microsoft.com/office/powerpoint/2010/main" val="149618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9C200-3F2E-4542-92F7-FC72E68A21FD}" type="datetimeFigureOut">
              <a:rPr lang="en-US" smtClean="0"/>
              <a:t>7/30/2018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FC272-BCEA-4F1A-9A8F-09FD1DAF76B9}" type="slidenum">
              <a:rPr lang="en-US" smtClean="0"/>
              <a:t>‹#›</a:t>
            </a:fld>
            <a:endParaRPr lang="en-US"/>
          </a:p>
        </p:txBody>
      </p:sp>
    </p:spTree>
    <p:extLst>
      <p:ext uri="{BB962C8B-B14F-4D97-AF65-F5344CB8AC3E}">
        <p14:creationId xmlns:p14="http://schemas.microsoft.com/office/powerpoint/2010/main" val="3926055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5.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4.wdp"/><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jpg"/><Relationship Id="rId7" Type="http://schemas.microsoft.com/office/2007/relationships/hdphoto" Target="../media/hdphoto6.wdp"/><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4.wdp"/><Relationship Id="rId4" Type="http://schemas.openxmlformats.org/officeDocument/2006/relationships/image" Target="../media/image11.png"/><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aturation sat="107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backgroundRemoval t="9970" b="94562" l="4890" r="98502"/>
                    </a14:imgEffect>
                  </a14:imgLayer>
                </a14:imgProps>
              </a:ext>
            </a:extLst>
          </a:blip>
          <a:stretch>
            <a:fillRect/>
          </a:stretch>
        </p:blipFill>
        <p:spPr>
          <a:xfrm>
            <a:off x="5977605" y="-281269"/>
            <a:ext cx="7102750" cy="5562327"/>
          </a:xfrm>
          <a:prstGeom prst="rect">
            <a:avLst/>
          </a:prstGeom>
        </p:spPr>
      </p:pic>
      <p:pic>
        <p:nvPicPr>
          <p:cNvPr id="2" name="Picture 1"/>
          <p:cNvPicPr>
            <a:picLocks noChangeAspect="1"/>
          </p:cNvPicPr>
          <p:nvPr/>
        </p:nvPicPr>
        <p:blipFill>
          <a:blip r:embed="rId7" cstate="print">
            <a:extLst>
              <a:ext uri="{BEBA8EAE-BF5A-486C-A8C5-ECC9F3942E4B}">
                <a14:imgProps xmlns:a14="http://schemas.microsoft.com/office/drawing/2010/main">
                  <a14:imgLayer r:embed="rId8">
                    <a14:imgEffect>
                      <a14:backgroundRemoval t="0" b="99512" l="0" r="99396">
                        <a14:foregroundMark x1="26157" y1="14258" x2="26157" y2="14258"/>
                        <a14:foregroundMark x1="44266" y1="13477" x2="44266" y2="13477"/>
                      </a14:backgroundRemoval>
                    </a14:imgEffect>
                  </a14:imgLayer>
                </a14:imgProps>
              </a:ext>
              <a:ext uri="{28A0092B-C50C-407E-A947-70E740481C1C}">
                <a14:useLocalDpi xmlns:a14="http://schemas.microsoft.com/office/drawing/2010/main" val="0"/>
              </a:ext>
            </a:extLst>
          </a:blip>
          <a:stretch>
            <a:fillRect/>
          </a:stretch>
        </p:blipFill>
        <p:spPr>
          <a:xfrm>
            <a:off x="4854022" y="551178"/>
            <a:ext cx="3019044" cy="6220324"/>
          </a:xfrm>
          <a:prstGeom prst="rect">
            <a:avLst/>
          </a:prstGeom>
        </p:spPr>
      </p:pic>
      <p:sp>
        <p:nvSpPr>
          <p:cNvPr id="3" name="Oval Callout 2"/>
          <p:cNvSpPr/>
          <p:nvPr/>
        </p:nvSpPr>
        <p:spPr>
          <a:xfrm>
            <a:off x="29794" y="205369"/>
            <a:ext cx="5124100" cy="4589052"/>
          </a:xfrm>
          <a:prstGeom prst="wedgeEllipseCallout">
            <a:avLst>
              <a:gd name="adj1" fmla="val 55520"/>
              <a:gd name="adj2" fmla="val -15408"/>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Hallo! Blij dat je er bent.</a:t>
            </a:r>
            <a:br>
              <a:rPr lang="nl-BE" sz="2800" dirty="0"/>
            </a:br>
            <a:r>
              <a:rPr lang="nl-BE" sz="2800" dirty="0"/>
              <a:t> Ik heb goed nieuws! Ik heb samen met mijn onderzoeksteam een manier gevonden om een nieuwe planeet te ontdekken. Wil jij mij hierbij helpen? </a:t>
            </a:r>
          </a:p>
        </p:txBody>
      </p:sp>
    </p:spTree>
    <p:extLst>
      <p:ext uri="{BB962C8B-B14F-4D97-AF65-F5344CB8AC3E}">
        <p14:creationId xmlns:p14="http://schemas.microsoft.com/office/powerpoint/2010/main" val="2378407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ackgroundRemoval t="9970" b="94562" l="4890" r="98502"/>
                    </a14:imgEffect>
                  </a14:imgLayer>
                </a14:imgProps>
              </a:ext>
            </a:extLst>
          </a:blip>
          <a:stretch>
            <a:fillRect/>
          </a:stretch>
        </p:blipFill>
        <p:spPr>
          <a:xfrm>
            <a:off x="5977605" y="-281269"/>
            <a:ext cx="7102750" cy="5562327"/>
          </a:xfrm>
          <a:prstGeom prst="rect">
            <a:avLst/>
          </a:prstGeom>
        </p:spPr>
      </p:pic>
      <p:pic>
        <p:nvPicPr>
          <p:cNvPr id="3" name="Picture 2"/>
          <p:cNvPicPr>
            <a:picLocks noChangeAspect="1"/>
          </p:cNvPicPr>
          <p:nvPr/>
        </p:nvPicPr>
        <p:blipFill>
          <a:blip r:embed="rId5" cstate="print">
            <a:extLst>
              <a:ext uri="{BEBA8EAE-BF5A-486C-A8C5-ECC9F3942E4B}">
                <a14:imgProps xmlns:a14="http://schemas.microsoft.com/office/drawing/2010/main">
                  <a14:imgLayer r:embed="rId6">
                    <a14:imgEffect>
                      <a14:backgroundRemoval t="0" b="99512" l="0" r="99396">
                        <a14:foregroundMark x1="26157" y1="14258" x2="26157" y2="14258"/>
                        <a14:foregroundMark x1="44266" y1="13477" x2="44266" y2="13477"/>
                      </a14:backgroundRemoval>
                    </a14:imgEffect>
                  </a14:imgLayer>
                </a14:imgProps>
              </a:ext>
              <a:ext uri="{28A0092B-C50C-407E-A947-70E740481C1C}">
                <a14:useLocalDpi xmlns:a14="http://schemas.microsoft.com/office/drawing/2010/main" val="0"/>
              </a:ext>
            </a:extLst>
          </a:blip>
          <a:stretch>
            <a:fillRect/>
          </a:stretch>
        </p:blipFill>
        <p:spPr>
          <a:xfrm>
            <a:off x="5579364" y="524256"/>
            <a:ext cx="3019044" cy="6220324"/>
          </a:xfrm>
          <a:prstGeom prst="rect">
            <a:avLst/>
          </a:prstGeom>
        </p:spPr>
      </p:pic>
      <p:sp>
        <p:nvSpPr>
          <p:cNvPr id="4" name="Oval Callout 3"/>
          <p:cNvSpPr/>
          <p:nvPr/>
        </p:nvSpPr>
        <p:spPr>
          <a:xfrm>
            <a:off x="83820" y="137160"/>
            <a:ext cx="5321808" cy="5143898"/>
          </a:xfrm>
          <a:prstGeom prst="wedgeEllipseCallout">
            <a:avLst>
              <a:gd name="adj1" fmla="val 55520"/>
              <a:gd name="adj2" fmla="val -15408"/>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Voor we echt vertrekken, mag je een aantal keer oefenen. Zodat je zeker snapt wat de bedoeling is.</a:t>
            </a:r>
          </a:p>
          <a:p>
            <a:pPr algn="ctr"/>
            <a:endParaRPr lang="nl-BE" sz="2800" dirty="0"/>
          </a:p>
          <a:p>
            <a:pPr algn="ctr"/>
            <a:r>
              <a:rPr lang="nl-BE" sz="2800" dirty="0" smtClean="0"/>
              <a:t>Druk op de spatiebalk als je er klaar voor bent. Veel succes!</a:t>
            </a:r>
            <a:endParaRPr lang="nl-BE" sz="2800" dirty="0"/>
          </a:p>
        </p:txBody>
      </p:sp>
    </p:spTree>
    <p:extLst>
      <p:ext uri="{BB962C8B-B14F-4D97-AF65-F5344CB8AC3E}">
        <p14:creationId xmlns:p14="http://schemas.microsoft.com/office/powerpoint/2010/main" val="3658810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a:extLst>
              <a:ext uri="{BEBA8EAE-BF5A-486C-A8C5-ECC9F3942E4B}">
                <a14:imgProps xmlns:a14="http://schemas.microsoft.com/office/drawing/2010/main">
                  <a14:imgLayer r:embed="rId8">
                    <a14:imgEffect>
                      <a14:backgroundRemoval t="4784" b="89815" l="3991" r="96792"/>
                    </a14:imgEffect>
                  </a14:imgLayer>
                </a14:imgProps>
              </a:ext>
            </a:extLst>
          </a:blip>
          <a:stretch>
            <a:fillRect/>
          </a:stretch>
        </p:blipFill>
        <p:spPr>
          <a:xfrm>
            <a:off x="9003815" y="454848"/>
            <a:ext cx="1662434" cy="842924"/>
          </a:xfrm>
          <a:prstGeom prst="rect">
            <a:avLst/>
          </a:prstGeom>
        </p:spPr>
      </p:pic>
      <p:sp>
        <p:nvSpPr>
          <p:cNvPr id="7" name="Oval Callout 3">
            <a:extLst>
              <a:ext uri="{FF2B5EF4-FFF2-40B4-BE49-F238E27FC236}">
                <a16:creationId xmlns:a16="http://schemas.microsoft.com/office/drawing/2014/main" xmlns="" id="{19EE6C01-3114-954F-8A80-E7A45069A5FE}"/>
              </a:ext>
            </a:extLst>
          </p:cNvPr>
          <p:cNvSpPr/>
          <p:nvPr/>
        </p:nvSpPr>
        <p:spPr>
          <a:xfrm>
            <a:off x="5558925" y="1297772"/>
            <a:ext cx="4599294" cy="2857686"/>
          </a:xfrm>
          <a:prstGeom prst="wedgeEllipseCallout">
            <a:avLst>
              <a:gd name="adj1" fmla="val 40572"/>
              <a:gd name="adj2" fmla="val -52589"/>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We zijn goed vertrokken! Druk op de spatiebalk als je klaar bent om verder te gaan. </a:t>
            </a:r>
          </a:p>
        </p:txBody>
      </p:sp>
    </p:spTree>
    <p:extLst>
      <p:ext uri="{BB962C8B-B14F-4D97-AF65-F5344CB8AC3E}">
        <p14:creationId xmlns:p14="http://schemas.microsoft.com/office/powerpoint/2010/main" val="102645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a:off x="7992466" y="663635"/>
            <a:ext cx="1662434" cy="842924"/>
          </a:xfrm>
          <a:prstGeom prst="rect">
            <a:avLst/>
          </a:prstGeom>
        </p:spPr>
      </p:pic>
      <p:sp>
        <p:nvSpPr>
          <p:cNvPr id="7" name="Oval Callout 3">
            <a:extLst>
              <a:ext uri="{FF2B5EF4-FFF2-40B4-BE49-F238E27FC236}">
                <a16:creationId xmlns:a16="http://schemas.microsoft.com/office/drawing/2014/main" xmlns="" id="{59997C3D-7CAD-8F45-9B90-729BDF80BB6B}"/>
              </a:ext>
            </a:extLst>
          </p:cNvPr>
          <p:cNvSpPr/>
          <p:nvPr/>
        </p:nvSpPr>
        <p:spPr>
          <a:xfrm>
            <a:off x="4534632" y="1659723"/>
            <a:ext cx="4599294" cy="2857686"/>
          </a:xfrm>
          <a:prstGeom prst="wedgeEllipseCallout">
            <a:avLst>
              <a:gd name="adj1" fmla="val 40302"/>
              <a:gd name="adj2" fmla="val -52597"/>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Goed bezig! Druk op de spatiebalk als je klaar bent om verder te gaan. </a:t>
            </a:r>
          </a:p>
        </p:txBody>
      </p:sp>
    </p:spTree>
    <p:extLst>
      <p:ext uri="{BB962C8B-B14F-4D97-AF65-F5344CB8AC3E}">
        <p14:creationId xmlns:p14="http://schemas.microsoft.com/office/powerpoint/2010/main" val="60307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a:off x="5833419" y="816799"/>
            <a:ext cx="1662434" cy="842924"/>
          </a:xfrm>
          <a:prstGeom prst="rect">
            <a:avLst/>
          </a:prstGeom>
        </p:spPr>
      </p:pic>
      <p:sp>
        <p:nvSpPr>
          <p:cNvPr id="7" name="Oval Callout 3">
            <a:extLst>
              <a:ext uri="{FF2B5EF4-FFF2-40B4-BE49-F238E27FC236}">
                <a16:creationId xmlns:a16="http://schemas.microsoft.com/office/drawing/2014/main" xmlns="" id="{87F12154-58DC-B446-A713-46CF05ADEAA7}"/>
              </a:ext>
            </a:extLst>
          </p:cNvPr>
          <p:cNvSpPr/>
          <p:nvPr/>
        </p:nvSpPr>
        <p:spPr>
          <a:xfrm>
            <a:off x="3031728" y="1845185"/>
            <a:ext cx="4599294" cy="2857686"/>
          </a:xfrm>
          <a:prstGeom prst="wedgeEllipseCallout">
            <a:avLst>
              <a:gd name="adj1" fmla="val 24468"/>
              <a:gd name="adj2" fmla="val -60145"/>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We gaan de juiste richting uit! Druk op de spatiebalk als je klaar bent om verder te gaan. </a:t>
            </a:r>
          </a:p>
        </p:txBody>
      </p:sp>
    </p:spTree>
    <p:extLst>
      <p:ext uri="{BB962C8B-B14F-4D97-AF65-F5344CB8AC3E}">
        <p14:creationId xmlns:p14="http://schemas.microsoft.com/office/powerpoint/2010/main" val="100527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4006468" y="1010183"/>
            <a:ext cx="1662434" cy="842924"/>
          </a:xfrm>
          <a:prstGeom prst="rect">
            <a:avLst/>
          </a:prstGeom>
        </p:spPr>
      </p:pic>
      <p:sp>
        <p:nvSpPr>
          <p:cNvPr id="7" name="Oval Callout 3">
            <a:extLst>
              <a:ext uri="{FF2B5EF4-FFF2-40B4-BE49-F238E27FC236}">
                <a16:creationId xmlns:a16="http://schemas.microsoft.com/office/drawing/2014/main" xmlns="" id="{AC37D90F-9793-7749-9C04-01C7A599020B}"/>
              </a:ext>
            </a:extLst>
          </p:cNvPr>
          <p:cNvSpPr/>
          <p:nvPr/>
        </p:nvSpPr>
        <p:spPr>
          <a:xfrm>
            <a:off x="4241150" y="1975070"/>
            <a:ext cx="4599294" cy="2857686"/>
          </a:xfrm>
          <a:prstGeom prst="wedgeEllipseCallout">
            <a:avLst>
              <a:gd name="adj1" fmla="val -19973"/>
              <a:gd name="adj2" fmla="val -58012"/>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Super! Druk op de spatiebalk als je klaar bent om verder te gaan. </a:t>
            </a:r>
          </a:p>
        </p:txBody>
      </p:sp>
    </p:spTree>
    <p:extLst>
      <p:ext uri="{BB962C8B-B14F-4D97-AF65-F5344CB8AC3E}">
        <p14:creationId xmlns:p14="http://schemas.microsoft.com/office/powerpoint/2010/main" val="2389710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2296107" y="1238261"/>
            <a:ext cx="1662434" cy="842924"/>
          </a:xfrm>
          <a:prstGeom prst="rect">
            <a:avLst/>
          </a:prstGeom>
        </p:spPr>
      </p:pic>
      <p:sp>
        <p:nvSpPr>
          <p:cNvPr id="7" name="Oval Callout 3">
            <a:extLst>
              <a:ext uri="{FF2B5EF4-FFF2-40B4-BE49-F238E27FC236}">
                <a16:creationId xmlns:a16="http://schemas.microsoft.com/office/drawing/2014/main" xmlns="" id="{F45E976D-D9A6-414C-916B-3725C065D9E0}"/>
              </a:ext>
            </a:extLst>
          </p:cNvPr>
          <p:cNvSpPr/>
          <p:nvPr/>
        </p:nvSpPr>
        <p:spPr>
          <a:xfrm>
            <a:off x="4124896" y="1400502"/>
            <a:ext cx="4657963" cy="3166280"/>
          </a:xfrm>
          <a:prstGeom prst="wedgeEllipseCallout">
            <a:avLst>
              <a:gd name="adj1" fmla="val -55576"/>
              <a:gd name="adj2" fmla="val -33535"/>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Goed gedaan! </a:t>
            </a:r>
            <a:r>
              <a:rPr lang="nl-BE" sz="2800" dirty="0"/>
              <a:t>Druk op de spatiebalk als je klaar bent om verder te gaan. </a:t>
            </a:r>
          </a:p>
        </p:txBody>
      </p:sp>
    </p:spTree>
    <p:extLst>
      <p:ext uri="{BB962C8B-B14F-4D97-AF65-F5344CB8AC3E}">
        <p14:creationId xmlns:p14="http://schemas.microsoft.com/office/powerpoint/2010/main" val="1906154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570654" y="1781688"/>
            <a:ext cx="1662434" cy="842924"/>
          </a:xfrm>
          <a:prstGeom prst="rect">
            <a:avLst/>
          </a:prstGeom>
        </p:spPr>
      </p:pic>
      <p:sp>
        <p:nvSpPr>
          <p:cNvPr id="7" name="Oval Callout 3">
            <a:extLst>
              <a:ext uri="{FF2B5EF4-FFF2-40B4-BE49-F238E27FC236}">
                <a16:creationId xmlns:a16="http://schemas.microsoft.com/office/drawing/2014/main" xmlns="" id="{25DA1C8C-F86D-F84D-AF10-889F810ED5CA}"/>
              </a:ext>
            </a:extLst>
          </p:cNvPr>
          <p:cNvSpPr/>
          <p:nvPr/>
        </p:nvSpPr>
        <p:spPr>
          <a:xfrm>
            <a:off x="2956898" y="1392258"/>
            <a:ext cx="4599294" cy="2857686"/>
          </a:xfrm>
          <a:prstGeom prst="wedgeEllipseCallout">
            <a:avLst>
              <a:gd name="adj1" fmla="val -60729"/>
              <a:gd name="adj2" fmla="val -21307"/>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Heel goed bezig! Druk op de spatiebalk als je klaar bent om verder te gaan. </a:t>
            </a:r>
          </a:p>
        </p:txBody>
      </p:sp>
    </p:spTree>
    <p:extLst>
      <p:ext uri="{BB962C8B-B14F-4D97-AF65-F5344CB8AC3E}">
        <p14:creationId xmlns:p14="http://schemas.microsoft.com/office/powerpoint/2010/main" val="197770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117926" y="2905494"/>
            <a:ext cx="1662434" cy="842924"/>
          </a:xfrm>
          <a:prstGeom prst="rect">
            <a:avLst/>
          </a:prstGeom>
        </p:spPr>
      </p:pic>
      <p:sp>
        <p:nvSpPr>
          <p:cNvPr id="7" name="Oval Callout 3">
            <a:extLst>
              <a:ext uri="{FF2B5EF4-FFF2-40B4-BE49-F238E27FC236}">
                <a16:creationId xmlns:a16="http://schemas.microsoft.com/office/drawing/2014/main" xmlns="" id="{73FDFC00-E81B-CF42-9020-1385CB4D13AE}"/>
              </a:ext>
            </a:extLst>
          </p:cNvPr>
          <p:cNvSpPr/>
          <p:nvPr/>
        </p:nvSpPr>
        <p:spPr>
          <a:xfrm>
            <a:off x="1889304" y="1345209"/>
            <a:ext cx="4599294" cy="3158124"/>
          </a:xfrm>
          <a:prstGeom prst="wedgeEllipseCallout">
            <a:avLst>
              <a:gd name="adj1" fmla="val -59821"/>
              <a:gd name="adj2" fmla="val 13289"/>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We zitten al in de helft van onze reis! </a:t>
            </a:r>
            <a:r>
              <a:rPr lang="nl-BE" sz="2800" dirty="0"/>
              <a:t>Druk op de spatiebalk als je klaar bent om verder te gaan. </a:t>
            </a:r>
          </a:p>
        </p:txBody>
      </p:sp>
    </p:spTree>
    <p:extLst>
      <p:ext uri="{BB962C8B-B14F-4D97-AF65-F5344CB8AC3E}">
        <p14:creationId xmlns:p14="http://schemas.microsoft.com/office/powerpoint/2010/main" val="196292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1027969" y="3828482"/>
            <a:ext cx="1662434" cy="842924"/>
          </a:xfrm>
          <a:prstGeom prst="rect">
            <a:avLst/>
          </a:prstGeom>
        </p:spPr>
      </p:pic>
      <p:sp>
        <p:nvSpPr>
          <p:cNvPr id="7" name="Oval Callout 3">
            <a:extLst>
              <a:ext uri="{FF2B5EF4-FFF2-40B4-BE49-F238E27FC236}">
                <a16:creationId xmlns:a16="http://schemas.microsoft.com/office/drawing/2014/main" xmlns="" id="{6C936D9F-0DF8-D445-8BA1-1098E140C9E4}"/>
              </a:ext>
            </a:extLst>
          </p:cNvPr>
          <p:cNvSpPr/>
          <p:nvPr/>
        </p:nvSpPr>
        <p:spPr>
          <a:xfrm>
            <a:off x="2638450" y="1935685"/>
            <a:ext cx="4599294" cy="2857686"/>
          </a:xfrm>
          <a:prstGeom prst="wedgeEllipseCallout">
            <a:avLst>
              <a:gd name="adj1" fmla="val -59754"/>
              <a:gd name="adj2" fmla="val 20634"/>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Spannend, we komen steeds dichter bij! </a:t>
            </a:r>
            <a:r>
              <a:rPr lang="nl-BE" sz="2800" dirty="0"/>
              <a:t>Druk op de spatiebalk als je klaar bent om verder te gaan. </a:t>
            </a:r>
          </a:p>
        </p:txBody>
      </p:sp>
    </p:spTree>
    <p:extLst>
      <p:ext uri="{BB962C8B-B14F-4D97-AF65-F5344CB8AC3E}">
        <p14:creationId xmlns:p14="http://schemas.microsoft.com/office/powerpoint/2010/main" val="346680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1811475" y="3959460"/>
            <a:ext cx="1662434" cy="842924"/>
          </a:xfrm>
          <a:prstGeom prst="rect">
            <a:avLst/>
          </a:prstGeom>
        </p:spPr>
      </p:pic>
      <p:sp>
        <p:nvSpPr>
          <p:cNvPr id="7" name="Oval Callout 3">
            <a:extLst>
              <a:ext uri="{FF2B5EF4-FFF2-40B4-BE49-F238E27FC236}">
                <a16:creationId xmlns:a16="http://schemas.microsoft.com/office/drawing/2014/main" xmlns="" id="{FE3550D1-1880-3C42-9F6F-CC41F6199FEC}"/>
              </a:ext>
            </a:extLst>
          </p:cNvPr>
          <p:cNvSpPr/>
          <p:nvPr/>
        </p:nvSpPr>
        <p:spPr>
          <a:xfrm>
            <a:off x="3431665" y="1659723"/>
            <a:ext cx="4599294" cy="2857686"/>
          </a:xfrm>
          <a:prstGeom prst="wedgeEllipseCallout">
            <a:avLst>
              <a:gd name="adj1" fmla="val -54989"/>
              <a:gd name="adj2" fmla="val 34679"/>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Goed bezig</a:t>
            </a:r>
            <a:r>
              <a:rPr lang="nl-BE" sz="2800" dirty="0"/>
              <a:t>! Druk op de spatiebalk als je klaar bent om verder te gaan. </a:t>
            </a:r>
          </a:p>
        </p:txBody>
      </p:sp>
    </p:spTree>
    <p:extLst>
      <p:ext uri="{BB962C8B-B14F-4D97-AF65-F5344CB8AC3E}">
        <p14:creationId xmlns:p14="http://schemas.microsoft.com/office/powerpoint/2010/main" val="4301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107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9970" b="94562" l="4890" r="98502"/>
                    </a14:imgEffect>
                  </a14:imgLayer>
                </a14:imgProps>
              </a:ext>
            </a:extLst>
          </a:blip>
          <a:stretch>
            <a:fillRect/>
          </a:stretch>
        </p:blipFill>
        <p:spPr>
          <a:xfrm>
            <a:off x="5977605" y="-281269"/>
            <a:ext cx="7102750" cy="5562327"/>
          </a:xfrm>
          <a:prstGeom prst="rect">
            <a:avLst/>
          </a:prstGeom>
        </p:spPr>
      </p:pic>
      <p:pic>
        <p:nvPicPr>
          <p:cNvPr id="2" name="Picture 1"/>
          <p:cNvPicPr>
            <a:picLocks noChangeAspect="1"/>
          </p:cNvPicPr>
          <p:nvPr/>
        </p:nvPicPr>
        <p:blipFill>
          <a:blip r:embed="rId6" cstate="print">
            <a:extLst>
              <a:ext uri="{BEBA8EAE-BF5A-486C-A8C5-ECC9F3942E4B}">
                <a14:imgProps xmlns:a14="http://schemas.microsoft.com/office/drawing/2010/main">
                  <a14:imgLayer r:embed="rId7">
                    <a14:imgEffect>
                      <a14:backgroundRemoval t="0" b="99512" l="0" r="99396">
                        <a14:foregroundMark x1="26157" y1="14258" x2="26157" y2="14258"/>
                        <a14:foregroundMark x1="44266" y1="13477" x2="44266" y2="13477"/>
                      </a14:backgroundRemoval>
                    </a14:imgEffect>
                  </a14:imgLayer>
                </a14:imgProps>
              </a:ext>
              <a:ext uri="{28A0092B-C50C-407E-A947-70E740481C1C}">
                <a14:useLocalDpi xmlns:a14="http://schemas.microsoft.com/office/drawing/2010/main" val="0"/>
              </a:ext>
            </a:extLst>
          </a:blip>
          <a:stretch>
            <a:fillRect/>
          </a:stretch>
        </p:blipFill>
        <p:spPr>
          <a:xfrm>
            <a:off x="5533644" y="637676"/>
            <a:ext cx="3019044" cy="6220324"/>
          </a:xfrm>
          <a:prstGeom prst="rect">
            <a:avLst/>
          </a:prstGeom>
        </p:spPr>
      </p:pic>
      <p:sp>
        <p:nvSpPr>
          <p:cNvPr id="3" name="Oval Callout 2"/>
          <p:cNvSpPr/>
          <p:nvPr/>
        </p:nvSpPr>
        <p:spPr>
          <a:xfrm>
            <a:off x="211836" y="118872"/>
            <a:ext cx="5321808" cy="6436164"/>
          </a:xfrm>
          <a:prstGeom prst="wedgeEllipseCallout">
            <a:avLst>
              <a:gd name="adj1" fmla="val 61937"/>
              <a:gd name="adj2" fmla="val -19003"/>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Tijdens onze reis doorheen de ruimte zullen we veel vallende sterren </a:t>
            </a:r>
            <a:r>
              <a:rPr lang="nl-BE" sz="2800" dirty="0" smtClean="0"/>
              <a:t>tegenkomen. Niet alle sterren vallen in dezelfde richting.</a:t>
            </a:r>
          </a:p>
          <a:p>
            <a:pPr algn="ctr"/>
            <a:r>
              <a:rPr lang="nl-BE" sz="2800" dirty="0" smtClean="0"/>
              <a:t> </a:t>
            </a:r>
            <a:r>
              <a:rPr lang="nl-BE" sz="2800" dirty="0"/>
              <a:t>We moeten op zoek gaan naar de ster die in een richting valt die het meest verschilt van de richting waarin de andere sterren vallen.</a:t>
            </a:r>
          </a:p>
        </p:txBody>
      </p:sp>
    </p:spTree>
    <p:extLst>
      <p:ext uri="{BB962C8B-B14F-4D97-AF65-F5344CB8AC3E}">
        <p14:creationId xmlns:p14="http://schemas.microsoft.com/office/powerpoint/2010/main" val="3942891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2900115" y="4204608"/>
            <a:ext cx="1662434" cy="842924"/>
          </a:xfrm>
          <a:prstGeom prst="rect">
            <a:avLst/>
          </a:prstGeom>
        </p:spPr>
      </p:pic>
      <p:sp>
        <p:nvSpPr>
          <p:cNvPr id="7" name="Oval Callout 3">
            <a:extLst>
              <a:ext uri="{FF2B5EF4-FFF2-40B4-BE49-F238E27FC236}">
                <a16:creationId xmlns:a16="http://schemas.microsoft.com/office/drawing/2014/main" xmlns="" id="{FE3550D1-1880-3C42-9F6F-CC41F6199FEC}"/>
              </a:ext>
            </a:extLst>
          </p:cNvPr>
          <p:cNvSpPr/>
          <p:nvPr/>
        </p:nvSpPr>
        <p:spPr>
          <a:xfrm>
            <a:off x="4456233" y="1392259"/>
            <a:ext cx="5357237" cy="2857686"/>
          </a:xfrm>
          <a:prstGeom prst="wedgeEllipseCallout">
            <a:avLst>
              <a:gd name="adj1" fmla="val -54086"/>
              <a:gd name="adj2" fmla="val 45844"/>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Nog even volhouden, we zijn op de goede weg</a:t>
            </a:r>
            <a:r>
              <a:rPr lang="nl-BE" sz="2800" dirty="0"/>
              <a:t>! Druk op de spatiebalk als je klaar bent om verder te gaan. </a:t>
            </a:r>
          </a:p>
        </p:txBody>
      </p:sp>
    </p:spTree>
    <p:extLst>
      <p:ext uri="{BB962C8B-B14F-4D97-AF65-F5344CB8AC3E}">
        <p14:creationId xmlns:p14="http://schemas.microsoft.com/office/powerpoint/2010/main" val="1011420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4303856" y="4290509"/>
            <a:ext cx="1662434" cy="842924"/>
          </a:xfrm>
          <a:prstGeom prst="rect">
            <a:avLst/>
          </a:prstGeom>
        </p:spPr>
      </p:pic>
      <p:sp>
        <p:nvSpPr>
          <p:cNvPr id="7" name="Oval Callout 3">
            <a:extLst>
              <a:ext uri="{FF2B5EF4-FFF2-40B4-BE49-F238E27FC236}">
                <a16:creationId xmlns:a16="http://schemas.microsoft.com/office/drawing/2014/main" xmlns="" id="{FE3550D1-1880-3C42-9F6F-CC41F6199FEC}"/>
              </a:ext>
            </a:extLst>
          </p:cNvPr>
          <p:cNvSpPr/>
          <p:nvPr/>
        </p:nvSpPr>
        <p:spPr>
          <a:xfrm>
            <a:off x="4852841" y="1227005"/>
            <a:ext cx="4599294" cy="2857686"/>
          </a:xfrm>
          <a:prstGeom prst="wedgeEllipseCallout">
            <a:avLst>
              <a:gd name="adj1" fmla="val -35510"/>
              <a:gd name="adj2" fmla="val 52384"/>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Nu komen we echt wel dichter bij! </a:t>
            </a:r>
            <a:r>
              <a:rPr lang="nl-BE" sz="2800" dirty="0"/>
              <a:t>Druk op de spatiebalk als je klaar bent om verder te gaan. </a:t>
            </a:r>
          </a:p>
        </p:txBody>
      </p:sp>
    </p:spTree>
    <p:extLst>
      <p:ext uri="{BB962C8B-B14F-4D97-AF65-F5344CB8AC3E}">
        <p14:creationId xmlns:p14="http://schemas.microsoft.com/office/powerpoint/2010/main" val="349753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5626470" y="4589083"/>
            <a:ext cx="1662434" cy="842924"/>
          </a:xfrm>
          <a:prstGeom prst="rect">
            <a:avLst/>
          </a:prstGeom>
        </p:spPr>
      </p:pic>
      <p:sp>
        <p:nvSpPr>
          <p:cNvPr id="7" name="Oval Callout 3">
            <a:extLst>
              <a:ext uri="{FF2B5EF4-FFF2-40B4-BE49-F238E27FC236}">
                <a16:creationId xmlns:a16="http://schemas.microsoft.com/office/drawing/2014/main" xmlns="" id="{FE3550D1-1880-3C42-9F6F-CC41F6199FEC}"/>
              </a:ext>
            </a:extLst>
          </p:cNvPr>
          <p:cNvSpPr/>
          <p:nvPr/>
        </p:nvSpPr>
        <p:spPr>
          <a:xfrm>
            <a:off x="4824156" y="1068832"/>
            <a:ext cx="5038700" cy="3070054"/>
          </a:xfrm>
          <a:prstGeom prst="wedgeEllipseCallout">
            <a:avLst>
              <a:gd name="adj1" fmla="val -16071"/>
              <a:gd name="adj2" fmla="val 61840"/>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Goed zo! We kunnen de planeet al een beetje zien! </a:t>
            </a:r>
            <a:r>
              <a:rPr lang="nl-BE" sz="2800" dirty="0"/>
              <a:t>Druk op de spatiebalk als je klaar bent om verder te gaan. </a:t>
            </a:r>
          </a:p>
        </p:txBody>
      </p:sp>
    </p:spTree>
    <p:extLst>
      <p:ext uri="{BB962C8B-B14F-4D97-AF65-F5344CB8AC3E}">
        <p14:creationId xmlns:p14="http://schemas.microsoft.com/office/powerpoint/2010/main" val="665634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7096044" y="4599262"/>
            <a:ext cx="1662434" cy="842924"/>
          </a:xfrm>
          <a:prstGeom prst="rect">
            <a:avLst/>
          </a:prstGeom>
        </p:spPr>
      </p:pic>
      <p:sp>
        <p:nvSpPr>
          <p:cNvPr id="7" name="Oval Callout 3">
            <a:extLst>
              <a:ext uri="{FF2B5EF4-FFF2-40B4-BE49-F238E27FC236}">
                <a16:creationId xmlns:a16="http://schemas.microsoft.com/office/drawing/2014/main" xmlns="" id="{FE3550D1-1880-3C42-9F6F-CC41F6199FEC}"/>
              </a:ext>
            </a:extLst>
          </p:cNvPr>
          <p:cNvSpPr/>
          <p:nvPr/>
        </p:nvSpPr>
        <p:spPr>
          <a:xfrm>
            <a:off x="3967843" y="1828799"/>
            <a:ext cx="5021921" cy="2421145"/>
          </a:xfrm>
          <a:prstGeom prst="wedgeEllipseCallout">
            <a:avLst>
              <a:gd name="adj1" fmla="val 21534"/>
              <a:gd name="adj2" fmla="val 60700"/>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nl-BE" sz="2800" dirty="0" smtClean="0"/>
              <a:t>We zijn er bijna! </a:t>
            </a:r>
            <a:r>
              <a:rPr lang="nl-BE" sz="2800" dirty="0"/>
              <a:t>Druk op de spatiebalk als je klaar bent om verder te gaan. </a:t>
            </a:r>
          </a:p>
          <a:p>
            <a:pPr algn="ctr"/>
            <a:r>
              <a:rPr lang="nl-BE" sz="2800" dirty="0" smtClean="0"/>
              <a:t> </a:t>
            </a:r>
            <a:endParaRPr lang="nl-BE" sz="2800" dirty="0"/>
          </a:p>
        </p:txBody>
      </p:sp>
    </p:spTree>
    <p:extLst>
      <p:ext uri="{BB962C8B-B14F-4D97-AF65-F5344CB8AC3E}">
        <p14:creationId xmlns:p14="http://schemas.microsoft.com/office/powerpoint/2010/main" val="2283662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8728899" y="4671235"/>
            <a:ext cx="1662434" cy="842924"/>
          </a:xfrm>
          <a:prstGeom prst="rect">
            <a:avLst/>
          </a:prstGeom>
        </p:spPr>
      </p:pic>
      <p:sp>
        <p:nvSpPr>
          <p:cNvPr id="7" name="Oval Callout 3">
            <a:extLst>
              <a:ext uri="{FF2B5EF4-FFF2-40B4-BE49-F238E27FC236}">
                <a16:creationId xmlns:a16="http://schemas.microsoft.com/office/drawing/2014/main" xmlns="" id="{FE3550D1-1880-3C42-9F6F-CC41F6199FEC}"/>
              </a:ext>
            </a:extLst>
          </p:cNvPr>
          <p:cNvSpPr/>
          <p:nvPr/>
        </p:nvSpPr>
        <p:spPr>
          <a:xfrm>
            <a:off x="5136750" y="1845185"/>
            <a:ext cx="4599294" cy="2857686"/>
          </a:xfrm>
          <a:prstGeom prst="wedgeEllipseCallout">
            <a:avLst>
              <a:gd name="adj1" fmla="val 39559"/>
              <a:gd name="adj2" fmla="val 52735"/>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Goed bezig, nog een allerlaatste keer! </a:t>
            </a:r>
            <a:r>
              <a:rPr lang="nl-BE" sz="2800" dirty="0"/>
              <a:t>Druk op de spatiebalk om </a:t>
            </a:r>
            <a:r>
              <a:rPr lang="nl-BE" sz="2800" dirty="0" smtClean="0"/>
              <a:t>verder te gaan.</a:t>
            </a:r>
            <a:endParaRPr lang="nl-BE" sz="2800" dirty="0"/>
          </a:p>
        </p:txBody>
      </p:sp>
    </p:spTree>
    <p:extLst>
      <p:ext uri="{BB962C8B-B14F-4D97-AF65-F5344CB8AC3E}">
        <p14:creationId xmlns:p14="http://schemas.microsoft.com/office/powerpoint/2010/main" val="102852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errenhemel, Ster, Melkwegstelsels, Androme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6" y="163850"/>
            <a:ext cx="11858919" cy="6694150"/>
          </a:xfrm>
          <a:prstGeom prst="curvedRightArrow">
            <a:avLst/>
          </a:prstGeom>
          <a:noFill/>
          <a:extLst>
            <a:ext uri="{909E8E84-426E-40DD-AFC4-6F175D3DCCD1}">
              <a14:hiddenFill xmlns:a14="http://schemas.microsoft.com/office/drawing/2010/main">
                <a:solidFill>
                  <a:srgbClr val="FFFFFF"/>
                </a:solidFill>
              </a14:hiddenFill>
            </a:ext>
          </a:extLst>
        </p:spPr>
      </p:pic>
      <p:pic>
        <p:nvPicPr>
          <p:cNvPr id="3" name="Picture 2" descr="Afbeeldingsresultaat voor de aar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249" y="281872"/>
            <a:ext cx="1377851" cy="1377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an, Astronomie, Luna, Eclipse, Crescent, Volle Maan"/>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24980"/>
          <a:stretch/>
        </p:blipFill>
        <p:spPr bwMode="auto">
          <a:xfrm>
            <a:off x="10445934" y="4702871"/>
            <a:ext cx="1090136" cy="933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backgroundRemoval t="4784" b="89815" l="3991" r="96792"/>
                    </a14:imgEffect>
                  </a14:imgLayer>
                </a14:imgProps>
              </a:ext>
            </a:extLst>
          </a:blip>
          <a:stretch>
            <a:fillRect/>
          </a:stretch>
        </p:blipFill>
        <p:spPr>
          <a:xfrm rot="21073084">
            <a:off x="9346687" y="4669127"/>
            <a:ext cx="1662434" cy="842924"/>
          </a:xfrm>
          <a:prstGeom prst="rect">
            <a:avLst/>
          </a:prstGeom>
        </p:spPr>
      </p:pic>
      <p:sp>
        <p:nvSpPr>
          <p:cNvPr id="7" name="Oval Callout 3">
            <a:extLst>
              <a:ext uri="{FF2B5EF4-FFF2-40B4-BE49-F238E27FC236}">
                <a16:creationId xmlns:a16="http://schemas.microsoft.com/office/drawing/2014/main" xmlns="" id="{FE3550D1-1880-3C42-9F6F-CC41F6199FEC}"/>
              </a:ext>
            </a:extLst>
          </p:cNvPr>
          <p:cNvSpPr/>
          <p:nvPr/>
        </p:nvSpPr>
        <p:spPr>
          <a:xfrm>
            <a:off x="5136750" y="1845185"/>
            <a:ext cx="4599294" cy="2857686"/>
          </a:xfrm>
          <a:prstGeom prst="wedgeEllipseCallout">
            <a:avLst>
              <a:gd name="adj1" fmla="val 39559"/>
              <a:gd name="adj2" fmla="val 52735"/>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Super, we zijn er geraakt! </a:t>
            </a:r>
            <a:r>
              <a:rPr lang="nl-BE" sz="2800" dirty="0"/>
              <a:t>Druk op de spatiebalk </a:t>
            </a:r>
            <a:r>
              <a:rPr lang="nl-BE" sz="2800" dirty="0" smtClean="0"/>
              <a:t>om de landing te starten!</a:t>
            </a:r>
            <a:endParaRPr lang="nl-BE" sz="2800" dirty="0"/>
          </a:p>
        </p:txBody>
      </p:sp>
    </p:spTree>
    <p:extLst>
      <p:ext uri="{BB962C8B-B14F-4D97-AF65-F5344CB8AC3E}">
        <p14:creationId xmlns:p14="http://schemas.microsoft.com/office/powerpoint/2010/main" val="3273470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2" name="Picture 1" descr="Maan, Astronomie, Luna, Eclipse, Crescent, Volle Maan"/>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9665" b="69981" l="34215" r="65567"/>
                    </a14:imgEffect>
                  </a14:imgLayer>
                </a14:imgProps>
              </a:ext>
              <a:ext uri="{28A0092B-C50C-407E-A947-70E740481C1C}">
                <a14:useLocalDpi xmlns:a14="http://schemas.microsoft.com/office/drawing/2010/main" val="0"/>
              </a:ext>
            </a:extLst>
          </a:blip>
          <a:srcRect l="30296" t="24625" r="30514" b="46484"/>
          <a:stretch/>
        </p:blipFill>
        <p:spPr bwMode="auto">
          <a:xfrm>
            <a:off x="-602413" y="2872410"/>
            <a:ext cx="8120841" cy="39855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cstate="print">
            <a:extLst>
              <a:ext uri="{BEBA8EAE-BF5A-486C-A8C5-ECC9F3942E4B}">
                <a14:imgProps xmlns:a14="http://schemas.microsoft.com/office/drawing/2010/main">
                  <a14:imgLayer r:embed="rId7">
                    <a14:imgEffect>
                      <a14:backgroundRemoval t="0" b="100000" l="0" r="100000">
                        <a14:foregroundMark x1="14647" y1="90558" x2="14647" y2="90558"/>
                        <a14:foregroundMark x1="85486" y1="83548" x2="85486" y2="83548"/>
                      </a14:backgroundRemoval>
                    </a14:imgEffect>
                  </a14:imgLayer>
                </a14:imgProps>
              </a:ext>
              <a:ext uri="{28A0092B-C50C-407E-A947-70E740481C1C}">
                <a14:useLocalDpi xmlns:a14="http://schemas.microsoft.com/office/drawing/2010/main" val="0"/>
              </a:ext>
            </a:extLst>
          </a:blip>
          <a:stretch>
            <a:fillRect/>
          </a:stretch>
        </p:blipFill>
        <p:spPr>
          <a:xfrm>
            <a:off x="5504299" y="2253184"/>
            <a:ext cx="2514805" cy="2340437"/>
          </a:xfrm>
          <a:prstGeom prst="rect">
            <a:avLst/>
          </a:prstGeom>
        </p:spPr>
      </p:pic>
      <p:pic>
        <p:nvPicPr>
          <p:cNvPr id="5" name="Picture 4"/>
          <p:cNvPicPr>
            <a:picLocks noChangeAspect="1"/>
          </p:cNvPicPr>
          <p:nvPr/>
        </p:nvPicPr>
        <p:blipFill>
          <a:blip r:embed="rId8">
            <a:extLst>
              <a:ext uri="{BEBA8EAE-BF5A-486C-A8C5-ECC9F3942E4B}">
                <a14:imgProps xmlns:a14="http://schemas.microsoft.com/office/drawing/2010/main">
                  <a14:imgLayer r:embed="rId9">
                    <a14:imgEffect>
                      <a14:backgroundRemoval t="9970" b="94562" l="4890" r="98502"/>
                    </a14:imgEffect>
                  </a14:imgLayer>
                </a14:imgProps>
              </a:ext>
            </a:extLst>
          </a:blip>
          <a:stretch>
            <a:fillRect/>
          </a:stretch>
        </p:blipFill>
        <p:spPr>
          <a:xfrm rot="21445858">
            <a:off x="2093205" y="1852862"/>
            <a:ext cx="2603799" cy="2039095"/>
          </a:xfrm>
          <a:prstGeom prst="rect">
            <a:avLst/>
          </a:prstGeom>
        </p:spPr>
      </p:pic>
      <p:sp>
        <p:nvSpPr>
          <p:cNvPr id="6" name="Oval Callout 5"/>
          <p:cNvSpPr/>
          <p:nvPr/>
        </p:nvSpPr>
        <p:spPr>
          <a:xfrm>
            <a:off x="7846003" y="156550"/>
            <a:ext cx="4201834" cy="4407141"/>
          </a:xfrm>
          <a:prstGeom prst="wedgeEllipseCallout">
            <a:avLst>
              <a:gd name="adj1" fmla="val -59878"/>
              <a:gd name="adj2" fmla="val 2332"/>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We zijn geland</a:t>
            </a:r>
            <a:r>
              <a:rPr lang="nl-BE" sz="2800" dirty="0" smtClean="0"/>
              <a:t>!</a:t>
            </a:r>
          </a:p>
          <a:p>
            <a:pPr algn="ctr"/>
            <a:endParaRPr lang="nl-BE" sz="2800" dirty="0"/>
          </a:p>
          <a:p>
            <a:pPr algn="ctr"/>
            <a:r>
              <a:rPr lang="nl-BE" sz="2800" dirty="0" smtClean="0"/>
              <a:t>Bedankt </a:t>
            </a:r>
            <a:r>
              <a:rPr lang="nl-BE" sz="2800" dirty="0"/>
              <a:t>voor je </a:t>
            </a:r>
            <a:r>
              <a:rPr lang="nl-BE" sz="2800" dirty="0" smtClean="0"/>
              <a:t>hulp, zonder </a:t>
            </a:r>
            <a:r>
              <a:rPr lang="nl-BE" sz="2800" dirty="0"/>
              <a:t>jou hadden we de planeet nooit gevonden! </a:t>
            </a:r>
          </a:p>
        </p:txBody>
      </p:sp>
    </p:spTree>
    <p:extLst>
      <p:ext uri="{BB962C8B-B14F-4D97-AF65-F5344CB8AC3E}">
        <p14:creationId xmlns:p14="http://schemas.microsoft.com/office/powerpoint/2010/main" val="1743358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aturation sat="107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5" cstate="print">
            <a:extLst>
              <a:ext uri="{BEBA8EAE-BF5A-486C-A8C5-ECC9F3942E4B}">
                <a14:imgProps xmlns:a14="http://schemas.microsoft.com/office/drawing/2010/main">
                  <a14:imgLayer r:embed="rId6">
                    <a14:imgEffect>
                      <a14:backgroundRemoval t="0" b="99512" l="0" r="99396">
                        <a14:foregroundMark x1="26157" y1="14258" x2="26157" y2="14258"/>
                        <a14:foregroundMark x1="44266" y1="13477" x2="44266" y2="13477"/>
                      </a14:backgroundRemoval>
                    </a14:imgEffect>
                  </a14:imgLayer>
                </a14:imgProps>
              </a:ext>
              <a:ext uri="{28A0092B-C50C-407E-A947-70E740481C1C}">
                <a14:useLocalDpi xmlns:a14="http://schemas.microsoft.com/office/drawing/2010/main" val="0"/>
              </a:ext>
            </a:extLst>
          </a:blip>
          <a:stretch>
            <a:fillRect/>
          </a:stretch>
        </p:blipFill>
        <p:spPr>
          <a:xfrm>
            <a:off x="9172956" y="637676"/>
            <a:ext cx="3019044" cy="6220324"/>
          </a:xfrm>
          <a:prstGeom prst="rect">
            <a:avLst/>
          </a:prstGeom>
        </p:spPr>
      </p:pic>
      <p:sp>
        <p:nvSpPr>
          <p:cNvPr id="3" name="Oval Callout 2"/>
          <p:cNvSpPr/>
          <p:nvPr/>
        </p:nvSpPr>
        <p:spPr>
          <a:xfrm>
            <a:off x="4703975" y="165926"/>
            <a:ext cx="4603030" cy="4396647"/>
          </a:xfrm>
          <a:prstGeom prst="wedgeEllipseCallout">
            <a:avLst>
              <a:gd name="adj1" fmla="val 55589"/>
              <a:gd name="adj2" fmla="val -6683"/>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a:t>Hier zie je een voorbeeld van de vallende sterren die we zullen tegenkomen. Zie je de ster die in de richting valt die het meest verschilt van de richting waarin de andere sterren vallen ?</a:t>
            </a:r>
          </a:p>
        </p:txBody>
      </p:sp>
      <p:pic>
        <p:nvPicPr>
          <p:cNvPr id="6" name="Picture 4" descr="Fig. 2. Top row: examples of the stimuli in Experiment 1; (A) Distractor standard deviati mean = 166, target orientation = 82 and (C) DSD = 15, distractor mean = 66, target orien distributions (in red) from the corresponding examples in the top row. (For interpretati version of this article.)"/>
          <p:cNvPicPr>
            <a:picLocks noChangeAspect="1" noChangeArrowheads="1"/>
          </p:cNvPicPr>
          <p:nvPr/>
        </p:nvPicPr>
        <p:blipFill rotWithShape="1">
          <a:blip r:embed="rId7">
            <a:extLst>
              <a:ext uri="{28A0092B-C50C-407E-A947-70E740481C1C}">
                <a14:useLocalDpi xmlns:a14="http://schemas.microsoft.com/office/drawing/2010/main" val="0"/>
              </a:ext>
            </a:extLst>
          </a:blip>
          <a:srcRect l="357" t="503" r="67798" b="50825"/>
          <a:stretch/>
        </p:blipFill>
        <p:spPr bwMode="auto">
          <a:xfrm>
            <a:off x="338947" y="1087522"/>
            <a:ext cx="4121706" cy="413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89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aturation sat="107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pic>
        <p:nvPicPr>
          <p:cNvPr id="6" name="Picture 4" descr="Fig. 2. Top row: examples of the stimuli in Experiment 1; (A) Distractor standard deviati mean = 166, target orientation = 82 and (C) DSD = 15, distractor mean = 66, target orien distributions (in red) from the corresponding examples in the top row. (For interpretati version of this article.)"/>
          <p:cNvPicPr>
            <a:picLocks noChangeAspect="1" noChangeArrowheads="1"/>
          </p:cNvPicPr>
          <p:nvPr/>
        </p:nvPicPr>
        <p:blipFill rotWithShape="1">
          <a:blip r:embed="rId5">
            <a:extLst>
              <a:ext uri="{28A0092B-C50C-407E-A947-70E740481C1C}">
                <a14:useLocalDpi xmlns:a14="http://schemas.microsoft.com/office/drawing/2010/main" val="0"/>
              </a:ext>
            </a:extLst>
          </a:blip>
          <a:srcRect l="357" t="503" r="67798" b="50825"/>
          <a:stretch/>
        </p:blipFill>
        <p:spPr bwMode="auto">
          <a:xfrm>
            <a:off x="350822" y="814389"/>
            <a:ext cx="4121706" cy="413762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cstate="print">
            <a:extLst>
              <a:ext uri="{BEBA8EAE-BF5A-486C-A8C5-ECC9F3942E4B}">
                <a14:imgProps xmlns:a14="http://schemas.microsoft.com/office/drawing/2010/main">
                  <a14:imgLayer r:embed="rId7">
                    <a14:imgEffect>
                      <a14:backgroundRemoval t="0" b="99512" l="0" r="99396">
                        <a14:foregroundMark x1="26157" y1="14258" x2="26157" y2="14258"/>
                        <a14:foregroundMark x1="44266" y1="13477" x2="44266" y2="13477"/>
                      </a14:backgroundRemoval>
                    </a14:imgEffect>
                  </a14:imgLayer>
                </a14:imgProps>
              </a:ext>
              <a:ext uri="{28A0092B-C50C-407E-A947-70E740481C1C}">
                <a14:useLocalDpi xmlns:a14="http://schemas.microsoft.com/office/drawing/2010/main" val="0"/>
              </a:ext>
            </a:extLst>
          </a:blip>
          <a:stretch>
            <a:fillRect/>
          </a:stretch>
        </p:blipFill>
        <p:spPr>
          <a:xfrm>
            <a:off x="9172956" y="637676"/>
            <a:ext cx="3019044" cy="6220324"/>
          </a:xfrm>
          <a:prstGeom prst="rect">
            <a:avLst/>
          </a:prstGeom>
        </p:spPr>
      </p:pic>
      <p:sp>
        <p:nvSpPr>
          <p:cNvPr id="3" name="Oval Callout 2"/>
          <p:cNvSpPr/>
          <p:nvPr/>
        </p:nvSpPr>
        <p:spPr>
          <a:xfrm>
            <a:off x="4722125" y="450375"/>
            <a:ext cx="4557584" cy="3534771"/>
          </a:xfrm>
          <a:prstGeom prst="wedgeEllipseCallout">
            <a:avLst>
              <a:gd name="adj1" fmla="val 55589"/>
              <a:gd name="adj2" fmla="val -6683"/>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a:t>Deze ster valt in de richting die het meest verschilt van de richting waarin de andere sterren vallen, dus dit is de meest </a:t>
            </a:r>
            <a:r>
              <a:rPr lang="nl-BE" sz="2400" dirty="0" smtClean="0"/>
              <a:t>verschillende ster</a:t>
            </a:r>
            <a:r>
              <a:rPr lang="nl-BE" sz="2400" dirty="0"/>
              <a:t>!  </a:t>
            </a:r>
          </a:p>
        </p:txBody>
      </p:sp>
      <p:sp>
        <p:nvSpPr>
          <p:cNvPr id="4" name="Ovaal 3">
            <a:extLst>
              <a:ext uri="{FF2B5EF4-FFF2-40B4-BE49-F238E27FC236}">
                <a16:creationId xmlns:a16="http://schemas.microsoft.com/office/drawing/2014/main" xmlns="" id="{78D7ACE0-33F0-F046-8E5F-86CC4A899C38}"/>
              </a:ext>
            </a:extLst>
          </p:cNvPr>
          <p:cNvSpPr/>
          <p:nvPr/>
        </p:nvSpPr>
        <p:spPr>
          <a:xfrm>
            <a:off x="1337481" y="2975212"/>
            <a:ext cx="586853" cy="6414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5430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aturation sat="107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backgroundRemoval t="9970" b="94562" l="4890" r="98502"/>
                    </a14:imgEffect>
                  </a14:imgLayer>
                </a14:imgProps>
              </a:ext>
            </a:extLst>
          </a:blip>
          <a:stretch>
            <a:fillRect/>
          </a:stretch>
        </p:blipFill>
        <p:spPr>
          <a:xfrm>
            <a:off x="5977605" y="-281269"/>
            <a:ext cx="7102750" cy="5562327"/>
          </a:xfrm>
          <a:prstGeom prst="rect">
            <a:avLst/>
          </a:prstGeom>
        </p:spPr>
      </p:pic>
      <p:pic>
        <p:nvPicPr>
          <p:cNvPr id="2" name="Picture 1"/>
          <p:cNvPicPr>
            <a:picLocks noChangeAspect="1"/>
          </p:cNvPicPr>
          <p:nvPr/>
        </p:nvPicPr>
        <p:blipFill>
          <a:blip r:embed="rId7" cstate="print">
            <a:extLst>
              <a:ext uri="{BEBA8EAE-BF5A-486C-A8C5-ECC9F3942E4B}">
                <a14:imgProps xmlns:a14="http://schemas.microsoft.com/office/drawing/2010/main">
                  <a14:imgLayer r:embed="rId8">
                    <a14:imgEffect>
                      <a14:backgroundRemoval t="0" b="99512" l="0" r="99396">
                        <a14:foregroundMark x1="26157" y1="14258" x2="26157" y2="14258"/>
                        <a14:foregroundMark x1="44266" y1="13477" x2="44266" y2="13477"/>
                      </a14:backgroundRemoval>
                    </a14:imgEffect>
                  </a14:imgLayer>
                </a14:imgProps>
              </a:ext>
              <a:ext uri="{28A0092B-C50C-407E-A947-70E740481C1C}">
                <a14:useLocalDpi xmlns:a14="http://schemas.microsoft.com/office/drawing/2010/main" val="0"/>
              </a:ext>
            </a:extLst>
          </a:blip>
          <a:stretch>
            <a:fillRect/>
          </a:stretch>
        </p:blipFill>
        <p:spPr>
          <a:xfrm>
            <a:off x="5085094" y="474829"/>
            <a:ext cx="3019044" cy="6220324"/>
          </a:xfrm>
          <a:prstGeom prst="rect">
            <a:avLst/>
          </a:prstGeom>
        </p:spPr>
      </p:pic>
      <p:sp>
        <p:nvSpPr>
          <p:cNvPr id="3" name="Oval Callout 2"/>
          <p:cNvSpPr/>
          <p:nvPr/>
        </p:nvSpPr>
        <p:spPr>
          <a:xfrm>
            <a:off x="83820" y="137160"/>
            <a:ext cx="5321808" cy="3370315"/>
          </a:xfrm>
          <a:prstGeom prst="wedgeEllipseCallout">
            <a:avLst>
              <a:gd name="adj1" fmla="val 55264"/>
              <a:gd name="adj2" fmla="val 3219"/>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Als we deze </a:t>
            </a:r>
            <a:r>
              <a:rPr lang="nl-BE" sz="2800" dirty="0" smtClean="0"/>
              <a:t>meest verschillende </a:t>
            </a:r>
            <a:r>
              <a:rPr lang="nl-BE" sz="2800" dirty="0"/>
              <a:t>sterren blijven volgen, zouden we moeten uitkomen bij de nieuwe </a:t>
            </a:r>
            <a:r>
              <a:rPr lang="nl-BE" sz="2800" dirty="0" smtClean="0"/>
              <a:t>planeet</a:t>
            </a:r>
            <a:r>
              <a:rPr lang="nl-BE" sz="2800" dirty="0"/>
              <a:t>! </a:t>
            </a:r>
          </a:p>
        </p:txBody>
      </p:sp>
    </p:spTree>
    <p:extLst>
      <p:ext uri="{BB962C8B-B14F-4D97-AF65-F5344CB8AC3E}">
        <p14:creationId xmlns:p14="http://schemas.microsoft.com/office/powerpoint/2010/main" val="46587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aturation sat="107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5">
            <a:extLst>
              <a:ext uri="{BEBA8EAE-BF5A-486C-A8C5-ECC9F3942E4B}">
                <a14:imgProps xmlns:a14="http://schemas.microsoft.com/office/drawing/2010/main">
                  <a14:imgLayer r:embed="rId6">
                    <a14:imgEffect>
                      <a14:backgroundRemoval t="9970" b="94562" l="4890" r="98502"/>
                    </a14:imgEffect>
                  </a14:imgLayer>
                </a14:imgProps>
              </a:ext>
            </a:extLst>
          </a:blip>
          <a:stretch>
            <a:fillRect/>
          </a:stretch>
        </p:blipFill>
        <p:spPr>
          <a:xfrm>
            <a:off x="5977605" y="-281269"/>
            <a:ext cx="7102750" cy="5562327"/>
          </a:xfrm>
          <a:prstGeom prst="rect">
            <a:avLst/>
          </a:prstGeom>
        </p:spPr>
      </p:pic>
      <p:pic>
        <p:nvPicPr>
          <p:cNvPr id="2" name="Picture 1"/>
          <p:cNvPicPr>
            <a:picLocks noChangeAspect="1"/>
          </p:cNvPicPr>
          <p:nvPr/>
        </p:nvPicPr>
        <p:blipFill>
          <a:blip r:embed="rId7" cstate="print">
            <a:extLst>
              <a:ext uri="{BEBA8EAE-BF5A-486C-A8C5-ECC9F3942E4B}">
                <a14:imgProps xmlns:a14="http://schemas.microsoft.com/office/drawing/2010/main">
                  <a14:imgLayer r:embed="rId8">
                    <a14:imgEffect>
                      <a14:backgroundRemoval t="0" b="99512" l="0" r="99396">
                        <a14:foregroundMark x1="26157" y1="14258" x2="26157" y2="14258"/>
                        <a14:foregroundMark x1="44266" y1="13477" x2="44266" y2="13477"/>
                      </a14:backgroundRemoval>
                    </a14:imgEffect>
                  </a14:imgLayer>
                </a14:imgProps>
              </a:ext>
              <a:ext uri="{28A0092B-C50C-407E-A947-70E740481C1C}">
                <a14:useLocalDpi xmlns:a14="http://schemas.microsoft.com/office/drawing/2010/main" val="0"/>
              </a:ext>
            </a:extLst>
          </a:blip>
          <a:stretch>
            <a:fillRect/>
          </a:stretch>
        </p:blipFill>
        <p:spPr>
          <a:xfrm>
            <a:off x="5579364" y="524256"/>
            <a:ext cx="3019044" cy="6220324"/>
          </a:xfrm>
          <a:prstGeom prst="rect">
            <a:avLst/>
          </a:prstGeom>
        </p:spPr>
      </p:pic>
      <p:sp>
        <p:nvSpPr>
          <p:cNvPr id="3" name="Oval Callout 2"/>
          <p:cNvSpPr/>
          <p:nvPr/>
        </p:nvSpPr>
        <p:spPr>
          <a:xfrm>
            <a:off x="1" y="0"/>
            <a:ext cx="5747656" cy="5250730"/>
          </a:xfrm>
          <a:prstGeom prst="wedgeEllipseCallout">
            <a:avLst>
              <a:gd name="adj1" fmla="val 55520"/>
              <a:gd name="adj2" fmla="val -15408"/>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Je kan ons ruimteschip besturen met de </a:t>
            </a:r>
            <a:r>
              <a:rPr lang="nl-BE" sz="2800" dirty="0" smtClean="0"/>
              <a:t>pijltjestoetsen. </a:t>
            </a:r>
            <a:r>
              <a:rPr lang="nl-BE" sz="2800" dirty="0"/>
              <a:t>Druk op het pijltje omhoog       als je de </a:t>
            </a:r>
            <a:r>
              <a:rPr lang="nl-BE" sz="2800" dirty="0" smtClean="0"/>
              <a:t>meest verschillende </a:t>
            </a:r>
            <a:r>
              <a:rPr lang="nl-BE" sz="2800" dirty="0"/>
              <a:t>ster in de bovenste helft van het scherm ziet en op het pijltje omlaag        als je ze in de onderste helft van het scherm ziet</a:t>
            </a:r>
          </a:p>
        </p:txBody>
      </p:sp>
      <p:pic>
        <p:nvPicPr>
          <p:cNvPr id="5" name="Picture 4" descr="Gerelateerde afbeeldi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59858" y="3544452"/>
            <a:ext cx="393065" cy="39306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fbeeldingsresultaat voor up key"/>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35850" y="1824400"/>
            <a:ext cx="386020" cy="38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12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saturation sat="107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pic>
        <p:nvPicPr>
          <p:cNvPr id="13" name="Picture 4" descr="Fig. 2. Top row: examples of the stimuli in Experiment 1; (A) Distractor standard deviati mean = 166, target orientation = 82 and (C) DSD = 15, distractor mean = 66, target orien distributions (in red) from the corresponding examples in the top row. (For interpretati version of this article.)"/>
          <p:cNvPicPr>
            <a:picLocks noChangeAspect="1" noChangeArrowheads="1"/>
          </p:cNvPicPr>
          <p:nvPr/>
        </p:nvPicPr>
        <p:blipFill rotWithShape="1">
          <a:blip r:embed="rId5">
            <a:extLst>
              <a:ext uri="{28A0092B-C50C-407E-A947-70E740481C1C}">
                <a14:useLocalDpi xmlns:a14="http://schemas.microsoft.com/office/drawing/2010/main" val="0"/>
              </a:ext>
            </a:extLst>
          </a:blip>
          <a:srcRect l="357" t="503" r="67798" b="50825"/>
          <a:stretch/>
        </p:blipFill>
        <p:spPr bwMode="auto">
          <a:xfrm>
            <a:off x="658703" y="817609"/>
            <a:ext cx="4121706" cy="4137621"/>
          </a:xfrm>
          <a:prstGeom prst="rect">
            <a:avLst/>
          </a:prstGeom>
          <a:noFill/>
          <a:extLst>
            <a:ext uri="{909E8E84-426E-40DD-AFC4-6F175D3DCCD1}">
              <a14:hiddenFill xmlns:a14="http://schemas.microsoft.com/office/drawing/2010/main">
                <a:solidFill>
                  <a:srgbClr val="FFFFFF"/>
                </a:solidFill>
              </a14:hiddenFill>
            </a:ext>
          </a:extLst>
        </p:spPr>
      </p:pic>
      <p:sp>
        <p:nvSpPr>
          <p:cNvPr id="14" name="Ovaal 3">
            <a:extLst>
              <a:ext uri="{FF2B5EF4-FFF2-40B4-BE49-F238E27FC236}">
                <a16:creationId xmlns:a16="http://schemas.microsoft.com/office/drawing/2014/main" xmlns="" id="{78D7ACE0-33F0-F046-8E5F-86CC4A899C38}"/>
              </a:ext>
            </a:extLst>
          </p:cNvPr>
          <p:cNvSpPr/>
          <p:nvPr/>
        </p:nvSpPr>
        <p:spPr>
          <a:xfrm>
            <a:off x="1645362" y="2978432"/>
            <a:ext cx="586853" cy="6414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2" name="Picture 1"/>
          <p:cNvPicPr>
            <a:picLocks noChangeAspect="1"/>
          </p:cNvPicPr>
          <p:nvPr/>
        </p:nvPicPr>
        <p:blipFill>
          <a:blip r:embed="rId6" cstate="print">
            <a:extLst>
              <a:ext uri="{BEBA8EAE-BF5A-486C-A8C5-ECC9F3942E4B}">
                <a14:imgProps xmlns:a14="http://schemas.microsoft.com/office/drawing/2010/main">
                  <a14:imgLayer r:embed="rId7">
                    <a14:imgEffect>
                      <a14:backgroundRemoval t="0" b="99512" l="0" r="99396">
                        <a14:foregroundMark x1="26157" y1="14258" x2="26157" y2="14258"/>
                        <a14:foregroundMark x1="44266" y1="13477" x2="44266" y2="13477"/>
                      </a14:backgroundRemoval>
                    </a14:imgEffect>
                  </a14:imgLayer>
                </a14:imgProps>
              </a:ext>
              <a:ext uri="{28A0092B-C50C-407E-A947-70E740481C1C}">
                <a14:useLocalDpi xmlns:a14="http://schemas.microsoft.com/office/drawing/2010/main" val="0"/>
              </a:ext>
            </a:extLst>
          </a:blip>
          <a:stretch>
            <a:fillRect/>
          </a:stretch>
        </p:blipFill>
        <p:spPr>
          <a:xfrm>
            <a:off x="9172956" y="715493"/>
            <a:ext cx="3019044" cy="6220324"/>
          </a:xfrm>
          <a:prstGeom prst="rect">
            <a:avLst/>
          </a:prstGeom>
        </p:spPr>
      </p:pic>
      <p:sp>
        <p:nvSpPr>
          <p:cNvPr id="3" name="Oval Callout 2"/>
          <p:cNvSpPr/>
          <p:nvPr/>
        </p:nvSpPr>
        <p:spPr>
          <a:xfrm>
            <a:off x="4855464" y="62231"/>
            <a:ext cx="4555236" cy="4129587"/>
          </a:xfrm>
          <a:prstGeom prst="wedgeEllipseCallout">
            <a:avLst>
              <a:gd name="adj1" fmla="val 55999"/>
              <a:gd name="adj2" fmla="val -36"/>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a:t>In dit voorbeeld zou je dus op het pijltje naar beneden       moeten drukken. </a:t>
            </a:r>
          </a:p>
          <a:p>
            <a:pPr algn="ctr"/>
            <a:r>
              <a:rPr lang="nl-BE" sz="2400" dirty="0"/>
              <a:t>Om de planeet te vinden is het belangrijk dat je zo snel </a:t>
            </a:r>
            <a:r>
              <a:rPr lang="nl-BE" sz="2400" dirty="0" smtClean="0"/>
              <a:t>mogelijk en zo juist mogelijk antwoordt.   </a:t>
            </a:r>
            <a:endParaRPr lang="nl-BE" sz="2400" dirty="0"/>
          </a:p>
        </p:txBody>
      </p:sp>
      <p:pic>
        <p:nvPicPr>
          <p:cNvPr id="9" name="Picture 4" descr="Gerelateerde afbeeldi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17642" y="1220088"/>
            <a:ext cx="386359" cy="38635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a:stCxn id="13" idx="1"/>
            <a:endCxn id="13" idx="3"/>
          </p:cNvCxnSpPr>
          <p:nvPr/>
        </p:nvCxnSpPr>
        <p:spPr>
          <a:xfrm>
            <a:off x="658703" y="2886420"/>
            <a:ext cx="4121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00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2" name="Picture 2" descr="Fig. 10. Top row: example stimuli in Experiment 2; (A) Gauss10, distractor mean = 163 deg, target orientation = 71 deg; B: Gauss15 = 15 deg, distractor mean = 103 deg, target orientation = 15 deg; C: Uniform, distractor mean = 123 deg, target orientation = 61 deg. Bottom row: target (in blue) and distribution of distractors (in red) from the examples in the top row. (For interpretation of the references to color in this figure legend, the reader is referred to the web version of this article.)"/>
          <p:cNvPicPr>
            <a:picLocks noChangeAspect="1" noChangeArrowheads="1"/>
          </p:cNvPicPr>
          <p:nvPr/>
        </p:nvPicPr>
        <p:blipFill rotWithShape="1">
          <a:blip r:embed="rId3">
            <a:extLst>
              <a:ext uri="{28A0092B-C50C-407E-A947-70E740481C1C}">
                <a14:useLocalDpi xmlns:a14="http://schemas.microsoft.com/office/drawing/2010/main" val="0"/>
              </a:ext>
            </a:extLst>
          </a:blip>
          <a:srcRect l="100" t="554" r="68036" b="42373"/>
          <a:stretch/>
        </p:blipFill>
        <p:spPr bwMode="auto">
          <a:xfrm>
            <a:off x="701838" y="855023"/>
            <a:ext cx="4157058" cy="41025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cstate="print">
            <a:extLst>
              <a:ext uri="{BEBA8EAE-BF5A-486C-A8C5-ECC9F3942E4B}">
                <a14:imgProps xmlns:a14="http://schemas.microsoft.com/office/drawing/2010/main">
                  <a14:imgLayer r:embed="rId5">
                    <a14:imgEffect>
                      <a14:backgroundRemoval t="0" b="99512" l="0" r="99396">
                        <a14:foregroundMark x1="26157" y1="14258" x2="26157" y2="14258"/>
                        <a14:foregroundMark x1="44266" y1="13477" x2="44266" y2="13477"/>
                      </a14:backgroundRemoval>
                    </a14:imgEffect>
                  </a14:imgLayer>
                </a14:imgProps>
              </a:ext>
              <a:ext uri="{28A0092B-C50C-407E-A947-70E740481C1C}">
                <a14:useLocalDpi xmlns:a14="http://schemas.microsoft.com/office/drawing/2010/main" val="0"/>
              </a:ext>
            </a:extLst>
          </a:blip>
          <a:stretch>
            <a:fillRect/>
          </a:stretch>
        </p:blipFill>
        <p:spPr>
          <a:xfrm>
            <a:off x="9172956" y="715493"/>
            <a:ext cx="3019044" cy="6220324"/>
          </a:xfrm>
          <a:prstGeom prst="rect">
            <a:avLst/>
          </a:prstGeom>
        </p:spPr>
      </p:pic>
      <p:sp>
        <p:nvSpPr>
          <p:cNvPr id="4" name="Oval Callout 3"/>
          <p:cNvSpPr/>
          <p:nvPr/>
        </p:nvSpPr>
        <p:spPr>
          <a:xfrm>
            <a:off x="5291528" y="1068779"/>
            <a:ext cx="4119172" cy="2618801"/>
          </a:xfrm>
          <a:prstGeom prst="wedgeEllipseCallout">
            <a:avLst>
              <a:gd name="adj1" fmla="val 55999"/>
              <a:gd name="adj2" fmla="val -36"/>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a:t>In dit voorbeeld zou je </a:t>
            </a:r>
            <a:r>
              <a:rPr lang="nl-BE" sz="2400" dirty="0" smtClean="0"/>
              <a:t>op </a:t>
            </a:r>
            <a:r>
              <a:rPr lang="nl-BE" sz="2400" dirty="0"/>
              <a:t>het pijltje naar </a:t>
            </a:r>
            <a:r>
              <a:rPr lang="nl-BE" sz="2400" dirty="0" smtClean="0"/>
              <a:t>boven       </a:t>
            </a:r>
            <a:r>
              <a:rPr lang="nl-BE" sz="2400" dirty="0"/>
              <a:t>moeten drukken. </a:t>
            </a:r>
          </a:p>
        </p:txBody>
      </p:sp>
      <p:pic>
        <p:nvPicPr>
          <p:cNvPr id="6" name="Picture 2" descr="Afbeeldingsresultaat voor up ke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39232" y="2347757"/>
            <a:ext cx="386020" cy="386020"/>
          </a:xfrm>
          <a:prstGeom prst="rect">
            <a:avLst/>
          </a:prstGeom>
          <a:noFill/>
          <a:extLst>
            <a:ext uri="{909E8E84-426E-40DD-AFC4-6F175D3DCCD1}">
              <a14:hiddenFill xmlns:a14="http://schemas.microsoft.com/office/drawing/2010/main">
                <a:solidFill>
                  <a:srgbClr val="FFFFFF"/>
                </a:solidFill>
              </a14:hiddenFill>
            </a:ext>
          </a:extLst>
        </p:spPr>
      </p:pic>
      <p:sp>
        <p:nvSpPr>
          <p:cNvPr id="7" name="Ovaal 5">
            <a:extLst>
              <a:ext uri="{FF2B5EF4-FFF2-40B4-BE49-F238E27FC236}">
                <a16:creationId xmlns:a16="http://schemas.microsoft.com/office/drawing/2014/main" xmlns="" id="{329FD0F1-1184-8642-B2F6-587A0AAD032B}"/>
              </a:ext>
            </a:extLst>
          </p:cNvPr>
          <p:cNvSpPr/>
          <p:nvPr/>
        </p:nvSpPr>
        <p:spPr>
          <a:xfrm>
            <a:off x="1580789" y="2127024"/>
            <a:ext cx="586853" cy="64144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8" name="Straight Connector 7"/>
          <p:cNvCxnSpPr>
            <a:stCxn id="2" idx="1"/>
            <a:endCxn id="2" idx="3"/>
          </p:cNvCxnSpPr>
          <p:nvPr/>
        </p:nvCxnSpPr>
        <p:spPr>
          <a:xfrm>
            <a:off x="701838" y="2906307"/>
            <a:ext cx="41570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06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107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9970" b="94562" l="4890" r="98502"/>
                    </a14:imgEffect>
                  </a14:imgLayer>
                </a14:imgProps>
              </a:ext>
            </a:extLst>
          </a:blip>
          <a:stretch>
            <a:fillRect/>
          </a:stretch>
        </p:blipFill>
        <p:spPr>
          <a:xfrm>
            <a:off x="5977605" y="-281269"/>
            <a:ext cx="7102750" cy="5562327"/>
          </a:xfrm>
          <a:prstGeom prst="rect">
            <a:avLst/>
          </a:prstGeom>
        </p:spPr>
      </p:pic>
      <p:pic>
        <p:nvPicPr>
          <p:cNvPr id="3" name="Picture 2"/>
          <p:cNvPicPr>
            <a:picLocks noChangeAspect="1"/>
          </p:cNvPicPr>
          <p:nvPr/>
        </p:nvPicPr>
        <p:blipFill>
          <a:blip r:embed="rId6" cstate="print">
            <a:extLst>
              <a:ext uri="{BEBA8EAE-BF5A-486C-A8C5-ECC9F3942E4B}">
                <a14:imgProps xmlns:a14="http://schemas.microsoft.com/office/drawing/2010/main">
                  <a14:imgLayer r:embed="rId7">
                    <a14:imgEffect>
                      <a14:backgroundRemoval t="0" b="99512" l="0" r="99396">
                        <a14:foregroundMark x1="26157" y1="14258" x2="26157" y2="14258"/>
                        <a14:foregroundMark x1="44266" y1="13477" x2="44266" y2="13477"/>
                      </a14:backgroundRemoval>
                    </a14:imgEffect>
                  </a14:imgLayer>
                </a14:imgProps>
              </a:ext>
              <a:ext uri="{28A0092B-C50C-407E-A947-70E740481C1C}">
                <a14:useLocalDpi xmlns:a14="http://schemas.microsoft.com/office/drawing/2010/main" val="0"/>
              </a:ext>
            </a:extLst>
          </a:blip>
          <a:stretch>
            <a:fillRect/>
          </a:stretch>
        </p:blipFill>
        <p:spPr>
          <a:xfrm>
            <a:off x="5579364" y="524256"/>
            <a:ext cx="3019044" cy="6220324"/>
          </a:xfrm>
          <a:prstGeom prst="rect">
            <a:avLst/>
          </a:prstGeom>
        </p:spPr>
      </p:pic>
      <p:sp>
        <p:nvSpPr>
          <p:cNvPr id="4" name="Oval Callout 3"/>
          <p:cNvSpPr/>
          <p:nvPr/>
        </p:nvSpPr>
        <p:spPr>
          <a:xfrm>
            <a:off x="83820" y="137160"/>
            <a:ext cx="5321808" cy="4736592"/>
          </a:xfrm>
          <a:prstGeom prst="wedgeEllipseCallout">
            <a:avLst>
              <a:gd name="adj1" fmla="val 55520"/>
              <a:gd name="adj2" fmla="val -15408"/>
            </a:avLst>
          </a:prstGeom>
          <a:gradFill flip="none" rotWithShape="1">
            <a:gsLst>
              <a:gs pos="0">
                <a:schemeClr val="tx1">
                  <a:lumMod val="50000"/>
                  <a:lumOff val="50000"/>
                  <a:shade val="30000"/>
                  <a:satMod val="115000"/>
                </a:schemeClr>
              </a:gs>
              <a:gs pos="50000">
                <a:schemeClr val="tx1">
                  <a:lumMod val="50000"/>
                  <a:lumOff val="50000"/>
                  <a:shade val="67500"/>
                  <a:satMod val="115000"/>
                </a:schemeClr>
              </a:gs>
              <a:gs pos="100000">
                <a:schemeClr val="tx1">
                  <a:lumMod val="50000"/>
                  <a:lumOff val="50000"/>
                  <a:shade val="100000"/>
                  <a:satMod val="115000"/>
                </a:schemeClr>
              </a:gs>
            </a:gsLst>
            <a:lin ang="189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a:t>Vanboven aan je scherm zal je je score zien. Hoe hoger je score, hoe dichter we bij de planeet komen. </a:t>
            </a:r>
          </a:p>
        </p:txBody>
      </p:sp>
    </p:spTree>
    <p:extLst>
      <p:ext uri="{BB962C8B-B14F-4D97-AF65-F5344CB8AC3E}">
        <p14:creationId xmlns:p14="http://schemas.microsoft.com/office/powerpoint/2010/main" val="2382567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1187</Words>
  <Application>Microsoft Office PowerPoint</Application>
  <PresentationFormat>Widescreen</PresentationFormat>
  <Paragraphs>69</Paragraphs>
  <Slides>26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KU Leuven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Lemmens</dc:creator>
  <cp:lastModifiedBy>user</cp:lastModifiedBy>
  <cp:revision>34</cp:revision>
  <dcterms:created xsi:type="dcterms:W3CDTF">2018-03-28T14:59:01Z</dcterms:created>
  <dcterms:modified xsi:type="dcterms:W3CDTF">2018-07-30T08:00:34Z</dcterms:modified>
</cp:coreProperties>
</file>