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F76E2-8A6A-4F7E-99E6-1CCC1EEBDA42}" v="3402" dt="2023-05-12T01:22:31.126"/>
    <p1510:client id="{AAFB57E9-BD38-4C0D-BE27-0A3F8E2CE4D0}" v="82" dt="2023-05-10T02:29:31.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13" d="100"/>
          <a:sy n="113"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11/2/2023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281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150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11/2/2023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507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604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39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457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193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047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11/2/2023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2838480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507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61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11/2/2023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188659315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ida.nih.gov/es/node/1806"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6">
            <a:extLst>
              <a:ext uri="{FF2B5EF4-FFF2-40B4-BE49-F238E27FC236}">
                <a16:creationId xmlns:a16="http://schemas.microsoft.com/office/drawing/2014/main" id="{45B2845D-CE63-7526-ABBB-8AC883C8204F}"/>
              </a:ext>
            </a:extLst>
          </p:cNvPr>
          <p:cNvPicPr>
            <a:picLocks noChangeAspect="1"/>
          </p:cNvPicPr>
          <p:nvPr/>
        </p:nvPicPr>
        <p:blipFill rotWithShape="1">
          <a:blip r:embed="rId2"/>
          <a:srcRect t="3399" b="12015"/>
          <a:stretch/>
        </p:blipFill>
        <p:spPr>
          <a:xfrm>
            <a:off x="20" y="1"/>
            <a:ext cx="12191980" cy="6857999"/>
          </a:xfrm>
          <a:prstGeom prst="rect">
            <a:avLst/>
          </a:prstGeom>
        </p:spPr>
      </p:pic>
      <p:sp>
        <p:nvSpPr>
          <p:cNvPr id="83" name="Rectangle">
            <a:extLst>
              <a:ext uri="{FF2B5EF4-FFF2-40B4-BE49-F238E27FC236}">
                <a16:creationId xmlns:a16="http://schemas.microsoft.com/office/drawing/2014/main" id="{8B80D579-AC08-8D49-BB6A-21123F80B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ítulo 1">
            <a:extLst>
              <a:ext uri="{FF2B5EF4-FFF2-40B4-BE49-F238E27FC236}">
                <a16:creationId xmlns:a16="http://schemas.microsoft.com/office/drawing/2014/main" id="{892750D7-24A8-49FA-A959-E247A4E3585A}"/>
              </a:ext>
            </a:extLst>
          </p:cNvPr>
          <p:cNvSpPr>
            <a:spLocks noGrp="1"/>
          </p:cNvSpPr>
          <p:nvPr>
            <p:ph type="ctrTitle"/>
          </p:nvPr>
        </p:nvSpPr>
        <p:spPr>
          <a:xfrm>
            <a:off x="565150" y="768334"/>
            <a:ext cx="6969505" cy="2866405"/>
          </a:xfrm>
        </p:spPr>
        <p:txBody>
          <a:bodyPr>
            <a:normAutofit/>
          </a:bodyPr>
          <a:lstStyle/>
          <a:p>
            <a:r>
              <a:rPr lang="es-MX" sz="6600" b="0">
                <a:latin typeface="Comic Sans MS"/>
                <a:cs typeface="Calibri Light"/>
              </a:rPr>
              <a:t>LAS DROGAS</a:t>
            </a:r>
            <a:r>
              <a:rPr lang="es-MX" sz="6600"/>
              <a:t> </a:t>
            </a:r>
          </a:p>
        </p:txBody>
      </p:sp>
      <p:sp>
        <p:nvSpPr>
          <p:cNvPr id="3" name="Subtítulo 2">
            <a:extLst>
              <a:ext uri="{FF2B5EF4-FFF2-40B4-BE49-F238E27FC236}">
                <a16:creationId xmlns:a16="http://schemas.microsoft.com/office/drawing/2014/main" id="{222436C3-4762-4542-9B41-D8B4CC95F6DE}"/>
              </a:ext>
            </a:extLst>
          </p:cNvPr>
          <p:cNvSpPr>
            <a:spLocks noGrp="1"/>
          </p:cNvSpPr>
          <p:nvPr>
            <p:ph type="subTitle" idx="1"/>
          </p:nvPr>
        </p:nvSpPr>
        <p:spPr>
          <a:xfrm>
            <a:off x="565150" y="4283239"/>
            <a:ext cx="6969505" cy="1475177"/>
          </a:xfrm>
        </p:spPr>
        <p:txBody>
          <a:bodyPr>
            <a:normAutofit/>
          </a:bodyPr>
          <a:lstStyle/>
          <a:p>
            <a:r>
              <a:rPr lang="es-MX" sz="3200" i="1" dirty="0">
                <a:latin typeface="Comic Sans MS"/>
              </a:rPr>
              <a:t>Las drogas truncan tu proyecto de vida y podrían matarte </a:t>
            </a:r>
          </a:p>
        </p:txBody>
      </p:sp>
      <p:cxnSp>
        <p:nvCxnSpPr>
          <p:cNvPr id="85" name="Straight Connector 84">
            <a:extLst>
              <a:ext uri="{FF2B5EF4-FFF2-40B4-BE49-F238E27FC236}">
                <a16:creationId xmlns:a16="http://schemas.microsoft.com/office/drawing/2014/main" id="{EC392F51-F23E-E242-9750-A5B1F128E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30577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0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5A9D9F18-160A-EF8B-7C84-10F356120963}"/>
              </a:ext>
            </a:extLst>
          </p:cNvPr>
          <p:cNvPicPr>
            <a:picLocks noChangeAspect="1"/>
          </p:cNvPicPr>
          <p:nvPr/>
        </p:nvPicPr>
        <p:blipFill rotWithShape="1">
          <a:blip r:embed="rId2"/>
          <a:srcRect t="3399" b="12015"/>
          <a:stretch/>
        </p:blipFill>
        <p:spPr>
          <a:xfrm>
            <a:off x="20" y="1"/>
            <a:ext cx="12191980" cy="6857999"/>
          </a:xfrm>
          <a:prstGeom prst="rect">
            <a:avLst/>
          </a:prstGeom>
        </p:spPr>
      </p:pic>
      <p:sp>
        <p:nvSpPr>
          <p:cNvPr id="4" name="CuadroTexto 3">
            <a:extLst>
              <a:ext uri="{FF2B5EF4-FFF2-40B4-BE49-F238E27FC236}">
                <a16:creationId xmlns:a16="http://schemas.microsoft.com/office/drawing/2014/main" id="{00D1E9AC-EFE6-B5B0-5BD8-FEB2E4E8914B}"/>
              </a:ext>
            </a:extLst>
          </p:cNvPr>
          <p:cNvSpPr txBox="1"/>
          <p:nvPr/>
        </p:nvSpPr>
        <p:spPr>
          <a:xfrm>
            <a:off x="2803207" y="707517"/>
            <a:ext cx="8310868" cy="70788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4000" b="1" dirty="0">
                <a:latin typeface="Arial"/>
                <a:cs typeface="Arial"/>
              </a:rPr>
              <a:t>¿ QUE ES LA METANFETAMINA ?</a:t>
            </a:r>
          </a:p>
        </p:txBody>
      </p:sp>
      <p:sp>
        <p:nvSpPr>
          <p:cNvPr id="5" name="CuadroTexto 4">
            <a:extLst>
              <a:ext uri="{FF2B5EF4-FFF2-40B4-BE49-F238E27FC236}">
                <a16:creationId xmlns:a16="http://schemas.microsoft.com/office/drawing/2014/main" id="{F203B8F7-A323-1C03-9E3D-F41E3F852353}"/>
              </a:ext>
            </a:extLst>
          </p:cNvPr>
          <p:cNvSpPr txBox="1"/>
          <p:nvPr/>
        </p:nvSpPr>
        <p:spPr>
          <a:xfrm>
            <a:off x="1160025" y="1528162"/>
            <a:ext cx="988594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sz="2000" b="1" dirty="0">
                <a:latin typeface="Arial"/>
                <a:ea typeface="+mn-lt"/>
                <a:cs typeface="+mn-lt"/>
              </a:rPr>
              <a:t>La metanfetamina es un estimulante poderoso y sumamente adictivo que afecta el sistema nervioso central. Es un polvo blanco cristalino, inodoro y de sabor amargo, que se disuelve fácilmente en agua o alcohol. </a:t>
            </a:r>
            <a:r>
              <a:rPr lang="es-MX" sz="2000" b="1" dirty="0">
                <a:ea typeface="+mn-lt"/>
                <a:cs typeface="+mn-lt"/>
              </a:rPr>
              <a:t>La metanfetamina se creó a principios del siglo XX a partir de la droga original anfetamina, y al comienzo se utilizó en descongestivos nasales e inhaladores bronquiales.  </a:t>
            </a:r>
            <a:endParaRPr lang="es-MX" sz="2000" b="1" dirty="0">
              <a:latin typeface="Arial"/>
              <a:ea typeface="+mn-lt"/>
              <a:cs typeface="+mn-lt"/>
            </a:endParaRPr>
          </a:p>
          <a:p>
            <a:pPr algn="just"/>
            <a:endParaRPr lang="es-MX" sz="2000" b="1" dirty="0">
              <a:ea typeface="+mn-lt"/>
              <a:cs typeface="+mn-lt"/>
            </a:endParaRPr>
          </a:p>
          <a:p>
            <a:pPr algn="just"/>
            <a:r>
              <a:rPr lang="es-MX" sz="2000" b="1" dirty="0">
                <a:ea typeface="+mn-lt"/>
                <a:cs typeface="+mn-lt"/>
              </a:rPr>
              <a:t> Al igual que la anfetamina, causa un aumento en la actividad y la locuacidad, disminuye el apetito y genera una sensación placentera de bienestar y euforia. Sin embargo, la metanfetamina se distingue de la anfetamina en que, a dosis comparables, las cantidades de metanfetamina que llegan al cerebro son mucho mayores, por lo que es un estimulante más potente.</a:t>
            </a:r>
            <a:r>
              <a:rPr lang="es-MX" sz="2000" b="1" baseline="30000" dirty="0">
                <a:ea typeface="+mn-lt"/>
                <a:cs typeface="+mn-lt"/>
                <a:hlinkClick r:id="rId3">
                  <a:extLst>
                    <a:ext uri="{A12FA001-AC4F-418D-AE19-62706E023703}">
                      <ahyp:hlinkClr xmlns:ahyp="http://schemas.microsoft.com/office/drawing/2018/hyperlinkcolor" val="tx"/>
                    </a:ext>
                  </a:extLst>
                </a:hlinkClick>
              </a:rPr>
              <a:t>38</a:t>
            </a:r>
            <a:r>
              <a:rPr lang="es-MX" sz="2000" b="1" dirty="0">
                <a:ea typeface="+mn-lt"/>
                <a:cs typeface="+mn-lt"/>
              </a:rPr>
              <a:t> También sus efectos son más duraderos y causan más daño al sistema nervioso central.</a:t>
            </a:r>
            <a:r>
              <a:rPr lang="es-MX" sz="2000" b="1" baseline="30000" dirty="0">
                <a:ea typeface="+mn-lt"/>
                <a:cs typeface="+mn-lt"/>
                <a:hlinkClick r:id="rId3">
                  <a:extLst>
                    <a:ext uri="{A12FA001-AC4F-418D-AE19-62706E023703}">
                      <ahyp:hlinkClr xmlns:ahyp="http://schemas.microsoft.com/office/drawing/2018/hyperlinkcolor" val="tx"/>
                    </a:ext>
                  </a:extLst>
                </a:hlinkClick>
              </a:rPr>
              <a:t>39</a:t>
            </a:r>
            <a:r>
              <a:rPr lang="es-MX" sz="2000" b="1" dirty="0">
                <a:ea typeface="+mn-lt"/>
                <a:cs typeface="+mn-lt"/>
              </a:rPr>
              <a:t> Estas características la convierten en una droga con un gran potencial de ser utilizada indebidamente en gran escala.</a:t>
            </a:r>
            <a:endParaRPr lang="es-MX" sz="2000" b="1">
              <a:latin typeface="Arial"/>
              <a:ea typeface="+mn-lt"/>
              <a:cs typeface="+mn-lt"/>
            </a:endParaRPr>
          </a:p>
          <a:p>
            <a:endParaRPr lang="es-MX" sz="2000" b="1" dirty="0">
              <a:latin typeface="Arial"/>
            </a:endParaRPr>
          </a:p>
        </p:txBody>
      </p:sp>
    </p:spTree>
    <p:extLst>
      <p:ext uri="{BB962C8B-B14F-4D97-AF65-F5344CB8AC3E}">
        <p14:creationId xmlns:p14="http://schemas.microsoft.com/office/powerpoint/2010/main" val="1841987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36DA9130-AF81-CA97-B0C8-A6BB5D4F2841}"/>
              </a:ext>
            </a:extLst>
          </p:cNvPr>
          <p:cNvPicPr>
            <a:picLocks noChangeAspect="1"/>
          </p:cNvPicPr>
          <p:nvPr/>
        </p:nvPicPr>
        <p:blipFill rotWithShape="1">
          <a:blip r:embed="rId2"/>
          <a:srcRect t="3399" b="12015"/>
          <a:stretch/>
        </p:blipFill>
        <p:spPr>
          <a:xfrm>
            <a:off x="-57489" y="1"/>
            <a:ext cx="12191980" cy="6857999"/>
          </a:xfrm>
          <a:prstGeom prst="rect">
            <a:avLst/>
          </a:prstGeom>
        </p:spPr>
      </p:pic>
      <p:sp>
        <p:nvSpPr>
          <p:cNvPr id="4" name="CuadroTexto 3">
            <a:extLst>
              <a:ext uri="{FF2B5EF4-FFF2-40B4-BE49-F238E27FC236}">
                <a16:creationId xmlns:a16="http://schemas.microsoft.com/office/drawing/2014/main" id="{289461AB-CD7D-0741-768C-70B9E4E06A60}"/>
              </a:ext>
            </a:extLst>
          </p:cNvPr>
          <p:cNvSpPr txBox="1"/>
          <p:nvPr/>
        </p:nvSpPr>
        <p:spPr>
          <a:xfrm>
            <a:off x="2165306" y="513801"/>
            <a:ext cx="80017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4000" b="1" dirty="0">
                <a:latin typeface="Arial"/>
                <a:cs typeface="Arial"/>
              </a:rPr>
              <a:t>USO DE LA METANFETAMINA </a:t>
            </a:r>
          </a:p>
        </p:txBody>
      </p:sp>
      <p:sp>
        <p:nvSpPr>
          <p:cNvPr id="5" name="CuadroTexto 4">
            <a:extLst>
              <a:ext uri="{FF2B5EF4-FFF2-40B4-BE49-F238E27FC236}">
                <a16:creationId xmlns:a16="http://schemas.microsoft.com/office/drawing/2014/main" id="{CA8B1CFF-3E7B-25EE-6573-A7012597CFB7}"/>
              </a:ext>
            </a:extLst>
          </p:cNvPr>
          <p:cNvSpPr txBox="1"/>
          <p:nvPr/>
        </p:nvSpPr>
        <p:spPr>
          <a:xfrm>
            <a:off x="802104" y="1985210"/>
            <a:ext cx="1044742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s-MX" sz="2000" b="1" dirty="0">
                <a:latin typeface="Open Sans"/>
                <a:ea typeface="Open Sans"/>
                <a:cs typeface="Open Sans"/>
              </a:rPr>
              <a:t>La metanfetamina es una droga estimulante químicamente similar a la anfetamina, un fármaco que se utiliza para el tratamiento del trastorno de déficit de atención e hiperactividad (TDAH) y la narcolepsia.</a:t>
            </a:r>
          </a:p>
          <a:p>
            <a:pPr marL="285750" indent="-285750">
              <a:buFont typeface="Wingdings"/>
              <a:buChar char="§"/>
            </a:pPr>
            <a:endParaRPr lang="es-MX" sz="2000" b="1" dirty="0">
              <a:latin typeface="Open Sans"/>
              <a:ea typeface="Open Sans"/>
              <a:cs typeface="Open Sans"/>
            </a:endParaRPr>
          </a:p>
          <a:p>
            <a:pPr marL="285750" indent="-285750">
              <a:buFont typeface="Wingdings"/>
              <a:buChar char="§"/>
            </a:pPr>
            <a:r>
              <a:rPr lang="es-MX" sz="2000" b="1" dirty="0">
                <a:latin typeface="Open Sans"/>
                <a:ea typeface="Open Sans"/>
                <a:cs typeface="Open Sans"/>
              </a:rPr>
              <a:t>La metanfetamina se puede fumar, ingerir, aspirar o inyectar.</a:t>
            </a:r>
          </a:p>
          <a:p>
            <a:pPr marL="285750" indent="-285750">
              <a:buFont typeface="Wingdings"/>
              <a:buChar char="§"/>
            </a:pPr>
            <a:endParaRPr lang="es-MX" sz="2000" b="1" dirty="0">
              <a:latin typeface="Open Sans"/>
              <a:ea typeface="Open Sans"/>
              <a:cs typeface="Open Sans"/>
            </a:endParaRPr>
          </a:p>
          <a:p>
            <a:pPr marL="285750" indent="-285750">
              <a:buFont typeface="Wingdings"/>
              <a:buChar char="§"/>
            </a:pPr>
            <a:r>
              <a:rPr lang="es-MX" sz="2000" b="1" dirty="0">
                <a:latin typeface="Open Sans"/>
                <a:ea typeface="Open Sans"/>
                <a:cs typeface="Open Sans"/>
              </a:rPr>
              <a:t>La metanfetamina aumenta la cantidad de dopamina en el cerebro. La dopamina participa en el movimiento, la motivación y el refuerzo de conductas que causan satisfacción.</a:t>
            </a:r>
            <a:endParaRPr lang="es-MX" b="1" dirty="0"/>
          </a:p>
        </p:txBody>
      </p:sp>
    </p:spTree>
    <p:extLst>
      <p:ext uri="{BB962C8B-B14F-4D97-AF65-F5344CB8AC3E}">
        <p14:creationId xmlns:p14="http://schemas.microsoft.com/office/powerpoint/2010/main" val="3433162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61F4E0A2-8057-A9E9-0334-4C6B10516687}"/>
              </a:ext>
            </a:extLst>
          </p:cNvPr>
          <p:cNvPicPr>
            <a:picLocks noChangeAspect="1"/>
          </p:cNvPicPr>
          <p:nvPr/>
        </p:nvPicPr>
        <p:blipFill rotWithShape="1">
          <a:blip r:embed="rId2"/>
          <a:srcRect t="3399" b="12015"/>
          <a:stretch/>
        </p:blipFill>
        <p:spPr>
          <a:xfrm>
            <a:off x="249290" y="-484908"/>
            <a:ext cx="12191980" cy="6857999"/>
          </a:xfrm>
          <a:prstGeom prst="rect">
            <a:avLst/>
          </a:prstGeom>
        </p:spPr>
      </p:pic>
      <p:sp>
        <p:nvSpPr>
          <p:cNvPr id="4" name="CuadroTexto 3">
            <a:extLst>
              <a:ext uri="{FF2B5EF4-FFF2-40B4-BE49-F238E27FC236}">
                <a16:creationId xmlns:a16="http://schemas.microsoft.com/office/drawing/2014/main" id="{4152BFF7-F7DE-26E2-0880-7DEA093E5E34}"/>
              </a:ext>
            </a:extLst>
          </p:cNvPr>
          <p:cNvSpPr txBox="1"/>
          <p:nvPr/>
        </p:nvSpPr>
        <p:spPr>
          <a:xfrm>
            <a:off x="698058" y="-93831"/>
            <a:ext cx="1012884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4000" dirty="0">
                <a:latin typeface="Arial"/>
                <a:cs typeface="Arial"/>
              </a:rPr>
              <a:t>CONSECUENCIA DEL USO DE METANFETAMINA </a:t>
            </a:r>
          </a:p>
        </p:txBody>
      </p:sp>
      <p:sp>
        <p:nvSpPr>
          <p:cNvPr id="5" name="CuadroTexto 4">
            <a:extLst>
              <a:ext uri="{FF2B5EF4-FFF2-40B4-BE49-F238E27FC236}">
                <a16:creationId xmlns:a16="http://schemas.microsoft.com/office/drawing/2014/main" id="{7C83ACFE-D011-8A51-ACE1-C2CABBF8B831}"/>
              </a:ext>
            </a:extLst>
          </p:cNvPr>
          <p:cNvSpPr txBox="1"/>
          <p:nvPr/>
        </p:nvSpPr>
        <p:spPr>
          <a:xfrm>
            <a:off x="1082842" y="1804736"/>
            <a:ext cx="1042736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dirty="0">
                <a:solidFill>
                  <a:srgbClr val="E8EAED"/>
                </a:solidFill>
                <a:latin typeface="Google Sans"/>
                <a:ea typeface="Google Sans"/>
                <a:cs typeface="Google Sans"/>
              </a:rPr>
              <a:t> </a:t>
            </a:r>
            <a:r>
              <a:rPr lang="es-MX" sz="2000" b="1" dirty="0">
                <a:solidFill>
                  <a:schemeClr val="tx1">
                    <a:lumMod val="95000"/>
                    <a:lumOff val="5000"/>
                  </a:schemeClr>
                </a:solidFill>
                <a:latin typeface="Google Sans"/>
                <a:ea typeface="Google Sans"/>
                <a:cs typeface="Google Sans"/>
              </a:rPr>
              <a:t>El uso de la metanfetamina se asocia a muchos trastornos físicos graves. La droga puede causar aumento del ritmo cardíaco, subida de la presión arterial, y daño a los pequeños vasos sanguíneos del cerebro, lo que puede conducir a un derrame cerebral.</a:t>
            </a:r>
            <a:endParaRPr lang="es-MX" sz="2000" b="1">
              <a:solidFill>
                <a:schemeClr val="tx1">
                  <a:lumMod val="95000"/>
                  <a:lumOff val="5000"/>
                </a:schemeClr>
              </a:solidFill>
            </a:endParaRPr>
          </a:p>
        </p:txBody>
      </p:sp>
    </p:spTree>
    <p:extLst>
      <p:ext uri="{BB962C8B-B14F-4D97-AF65-F5344CB8AC3E}">
        <p14:creationId xmlns:p14="http://schemas.microsoft.com/office/powerpoint/2010/main" val="2837295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0D9E46A8-B3D1-F7FB-8876-4BAEC79D02F2}"/>
              </a:ext>
            </a:extLst>
          </p:cNvPr>
          <p:cNvPicPr>
            <a:picLocks noChangeAspect="1"/>
          </p:cNvPicPr>
          <p:nvPr/>
        </p:nvPicPr>
        <p:blipFill rotWithShape="1">
          <a:blip r:embed="rId2"/>
          <a:srcRect t="3399" b="12015"/>
          <a:stretch/>
        </p:blipFill>
        <p:spPr>
          <a:xfrm>
            <a:off x="-57489" y="1"/>
            <a:ext cx="12191980" cy="6857999"/>
          </a:xfrm>
          <a:prstGeom prst="rect">
            <a:avLst/>
          </a:prstGeom>
        </p:spPr>
      </p:pic>
      <p:sp>
        <p:nvSpPr>
          <p:cNvPr id="4" name="Rectángulo 3">
            <a:extLst>
              <a:ext uri="{FF2B5EF4-FFF2-40B4-BE49-F238E27FC236}">
                <a16:creationId xmlns:a16="http://schemas.microsoft.com/office/drawing/2014/main" id="{C901E4D0-07B0-453C-BD0B-31388F75ED3E}"/>
              </a:ext>
            </a:extLst>
          </p:cNvPr>
          <p:cNvSpPr/>
          <p:nvPr/>
        </p:nvSpPr>
        <p:spPr>
          <a:xfrm>
            <a:off x="-54482" y="-6054"/>
            <a:ext cx="4643885" cy="70880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4000" dirty="0"/>
              <a:t>VAPEADORES </a:t>
            </a:r>
          </a:p>
        </p:txBody>
      </p:sp>
      <p:pic>
        <p:nvPicPr>
          <p:cNvPr id="6" name="Imagen 6">
            <a:extLst>
              <a:ext uri="{FF2B5EF4-FFF2-40B4-BE49-F238E27FC236}">
                <a16:creationId xmlns:a16="http://schemas.microsoft.com/office/drawing/2014/main" id="{7084A9F3-96D6-E33F-6F0B-092AD4842650}"/>
              </a:ext>
            </a:extLst>
          </p:cNvPr>
          <p:cNvPicPr>
            <a:picLocks noChangeAspect="1"/>
          </p:cNvPicPr>
          <p:nvPr/>
        </p:nvPicPr>
        <p:blipFill>
          <a:blip r:embed="rId3"/>
          <a:stretch>
            <a:fillRect/>
          </a:stretch>
        </p:blipFill>
        <p:spPr>
          <a:xfrm>
            <a:off x="5687683" y="1984966"/>
            <a:ext cx="4741653" cy="2658030"/>
          </a:xfrm>
          <a:prstGeom prst="rect">
            <a:avLst/>
          </a:prstGeom>
        </p:spPr>
      </p:pic>
    </p:spTree>
    <p:extLst>
      <p:ext uri="{BB962C8B-B14F-4D97-AF65-F5344CB8AC3E}">
        <p14:creationId xmlns:p14="http://schemas.microsoft.com/office/powerpoint/2010/main" val="1297776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8607BE69-2369-ADF9-7E88-9DDF171DB732}"/>
              </a:ext>
            </a:extLst>
          </p:cNvPr>
          <p:cNvPicPr>
            <a:picLocks noChangeAspect="1"/>
          </p:cNvPicPr>
          <p:nvPr/>
        </p:nvPicPr>
        <p:blipFill rotWithShape="1">
          <a:blip r:embed="rId2"/>
          <a:srcRect t="3399" b="12015"/>
          <a:stretch/>
        </p:blipFill>
        <p:spPr>
          <a:xfrm>
            <a:off x="-57489" y="1"/>
            <a:ext cx="12191980" cy="6857999"/>
          </a:xfrm>
          <a:prstGeom prst="rect">
            <a:avLst/>
          </a:prstGeom>
        </p:spPr>
      </p:pic>
      <p:sp>
        <p:nvSpPr>
          <p:cNvPr id="4" name="CuadroTexto 3">
            <a:extLst>
              <a:ext uri="{FF2B5EF4-FFF2-40B4-BE49-F238E27FC236}">
                <a16:creationId xmlns:a16="http://schemas.microsoft.com/office/drawing/2014/main" id="{B743F727-B1CE-C56B-57DE-4FA86E7B8351}"/>
              </a:ext>
            </a:extLst>
          </p:cNvPr>
          <p:cNvSpPr txBox="1"/>
          <p:nvPr/>
        </p:nvSpPr>
        <p:spPr>
          <a:xfrm>
            <a:off x="1785817" y="664763"/>
            <a:ext cx="861733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4000" b="1" dirty="0">
                <a:latin typeface="Arial"/>
                <a:cs typeface="Arial"/>
              </a:rPr>
              <a:t>¿ QUE SON LOS VAPEADORES ?</a:t>
            </a:r>
          </a:p>
        </p:txBody>
      </p:sp>
      <p:sp>
        <p:nvSpPr>
          <p:cNvPr id="5" name="CuadroTexto 4">
            <a:extLst>
              <a:ext uri="{FF2B5EF4-FFF2-40B4-BE49-F238E27FC236}">
                <a16:creationId xmlns:a16="http://schemas.microsoft.com/office/drawing/2014/main" id="{07A7427D-932B-4577-B833-EEAC27150EE0}"/>
              </a:ext>
            </a:extLst>
          </p:cNvPr>
          <p:cNvSpPr txBox="1"/>
          <p:nvPr/>
        </p:nvSpPr>
        <p:spPr>
          <a:xfrm>
            <a:off x="635630" y="1525891"/>
            <a:ext cx="10527631"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sz="2000" b="1" dirty="0">
                <a:latin typeface="Arial"/>
                <a:ea typeface="+mn-lt"/>
                <a:cs typeface="+mn-lt"/>
              </a:rPr>
              <a:t>Los cigarrillos electrónicos son dispositivos alimentados por baterías que las personas usan para calentar líquidos para obtener un vapor que se puede inhalar. También se les llama cigarros electrónicos, </a:t>
            </a:r>
            <a:r>
              <a:rPr lang="es-MX" sz="2000" b="1" dirty="0" err="1">
                <a:latin typeface="Arial"/>
                <a:ea typeface="+mn-lt"/>
                <a:cs typeface="+mn-lt"/>
              </a:rPr>
              <a:t>vapeadores</a:t>
            </a:r>
            <a:r>
              <a:rPr lang="es-MX" sz="2000" b="1" dirty="0">
                <a:latin typeface="Arial"/>
                <a:ea typeface="+mn-lt"/>
                <a:cs typeface="+mn-lt"/>
              </a:rPr>
              <a:t> o vaporizadores.</a:t>
            </a:r>
            <a:endParaRPr lang="es-MX" sz="2000" b="1" dirty="0">
              <a:latin typeface="Arial"/>
              <a:cs typeface="Arial"/>
            </a:endParaRPr>
          </a:p>
          <a:p>
            <a:pPr algn="just"/>
            <a:endParaRPr lang="es-MX" sz="2000" b="1" dirty="0">
              <a:latin typeface="Arial"/>
              <a:ea typeface="+mn-lt"/>
              <a:cs typeface="+mn-lt"/>
            </a:endParaRPr>
          </a:p>
          <a:p>
            <a:pPr algn="just"/>
            <a:r>
              <a:rPr lang="es-MX" sz="2000" b="1" dirty="0">
                <a:latin typeface="Arial"/>
                <a:ea typeface="+mn-lt"/>
                <a:cs typeface="+mn-lt"/>
              </a:rPr>
              <a:t>El vapor inhalado puede contener nicotina (la droga adictiva del tabaco), saborizantes y toxinas, incluidas las que causan cáncer.</a:t>
            </a:r>
            <a:endParaRPr lang="es-MX" sz="2000" b="1">
              <a:latin typeface="Arial"/>
              <a:cs typeface="Arial"/>
            </a:endParaRPr>
          </a:p>
          <a:p>
            <a:pPr algn="just"/>
            <a:endParaRPr lang="es-MX" sz="2000" b="1" dirty="0">
              <a:latin typeface="Arial"/>
              <a:ea typeface="+mn-lt"/>
              <a:cs typeface="+mn-lt"/>
            </a:endParaRPr>
          </a:p>
          <a:p>
            <a:pPr algn="just"/>
            <a:r>
              <a:rPr lang="es-MX" sz="2000" b="1" dirty="0">
                <a:latin typeface="Arial"/>
                <a:ea typeface="+mn-lt"/>
                <a:cs typeface="+mn-lt"/>
              </a:rPr>
              <a:t>El gobierno controla los cigarrillos electrónicos como productos de tabaco. Esto significa que para comprar uno de estos dispositivos en los EE. UU., es necesario tener al menos 18 años. A pesar de eso, los cigarrillos electrónicos gozan de una mayor popularidad entre los adolescentes estadounidenses que cualquier otra forma de tabaco. En 2017, aproximadamente 1 de cada 5 estudiantes de 12.º grado informaron que "vapeaban" nicotina.</a:t>
            </a:r>
            <a:endParaRPr lang="es-MX" sz="2000" b="1">
              <a:latin typeface="Arial"/>
              <a:cs typeface="Arial"/>
            </a:endParaRPr>
          </a:p>
          <a:p>
            <a:pPr algn="l"/>
            <a:endParaRPr lang="es-MX" dirty="0"/>
          </a:p>
        </p:txBody>
      </p:sp>
    </p:spTree>
    <p:extLst>
      <p:ext uri="{BB962C8B-B14F-4D97-AF65-F5344CB8AC3E}">
        <p14:creationId xmlns:p14="http://schemas.microsoft.com/office/powerpoint/2010/main" val="1395008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BF30B3DE-AD01-B0E9-346C-ABDF0F21A2AF}"/>
              </a:ext>
            </a:extLst>
          </p:cNvPr>
          <p:cNvPicPr>
            <a:picLocks noChangeAspect="1"/>
          </p:cNvPicPr>
          <p:nvPr/>
        </p:nvPicPr>
        <p:blipFill rotWithShape="1">
          <a:blip r:embed="rId2"/>
          <a:srcRect t="3399" b="12015"/>
          <a:stretch/>
        </p:blipFill>
        <p:spPr>
          <a:xfrm>
            <a:off x="-57489" y="1"/>
            <a:ext cx="12191980" cy="6857999"/>
          </a:xfrm>
          <a:prstGeom prst="rect">
            <a:avLst/>
          </a:prstGeom>
        </p:spPr>
      </p:pic>
      <p:sp>
        <p:nvSpPr>
          <p:cNvPr id="4" name="CuadroTexto 3">
            <a:extLst>
              <a:ext uri="{FF2B5EF4-FFF2-40B4-BE49-F238E27FC236}">
                <a16:creationId xmlns:a16="http://schemas.microsoft.com/office/drawing/2014/main" id="{CC4C5997-9A92-3DEB-D95F-B947C8E4876D}"/>
              </a:ext>
            </a:extLst>
          </p:cNvPr>
          <p:cNvSpPr txBox="1"/>
          <p:nvPr/>
        </p:nvSpPr>
        <p:spPr>
          <a:xfrm>
            <a:off x="2774452" y="614442"/>
            <a:ext cx="76400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4000" b="1" dirty="0"/>
              <a:t>USO DE VAPEADORES </a:t>
            </a:r>
          </a:p>
        </p:txBody>
      </p:sp>
      <p:sp>
        <p:nvSpPr>
          <p:cNvPr id="5" name="CuadroTexto 4">
            <a:extLst>
              <a:ext uri="{FF2B5EF4-FFF2-40B4-BE49-F238E27FC236}">
                <a16:creationId xmlns:a16="http://schemas.microsoft.com/office/drawing/2014/main" id="{E3EB1A33-0F95-97A4-E9E1-204AF5A23D69}"/>
              </a:ext>
            </a:extLst>
          </p:cNvPr>
          <p:cNvSpPr txBox="1"/>
          <p:nvPr/>
        </p:nvSpPr>
        <p:spPr>
          <a:xfrm>
            <a:off x="1559565" y="2247029"/>
            <a:ext cx="809157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sz="2000" dirty="0">
                <a:solidFill>
                  <a:srgbClr val="BDC1C6"/>
                </a:solidFill>
                <a:ea typeface="+mn-lt"/>
                <a:cs typeface="+mn-lt"/>
              </a:rPr>
              <a:t>l</a:t>
            </a:r>
            <a:r>
              <a:rPr lang="es-MX" sz="2000" b="1" dirty="0">
                <a:solidFill>
                  <a:schemeClr val="tx1">
                    <a:lumMod val="95000"/>
                    <a:lumOff val="5000"/>
                  </a:schemeClr>
                </a:solidFill>
                <a:ea typeface="+mn-lt"/>
                <a:cs typeface="+mn-lt"/>
              </a:rPr>
              <a:t> aerosol del cigarrillo electrónico puede contener nicotina y otras sustancias adictivas que pueden causar enfermedades pulmonares, enfermedades cardiacas y cáncer. Como ya se ha mencionado, es importante recalcar que la mayoría de los cigarrillos electrónicos contienen nicotina.</a:t>
            </a:r>
            <a:endParaRPr lang="es-MX" sz="2000" b="1" dirty="0">
              <a:solidFill>
                <a:schemeClr val="tx1">
                  <a:lumMod val="95000"/>
                  <a:lumOff val="5000"/>
                </a:schemeClr>
              </a:solidFill>
            </a:endParaRPr>
          </a:p>
        </p:txBody>
      </p:sp>
    </p:spTree>
    <p:extLst>
      <p:ext uri="{BB962C8B-B14F-4D97-AF65-F5344CB8AC3E}">
        <p14:creationId xmlns:p14="http://schemas.microsoft.com/office/powerpoint/2010/main" val="4185512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1CD78E6D-27C5-13FE-565F-9D5FF1F8A00B}"/>
              </a:ext>
            </a:extLst>
          </p:cNvPr>
          <p:cNvPicPr>
            <a:picLocks noChangeAspect="1"/>
          </p:cNvPicPr>
          <p:nvPr/>
        </p:nvPicPr>
        <p:blipFill rotWithShape="1">
          <a:blip r:embed="rId2"/>
          <a:srcRect t="3399" b="12015"/>
          <a:stretch/>
        </p:blipFill>
        <p:spPr>
          <a:xfrm>
            <a:off x="20" y="1"/>
            <a:ext cx="12191980" cy="6857999"/>
          </a:xfrm>
          <a:prstGeom prst="rect">
            <a:avLst/>
          </a:prstGeom>
        </p:spPr>
      </p:pic>
      <p:sp>
        <p:nvSpPr>
          <p:cNvPr id="4" name="CuadroTexto 3">
            <a:extLst>
              <a:ext uri="{FF2B5EF4-FFF2-40B4-BE49-F238E27FC236}">
                <a16:creationId xmlns:a16="http://schemas.microsoft.com/office/drawing/2014/main" id="{0D94F231-BB5E-6AFA-BBF6-F0BEFA0585D0}"/>
              </a:ext>
            </a:extLst>
          </p:cNvPr>
          <p:cNvSpPr txBox="1"/>
          <p:nvPr/>
        </p:nvSpPr>
        <p:spPr>
          <a:xfrm>
            <a:off x="712814" y="297384"/>
            <a:ext cx="723559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4000" b="1" dirty="0"/>
              <a:t>CONSECUENCIAS DEL USO DE VAPEADORES</a:t>
            </a:r>
          </a:p>
        </p:txBody>
      </p:sp>
      <p:sp>
        <p:nvSpPr>
          <p:cNvPr id="5" name="CuadroTexto 4">
            <a:extLst>
              <a:ext uri="{FF2B5EF4-FFF2-40B4-BE49-F238E27FC236}">
                <a16:creationId xmlns:a16="http://schemas.microsoft.com/office/drawing/2014/main" id="{5545B48D-9F5E-1D04-506C-03C149D20CF5}"/>
              </a:ext>
            </a:extLst>
          </p:cNvPr>
          <p:cNvSpPr txBox="1"/>
          <p:nvPr/>
        </p:nvSpPr>
        <p:spPr>
          <a:xfrm>
            <a:off x="710519" y="1532347"/>
            <a:ext cx="10594258"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sz="2000" b="1" dirty="0">
                <a:latin typeface="Arial"/>
                <a:ea typeface="Arial"/>
                <a:cs typeface="Arial"/>
              </a:rPr>
              <a:t>Exposición a las mismas toxinas que los cigarrillos, pero en cantidades mayores. El humo de la pipa de agua contiene niveles altos de muchos de los compuestos tóxicos presentes en los cigarrillos. Estos incluyen monóxido de carbono, metales pesados y sustancias químicas relacionadas con el cáncer.</a:t>
            </a:r>
            <a:endParaRPr lang="es-MX" sz="2000" b="1">
              <a:latin typeface="Arial"/>
              <a:cs typeface="Arial"/>
            </a:endParaRPr>
          </a:p>
          <a:p>
            <a:pPr algn="just"/>
            <a:endParaRPr lang="es-MX" sz="2000" b="1" dirty="0">
              <a:latin typeface="Arial"/>
              <a:ea typeface="Arial"/>
              <a:cs typeface="Arial"/>
            </a:endParaRPr>
          </a:p>
          <a:p>
            <a:pPr algn="just"/>
            <a:r>
              <a:rPr lang="es-MX" sz="2000" b="1" dirty="0">
                <a:latin typeface="Arial"/>
                <a:ea typeface="Arial"/>
                <a:cs typeface="Arial"/>
              </a:rPr>
              <a:t>Cánceres relacionados con las toxinas y las sustancias químicas:</a:t>
            </a:r>
          </a:p>
          <a:p>
            <a:pPr algn="just"/>
            <a:endParaRPr lang="es-MX" sz="2000" b="1" dirty="0">
              <a:latin typeface="Arial"/>
              <a:ea typeface="Arial"/>
              <a:cs typeface="Arial"/>
            </a:endParaRPr>
          </a:p>
          <a:p>
            <a:pPr algn="just">
              <a:buChar char="•"/>
            </a:pPr>
            <a:r>
              <a:rPr lang="es-MX" sz="2000" b="1" dirty="0">
                <a:latin typeface="Arial"/>
                <a:ea typeface="Arial"/>
                <a:cs typeface="Arial"/>
              </a:rPr>
              <a:t>cáncer de pulmón</a:t>
            </a:r>
          </a:p>
          <a:p>
            <a:pPr algn="just">
              <a:buChar char="•"/>
            </a:pPr>
            <a:r>
              <a:rPr lang="es-MX" sz="2000" b="1" dirty="0">
                <a:latin typeface="Arial"/>
                <a:ea typeface="Arial"/>
                <a:cs typeface="Arial"/>
              </a:rPr>
              <a:t>cáncer de estómago</a:t>
            </a:r>
          </a:p>
          <a:p>
            <a:pPr algn="just">
              <a:buChar char="•"/>
            </a:pPr>
            <a:r>
              <a:rPr lang="es-MX" sz="2000" b="1" dirty="0">
                <a:latin typeface="Arial"/>
                <a:ea typeface="Arial"/>
                <a:cs typeface="Arial"/>
              </a:rPr>
              <a:t>cáncer de vejiga</a:t>
            </a:r>
          </a:p>
          <a:p>
            <a:pPr algn="just">
              <a:buChar char="•"/>
            </a:pPr>
            <a:r>
              <a:rPr lang="es-MX" sz="2000" b="1" dirty="0">
                <a:latin typeface="Arial"/>
                <a:ea typeface="Arial"/>
                <a:cs typeface="Arial"/>
              </a:rPr>
              <a:t>cáncer de esófago</a:t>
            </a:r>
          </a:p>
          <a:p>
            <a:pPr algn="just"/>
            <a:r>
              <a:rPr lang="es-MX" sz="2000" b="1" dirty="0">
                <a:latin typeface="Arial"/>
                <a:ea typeface="Arial"/>
                <a:cs typeface="Arial"/>
              </a:rPr>
              <a:t>Otras afecciones relacionadas con las toxinas y las sustancias químicas:</a:t>
            </a:r>
          </a:p>
          <a:p>
            <a:pPr algn="just">
              <a:buChar char="•"/>
            </a:pPr>
            <a:r>
              <a:rPr lang="es-MX" sz="2000" b="1" dirty="0">
                <a:latin typeface="Arial"/>
                <a:ea typeface="Arial"/>
                <a:cs typeface="Arial"/>
              </a:rPr>
              <a:t>Cardiopatías</a:t>
            </a:r>
          </a:p>
          <a:p>
            <a:pPr algn="just"/>
            <a:endParaRPr lang="es-MX" sz="2000" b="1" dirty="0">
              <a:latin typeface="Arial"/>
              <a:ea typeface="Arial"/>
              <a:cs typeface="Arial"/>
            </a:endParaRPr>
          </a:p>
          <a:p>
            <a:pPr algn="just"/>
            <a:r>
              <a:rPr lang="es-MX" sz="2000" b="1" dirty="0">
                <a:latin typeface="Arial"/>
                <a:ea typeface="Arial"/>
                <a:cs typeface="Arial"/>
              </a:rPr>
              <a:t>Enfermedades respiratorias como enfisema, que provoca dificultad para respirar</a:t>
            </a:r>
            <a:endParaRPr lang="es-MX" b="1">
              <a:latin typeface="Arial"/>
              <a:cs typeface="Arial"/>
            </a:endParaRPr>
          </a:p>
          <a:p>
            <a:pPr algn="just"/>
            <a:r>
              <a:rPr lang="es-MX" sz="2000" b="1" dirty="0">
                <a:latin typeface="Arial"/>
                <a:ea typeface="Arial"/>
                <a:cs typeface="Arial"/>
              </a:rPr>
              <a:t>Normalmente, las sesiones para fumar pipa de agua duran hasta una hora. Esto expone a la gente a un mayor nivel de toxinas que los cigarrillos.</a:t>
            </a:r>
            <a:endParaRPr lang="es-MX" sz="2000" b="1" dirty="0"/>
          </a:p>
        </p:txBody>
      </p:sp>
    </p:spTree>
    <p:extLst>
      <p:ext uri="{BB962C8B-B14F-4D97-AF65-F5344CB8AC3E}">
        <p14:creationId xmlns:p14="http://schemas.microsoft.com/office/powerpoint/2010/main" val="2737647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1E16628E-75E9-D641-1844-9B7AC33A83AA}"/>
              </a:ext>
            </a:extLst>
          </p:cNvPr>
          <p:cNvPicPr>
            <a:picLocks noChangeAspect="1"/>
          </p:cNvPicPr>
          <p:nvPr/>
        </p:nvPicPr>
        <p:blipFill rotWithShape="1">
          <a:blip r:embed="rId2"/>
          <a:srcRect t="3399" b="12015"/>
          <a:stretch/>
        </p:blipFill>
        <p:spPr>
          <a:xfrm>
            <a:off x="20" y="1"/>
            <a:ext cx="12191980" cy="6857999"/>
          </a:xfrm>
          <a:prstGeom prst="rect">
            <a:avLst/>
          </a:prstGeom>
        </p:spPr>
      </p:pic>
      <p:sp>
        <p:nvSpPr>
          <p:cNvPr id="4" name="Rectángulo 3">
            <a:extLst>
              <a:ext uri="{FF2B5EF4-FFF2-40B4-BE49-F238E27FC236}">
                <a16:creationId xmlns:a16="http://schemas.microsoft.com/office/drawing/2014/main" id="{8A483B6D-7B91-1A56-C746-C255B79F209E}"/>
              </a:ext>
            </a:extLst>
          </p:cNvPr>
          <p:cNvSpPr/>
          <p:nvPr/>
        </p:nvSpPr>
        <p:spPr>
          <a:xfrm>
            <a:off x="-54862" y="2649"/>
            <a:ext cx="4097547" cy="680049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4000" dirty="0"/>
              <a:t>REFLEXION </a:t>
            </a:r>
          </a:p>
        </p:txBody>
      </p:sp>
      <p:sp>
        <p:nvSpPr>
          <p:cNvPr id="5" name="CuadroTexto 4">
            <a:extLst>
              <a:ext uri="{FF2B5EF4-FFF2-40B4-BE49-F238E27FC236}">
                <a16:creationId xmlns:a16="http://schemas.microsoft.com/office/drawing/2014/main" id="{723C1B85-1512-1320-B56E-2EFD2ED37BD7}"/>
              </a:ext>
            </a:extLst>
          </p:cNvPr>
          <p:cNvSpPr txBox="1"/>
          <p:nvPr/>
        </p:nvSpPr>
        <p:spPr>
          <a:xfrm>
            <a:off x="4214885" y="571847"/>
            <a:ext cx="7808759" cy="7355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sz="2000" b="1" dirty="0">
                <a:latin typeface="Montserrat"/>
                <a:ea typeface="Montserrat"/>
                <a:cs typeface="Montserrat"/>
              </a:rPr>
              <a:t>¿Por qué los jóvenes se “refugian” en el alcohol y las drogas? </a:t>
            </a:r>
            <a:endParaRPr lang="es-MX" sz="2000" b="1">
              <a:latin typeface="Montserrat"/>
              <a:ea typeface="Montserrat"/>
              <a:cs typeface="Montserrat"/>
            </a:endParaRPr>
          </a:p>
          <a:p>
            <a:pPr algn="just"/>
            <a:endParaRPr lang="es-MX" sz="2000" b="1" dirty="0">
              <a:latin typeface="Montserrat"/>
            </a:endParaRPr>
          </a:p>
          <a:p>
            <a:pPr algn="just"/>
            <a:r>
              <a:rPr lang="es-MX" sz="2000" b="1" dirty="0">
                <a:latin typeface="Montserrat"/>
                <a:ea typeface="Montserrat"/>
                <a:cs typeface="Montserrat"/>
              </a:rPr>
              <a:t>Hagamos consciencia, no permitamos que esta dramática situación nos rebase. Hoy es el momento de actuar. Como persona antes que, como médico, no puedo permitir que un ser humano se pierda por sobredosis; debemos actuar mucho antes que eso. Aunque pareciera incontrolable, se tienen cuatro acciones básicas que seguramente harán el cambio: amor, respeto, acompañamiento y orientación a nuestros niños y jóvenes.</a:t>
            </a:r>
            <a:endParaRPr lang="es-MX" sz="2000" b="1">
              <a:latin typeface="Open Sans"/>
              <a:ea typeface="Open Sans"/>
              <a:cs typeface="Open Sans"/>
            </a:endParaRPr>
          </a:p>
          <a:p>
            <a:pPr algn="just"/>
            <a:endParaRPr lang="es-MX" sz="2000" b="1" dirty="0">
              <a:latin typeface="Montserrat"/>
              <a:ea typeface="Montserrat"/>
              <a:cs typeface="Montserrat"/>
            </a:endParaRPr>
          </a:p>
          <a:p>
            <a:pPr algn="just"/>
            <a:r>
              <a:rPr lang="es-MX" sz="2000" b="1" dirty="0">
                <a:latin typeface="Montserrat"/>
                <a:ea typeface="Montserrat"/>
                <a:cs typeface="Montserrat"/>
              </a:rPr>
              <a:t>Esos son los principales ingredientes para formar adultos con un carácter lo suficientemente fuerte como para que no sucumban a la tentación del consumo de sustancias que lejos de engrandecer, empobrecen al ser humano. Promovamos la unión familiar y el apego de nuestros niños y jóvenes a la familia. </a:t>
            </a:r>
          </a:p>
          <a:p>
            <a:endParaRPr lang="es-MX" sz="2000" b="1" dirty="0">
              <a:latin typeface="Montserrat"/>
              <a:ea typeface="Montserrat"/>
              <a:cs typeface="Montserrat"/>
            </a:endParaRPr>
          </a:p>
          <a:p>
            <a:endParaRPr lang="es-MX">
              <a:solidFill>
                <a:srgbClr val="78777F"/>
              </a:solidFill>
              <a:latin typeface="Open Sans"/>
              <a:ea typeface="Open Sans"/>
              <a:cs typeface="Open Sans"/>
            </a:endParaRPr>
          </a:p>
          <a:p>
            <a:endParaRPr lang="es-MX">
              <a:solidFill>
                <a:srgbClr val="78777F"/>
              </a:solidFill>
              <a:latin typeface="Open Sans"/>
              <a:ea typeface="Open Sans"/>
              <a:cs typeface="Open Sans"/>
            </a:endParaRPr>
          </a:p>
          <a:p>
            <a:endParaRPr lang="es-MX">
              <a:solidFill>
                <a:srgbClr val="78777F"/>
              </a:solidFill>
              <a:latin typeface="Open Sans"/>
              <a:ea typeface="Open Sans"/>
              <a:cs typeface="Open Sans"/>
            </a:endParaRPr>
          </a:p>
          <a:p>
            <a:endParaRPr lang="es-MX">
              <a:solidFill>
                <a:srgbClr val="78777F"/>
              </a:solidFill>
              <a:latin typeface="Open Sans"/>
              <a:ea typeface="Open Sans"/>
              <a:cs typeface="Open Sans"/>
            </a:endParaRPr>
          </a:p>
        </p:txBody>
      </p:sp>
    </p:spTree>
    <p:extLst>
      <p:ext uri="{BB962C8B-B14F-4D97-AF65-F5344CB8AC3E}">
        <p14:creationId xmlns:p14="http://schemas.microsoft.com/office/powerpoint/2010/main" val="1707057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3">
            <a:extLst>
              <a:ext uri="{FF2B5EF4-FFF2-40B4-BE49-F238E27FC236}">
                <a16:creationId xmlns:a16="http://schemas.microsoft.com/office/drawing/2014/main" id="{E9C4CF5D-9B76-67A8-FD6F-68780B5DCBF8}"/>
              </a:ext>
            </a:extLst>
          </p:cNvPr>
          <p:cNvPicPr>
            <a:picLocks noChangeAspect="1"/>
          </p:cNvPicPr>
          <p:nvPr/>
        </p:nvPicPr>
        <p:blipFill rotWithShape="1">
          <a:blip r:embed="rId2"/>
          <a:srcRect t="3388" r="-1" b="12003"/>
          <a:stretch/>
        </p:blipFill>
        <p:spPr>
          <a:xfrm>
            <a:off x="3048" y="-1"/>
            <a:ext cx="12188952" cy="6858000"/>
          </a:xfrm>
          <a:prstGeom prst="rect">
            <a:avLst/>
          </a:prstGeom>
        </p:spPr>
      </p:pic>
      <p:sp>
        <p:nvSpPr>
          <p:cNvPr id="2" name="CuadroTexto 1">
            <a:extLst>
              <a:ext uri="{FF2B5EF4-FFF2-40B4-BE49-F238E27FC236}">
                <a16:creationId xmlns:a16="http://schemas.microsoft.com/office/drawing/2014/main" id="{971DF6DF-0867-05B3-29EE-E62B8D5533C3}"/>
              </a:ext>
            </a:extLst>
          </p:cNvPr>
          <p:cNvSpPr txBox="1"/>
          <p:nvPr/>
        </p:nvSpPr>
        <p:spPr>
          <a:xfrm>
            <a:off x="4771448" y="536245"/>
            <a:ext cx="264255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5400" b="1" dirty="0">
                <a:solidFill>
                  <a:schemeClr val="bg1"/>
                </a:solidFill>
              </a:rPr>
              <a:t>INDICE </a:t>
            </a:r>
          </a:p>
        </p:txBody>
      </p:sp>
      <p:sp>
        <p:nvSpPr>
          <p:cNvPr id="4" name="CuadroTexto 3">
            <a:extLst>
              <a:ext uri="{FF2B5EF4-FFF2-40B4-BE49-F238E27FC236}">
                <a16:creationId xmlns:a16="http://schemas.microsoft.com/office/drawing/2014/main" id="{561CB068-F8B9-CFA2-9CD2-35E3BFE1165F}"/>
              </a:ext>
            </a:extLst>
          </p:cNvPr>
          <p:cNvSpPr txBox="1"/>
          <p:nvPr/>
        </p:nvSpPr>
        <p:spPr>
          <a:xfrm>
            <a:off x="2404045" y="1631452"/>
            <a:ext cx="867900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2000" b="1" dirty="0">
                <a:solidFill>
                  <a:schemeClr val="bg1"/>
                </a:solidFill>
              </a:rPr>
              <a:t>¿QUE SON LAS DROGAS? ---------------------------------  PAGINA 3</a:t>
            </a:r>
          </a:p>
          <a:p>
            <a:r>
              <a:rPr lang="es-MX" sz="2000" b="1" dirty="0">
                <a:solidFill>
                  <a:schemeClr val="bg1"/>
                </a:solidFill>
              </a:rPr>
              <a:t>DIFERENTES TIPOS DE DROGAS ------------------------- PAGINA 4</a:t>
            </a:r>
          </a:p>
          <a:p>
            <a:r>
              <a:rPr lang="es-MX" sz="2000" b="1" dirty="0">
                <a:solidFill>
                  <a:schemeClr val="bg1"/>
                </a:solidFill>
              </a:rPr>
              <a:t>CANNABIS  -----------------------------------------------------  PAGINA 5 </a:t>
            </a:r>
          </a:p>
          <a:p>
            <a:pPr marL="285750" indent="-285750">
              <a:buFont typeface="Wingdings"/>
              <a:buChar char="§"/>
            </a:pPr>
            <a:r>
              <a:rPr lang="es-MX" sz="2000" b="1" dirty="0">
                <a:solidFill>
                  <a:schemeClr val="bg1"/>
                </a:solidFill>
              </a:rPr>
              <a:t>¿ QUE ES? --------------------------------------------------   PAGINA 6</a:t>
            </a:r>
          </a:p>
          <a:p>
            <a:pPr marL="285750" indent="-285750">
              <a:buFont typeface="Wingdings"/>
              <a:buChar char="§"/>
            </a:pPr>
            <a:r>
              <a:rPr lang="es-MX" sz="2000" b="1" dirty="0">
                <a:solidFill>
                  <a:schemeClr val="bg1"/>
                </a:solidFill>
              </a:rPr>
              <a:t>USO -----------------------------------------------------------  PAGINA 7 </a:t>
            </a:r>
          </a:p>
          <a:p>
            <a:pPr marL="285750" indent="-285750">
              <a:buFont typeface="Wingdings"/>
              <a:buChar char="§"/>
            </a:pPr>
            <a:r>
              <a:rPr lang="es-MX" sz="2000" b="1" dirty="0">
                <a:solidFill>
                  <a:schemeClr val="bg1"/>
                </a:solidFill>
              </a:rPr>
              <a:t>CONSECUENCIAS ------------------------------------------ PAGINA 8 </a:t>
            </a:r>
          </a:p>
          <a:p>
            <a:r>
              <a:rPr lang="es-MX" sz="2000" b="1" dirty="0">
                <a:solidFill>
                  <a:schemeClr val="bg1"/>
                </a:solidFill>
              </a:rPr>
              <a:t>MENTANFETAMINA -------------------------------------------- PAGINA 9</a:t>
            </a:r>
          </a:p>
          <a:p>
            <a:pPr marL="285750" indent="-285750">
              <a:buFont typeface="Arial"/>
              <a:buChar char="•"/>
            </a:pPr>
            <a:r>
              <a:rPr lang="es-MX" sz="2000" b="1" dirty="0">
                <a:solidFill>
                  <a:schemeClr val="bg1"/>
                </a:solidFill>
              </a:rPr>
              <a:t>¿ QUE ES ? ----------------------------------------------------PAGINA 10</a:t>
            </a:r>
          </a:p>
          <a:p>
            <a:pPr marL="285750" indent="-285750">
              <a:buFont typeface="Arial"/>
              <a:buChar char="•"/>
            </a:pPr>
            <a:r>
              <a:rPr lang="es-MX" sz="2000" b="1" dirty="0">
                <a:solidFill>
                  <a:schemeClr val="bg1"/>
                </a:solidFill>
              </a:rPr>
              <a:t>USO ------------------------------------------------------------ PAGINA 11</a:t>
            </a:r>
          </a:p>
          <a:p>
            <a:pPr marL="285750" indent="-285750">
              <a:buFont typeface="Arial"/>
              <a:buChar char="•"/>
            </a:pPr>
            <a:r>
              <a:rPr lang="es-MX" sz="2000" b="1" dirty="0">
                <a:solidFill>
                  <a:schemeClr val="bg1"/>
                </a:solidFill>
              </a:rPr>
              <a:t>CONSECIUENCIA ------------------------------------------- PAGINA 12</a:t>
            </a:r>
          </a:p>
          <a:p>
            <a:r>
              <a:rPr lang="es-MX" sz="2000" b="1" dirty="0">
                <a:solidFill>
                  <a:schemeClr val="bg1"/>
                </a:solidFill>
              </a:rPr>
              <a:t>VAPEADORES --------------------------------------------------  PAGINA 13</a:t>
            </a:r>
          </a:p>
          <a:p>
            <a:pPr marL="285750" indent="-285750">
              <a:buFont typeface="Arial"/>
              <a:buChar char="•"/>
            </a:pPr>
            <a:r>
              <a:rPr lang="es-MX" sz="2000" b="1" dirty="0">
                <a:solidFill>
                  <a:schemeClr val="bg1"/>
                </a:solidFill>
              </a:rPr>
              <a:t>¿ QUE ES ? ---------------------------------------------------  PAGINA 14</a:t>
            </a:r>
          </a:p>
          <a:p>
            <a:pPr marL="285750" indent="-285750">
              <a:buFont typeface="Arial"/>
              <a:buChar char="•"/>
            </a:pPr>
            <a:r>
              <a:rPr lang="es-MX" sz="2000" b="1" dirty="0">
                <a:solidFill>
                  <a:schemeClr val="bg1"/>
                </a:solidFill>
              </a:rPr>
              <a:t>USO ------------------------------------------------------------  PAGINA 15</a:t>
            </a:r>
          </a:p>
          <a:p>
            <a:pPr marL="285750" indent="-285750">
              <a:buFont typeface="Arial"/>
              <a:buChar char="•"/>
            </a:pPr>
            <a:r>
              <a:rPr lang="es-MX" sz="2000" b="1" dirty="0">
                <a:solidFill>
                  <a:schemeClr val="bg1"/>
                </a:solidFill>
              </a:rPr>
              <a:t>CONSECUENCIA --------------------------------------------  PAGINA 16 </a:t>
            </a:r>
          </a:p>
          <a:p>
            <a:r>
              <a:rPr lang="es-MX" sz="2000" b="1" dirty="0">
                <a:solidFill>
                  <a:schemeClr val="bg1"/>
                </a:solidFill>
              </a:rPr>
              <a:t>REFLEXION ------------------------------------------------------  PAGINA 17 </a:t>
            </a:r>
          </a:p>
        </p:txBody>
      </p:sp>
    </p:spTree>
    <p:extLst>
      <p:ext uri="{BB962C8B-B14F-4D97-AF65-F5344CB8AC3E}">
        <p14:creationId xmlns:p14="http://schemas.microsoft.com/office/powerpoint/2010/main" val="2578713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6">
            <a:extLst>
              <a:ext uri="{FF2B5EF4-FFF2-40B4-BE49-F238E27FC236}">
                <a16:creationId xmlns:a16="http://schemas.microsoft.com/office/drawing/2014/main" id="{8E55EDCC-794B-0B99-FEEC-4072AA172AD2}"/>
              </a:ext>
            </a:extLst>
          </p:cNvPr>
          <p:cNvPicPr>
            <a:picLocks noChangeAspect="1"/>
          </p:cNvPicPr>
          <p:nvPr/>
        </p:nvPicPr>
        <p:blipFill rotWithShape="1">
          <a:blip r:embed="rId2"/>
          <a:srcRect t="3388" r="-1" b="12003"/>
          <a:stretch/>
        </p:blipFill>
        <p:spPr>
          <a:xfrm>
            <a:off x="3048" y="-1"/>
            <a:ext cx="12188952" cy="6858000"/>
          </a:xfrm>
          <a:prstGeom prst="rect">
            <a:avLst/>
          </a:prstGeom>
        </p:spPr>
      </p:pic>
      <p:sp>
        <p:nvSpPr>
          <p:cNvPr id="4" name="CuadroTexto 3">
            <a:extLst>
              <a:ext uri="{FF2B5EF4-FFF2-40B4-BE49-F238E27FC236}">
                <a16:creationId xmlns:a16="http://schemas.microsoft.com/office/drawing/2014/main" id="{CA439F0A-2679-319A-4E80-F496C2D830DE}"/>
              </a:ext>
            </a:extLst>
          </p:cNvPr>
          <p:cNvSpPr txBox="1"/>
          <p:nvPr/>
        </p:nvSpPr>
        <p:spPr>
          <a:xfrm>
            <a:off x="2214113" y="687464"/>
            <a:ext cx="752957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4000" b="1" i="1" dirty="0">
                <a:solidFill>
                  <a:srgbClr val="325059"/>
                </a:solidFill>
                <a:latin typeface="Comic Sans MS"/>
              </a:rPr>
              <a:t>¿ QUE SON LAS DROGAS ?</a:t>
            </a:r>
          </a:p>
        </p:txBody>
      </p:sp>
      <p:sp>
        <p:nvSpPr>
          <p:cNvPr id="5" name="CuadroTexto 4">
            <a:extLst>
              <a:ext uri="{FF2B5EF4-FFF2-40B4-BE49-F238E27FC236}">
                <a16:creationId xmlns:a16="http://schemas.microsoft.com/office/drawing/2014/main" id="{E510D740-30CB-5E65-C44E-E9F343F2B0DE}"/>
              </a:ext>
            </a:extLst>
          </p:cNvPr>
          <p:cNvSpPr txBox="1"/>
          <p:nvPr/>
        </p:nvSpPr>
        <p:spPr>
          <a:xfrm>
            <a:off x="721895" y="1644315"/>
            <a:ext cx="10888578"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sz="2000" b="1" dirty="0">
                <a:solidFill>
                  <a:srgbClr val="333333"/>
                </a:solidFill>
                <a:latin typeface="Comic Sans MS"/>
                <a:ea typeface="Open Sans"/>
                <a:cs typeface="Open Sans"/>
              </a:rPr>
              <a:t>Las drogas son sustancias que, cuando se meten en el organismo, provocan cambios en la mente o en las funciones del cuerpo. Las drogas son generalmente clasificadas como drogas de prescripción médica (medicamentos recetados) o drogas ilícitas, aunque hay poca diferencia entre algunos de los medicamentos recetados y las drogas de la calle. Por ejemplo, la heroína, una droga de la calle, es muy similar químicamente al medicamento de prescripción médica llamado oxicodona.</a:t>
            </a:r>
          </a:p>
          <a:p>
            <a:pPr algn="just"/>
            <a:endParaRPr lang="es-MX" sz="2000" b="1" dirty="0">
              <a:solidFill>
                <a:srgbClr val="333333"/>
              </a:solidFill>
              <a:latin typeface="Comic Sans MS"/>
              <a:ea typeface="Open Sans"/>
              <a:cs typeface="Open Sans"/>
            </a:endParaRPr>
          </a:p>
          <a:p>
            <a:pPr algn="just"/>
            <a:r>
              <a:rPr lang="es-MX" sz="2000" b="1">
                <a:solidFill>
                  <a:srgbClr val="333333"/>
                </a:solidFill>
                <a:latin typeface="Comic Sans MS"/>
                <a:ea typeface="+mn-lt"/>
                <a:cs typeface="+mn-lt"/>
              </a:rPr>
              <a:t>Algunas drogas salvan vidas o ayudan a una persona que tiene un dolor severo. A una persona que está muy estresada después de un accidente o de la muerte de un ser querido, se la puede ayudar administrándola un sedante durante un corto tiempo. Pero cuando se abusa de las drogas, ellas se toman sin la autorización de un médico o de una manera que no fue autorizada por un médico. Se consumen normalmente en dosis mucho más altas de lo que normalmente es recomendado o de una forma no recomendada, tal como esnifar un analgésico.</a:t>
            </a:r>
            <a:endParaRPr lang="es-MX" sz="2000" b="1">
              <a:latin typeface="Comic Sans MS"/>
            </a:endParaRPr>
          </a:p>
          <a:p>
            <a:pPr algn="just"/>
            <a:endParaRPr lang="es-MX" b="1" dirty="0">
              <a:solidFill>
                <a:srgbClr val="333333"/>
              </a:solidFill>
              <a:latin typeface="Comic Sans MS"/>
              <a:ea typeface="Open Sans"/>
              <a:cs typeface="Open Sans"/>
            </a:endParaRPr>
          </a:p>
        </p:txBody>
      </p:sp>
    </p:spTree>
    <p:extLst>
      <p:ext uri="{BB962C8B-B14F-4D97-AF65-F5344CB8AC3E}">
        <p14:creationId xmlns:p14="http://schemas.microsoft.com/office/powerpoint/2010/main" val="12162535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6">
            <a:extLst>
              <a:ext uri="{FF2B5EF4-FFF2-40B4-BE49-F238E27FC236}">
                <a16:creationId xmlns:a16="http://schemas.microsoft.com/office/drawing/2014/main" id="{C3A1E789-A30F-350C-0D10-211356B68DD1}"/>
              </a:ext>
            </a:extLst>
          </p:cNvPr>
          <p:cNvPicPr>
            <a:picLocks noChangeAspect="1"/>
          </p:cNvPicPr>
          <p:nvPr/>
        </p:nvPicPr>
        <p:blipFill rotWithShape="1">
          <a:blip r:embed="rId2"/>
          <a:srcRect t="3399" b="12015"/>
          <a:stretch/>
        </p:blipFill>
        <p:spPr>
          <a:xfrm>
            <a:off x="20" y="1"/>
            <a:ext cx="12191980" cy="6857999"/>
          </a:xfrm>
          <a:prstGeom prst="rect">
            <a:avLst/>
          </a:prstGeom>
        </p:spPr>
      </p:pic>
      <p:sp>
        <p:nvSpPr>
          <p:cNvPr id="39" name="Rectangle">
            <a:extLst>
              <a:ext uri="{FF2B5EF4-FFF2-40B4-BE49-F238E27FC236}">
                <a16:creationId xmlns:a16="http://schemas.microsoft.com/office/drawing/2014/main" id="{8B80D579-AC08-8D49-BB6A-21123F80B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4" name="CuadroTexto 3">
            <a:extLst>
              <a:ext uri="{FF2B5EF4-FFF2-40B4-BE49-F238E27FC236}">
                <a16:creationId xmlns:a16="http://schemas.microsoft.com/office/drawing/2014/main" id="{EE756A23-2208-733A-B9DB-DFBD0AECE9A6}"/>
              </a:ext>
            </a:extLst>
          </p:cNvPr>
          <p:cNvSpPr txBox="1"/>
          <p:nvPr/>
        </p:nvSpPr>
        <p:spPr>
          <a:xfrm>
            <a:off x="565150" y="768334"/>
            <a:ext cx="6969505" cy="286640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6600" b="1">
                <a:latin typeface="+mj-lt"/>
                <a:ea typeface="+mj-ea"/>
                <a:cs typeface="+mj-cs"/>
              </a:rPr>
              <a:t>DIFERENTES TIPOS DE DROGAS </a:t>
            </a:r>
          </a:p>
        </p:txBody>
      </p:sp>
      <p:cxnSp>
        <p:nvCxnSpPr>
          <p:cNvPr id="41" name="Straight Connector 40">
            <a:extLst>
              <a:ext uri="{FF2B5EF4-FFF2-40B4-BE49-F238E27FC236}">
                <a16:creationId xmlns:a16="http://schemas.microsoft.com/office/drawing/2014/main" id="{EC392F51-F23E-E242-9750-A5B1F128E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4"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064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2AD72D94-7E32-7AC7-32B9-C3953A4A8224}"/>
              </a:ext>
            </a:extLst>
          </p:cNvPr>
          <p:cNvPicPr>
            <a:picLocks noChangeAspect="1"/>
          </p:cNvPicPr>
          <p:nvPr/>
        </p:nvPicPr>
        <p:blipFill rotWithShape="1">
          <a:blip r:embed="rId2"/>
          <a:srcRect t="3399" b="12015"/>
          <a:stretch/>
        </p:blipFill>
        <p:spPr>
          <a:xfrm>
            <a:off x="-57489" y="1"/>
            <a:ext cx="12191980" cy="6857999"/>
          </a:xfrm>
          <a:prstGeom prst="rect">
            <a:avLst/>
          </a:prstGeom>
        </p:spPr>
      </p:pic>
      <p:sp>
        <p:nvSpPr>
          <p:cNvPr id="4" name="Rectángulo 3">
            <a:extLst>
              <a:ext uri="{FF2B5EF4-FFF2-40B4-BE49-F238E27FC236}">
                <a16:creationId xmlns:a16="http://schemas.microsoft.com/office/drawing/2014/main" id="{713ACA28-78FC-CBB1-27C7-F2CC6C4FBB2C}"/>
              </a:ext>
            </a:extLst>
          </p:cNvPr>
          <p:cNvSpPr/>
          <p:nvPr/>
        </p:nvSpPr>
        <p:spPr>
          <a:xfrm>
            <a:off x="-3405" y="-3405"/>
            <a:ext cx="5046452" cy="694426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5000" dirty="0">
                <a:latin typeface="Arial"/>
                <a:cs typeface="Arial"/>
              </a:rPr>
              <a:t>CANNABIS </a:t>
            </a:r>
            <a:endParaRPr lang="es-MX"/>
          </a:p>
        </p:txBody>
      </p:sp>
      <p:pic>
        <p:nvPicPr>
          <p:cNvPr id="5" name="Imagen 5">
            <a:extLst>
              <a:ext uri="{FF2B5EF4-FFF2-40B4-BE49-F238E27FC236}">
                <a16:creationId xmlns:a16="http://schemas.microsoft.com/office/drawing/2014/main" id="{7FE7325C-E212-4670-0BA5-0AF65CAEAE41}"/>
              </a:ext>
            </a:extLst>
          </p:cNvPr>
          <p:cNvPicPr>
            <a:picLocks noChangeAspect="1"/>
          </p:cNvPicPr>
          <p:nvPr/>
        </p:nvPicPr>
        <p:blipFill>
          <a:blip r:embed="rId3"/>
          <a:stretch>
            <a:fillRect/>
          </a:stretch>
        </p:blipFill>
        <p:spPr>
          <a:xfrm>
            <a:off x="6036154" y="2135037"/>
            <a:ext cx="4619803" cy="3062377"/>
          </a:xfrm>
          <a:prstGeom prst="rect">
            <a:avLst/>
          </a:prstGeom>
        </p:spPr>
      </p:pic>
    </p:spTree>
    <p:extLst>
      <p:ext uri="{BB962C8B-B14F-4D97-AF65-F5344CB8AC3E}">
        <p14:creationId xmlns:p14="http://schemas.microsoft.com/office/powerpoint/2010/main" val="2817736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889A9393-A780-5B72-42CE-7A296AADF0B1}"/>
              </a:ext>
            </a:extLst>
          </p:cNvPr>
          <p:cNvPicPr>
            <a:picLocks noChangeAspect="1"/>
          </p:cNvPicPr>
          <p:nvPr/>
        </p:nvPicPr>
        <p:blipFill rotWithShape="1">
          <a:blip r:embed="rId2"/>
          <a:srcRect t="3399" b="12015"/>
          <a:stretch/>
        </p:blipFill>
        <p:spPr>
          <a:xfrm>
            <a:off x="-57489" y="1"/>
            <a:ext cx="12191980" cy="6857999"/>
          </a:xfrm>
          <a:prstGeom prst="rect">
            <a:avLst/>
          </a:prstGeom>
        </p:spPr>
      </p:pic>
      <p:sp>
        <p:nvSpPr>
          <p:cNvPr id="4" name="CuadroTexto 3">
            <a:extLst>
              <a:ext uri="{FF2B5EF4-FFF2-40B4-BE49-F238E27FC236}">
                <a16:creationId xmlns:a16="http://schemas.microsoft.com/office/drawing/2014/main" id="{B57A5494-FB27-9399-A825-7D1B0EF76EDF}"/>
              </a:ext>
            </a:extLst>
          </p:cNvPr>
          <p:cNvSpPr txBox="1"/>
          <p:nvPr/>
        </p:nvSpPr>
        <p:spPr>
          <a:xfrm>
            <a:off x="2673053" y="557311"/>
            <a:ext cx="74955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4000" b="1" dirty="0">
                <a:latin typeface="Arial"/>
                <a:cs typeface="Arial"/>
              </a:rPr>
              <a:t>¿ QUE ES EL CANNABIS  ?</a:t>
            </a:r>
            <a:r>
              <a:rPr lang="es-MX" sz="4000" dirty="0">
                <a:solidFill>
                  <a:srgbClr val="00B0F0"/>
                </a:solidFill>
                <a:latin typeface="Comic Sans MS"/>
              </a:rPr>
              <a:t> </a:t>
            </a:r>
          </a:p>
        </p:txBody>
      </p:sp>
      <p:sp>
        <p:nvSpPr>
          <p:cNvPr id="5" name="CuadroTexto 4">
            <a:extLst>
              <a:ext uri="{FF2B5EF4-FFF2-40B4-BE49-F238E27FC236}">
                <a16:creationId xmlns:a16="http://schemas.microsoft.com/office/drawing/2014/main" id="{3ACCB2EA-F647-660C-BBDD-E68EA418D0FD}"/>
              </a:ext>
            </a:extLst>
          </p:cNvPr>
          <p:cNvSpPr txBox="1"/>
          <p:nvPr/>
        </p:nvSpPr>
        <p:spPr>
          <a:xfrm>
            <a:off x="1604210" y="1824789"/>
            <a:ext cx="884321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sz="2000" b="1" dirty="0">
                <a:latin typeface="Arial"/>
                <a:ea typeface="+mn-lt"/>
                <a:cs typeface="+mn-lt"/>
              </a:rPr>
              <a:t>El cannabis (</a:t>
            </a:r>
            <a:r>
              <a:rPr lang="es-MX" sz="2000" b="1" i="1" dirty="0">
                <a:latin typeface="Arial"/>
                <a:ea typeface="+mn-lt"/>
                <a:cs typeface="+mn-lt"/>
              </a:rPr>
              <a:t>Cannabis sativa</a:t>
            </a:r>
            <a:r>
              <a:rPr lang="es-MX" sz="2000" b="1" dirty="0">
                <a:latin typeface="Arial"/>
                <a:ea typeface="+mn-lt"/>
                <a:cs typeface="+mn-lt"/>
              </a:rPr>
              <a:t>) es una planta anual originaria de Asia con una larga historia de uso terapéutico. En ella se han identificado aproximadamente 500 compuestos químicos: unos exclusivos de la planta, los cannabinoides; otros con mucha presencia en el reino vegetal, como los terpenos y los flavonoides.</a:t>
            </a:r>
          </a:p>
          <a:p>
            <a:pPr algn="just"/>
            <a:endParaRPr lang="es-MX" sz="2000" b="1" dirty="0">
              <a:latin typeface="Arial"/>
              <a:ea typeface="+mn-lt"/>
              <a:cs typeface="+mn-lt"/>
            </a:endParaRPr>
          </a:p>
          <a:p>
            <a:pPr algn="just"/>
            <a:r>
              <a:rPr lang="es-MX" sz="2000" b="1" dirty="0">
                <a:ea typeface="+mn-lt"/>
                <a:cs typeface="+mn-lt"/>
              </a:rPr>
              <a:t>La marihuana, también conocida como cannabis, hierba, mota o droga, se refiere a las flores, las hojas, los tallos y las semillas secas de la planta de cannabis. La planta de cannabis contiene más de 100 compuestos (o </a:t>
            </a:r>
            <a:r>
              <a:rPr lang="es-MX" sz="2000" b="1" dirty="0" err="1">
                <a:ea typeface="+mn-lt"/>
                <a:cs typeface="+mn-lt"/>
              </a:rPr>
              <a:t>canabinoides</a:t>
            </a:r>
            <a:r>
              <a:rPr lang="es-MX" sz="2000" b="1" dirty="0">
                <a:ea typeface="+mn-lt"/>
                <a:cs typeface="+mn-lt"/>
              </a:rPr>
              <a:t>).</a:t>
            </a:r>
            <a:endParaRPr lang="es-MX" sz="2000" b="1" dirty="0"/>
          </a:p>
        </p:txBody>
      </p:sp>
    </p:spTree>
    <p:extLst>
      <p:ext uri="{BB962C8B-B14F-4D97-AF65-F5344CB8AC3E}">
        <p14:creationId xmlns:p14="http://schemas.microsoft.com/office/powerpoint/2010/main" val="551080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D0CFB770-0168-25B7-0E21-C5AC13B26E2D}"/>
              </a:ext>
            </a:extLst>
          </p:cNvPr>
          <p:cNvPicPr>
            <a:picLocks noChangeAspect="1"/>
          </p:cNvPicPr>
          <p:nvPr/>
        </p:nvPicPr>
        <p:blipFill rotWithShape="1">
          <a:blip r:embed="rId2"/>
          <a:srcRect t="3399" b="12015"/>
          <a:stretch/>
        </p:blipFill>
        <p:spPr>
          <a:xfrm>
            <a:off x="-57489" y="1"/>
            <a:ext cx="12191980" cy="6857999"/>
          </a:xfrm>
          <a:prstGeom prst="rect">
            <a:avLst/>
          </a:prstGeom>
        </p:spPr>
      </p:pic>
      <p:sp>
        <p:nvSpPr>
          <p:cNvPr id="4" name="CuadroTexto 3">
            <a:extLst>
              <a:ext uri="{FF2B5EF4-FFF2-40B4-BE49-F238E27FC236}">
                <a16:creationId xmlns:a16="http://schemas.microsoft.com/office/drawing/2014/main" id="{D1D690E4-6048-4775-493E-241A99214075}"/>
              </a:ext>
            </a:extLst>
          </p:cNvPr>
          <p:cNvSpPr txBox="1"/>
          <p:nvPr/>
        </p:nvSpPr>
        <p:spPr>
          <a:xfrm>
            <a:off x="3768759" y="682925"/>
            <a:ext cx="70785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3600" b="1" dirty="0">
                <a:latin typeface="Arial"/>
                <a:cs typeface="Arial"/>
              </a:rPr>
              <a:t>USO DEL CANNABIS </a:t>
            </a:r>
          </a:p>
        </p:txBody>
      </p:sp>
      <p:sp>
        <p:nvSpPr>
          <p:cNvPr id="5" name="CuadroTexto 4">
            <a:extLst>
              <a:ext uri="{FF2B5EF4-FFF2-40B4-BE49-F238E27FC236}">
                <a16:creationId xmlns:a16="http://schemas.microsoft.com/office/drawing/2014/main" id="{1533322D-D8CF-E206-4561-8785AB0FD0A9}"/>
              </a:ext>
            </a:extLst>
          </p:cNvPr>
          <p:cNvSpPr txBox="1"/>
          <p:nvPr/>
        </p:nvSpPr>
        <p:spPr>
          <a:xfrm>
            <a:off x="922420" y="1804736"/>
            <a:ext cx="1006642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s-MX" sz="2000" b="1" dirty="0">
                <a:solidFill>
                  <a:schemeClr val="tx1">
                    <a:lumMod val="95000"/>
                    <a:lumOff val="5000"/>
                  </a:schemeClr>
                </a:solidFill>
                <a:latin typeface="Arial"/>
                <a:ea typeface="arial"/>
                <a:cs typeface="arial"/>
              </a:rPr>
              <a:t>Aliviar el dolor. Esto incluye distintos tipos de dolor crónico, incluso dolor por lesiones nerviosas.</a:t>
            </a:r>
            <a:endParaRPr lang="es-MX" sz="2000" b="1" dirty="0">
              <a:solidFill>
                <a:schemeClr val="tx1">
                  <a:lumMod val="95000"/>
                  <a:lumOff val="5000"/>
                </a:schemeClr>
              </a:solidFill>
              <a:latin typeface="Arial"/>
              <a:cs typeface="Arial"/>
            </a:endParaRPr>
          </a:p>
          <a:p>
            <a:pPr marL="285750" indent="-285750">
              <a:buFont typeface="Wingdings"/>
              <a:buChar char="§"/>
            </a:pPr>
            <a:endParaRPr lang="es-MX" sz="2000" b="1" dirty="0">
              <a:solidFill>
                <a:schemeClr val="tx1">
                  <a:lumMod val="95000"/>
                  <a:lumOff val="5000"/>
                </a:schemeClr>
              </a:solidFill>
              <a:latin typeface="Arial"/>
              <a:ea typeface="arial"/>
              <a:cs typeface="arial"/>
            </a:endParaRPr>
          </a:p>
          <a:p>
            <a:pPr marL="285750" indent="-285750">
              <a:buFont typeface="Wingdings"/>
              <a:buChar char="§"/>
            </a:pPr>
            <a:r>
              <a:rPr lang="es-MX" sz="2000" b="1" dirty="0">
                <a:solidFill>
                  <a:schemeClr val="tx1">
                    <a:lumMod val="95000"/>
                    <a:lumOff val="5000"/>
                  </a:schemeClr>
                </a:solidFill>
                <a:latin typeface="Arial"/>
                <a:ea typeface="arial"/>
                <a:cs typeface="arial"/>
              </a:rPr>
              <a:t>Controlar las náuseas y los vómitos. El uso más común es para las náuseas y los vómitos provocados por la quimioterapia para el cáncer.</a:t>
            </a:r>
          </a:p>
          <a:p>
            <a:pPr marL="285750" indent="-285750">
              <a:buFont typeface="Wingdings"/>
              <a:buChar char="§"/>
            </a:pPr>
            <a:endParaRPr lang="es-MX" sz="2000" b="1" dirty="0">
              <a:solidFill>
                <a:schemeClr val="tx1">
                  <a:lumMod val="95000"/>
                  <a:lumOff val="5000"/>
                </a:schemeClr>
              </a:solidFill>
              <a:latin typeface="Arial"/>
              <a:ea typeface="arial"/>
              <a:cs typeface="arial"/>
            </a:endParaRPr>
          </a:p>
          <a:p>
            <a:pPr marL="285750" indent="-285750">
              <a:buFont typeface="Wingdings"/>
              <a:buChar char="§"/>
            </a:pPr>
            <a:r>
              <a:rPr lang="es-MX" sz="2000" b="1" dirty="0">
                <a:solidFill>
                  <a:schemeClr val="tx1">
                    <a:lumMod val="95000"/>
                    <a:lumOff val="5000"/>
                  </a:schemeClr>
                </a:solidFill>
                <a:latin typeface="Arial"/>
                <a:ea typeface="arial"/>
                <a:cs typeface="arial"/>
              </a:rPr>
              <a:t>Hacer que una persona sienta ganas de comer.</a:t>
            </a:r>
            <a:endParaRPr lang="es-MX" sz="2000" b="1" dirty="0">
              <a:solidFill>
                <a:schemeClr val="tx1">
                  <a:lumMod val="95000"/>
                  <a:lumOff val="5000"/>
                </a:schemeClr>
              </a:solidFill>
              <a:latin typeface="Arial"/>
            </a:endParaRPr>
          </a:p>
        </p:txBody>
      </p:sp>
    </p:spTree>
    <p:extLst>
      <p:ext uri="{BB962C8B-B14F-4D97-AF65-F5344CB8AC3E}">
        <p14:creationId xmlns:p14="http://schemas.microsoft.com/office/powerpoint/2010/main" val="1423109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F60FAC38-3AE3-0D75-F8A1-126C83C476C2}"/>
              </a:ext>
            </a:extLst>
          </p:cNvPr>
          <p:cNvPicPr>
            <a:picLocks noChangeAspect="1"/>
          </p:cNvPicPr>
          <p:nvPr/>
        </p:nvPicPr>
        <p:blipFill rotWithShape="1">
          <a:blip r:embed="rId2"/>
          <a:srcRect t="3399" b="12015"/>
          <a:stretch/>
        </p:blipFill>
        <p:spPr>
          <a:xfrm>
            <a:off x="57529" y="1"/>
            <a:ext cx="12191980" cy="6857999"/>
          </a:xfrm>
          <a:prstGeom prst="rect">
            <a:avLst/>
          </a:prstGeom>
        </p:spPr>
      </p:pic>
      <p:sp>
        <p:nvSpPr>
          <p:cNvPr id="4" name="CuadroTexto 3">
            <a:extLst>
              <a:ext uri="{FF2B5EF4-FFF2-40B4-BE49-F238E27FC236}">
                <a16:creationId xmlns:a16="http://schemas.microsoft.com/office/drawing/2014/main" id="{14EDF0DB-7895-E3D1-5464-264999C3C66C}"/>
              </a:ext>
            </a:extLst>
          </p:cNvPr>
          <p:cNvSpPr txBox="1"/>
          <p:nvPr/>
        </p:nvSpPr>
        <p:spPr>
          <a:xfrm>
            <a:off x="2381722" y="386296"/>
            <a:ext cx="695826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4000" b="1" dirty="0"/>
              <a:t>CONSECUENICA DEL USO DEL CANNABIS </a:t>
            </a:r>
          </a:p>
        </p:txBody>
      </p:sp>
      <p:sp>
        <p:nvSpPr>
          <p:cNvPr id="5" name="CuadroTexto 4">
            <a:extLst>
              <a:ext uri="{FF2B5EF4-FFF2-40B4-BE49-F238E27FC236}">
                <a16:creationId xmlns:a16="http://schemas.microsoft.com/office/drawing/2014/main" id="{B48EAE77-12CE-F834-2895-60E8B36B0B1A}"/>
              </a:ext>
            </a:extLst>
          </p:cNvPr>
          <p:cNvSpPr txBox="1"/>
          <p:nvPr/>
        </p:nvSpPr>
        <p:spPr>
          <a:xfrm>
            <a:off x="1842950" y="1865651"/>
            <a:ext cx="820152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s-MX" sz="2000" b="1" dirty="0">
                <a:solidFill>
                  <a:schemeClr val="tx1">
                    <a:lumMod val="95000"/>
                    <a:lumOff val="5000"/>
                  </a:schemeClr>
                </a:solidFill>
                <a:latin typeface="arial"/>
                <a:ea typeface="arial"/>
                <a:cs typeface="arial"/>
              </a:rPr>
              <a:t>Problemas de memoria y aprendizaje.</a:t>
            </a:r>
            <a:endParaRPr lang="es-MX" sz="2000" b="1" dirty="0">
              <a:solidFill>
                <a:schemeClr val="tx1">
                  <a:lumMod val="95000"/>
                  <a:lumOff val="5000"/>
                </a:schemeClr>
              </a:solidFill>
            </a:endParaRPr>
          </a:p>
          <a:p>
            <a:pPr marL="285750" indent="-285750">
              <a:buFont typeface="Wingdings"/>
              <a:buChar char="§"/>
            </a:pPr>
            <a:endParaRPr lang="es-MX" sz="2000" b="1" dirty="0">
              <a:solidFill>
                <a:schemeClr val="tx1">
                  <a:lumMod val="95000"/>
                  <a:lumOff val="5000"/>
                </a:schemeClr>
              </a:solidFill>
              <a:latin typeface="arial"/>
              <a:ea typeface="arial"/>
              <a:cs typeface="arial"/>
            </a:endParaRPr>
          </a:p>
          <a:p>
            <a:pPr marL="285750" indent="-285750">
              <a:buFont typeface="Wingdings"/>
              <a:buChar char="§"/>
            </a:pPr>
            <a:r>
              <a:rPr lang="es-MX" sz="2000" b="1" dirty="0">
                <a:solidFill>
                  <a:schemeClr val="tx1">
                    <a:lumMod val="95000"/>
                    <a:lumOff val="5000"/>
                  </a:schemeClr>
                </a:solidFill>
                <a:latin typeface="arial"/>
                <a:ea typeface="arial"/>
                <a:cs typeface="arial"/>
              </a:rPr>
              <a:t>Peores resultados académicos.</a:t>
            </a:r>
            <a:endParaRPr lang="es-MX" dirty="0">
              <a:solidFill>
                <a:schemeClr val="tx1">
                  <a:lumMod val="95000"/>
                  <a:lumOff val="5000"/>
                </a:schemeClr>
              </a:solidFill>
            </a:endParaRPr>
          </a:p>
          <a:p>
            <a:pPr marL="285750" indent="-285750">
              <a:buFont typeface="Wingdings"/>
              <a:buChar char="§"/>
            </a:pPr>
            <a:endParaRPr lang="es-MX" sz="2000" b="1" dirty="0">
              <a:solidFill>
                <a:schemeClr val="tx1">
                  <a:lumMod val="95000"/>
                  <a:lumOff val="5000"/>
                </a:schemeClr>
              </a:solidFill>
              <a:latin typeface="arial"/>
              <a:ea typeface="arial"/>
              <a:cs typeface="arial"/>
            </a:endParaRPr>
          </a:p>
          <a:p>
            <a:pPr marL="285750" indent="-285750">
              <a:buFont typeface="Wingdings"/>
              <a:buChar char="§"/>
            </a:pPr>
            <a:r>
              <a:rPr lang="es-MX" sz="2000" b="1" dirty="0">
                <a:solidFill>
                  <a:schemeClr val="tx1">
                    <a:lumMod val="95000"/>
                    <a:lumOff val="5000"/>
                  </a:schemeClr>
                </a:solidFill>
                <a:latin typeface="arial"/>
                <a:ea typeface="arial"/>
                <a:cs typeface="arial"/>
              </a:rPr>
              <a:t>Abandono prematuro de los estudios.</a:t>
            </a:r>
          </a:p>
          <a:p>
            <a:pPr marL="285750" indent="-285750">
              <a:buFont typeface="Wingdings"/>
              <a:buChar char="§"/>
            </a:pPr>
            <a:endParaRPr lang="es-MX" sz="2000" b="1" dirty="0">
              <a:solidFill>
                <a:schemeClr val="tx1">
                  <a:lumMod val="95000"/>
                  <a:lumOff val="5000"/>
                </a:schemeClr>
              </a:solidFill>
              <a:latin typeface="arial"/>
              <a:ea typeface="arial"/>
              <a:cs typeface="arial"/>
            </a:endParaRPr>
          </a:p>
          <a:p>
            <a:pPr marL="285750" indent="-285750">
              <a:buFont typeface="Wingdings"/>
              <a:buChar char="§"/>
            </a:pPr>
            <a:r>
              <a:rPr lang="es-MX" sz="2000" b="1" dirty="0">
                <a:solidFill>
                  <a:schemeClr val="tx1">
                    <a:lumMod val="95000"/>
                    <a:lumOff val="5000"/>
                  </a:schemeClr>
                </a:solidFill>
                <a:latin typeface="arial"/>
                <a:ea typeface="arial"/>
                <a:cs typeface="arial"/>
              </a:rPr>
              <a:t>Dependencia (7-10 % de los que lo prueban).</a:t>
            </a:r>
          </a:p>
          <a:p>
            <a:pPr marL="285750" indent="-285750">
              <a:buFont typeface="Wingdings"/>
              <a:buChar char="§"/>
            </a:pPr>
            <a:endParaRPr lang="es-MX" sz="2000" b="1" dirty="0">
              <a:solidFill>
                <a:schemeClr val="tx1">
                  <a:lumMod val="95000"/>
                  <a:lumOff val="5000"/>
                </a:schemeClr>
              </a:solidFill>
              <a:latin typeface="arial"/>
              <a:ea typeface="arial"/>
              <a:cs typeface="arial"/>
            </a:endParaRPr>
          </a:p>
          <a:p>
            <a:pPr marL="285750" indent="-285750">
              <a:buFont typeface="Wingdings"/>
              <a:buChar char="§"/>
            </a:pPr>
            <a:r>
              <a:rPr lang="es-MX" sz="2000" b="1" dirty="0">
                <a:solidFill>
                  <a:schemeClr val="tx1">
                    <a:lumMod val="95000"/>
                    <a:lumOff val="5000"/>
                  </a:schemeClr>
                </a:solidFill>
                <a:latin typeface="arial"/>
                <a:ea typeface="arial"/>
                <a:cs typeface="arial"/>
              </a:rPr>
              <a:t>Trastornos emocionales (ansiedad, depresión) y de la personalidad.</a:t>
            </a:r>
          </a:p>
          <a:p>
            <a:pPr marL="285750" indent="-285750">
              <a:buFont typeface="Wingdings"/>
              <a:buChar char="§"/>
            </a:pPr>
            <a:endParaRPr lang="es-MX" sz="2000" b="1" dirty="0">
              <a:solidFill>
                <a:schemeClr val="tx1">
                  <a:lumMod val="95000"/>
                  <a:lumOff val="5000"/>
                </a:schemeClr>
              </a:solidFill>
              <a:latin typeface="arial"/>
              <a:ea typeface="arial"/>
              <a:cs typeface="arial"/>
            </a:endParaRPr>
          </a:p>
          <a:p>
            <a:pPr marL="285750" indent="-285750">
              <a:buFont typeface="Wingdings"/>
              <a:buChar char="§"/>
            </a:pPr>
            <a:r>
              <a:rPr lang="es-MX" sz="2000" b="1" dirty="0">
                <a:solidFill>
                  <a:schemeClr val="tx1">
                    <a:lumMod val="95000"/>
                    <a:lumOff val="5000"/>
                  </a:schemeClr>
                </a:solidFill>
                <a:latin typeface="arial"/>
                <a:ea typeface="arial"/>
                <a:cs typeface="arial"/>
              </a:rPr>
              <a:t>Enfermedades bronco-pulmonares y determinados tipos de cáncer.</a:t>
            </a:r>
          </a:p>
          <a:p>
            <a:pPr marL="285750" indent="-285750">
              <a:buFont typeface="Wingdings"/>
              <a:buChar char="§"/>
            </a:pPr>
            <a:endParaRPr lang="es-MX" sz="2000" b="1" dirty="0">
              <a:solidFill>
                <a:schemeClr val="tx1">
                  <a:lumMod val="95000"/>
                  <a:lumOff val="5000"/>
                </a:schemeClr>
              </a:solidFill>
              <a:latin typeface="arial"/>
              <a:ea typeface="arial"/>
              <a:cs typeface="arial"/>
            </a:endParaRPr>
          </a:p>
          <a:p>
            <a:pPr marL="285750" indent="-285750">
              <a:buFont typeface="Wingdings"/>
              <a:buChar char="§"/>
            </a:pPr>
            <a:r>
              <a:rPr lang="es-MX" sz="2000" b="1" dirty="0">
                <a:solidFill>
                  <a:schemeClr val="tx1">
                    <a:lumMod val="95000"/>
                    <a:lumOff val="5000"/>
                  </a:schemeClr>
                </a:solidFill>
                <a:latin typeface="arial"/>
                <a:ea typeface="arial"/>
                <a:cs typeface="arial"/>
              </a:rPr>
              <a:t>Trastornos del ritmo cardiaco (arritmias).</a:t>
            </a:r>
            <a:endParaRPr lang="es-MX" sz="2000" b="1" dirty="0">
              <a:solidFill>
                <a:schemeClr val="tx1">
                  <a:lumMod val="95000"/>
                  <a:lumOff val="5000"/>
                </a:schemeClr>
              </a:solidFill>
            </a:endParaRPr>
          </a:p>
        </p:txBody>
      </p:sp>
    </p:spTree>
    <p:extLst>
      <p:ext uri="{BB962C8B-B14F-4D97-AF65-F5344CB8AC3E}">
        <p14:creationId xmlns:p14="http://schemas.microsoft.com/office/powerpoint/2010/main" val="1480767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BEF8C689-FF7B-89C5-1832-A35338BF7332}"/>
              </a:ext>
            </a:extLst>
          </p:cNvPr>
          <p:cNvPicPr>
            <a:picLocks noChangeAspect="1"/>
          </p:cNvPicPr>
          <p:nvPr/>
        </p:nvPicPr>
        <p:blipFill rotWithShape="1">
          <a:blip r:embed="rId2"/>
          <a:srcRect t="3399" b="12015"/>
          <a:stretch/>
        </p:blipFill>
        <p:spPr>
          <a:xfrm>
            <a:off x="-57489" y="1"/>
            <a:ext cx="12191980" cy="6857999"/>
          </a:xfrm>
          <a:prstGeom prst="rect">
            <a:avLst/>
          </a:prstGeom>
        </p:spPr>
      </p:pic>
      <p:sp>
        <p:nvSpPr>
          <p:cNvPr id="4" name="Rectángulo 3">
            <a:extLst>
              <a:ext uri="{FF2B5EF4-FFF2-40B4-BE49-F238E27FC236}">
                <a16:creationId xmlns:a16="http://schemas.microsoft.com/office/drawing/2014/main" id="{0B5E738A-3882-F526-A240-E0804A545202}"/>
              </a:ext>
            </a:extLst>
          </p:cNvPr>
          <p:cNvSpPr/>
          <p:nvPr/>
        </p:nvSpPr>
        <p:spPr>
          <a:xfrm>
            <a:off x="0" y="-6055"/>
            <a:ext cx="5147094" cy="68723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4000" dirty="0"/>
              <a:t>MENTAFETAMINA </a:t>
            </a:r>
          </a:p>
        </p:txBody>
      </p:sp>
      <p:pic>
        <p:nvPicPr>
          <p:cNvPr id="5" name="Imagen 5">
            <a:extLst>
              <a:ext uri="{FF2B5EF4-FFF2-40B4-BE49-F238E27FC236}">
                <a16:creationId xmlns:a16="http://schemas.microsoft.com/office/drawing/2014/main" id="{709AA227-1EB4-06F5-29C9-5484C584E95A}"/>
              </a:ext>
            </a:extLst>
          </p:cNvPr>
          <p:cNvPicPr>
            <a:picLocks noChangeAspect="1"/>
          </p:cNvPicPr>
          <p:nvPr/>
        </p:nvPicPr>
        <p:blipFill>
          <a:blip r:embed="rId3"/>
          <a:stretch>
            <a:fillRect/>
          </a:stretch>
        </p:blipFill>
        <p:spPr>
          <a:xfrm>
            <a:off x="6367822" y="1608556"/>
            <a:ext cx="4545941" cy="3022659"/>
          </a:xfrm>
          <a:prstGeom prst="rect">
            <a:avLst/>
          </a:prstGeom>
        </p:spPr>
      </p:pic>
    </p:spTree>
    <p:extLst>
      <p:ext uri="{BB962C8B-B14F-4D97-AF65-F5344CB8AC3E}">
        <p14:creationId xmlns:p14="http://schemas.microsoft.com/office/powerpoint/2010/main" val="1907504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Punchcard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PunchcardVTI</vt:lpstr>
      <vt:lpstr>LAS DROGAS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546</cp:revision>
  <dcterms:created xsi:type="dcterms:W3CDTF">2023-05-10T00:13:34Z</dcterms:created>
  <dcterms:modified xsi:type="dcterms:W3CDTF">2023-11-02T22:13:19Z</dcterms:modified>
</cp:coreProperties>
</file>