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3"/>
    <p:restoredTop sz="93310"/>
  </p:normalViewPr>
  <p:slideViewPr>
    <p:cSldViewPr snapToGrid="0" snapToObjects="1">
      <p:cViewPr>
        <p:scale>
          <a:sx n="83" d="100"/>
          <a:sy n="83" d="100"/>
        </p:scale>
        <p:origin x="76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135584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9310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7140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285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89358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2035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025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01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Graph with both training and test attack type breakdown</a:t>
            </a:r>
          </a:p>
          <a:p>
            <a:pPr lvl="0">
              <a:spcBef>
                <a:spcPts val="0"/>
              </a:spcBef>
              <a:buNone/>
            </a:pPr>
            <a:endParaRPr/>
          </a:p>
          <a:p>
            <a:pPr lvl="0">
              <a:spcBef>
                <a:spcPts val="0"/>
              </a:spcBef>
              <a:buNone/>
            </a:pPr>
            <a:r>
              <a:rPr lang="en"/>
              <a:t>E.g. nmap drastically different between training/test. Training 1493, Test 73;</a:t>
            </a:r>
          </a:p>
        </p:txBody>
      </p:sp>
    </p:spTree>
    <p:extLst>
      <p:ext uri="{BB962C8B-B14F-4D97-AF65-F5344CB8AC3E}">
        <p14:creationId xmlns:p14="http://schemas.microsoft.com/office/powerpoint/2010/main" val="194878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513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9556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023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91666"/>
              <a:buFont typeface="Arial"/>
              <a:buNone/>
            </a:pPr>
            <a:r>
              <a:rPr lang="en" sz="1200">
                <a:solidFill>
                  <a:srgbClr val="333333"/>
                </a:solidFill>
                <a:highlight>
                  <a:srgbClr val="FFFFFF"/>
                </a:highlight>
              </a:rPr>
              <a:t>Software to detect network intrusions protects a computer network from unauthorized users</a:t>
            </a:r>
            <a:r>
              <a:rPr lang="en" sz="1800">
                <a:solidFill>
                  <a:schemeClr val="dk2"/>
                </a:solidFill>
              </a:rPr>
              <a:t>. </a:t>
            </a:r>
            <a:r>
              <a:rPr lang="en" sz="1200">
                <a:solidFill>
                  <a:srgbClr val="333333"/>
                </a:solidFill>
                <a:highlight>
                  <a:srgbClr val="FFFFFF"/>
                </a:highlight>
              </a:rPr>
              <a:t>A connection is a sequence of TCP packets starting and ending at some well defined times, between which data flows to and from a source IP address to a target IP address under some well defined protocol. Each record contained values of 41 variables </a:t>
            </a:r>
          </a:p>
          <a:p>
            <a:pPr marL="457200" lvl="0" indent="-304800" rtl="0">
              <a:lnSpc>
                <a:spcPct val="160000"/>
              </a:lnSpc>
              <a:spcBef>
                <a:spcPts val="0"/>
              </a:spcBef>
              <a:spcAft>
                <a:spcPts val="1200"/>
              </a:spcAft>
              <a:buClr>
                <a:srgbClr val="333333"/>
              </a:buClr>
              <a:buSzPct val="100000"/>
            </a:pPr>
            <a:r>
              <a:rPr lang="en" sz="1200">
                <a:solidFill>
                  <a:srgbClr val="333333"/>
                </a:solidFill>
              </a:rPr>
              <a:t>DOS: denial-of-service, e.g. syn flood</a:t>
            </a:r>
          </a:p>
          <a:p>
            <a:pPr marL="457200" lvl="0" indent="-304800" rtl="0">
              <a:lnSpc>
                <a:spcPct val="160000"/>
              </a:lnSpc>
              <a:spcBef>
                <a:spcPts val="0"/>
              </a:spcBef>
              <a:spcAft>
                <a:spcPts val="1200"/>
              </a:spcAft>
              <a:buClr>
                <a:srgbClr val="333333"/>
              </a:buClr>
              <a:buSzPct val="100000"/>
            </a:pPr>
            <a:r>
              <a:rPr lang="en" sz="1200">
                <a:solidFill>
                  <a:srgbClr val="333333"/>
                </a:solidFill>
              </a:rPr>
              <a:t>R2L: unauthorized access from a remote machine, e.g. guessing password</a:t>
            </a:r>
          </a:p>
          <a:p>
            <a:pPr marL="457200" lvl="0" indent="-304800" rtl="0">
              <a:lnSpc>
                <a:spcPct val="160000"/>
              </a:lnSpc>
              <a:spcBef>
                <a:spcPts val="0"/>
              </a:spcBef>
              <a:spcAft>
                <a:spcPts val="1200"/>
              </a:spcAft>
              <a:buClr>
                <a:srgbClr val="333333"/>
              </a:buClr>
              <a:buSzPct val="100000"/>
            </a:pPr>
            <a:r>
              <a:rPr lang="en" sz="1200">
                <a:solidFill>
                  <a:srgbClr val="333333"/>
                </a:solidFill>
              </a:rPr>
              <a:t>U2R: unauthorized access to local superuser (root) privileges, e.g., various ``buffer overflow'' attacks</a:t>
            </a:r>
          </a:p>
          <a:p>
            <a:pPr marL="457200" lvl="0" indent="-304800" rtl="0">
              <a:lnSpc>
                <a:spcPct val="160000"/>
              </a:lnSpc>
              <a:spcBef>
                <a:spcPts val="0"/>
              </a:spcBef>
              <a:spcAft>
                <a:spcPts val="1200"/>
              </a:spcAft>
              <a:buClr>
                <a:srgbClr val="333333"/>
              </a:buClr>
              <a:buSzPct val="100000"/>
            </a:pPr>
            <a:r>
              <a:rPr lang="en" sz="1200">
                <a:solidFill>
                  <a:srgbClr val="333333"/>
                </a:solidFill>
              </a:rPr>
              <a:t>Probing: surveillance and other probing, e.g., port scanning.</a:t>
            </a:r>
          </a:p>
          <a:p>
            <a:pPr lvl="0" rtl="0">
              <a:lnSpc>
                <a:spcPct val="115000"/>
              </a:lnSpc>
              <a:spcBef>
                <a:spcPts val="0"/>
              </a:spcBef>
              <a:spcAft>
                <a:spcPts val="1600"/>
              </a:spcAft>
              <a:buClr>
                <a:schemeClr val="dk1"/>
              </a:buClr>
              <a:buSzPct val="91666"/>
              <a:buFont typeface="Arial"/>
              <a:buNone/>
            </a:pPr>
            <a:r>
              <a:rPr lang="en" sz="1200">
                <a:solidFill>
                  <a:srgbClr val="333333"/>
                </a:solidFill>
                <a:highlight>
                  <a:srgbClr val="FFFFFF"/>
                </a:highlight>
              </a:rPr>
              <a:t>In recent year, due to the growing use of smart devices and the Internet, network traffic is rapidly increasing. A Cisco report found the following : “Global IP traffic in 2012 stands at 43.6 exabytes per month and will grow threefold by 2017, to reach 120.6 exabytes per month” [1]. Intrusions are defined as attempts or action to compromise the confidentiality, integrity or availability of computer or network [2]. Intrusion detection systems (IDSs) are software or hardware systems that automate the process of monitoring the events occurring in a computer system or network, analyzing them for signs of security problems </a:t>
            </a:r>
          </a:p>
          <a:p>
            <a:pPr lvl="0">
              <a:lnSpc>
                <a:spcPct val="115000"/>
              </a:lnSpc>
              <a:spcBef>
                <a:spcPts val="0"/>
              </a:spcBef>
              <a:spcAft>
                <a:spcPts val="1600"/>
              </a:spcAft>
              <a:buClr>
                <a:schemeClr val="dk1"/>
              </a:buClr>
              <a:buSzPct val="91666"/>
              <a:buFont typeface="Arial"/>
              <a:buNone/>
            </a:pPr>
            <a:r>
              <a:rPr lang="en" sz="1200">
                <a:solidFill>
                  <a:srgbClr val="333333"/>
                </a:solidFill>
                <a:highlight>
                  <a:srgbClr val="FFFFFF"/>
                </a:highlight>
              </a:rPr>
              <a:t>Why bother detecting intrusions if you’ve installed firewalls, patched operating systems, and checked passwords for soundness? The answer is simple: because intrusions still occur. Just as people sometimes forget to lock a window, for example, they sometimes forget to correctly update a firewall’s rule set. Even with the most advanced protection, computer systems are still not 100% secure [1] The goal of intrusion detection system is to detect intrusions. Intrusion detection systems (IDS) have emerged to detect actions which endanger the integrity, confidentiality or availability of a resource as an effort to provide a solution to existing security issues. </a:t>
            </a:r>
          </a:p>
        </p:txBody>
      </p:sp>
    </p:spTree>
    <p:extLst>
      <p:ext uri="{BB962C8B-B14F-4D97-AF65-F5344CB8AC3E}">
        <p14:creationId xmlns:p14="http://schemas.microsoft.com/office/powerpoint/2010/main" val="714859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54706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913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3375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1605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5154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8890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9872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818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264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30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spcAft>
                <a:spcPts val="1600"/>
              </a:spcAft>
              <a:buClr>
                <a:schemeClr val="dk1"/>
              </a:buClr>
              <a:buSzPct val="91666"/>
              <a:buFont typeface="Arial"/>
              <a:buNone/>
            </a:pPr>
            <a:r>
              <a:rPr lang="en" sz="1200">
                <a:solidFill>
                  <a:schemeClr val="dk2"/>
                </a:solidFill>
              </a:rPr>
              <a:t>Breakdown by Protocol Type</a:t>
            </a:r>
          </a:p>
          <a:p>
            <a:pPr marL="457200" lvl="0" indent="-304800">
              <a:lnSpc>
                <a:spcPct val="115000"/>
              </a:lnSpc>
              <a:spcBef>
                <a:spcPts val="0"/>
              </a:spcBef>
              <a:spcAft>
                <a:spcPts val="1600"/>
              </a:spcAft>
              <a:buClr>
                <a:schemeClr val="dk2"/>
              </a:buClr>
              <a:buSzPct val="100000"/>
              <a:buChar char="+"/>
            </a:pPr>
            <a:r>
              <a:rPr lang="en" sz="1200">
                <a:solidFill>
                  <a:schemeClr val="dk2"/>
                </a:solidFill>
              </a:rPr>
              <a:t>48% TCP connections are abnormal</a:t>
            </a:r>
          </a:p>
          <a:p>
            <a:pPr marL="457200" lvl="0" indent="-304800">
              <a:lnSpc>
                <a:spcPct val="115000"/>
              </a:lnSpc>
              <a:spcBef>
                <a:spcPts val="0"/>
              </a:spcBef>
              <a:spcAft>
                <a:spcPts val="1600"/>
              </a:spcAft>
              <a:buClr>
                <a:schemeClr val="dk2"/>
              </a:buClr>
              <a:buSzPct val="100000"/>
              <a:buChar char="+"/>
            </a:pPr>
            <a:r>
              <a:rPr lang="en" sz="1200">
                <a:solidFill>
                  <a:schemeClr val="dk2"/>
                </a:solidFill>
              </a:rPr>
              <a:t>17% UDP connections are abnormal</a:t>
            </a:r>
          </a:p>
          <a:p>
            <a:pPr marL="457200" lvl="0" indent="-304800" rtl="0">
              <a:lnSpc>
                <a:spcPct val="115000"/>
              </a:lnSpc>
              <a:spcBef>
                <a:spcPts val="0"/>
              </a:spcBef>
              <a:spcAft>
                <a:spcPts val="1600"/>
              </a:spcAft>
              <a:buClr>
                <a:schemeClr val="dk2"/>
              </a:buClr>
              <a:buSzPct val="100000"/>
              <a:buChar char="+"/>
            </a:pPr>
            <a:r>
              <a:rPr lang="en" sz="1200">
                <a:solidFill>
                  <a:schemeClr val="dk2"/>
                </a:solidFill>
              </a:rPr>
              <a:t>84% ICMP connections are abnormal</a:t>
            </a:r>
          </a:p>
          <a:p>
            <a:pPr lvl="0" rtl="0">
              <a:lnSpc>
                <a:spcPct val="115000"/>
              </a:lnSpc>
              <a:spcBef>
                <a:spcPts val="0"/>
              </a:spcBef>
              <a:spcAft>
                <a:spcPts val="1600"/>
              </a:spcAft>
              <a:buNone/>
            </a:pPr>
            <a:endParaRPr sz="1200">
              <a:solidFill>
                <a:schemeClr val="dk2"/>
              </a:solidFill>
            </a:endParaRPr>
          </a:p>
          <a:p>
            <a:pPr lvl="0">
              <a:lnSpc>
                <a:spcPct val="115000"/>
              </a:lnSpc>
              <a:spcBef>
                <a:spcPts val="0"/>
              </a:spcBef>
              <a:spcAft>
                <a:spcPts val="1600"/>
              </a:spcAft>
              <a:buNone/>
            </a:pPr>
            <a:r>
              <a:rPr lang="en" sz="1200">
                <a:solidFill>
                  <a:schemeClr val="dk2"/>
                </a:solidFill>
              </a:rPr>
              <a:t>(IJARCCE%2096.pdf)</a:t>
            </a:r>
          </a:p>
          <a:p>
            <a:pPr lvl="0" rtl="0">
              <a:lnSpc>
                <a:spcPct val="115000"/>
              </a:lnSpc>
              <a:spcBef>
                <a:spcPts val="0"/>
              </a:spcBef>
              <a:spcAft>
                <a:spcPts val="1600"/>
              </a:spcAft>
              <a:buNone/>
            </a:pPr>
            <a:r>
              <a:rPr lang="en" sz="1200">
                <a:solidFill>
                  <a:schemeClr val="dk2"/>
                </a:solidFill>
              </a:rPr>
              <a:t>Dummified</a:t>
            </a:r>
          </a:p>
          <a:p>
            <a:pPr lvl="0" rtl="0">
              <a:lnSpc>
                <a:spcPct val="115000"/>
              </a:lnSpc>
              <a:spcBef>
                <a:spcPts val="0"/>
              </a:spcBef>
              <a:spcAft>
                <a:spcPts val="1600"/>
              </a:spcAft>
              <a:buNone/>
            </a:pPr>
            <a:r>
              <a:rPr lang="en" sz="1200">
                <a:solidFill>
                  <a:schemeClr val="dk2"/>
                </a:solidFill>
              </a:rPr>
              <a:t>nrow(select(new.KDD.train, tcp, outcome.response)%&gt;% filter(., tcp==1) %&gt;% filter(., outcome.response==1))</a:t>
            </a:r>
          </a:p>
          <a:p>
            <a:pPr lvl="0" rtl="0">
              <a:lnSpc>
                <a:spcPct val="115000"/>
              </a:lnSpc>
              <a:spcBef>
                <a:spcPts val="0"/>
              </a:spcBef>
              <a:spcAft>
                <a:spcPts val="1600"/>
              </a:spcAft>
              <a:buNone/>
            </a:pPr>
            <a:r>
              <a:rPr lang="en" sz="1200">
                <a:solidFill>
                  <a:schemeClr val="dk2"/>
                </a:solidFill>
              </a:rPr>
              <a:t>#[1] 49089</a:t>
            </a:r>
          </a:p>
          <a:p>
            <a:pPr lvl="0" rtl="0">
              <a:lnSpc>
                <a:spcPct val="115000"/>
              </a:lnSpc>
              <a:spcBef>
                <a:spcPts val="0"/>
              </a:spcBef>
              <a:spcAft>
                <a:spcPts val="1600"/>
              </a:spcAft>
              <a:buNone/>
            </a:pPr>
            <a:r>
              <a:rPr lang="en" sz="1200">
                <a:solidFill>
                  <a:schemeClr val="dk2"/>
                </a:solidFill>
              </a:rPr>
              <a:t>#49089/102689 = 0.48%</a:t>
            </a:r>
          </a:p>
          <a:p>
            <a:pPr lvl="0" rtl="0">
              <a:lnSpc>
                <a:spcPct val="115000"/>
              </a:lnSpc>
              <a:spcBef>
                <a:spcPts val="0"/>
              </a:spcBef>
              <a:spcAft>
                <a:spcPts val="1600"/>
              </a:spcAft>
              <a:buNone/>
            </a:pPr>
            <a:r>
              <a:rPr lang="en" sz="1200">
                <a:solidFill>
                  <a:schemeClr val="dk2"/>
                </a:solidFill>
              </a:rPr>
              <a:t>nrow(select(new.KDD.train, tcp, outcome.response)%&gt;% filter(., tcp==1))</a:t>
            </a:r>
          </a:p>
          <a:p>
            <a:pPr lvl="0" rtl="0">
              <a:lnSpc>
                <a:spcPct val="115000"/>
              </a:lnSpc>
              <a:spcBef>
                <a:spcPts val="0"/>
              </a:spcBef>
              <a:spcAft>
                <a:spcPts val="1600"/>
              </a:spcAft>
              <a:buNone/>
            </a:pPr>
            <a:r>
              <a:rPr lang="en" sz="1200">
                <a:solidFill>
                  <a:schemeClr val="dk2"/>
                </a:solidFill>
              </a:rPr>
              <a:t>#[1] 102689</a:t>
            </a:r>
          </a:p>
          <a:p>
            <a:pPr lvl="0" rtl="0">
              <a:lnSpc>
                <a:spcPct val="115000"/>
              </a:lnSpc>
              <a:spcBef>
                <a:spcPts val="0"/>
              </a:spcBef>
              <a:spcAft>
                <a:spcPts val="1600"/>
              </a:spcAft>
              <a:buNone/>
            </a:pPr>
            <a:endParaRPr sz="1200">
              <a:solidFill>
                <a:schemeClr val="dk2"/>
              </a:solidFill>
            </a:endParaRPr>
          </a:p>
          <a:p>
            <a:pPr lvl="0" rtl="0">
              <a:lnSpc>
                <a:spcPct val="115000"/>
              </a:lnSpc>
              <a:spcBef>
                <a:spcPts val="0"/>
              </a:spcBef>
              <a:spcAft>
                <a:spcPts val="1600"/>
              </a:spcAft>
              <a:buNone/>
            </a:pPr>
            <a:r>
              <a:rPr lang="en" sz="1200">
                <a:solidFill>
                  <a:schemeClr val="dk2"/>
                </a:solidFill>
              </a:rPr>
              <a:t>High level categories of variables:</a:t>
            </a:r>
          </a:p>
          <a:p>
            <a:pPr marL="457200" lvl="0" indent="-304800" rtl="0">
              <a:lnSpc>
                <a:spcPct val="115000"/>
              </a:lnSpc>
              <a:spcBef>
                <a:spcPts val="0"/>
              </a:spcBef>
              <a:spcAft>
                <a:spcPts val="1600"/>
              </a:spcAft>
              <a:buClr>
                <a:schemeClr val="dk2"/>
              </a:buClr>
              <a:buSzPct val="100000"/>
            </a:pPr>
            <a:r>
              <a:rPr lang="en" sz="1200">
                <a:solidFill>
                  <a:schemeClr val="dk2"/>
                </a:solidFill>
              </a:rPr>
              <a:t>Basic connection info</a:t>
            </a:r>
          </a:p>
          <a:p>
            <a:pPr marL="457200" lvl="0" indent="-304800" rtl="0">
              <a:lnSpc>
                <a:spcPct val="115000"/>
              </a:lnSpc>
              <a:spcBef>
                <a:spcPts val="0"/>
              </a:spcBef>
              <a:spcAft>
                <a:spcPts val="1600"/>
              </a:spcAft>
              <a:buClr>
                <a:schemeClr val="dk2"/>
              </a:buClr>
              <a:buSzPct val="100000"/>
            </a:pPr>
            <a:r>
              <a:rPr lang="en" sz="1200">
                <a:solidFill>
                  <a:schemeClr val="dk2"/>
                </a:solidFill>
              </a:rPr>
              <a:t>Content-based</a:t>
            </a:r>
          </a:p>
          <a:p>
            <a:pPr marL="457200" lvl="0" indent="-304800" rtl="0">
              <a:lnSpc>
                <a:spcPct val="115000"/>
              </a:lnSpc>
              <a:spcBef>
                <a:spcPts val="0"/>
              </a:spcBef>
              <a:spcAft>
                <a:spcPts val="1600"/>
              </a:spcAft>
              <a:buClr>
                <a:schemeClr val="dk2"/>
              </a:buClr>
              <a:buSzPct val="100000"/>
            </a:pPr>
            <a:r>
              <a:rPr lang="en" sz="1200">
                <a:solidFill>
                  <a:schemeClr val="dk2"/>
                </a:solidFill>
              </a:rPr>
              <a:t>Connection-history based</a:t>
            </a:r>
          </a:p>
          <a:p>
            <a:pPr lvl="0" rtl="0">
              <a:lnSpc>
                <a:spcPct val="115000"/>
              </a:lnSpc>
              <a:spcBef>
                <a:spcPts val="0"/>
              </a:spcBef>
              <a:spcAft>
                <a:spcPts val="1600"/>
              </a:spcAft>
              <a:buNone/>
            </a:pPr>
            <a:endParaRPr sz="1200">
              <a:solidFill>
                <a:schemeClr val="dk2"/>
              </a:solidFill>
            </a:endParaRPr>
          </a:p>
          <a:p>
            <a:pPr lvl="0">
              <a:lnSpc>
                <a:spcPct val="115000"/>
              </a:lnSpc>
              <a:spcBef>
                <a:spcPts val="0"/>
              </a:spcBef>
              <a:spcAft>
                <a:spcPts val="1600"/>
              </a:spcAft>
              <a:buClr>
                <a:schemeClr val="dk1"/>
              </a:buClr>
              <a:buSzPct val="91666"/>
              <a:buFont typeface="Arial"/>
              <a:buNone/>
            </a:pPr>
            <a:endParaRPr sz="1200">
              <a:solidFill>
                <a:schemeClr val="dk2"/>
              </a:solidFill>
            </a:endParaRPr>
          </a:p>
        </p:txBody>
      </p:sp>
    </p:spTree>
    <p:extLst>
      <p:ext uri="{BB962C8B-B14F-4D97-AF65-F5344CB8AC3E}">
        <p14:creationId xmlns:p14="http://schemas.microsoft.com/office/powerpoint/2010/main" val="18408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8664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Call out that same_srv_rate and diff_srv_rate should be complementary but aren’t</a:t>
            </a:r>
          </a:p>
        </p:txBody>
      </p:sp>
    </p:spTree>
    <p:extLst>
      <p:ext uri="{BB962C8B-B14F-4D97-AF65-F5344CB8AC3E}">
        <p14:creationId xmlns:p14="http://schemas.microsoft.com/office/powerpoint/2010/main" val="191131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solidFill>
                  <a:schemeClr val="dk1"/>
                </a:solidFill>
                <a:highlight>
                  <a:srgbClr val="FFFFFF"/>
                </a:highlight>
              </a:rPr>
              <a:t>k-means clustering methods were used to roughly detect unknown attack patterns, descriptive purpose only</a:t>
            </a:r>
          </a:p>
          <a:p>
            <a:pPr lvl="0" rtl="0">
              <a:lnSpc>
                <a:spcPct val="115000"/>
              </a:lnSpc>
              <a:spcBef>
                <a:spcPts val="0"/>
              </a:spcBef>
              <a:spcAft>
                <a:spcPts val="1600"/>
              </a:spcAft>
              <a:buNone/>
            </a:pPr>
            <a:r>
              <a:rPr lang="en" b="1">
                <a:solidFill>
                  <a:schemeClr val="dk1"/>
                </a:solidFill>
                <a:highlight>
                  <a:srgbClr val="FFFFFF"/>
                </a:highlight>
              </a:rPr>
              <a:t>Arbitrally different thresholds, normal is dominate, large variance due to the malicious attacks, alogrothim can probalby detec. </a:t>
            </a:r>
          </a:p>
          <a:p>
            <a:pPr lvl="0" rtl="0">
              <a:lnSpc>
                <a:spcPct val="115000"/>
              </a:lnSpc>
              <a:spcBef>
                <a:spcPts val="0"/>
              </a:spcBef>
              <a:spcAft>
                <a:spcPts val="1600"/>
              </a:spcAft>
              <a:buNone/>
            </a:pPr>
            <a:r>
              <a:rPr lang="en" b="1">
                <a:solidFill>
                  <a:schemeClr val="dk1"/>
                </a:solidFill>
                <a:highlight>
                  <a:srgbClr val="FFFFFF"/>
                </a:highlight>
              </a:rPr>
              <a:t>Normal dominant is tougher to detect, algo think its normal, how to detect 5% harmful, more difficult to identify</a:t>
            </a:r>
          </a:p>
          <a:p>
            <a:pPr lvl="0" rtl="0">
              <a:lnSpc>
                <a:spcPct val="115000"/>
              </a:lnSpc>
              <a:spcBef>
                <a:spcPts val="0"/>
              </a:spcBef>
              <a:spcAft>
                <a:spcPts val="1600"/>
              </a:spcAft>
              <a:buNone/>
            </a:pPr>
            <a:r>
              <a:rPr lang="en" b="1">
                <a:solidFill>
                  <a:schemeClr val="dk1"/>
                </a:solidFill>
                <a:highlight>
                  <a:srgbClr val="FFFFFF"/>
                </a:highlight>
              </a:rPr>
              <a:t>2) quite dangerous, if aiming for good network security, hard to carve out</a:t>
            </a:r>
          </a:p>
          <a:p>
            <a:pPr lvl="0" rtl="0">
              <a:lnSpc>
                <a:spcPct val="115000"/>
              </a:lnSpc>
              <a:spcBef>
                <a:spcPts val="0"/>
              </a:spcBef>
              <a:spcAft>
                <a:spcPts val="1600"/>
              </a:spcAft>
              <a:buNone/>
            </a:pPr>
            <a:r>
              <a:rPr lang="en" b="1">
                <a:solidFill>
                  <a:schemeClr val="dk1"/>
                </a:solidFill>
                <a:highlight>
                  <a:srgbClr val="FFFFFF"/>
                </a:highlight>
              </a:rPr>
              <a:t>3)easy to classify, more normal connections filtered out</a:t>
            </a:r>
          </a:p>
          <a:p>
            <a:pPr lvl="0" rtl="0">
              <a:lnSpc>
                <a:spcPct val="115000"/>
              </a:lnSpc>
              <a:spcBef>
                <a:spcPts val="0"/>
              </a:spcBef>
              <a:spcAft>
                <a:spcPts val="1600"/>
              </a:spcAft>
              <a:buNone/>
            </a:pPr>
            <a:r>
              <a:rPr lang="en" b="1">
                <a:solidFill>
                  <a:schemeClr val="dk1"/>
                </a:solidFill>
                <a:highlight>
                  <a:srgbClr val="FFFFFF"/>
                </a:highlight>
              </a:rPr>
              <a:t> 4) easy to identify as attacks, very ittle conhetergenous, easy for us to detect, normal is negligble, large part will be malicious, some connection will be dropped but not much</a:t>
            </a:r>
          </a:p>
          <a:p>
            <a:pPr lvl="0" rtl="0">
              <a:lnSpc>
                <a:spcPct val="115000"/>
              </a:lnSpc>
              <a:spcBef>
                <a:spcPts val="0"/>
              </a:spcBef>
              <a:spcAft>
                <a:spcPts val="1600"/>
              </a:spcAft>
              <a:buNone/>
            </a:pPr>
            <a:r>
              <a:rPr lang="en" b="1">
                <a:solidFill>
                  <a:schemeClr val="dk1"/>
                </a:solidFill>
                <a:highlight>
                  <a:srgbClr val="FFFFFF"/>
                </a:highlight>
              </a:rPr>
              <a:t>Quick hit for our algos. </a:t>
            </a:r>
          </a:p>
          <a:p>
            <a:pPr lvl="0" rtl="0">
              <a:lnSpc>
                <a:spcPct val="115000"/>
              </a:lnSpc>
              <a:spcBef>
                <a:spcPts val="0"/>
              </a:spcBef>
              <a:spcAft>
                <a:spcPts val="1600"/>
              </a:spcAft>
              <a:buClr>
                <a:schemeClr val="dk1"/>
              </a:buClr>
              <a:buSzPct val="100000"/>
              <a:buFont typeface="Arial"/>
              <a:buNone/>
            </a:pPr>
            <a:r>
              <a:rPr lang="en" b="1" u="sng">
                <a:solidFill>
                  <a:schemeClr val="dk1"/>
                </a:solidFill>
              </a:rPr>
              <a:t>Description:</a:t>
            </a:r>
          </a:p>
          <a:p>
            <a:pPr marL="457200" lvl="0" indent="-298450" rtl="0">
              <a:lnSpc>
                <a:spcPct val="115000"/>
              </a:lnSpc>
              <a:spcBef>
                <a:spcPts val="0"/>
              </a:spcBef>
              <a:spcAft>
                <a:spcPts val="1600"/>
              </a:spcAft>
              <a:buClr>
                <a:schemeClr val="dk1"/>
              </a:buClr>
              <a:buSzPct val="100000"/>
              <a:buAutoNum type="arabicParenR"/>
            </a:pPr>
            <a:r>
              <a:rPr lang="en" b="1">
                <a:solidFill>
                  <a:schemeClr val="dk1"/>
                </a:solidFill>
              </a:rPr>
              <a:t>Heterogeneous attack types(Probe and/or DOS), where Normal is the dominant label (&gt;60%)</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16: 71% Normal, 29% Probe attack type</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25, 21: 85-88% Normal, 10 to 12% DOS, 3% Probe attack type</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0, 10: 61-74% Normal dominance, 26 to 35% r2l attack type</a:t>
            </a:r>
          </a:p>
          <a:p>
            <a:pPr marL="457200" lvl="0" indent="-298450" rtl="0">
              <a:lnSpc>
                <a:spcPct val="115000"/>
              </a:lnSpc>
              <a:spcBef>
                <a:spcPts val="0"/>
              </a:spcBef>
              <a:spcAft>
                <a:spcPts val="1600"/>
              </a:spcAft>
              <a:buClr>
                <a:schemeClr val="dk1"/>
              </a:buClr>
              <a:buSzPct val="100000"/>
              <a:buAutoNum type="arabicParenR"/>
            </a:pPr>
            <a:r>
              <a:rPr lang="en" b="1">
                <a:solidFill>
                  <a:schemeClr val="dk1"/>
                </a:solidFill>
              </a:rPr>
              <a:t>Normal dominance (&gt;95%) ; A third of the clusters</a:t>
            </a:r>
          </a:p>
          <a:p>
            <a:pPr marL="457200" lvl="0" indent="387350" rtl="0">
              <a:lnSpc>
                <a:spcPct val="115000"/>
              </a:lnSpc>
              <a:spcBef>
                <a:spcPts val="0"/>
              </a:spcBef>
              <a:spcAft>
                <a:spcPts val="1600"/>
              </a:spcAft>
              <a:buClr>
                <a:schemeClr val="dk1"/>
              </a:buClr>
              <a:buSzPct val="137500"/>
              <a:buFont typeface="Arial"/>
              <a:buNone/>
            </a:pPr>
            <a:r>
              <a:rPr lang="en" sz="800" b="1">
                <a:solidFill>
                  <a:schemeClr val="dk1"/>
                </a:solidFill>
              </a:rPr>
              <a:t>Cluster 2,3,5,6,9,11,14,20,22,27: Normal dominance</a:t>
            </a:r>
          </a:p>
          <a:p>
            <a:pPr lvl="0" rtl="0">
              <a:lnSpc>
                <a:spcPct val="115000"/>
              </a:lnSpc>
              <a:spcBef>
                <a:spcPts val="0"/>
              </a:spcBef>
              <a:spcAft>
                <a:spcPts val="1600"/>
              </a:spcAft>
              <a:buClr>
                <a:schemeClr val="dk1"/>
              </a:buClr>
              <a:buSzPct val="100000"/>
              <a:buFont typeface="Arial"/>
              <a:buNone/>
            </a:pPr>
            <a:r>
              <a:rPr lang="en" b="1">
                <a:solidFill>
                  <a:schemeClr val="dk1"/>
                </a:solidFill>
              </a:rPr>
              <a:t>   3)      Heterogenous (DOS and/or Probe), where normal is negligible (0-6%)</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26: DOS dominance (100% teardrop) attack type, no normal</a:t>
            </a:r>
          </a:p>
          <a:p>
            <a:pPr lvl="0" rtl="0">
              <a:lnSpc>
                <a:spcPct val="115000"/>
              </a:lnSpc>
              <a:spcBef>
                <a:spcPts val="0"/>
              </a:spcBef>
              <a:spcAft>
                <a:spcPts val="1600"/>
              </a:spcAft>
              <a:buClr>
                <a:schemeClr val="dk1"/>
              </a:buClr>
              <a:buSzPct val="137500"/>
              <a:buFont typeface="Arial"/>
              <a:buNone/>
            </a:pPr>
            <a:r>
              <a:rPr lang="en" sz="800" b="1">
                <a:solidFill>
                  <a:schemeClr val="dk1"/>
                </a:solidFill>
              </a:rPr>
              <a:t>                      	Cluster 4,8,23: Probe dominance w/ normal; Cluster  7, 13 :Purely Probe dominance, no normal</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1,12,19,28: DOS dominance, small presence of probe attack type w/ normal; Cluster 18,29: DOS dominance, small presence of probe attack type, no normal</a:t>
            </a:r>
          </a:p>
          <a:p>
            <a:pPr lvl="0" rtl="0">
              <a:lnSpc>
                <a:spcPct val="115000"/>
              </a:lnSpc>
              <a:spcBef>
                <a:spcPts val="0"/>
              </a:spcBef>
              <a:spcAft>
                <a:spcPts val="1600"/>
              </a:spcAft>
              <a:buClr>
                <a:schemeClr val="dk1"/>
              </a:buClr>
              <a:buSzPct val="137500"/>
              <a:buFont typeface="Arial"/>
              <a:buNone/>
            </a:pPr>
            <a:r>
              <a:rPr lang="en" b="1">
                <a:solidFill>
                  <a:schemeClr val="dk1"/>
                </a:solidFill>
              </a:rPr>
              <a:t>   4)       Heterogeneous (DOS, probe, r2l), where Normal is non-dominant (&gt;6%)</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15: 9% normal, 82% DOS, 5% probe, 3% r2l attack type</a:t>
            </a:r>
          </a:p>
          <a:p>
            <a:pPr marL="914400" lvl="0" indent="-69850" rtl="0">
              <a:lnSpc>
                <a:spcPct val="115000"/>
              </a:lnSpc>
              <a:spcBef>
                <a:spcPts val="0"/>
              </a:spcBef>
              <a:spcAft>
                <a:spcPts val="1600"/>
              </a:spcAft>
              <a:buClr>
                <a:schemeClr val="dk1"/>
              </a:buClr>
              <a:buSzPct val="137500"/>
              <a:buFont typeface="Arial"/>
              <a:buNone/>
            </a:pPr>
            <a:r>
              <a:rPr lang="en" sz="800" b="1">
                <a:solidFill>
                  <a:schemeClr val="dk1"/>
                </a:solidFill>
              </a:rPr>
              <a:t>Cluster 17: 8% normal, 92% probe attack type </a:t>
            </a:r>
          </a:p>
          <a:p>
            <a:pPr lvl="0" rtl="0">
              <a:lnSpc>
                <a:spcPct val="115000"/>
              </a:lnSpc>
              <a:spcBef>
                <a:spcPts val="0"/>
              </a:spcBef>
              <a:spcAft>
                <a:spcPts val="1600"/>
              </a:spcAft>
              <a:buClr>
                <a:schemeClr val="dk1"/>
              </a:buClr>
              <a:buSzPct val="100000"/>
              <a:buFont typeface="Arial"/>
              <a:buNone/>
            </a:pPr>
            <a:endParaRPr b="1">
              <a:solidFill>
                <a:schemeClr val="dk1"/>
              </a:solidFill>
            </a:endParaRPr>
          </a:p>
          <a:p>
            <a:pPr lvl="0" rtl="0">
              <a:lnSpc>
                <a:spcPct val="115000"/>
              </a:lnSpc>
              <a:spcBef>
                <a:spcPts val="0"/>
              </a:spcBef>
              <a:spcAft>
                <a:spcPts val="1600"/>
              </a:spcAft>
              <a:buClr>
                <a:schemeClr val="dk1"/>
              </a:buClr>
              <a:buSzPct val="100000"/>
              <a:buFont typeface="Arial"/>
              <a:buNone/>
            </a:pPr>
            <a:endParaRPr b="1">
              <a:solidFill>
                <a:schemeClr val="dk1"/>
              </a:solidFill>
            </a:endParaRPr>
          </a:p>
          <a:p>
            <a:pPr lvl="0" rtl="0">
              <a:lnSpc>
                <a:spcPct val="115000"/>
              </a:lnSpc>
              <a:spcBef>
                <a:spcPts val="0"/>
              </a:spcBef>
              <a:spcAft>
                <a:spcPts val="1600"/>
              </a:spcAft>
              <a:buClr>
                <a:schemeClr val="dk1"/>
              </a:buClr>
              <a:buSzPct val="110000"/>
              <a:buFont typeface="Arial"/>
              <a:buNone/>
            </a:pPr>
            <a:endParaRPr sz="1000" b="1">
              <a:solidFill>
                <a:schemeClr val="dk1"/>
              </a:solidFill>
            </a:endParaRPr>
          </a:p>
          <a:p>
            <a:pPr lvl="0" rtl="0">
              <a:lnSpc>
                <a:spcPct val="115000"/>
              </a:lnSpc>
              <a:spcBef>
                <a:spcPts val="0"/>
              </a:spcBef>
              <a:spcAft>
                <a:spcPts val="1600"/>
              </a:spcAft>
              <a:buClr>
                <a:schemeClr val="dk1"/>
              </a:buClr>
              <a:buSzPct val="110000"/>
              <a:buFont typeface="Arial"/>
              <a:buNone/>
            </a:pPr>
            <a:endParaRPr sz="1000" b="1">
              <a:solidFill>
                <a:schemeClr val="dk1"/>
              </a:solidFill>
            </a:endParaRPr>
          </a:p>
          <a:p>
            <a:pPr lvl="0">
              <a:lnSpc>
                <a:spcPct val="115000"/>
              </a:lnSpc>
              <a:spcBef>
                <a:spcPts val="0"/>
              </a:spcBef>
              <a:spcAft>
                <a:spcPts val="1600"/>
              </a:spcAft>
              <a:buClr>
                <a:schemeClr val="dk1"/>
              </a:buClr>
              <a:buSzPct val="100000"/>
              <a:buFont typeface="Arial"/>
              <a:buNone/>
            </a:pPr>
            <a:endParaRPr b="1">
              <a:solidFill>
                <a:schemeClr val="dk1"/>
              </a:solidFill>
              <a:highlight>
                <a:srgbClr val="FFFFFF"/>
              </a:highlight>
            </a:endParaRPr>
          </a:p>
        </p:txBody>
      </p:sp>
    </p:spTree>
    <p:extLst>
      <p:ext uri="{BB962C8B-B14F-4D97-AF65-F5344CB8AC3E}">
        <p14:creationId xmlns:p14="http://schemas.microsoft.com/office/powerpoint/2010/main" val="141269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504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7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unb.ca/research/iscx/dataset/iscx-NSL-KDD-datase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ensitivity_and_specificity" TargetMode="External"/><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3000"/>
          </a:schemeClr>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605308"/>
            <a:ext cx="8520600" cy="2736900"/>
          </a:xfrm>
          <a:prstGeom prst="rect">
            <a:avLst/>
          </a:prstGeom>
        </p:spPr>
        <p:txBody>
          <a:bodyPr lIns="91425" tIns="91425" rIns="91425" bIns="91425" anchor="b" anchorCtr="0">
            <a:noAutofit/>
          </a:bodyPr>
          <a:lstStyle/>
          <a:p>
            <a:pPr lvl="0">
              <a:spcBef>
                <a:spcPts val="0"/>
              </a:spcBef>
              <a:buNone/>
            </a:pPr>
            <a:endParaRPr dirty="0"/>
          </a:p>
          <a:p>
            <a:pPr lvl="0">
              <a:spcBef>
                <a:spcPts val="0"/>
              </a:spcBef>
              <a:buNone/>
            </a:pPr>
            <a:endParaRPr dirty="0"/>
          </a:p>
          <a:p>
            <a:pPr lvl="0">
              <a:spcBef>
                <a:spcPts val="0"/>
              </a:spcBef>
              <a:buNone/>
            </a:pPr>
            <a:r>
              <a:rPr lang="en" dirty="0"/>
              <a:t>Network Intrusion Detection</a:t>
            </a:r>
          </a:p>
        </p:txBody>
      </p:sp>
      <p:sp>
        <p:nvSpPr>
          <p:cNvPr id="55" name="Shape 55"/>
          <p:cNvSpPr txBox="1">
            <a:spLocks noGrp="1"/>
          </p:cNvSpPr>
          <p:nvPr>
            <p:ph type="subTitle" idx="1"/>
          </p:nvPr>
        </p:nvSpPr>
        <p:spPr>
          <a:xfrm>
            <a:off x="311700" y="3778833"/>
            <a:ext cx="8520600" cy="1056900"/>
          </a:xfrm>
          <a:prstGeom prst="rect">
            <a:avLst/>
          </a:prstGeom>
        </p:spPr>
        <p:txBody>
          <a:bodyPr lIns="91425" tIns="91425" rIns="91425" bIns="91425" anchor="t" anchorCtr="0">
            <a:noAutofit/>
          </a:bodyPr>
          <a:lstStyle/>
          <a:p>
            <a:pPr lvl="0">
              <a:spcBef>
                <a:spcPts val="0"/>
              </a:spcBef>
              <a:buNone/>
            </a:pPr>
            <a:r>
              <a:rPr lang="en" dirty="0" smtClean="0"/>
              <a:t>Anomalous</a:t>
            </a:r>
            <a:endParaRPr lang="en" dirty="0"/>
          </a:p>
          <a:p>
            <a:pPr lvl="0">
              <a:spcBef>
                <a:spcPts val="0"/>
              </a:spcBef>
              <a:buNone/>
            </a:pPr>
            <a:endParaRPr lang="en-US" sz="1800" dirty="0" smtClean="0"/>
          </a:p>
          <a:p>
            <a:pPr lvl="0">
              <a:spcBef>
                <a:spcPts val="0"/>
              </a:spcBef>
              <a:buNone/>
            </a:pPr>
            <a:endParaRPr lang="en-US" sz="1800" dirty="0"/>
          </a:p>
          <a:p>
            <a:pPr lvl="0">
              <a:spcBef>
                <a:spcPts val="0"/>
              </a:spcBef>
              <a:buNone/>
            </a:pPr>
            <a:r>
              <a:rPr lang="en" sz="1800" dirty="0" err="1" smtClean="0"/>
              <a:t>Rhadey</a:t>
            </a:r>
            <a:r>
              <a:rPr lang="en" sz="1800" dirty="0" smtClean="0"/>
              <a:t> </a:t>
            </a:r>
            <a:r>
              <a:rPr lang="en" sz="1800" dirty="0" err="1"/>
              <a:t>Shyam</a:t>
            </a:r>
            <a:r>
              <a:rPr lang="en" sz="1800" dirty="0"/>
              <a:t>, Joseph Wang, Wanda Wang, Ho Fai Wong</a:t>
            </a:r>
          </a:p>
          <a:p>
            <a:pPr lvl="0">
              <a:spcBef>
                <a:spcPts val="0"/>
              </a:spcBef>
              <a:buNone/>
            </a:pPr>
            <a:r>
              <a:rPr lang="en" sz="1800" dirty="0"/>
              <a:t>June 26, 2016</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278400" y="1091712"/>
            <a:ext cx="4233900" cy="330000"/>
          </a:xfrm>
          <a:prstGeom prst="rect">
            <a:avLst/>
          </a:prstGeom>
        </p:spPr>
        <p:txBody>
          <a:bodyPr lIns="91425" tIns="91425" rIns="91425" bIns="91425" anchor="t" anchorCtr="0">
            <a:noAutofit/>
          </a:bodyPr>
          <a:lstStyle/>
          <a:p>
            <a:pPr marL="457200" lvl="0" indent="-330200" rtl="0">
              <a:spcBef>
                <a:spcPts val="0"/>
              </a:spcBef>
              <a:buSzPct val="100000"/>
            </a:pPr>
            <a:r>
              <a:rPr lang="en" sz="1600" dirty="0"/>
              <a:t>Split Train 70</a:t>
            </a:r>
            <a:r>
              <a:rPr lang="en" sz="1600" dirty="0" smtClean="0"/>
              <a:t>%/</a:t>
            </a:r>
            <a:r>
              <a:rPr lang="en-US" sz="1600" dirty="0" smtClean="0"/>
              <a:t> </a:t>
            </a:r>
            <a:r>
              <a:rPr lang="en" sz="1600" dirty="0" smtClean="0"/>
              <a:t>30</a:t>
            </a:r>
            <a:r>
              <a:rPr lang="en" sz="1600" dirty="0"/>
              <a:t>% then 10-fold CV for lambda:</a:t>
            </a:r>
          </a:p>
        </p:txBody>
      </p:sp>
      <p:sp>
        <p:nvSpPr>
          <p:cNvPr id="137" name="Shape 137"/>
          <p:cNvSpPr txBox="1">
            <a:spLocks noGrp="1"/>
          </p:cNvSpPr>
          <p:nvPr>
            <p:ph type="title"/>
          </p:nvPr>
        </p:nvSpPr>
        <p:spPr>
          <a:xfrm>
            <a:off x="278400" y="65207"/>
            <a:ext cx="8520600" cy="763500"/>
          </a:xfrm>
          <a:prstGeom prst="rect">
            <a:avLst/>
          </a:prstGeom>
        </p:spPr>
        <p:txBody>
          <a:bodyPr lIns="91425" tIns="91425" rIns="91425" bIns="91425" anchor="t" anchorCtr="0">
            <a:noAutofit/>
          </a:bodyPr>
          <a:lstStyle/>
          <a:p>
            <a:pPr lvl="0" rtl="0">
              <a:spcBef>
                <a:spcPts val="0"/>
              </a:spcBef>
              <a:buNone/>
            </a:pPr>
            <a:r>
              <a:rPr lang="en"/>
              <a:t>Logistic Regression with Lasso penalty - Shuffled</a:t>
            </a:r>
          </a:p>
        </p:txBody>
      </p:sp>
      <p:sp>
        <p:nvSpPr>
          <p:cNvPr id="138" name="Shape 138"/>
          <p:cNvSpPr txBox="1"/>
          <p:nvPr/>
        </p:nvSpPr>
        <p:spPr>
          <a:xfrm>
            <a:off x="278400" y="4361846"/>
            <a:ext cx="3999900" cy="330000"/>
          </a:xfrm>
          <a:prstGeom prst="rect">
            <a:avLst/>
          </a:prstGeom>
          <a:noFill/>
          <a:ln>
            <a:noFill/>
          </a:ln>
        </p:spPr>
        <p:txBody>
          <a:bodyPr lIns="91425" tIns="91425" rIns="91425" bIns="91425" anchor="ctr" anchorCtr="0">
            <a:noAutofit/>
          </a:bodyPr>
          <a:lstStyle/>
          <a:p>
            <a:pPr marL="457200" lvl="0" indent="-330200" rtl="0">
              <a:lnSpc>
                <a:spcPct val="115000"/>
              </a:lnSpc>
              <a:spcBef>
                <a:spcPts val="0"/>
              </a:spcBef>
              <a:spcAft>
                <a:spcPts val="1600"/>
              </a:spcAft>
              <a:buClr>
                <a:schemeClr val="dk2"/>
              </a:buClr>
              <a:buSzPct val="100000"/>
            </a:pPr>
            <a:r>
              <a:rPr lang="en" sz="1600">
                <a:solidFill>
                  <a:schemeClr val="dk2"/>
                </a:solidFill>
              </a:rPr>
              <a:t>Retained features and coefficients:</a:t>
            </a:r>
          </a:p>
        </p:txBody>
      </p:sp>
      <p:sp>
        <p:nvSpPr>
          <p:cNvPr id="139" name="Shape 139"/>
          <p:cNvSpPr txBox="1">
            <a:spLocks noGrp="1"/>
          </p:cNvSpPr>
          <p:nvPr>
            <p:ph type="body" idx="1"/>
          </p:nvPr>
        </p:nvSpPr>
        <p:spPr>
          <a:xfrm>
            <a:off x="4832400" y="4394184"/>
            <a:ext cx="3999900" cy="2204700"/>
          </a:xfrm>
          <a:prstGeom prst="rect">
            <a:avLst/>
          </a:prstGeom>
        </p:spPr>
        <p:txBody>
          <a:bodyPr lIns="91425" tIns="91425" rIns="91425" bIns="91425" anchor="t" anchorCtr="0">
            <a:noAutofit/>
          </a:bodyPr>
          <a:lstStyle/>
          <a:p>
            <a:pPr marL="457200" lvl="0" indent="-330200" rtl="0">
              <a:spcBef>
                <a:spcPts val="0"/>
              </a:spcBef>
              <a:buSzPct val="100000"/>
            </a:pPr>
            <a:r>
              <a:rPr lang="en"/>
              <a:t>Model performance:</a:t>
            </a:r>
          </a:p>
          <a:p>
            <a:pPr marL="914400" lvl="1" indent="-317500" rtl="0">
              <a:spcBef>
                <a:spcPts val="0"/>
              </a:spcBef>
              <a:buClr>
                <a:srgbClr val="980000"/>
              </a:buClr>
              <a:buSzPct val="100000"/>
            </a:pPr>
            <a:r>
              <a:rPr lang="en" b="1" dirty="0">
                <a:solidFill>
                  <a:srgbClr val="980000"/>
                </a:solidFill>
              </a:rPr>
              <a:t>85.63% accuracy in test vs 91.72% in train!</a:t>
            </a:r>
          </a:p>
          <a:p>
            <a:pPr marL="914400" lvl="1" indent="-317500" rtl="0">
              <a:spcBef>
                <a:spcPts val="0"/>
              </a:spcBef>
              <a:buSzPct val="100000"/>
            </a:pPr>
            <a:r>
              <a:rPr lang="en" dirty="0"/>
              <a:t>72.83% true positive rate</a:t>
            </a:r>
          </a:p>
          <a:p>
            <a:pPr marL="914400" lvl="1" indent="-317500" rtl="0">
              <a:spcBef>
                <a:spcPts val="0"/>
              </a:spcBef>
              <a:buSzPct val="100000"/>
            </a:pPr>
            <a:r>
              <a:rPr lang="en" dirty="0"/>
              <a:t>2.43% false positive rate</a:t>
            </a:r>
          </a:p>
          <a:p>
            <a:pPr lvl="0" algn="ctr" rtl="0">
              <a:spcBef>
                <a:spcPts val="0"/>
              </a:spcBef>
              <a:buNone/>
            </a:pPr>
            <a:r>
              <a:rPr lang="en" b="1" dirty="0">
                <a:solidFill>
                  <a:srgbClr val="980000"/>
                </a:solidFill>
              </a:rPr>
              <a:t>Is there underlying bias in the test data? Let’s try other algorithms first</a:t>
            </a:r>
          </a:p>
        </p:txBody>
      </p:sp>
      <p:sp>
        <p:nvSpPr>
          <p:cNvPr id="140" name="Shape 140"/>
          <p:cNvSpPr txBox="1">
            <a:spLocks noGrp="1"/>
          </p:cNvSpPr>
          <p:nvPr>
            <p:ph type="body" idx="1"/>
          </p:nvPr>
        </p:nvSpPr>
        <p:spPr>
          <a:xfrm>
            <a:off x="4832400" y="1120023"/>
            <a:ext cx="3905400" cy="330000"/>
          </a:xfrm>
          <a:prstGeom prst="rect">
            <a:avLst/>
          </a:prstGeom>
        </p:spPr>
        <p:txBody>
          <a:bodyPr lIns="91425" tIns="91425" rIns="91425" bIns="91425" anchor="t" anchorCtr="0">
            <a:noAutofit/>
          </a:bodyPr>
          <a:lstStyle/>
          <a:p>
            <a:pPr marL="457200" lvl="0" indent="-330200" rtl="0">
              <a:spcBef>
                <a:spcPts val="0"/>
              </a:spcBef>
              <a:buSzPct val="100000"/>
            </a:pPr>
            <a:r>
              <a:rPr lang="en" sz="1600"/>
              <a:t>Balance accuracy and complexity:</a:t>
            </a:r>
          </a:p>
        </p:txBody>
      </p:sp>
      <p:pic>
        <p:nvPicPr>
          <p:cNvPr id="141" name="Shape 141" descr="2-lambda selection.png"/>
          <p:cNvPicPr preferRelativeResize="0"/>
          <p:nvPr/>
        </p:nvPicPr>
        <p:blipFill>
          <a:blip r:embed="rId3">
            <a:alphaModFix/>
          </a:blip>
          <a:stretch>
            <a:fillRect/>
          </a:stretch>
        </p:blipFill>
        <p:spPr>
          <a:xfrm>
            <a:off x="402500" y="1749022"/>
            <a:ext cx="3804500" cy="2433000"/>
          </a:xfrm>
          <a:prstGeom prst="rect">
            <a:avLst/>
          </a:prstGeom>
          <a:noFill/>
          <a:ln>
            <a:noFill/>
          </a:ln>
        </p:spPr>
      </p:pic>
      <p:cxnSp>
        <p:nvCxnSpPr>
          <p:cNvPr id="142" name="Shape 142"/>
          <p:cNvCxnSpPr/>
          <p:nvPr/>
        </p:nvCxnSpPr>
        <p:spPr>
          <a:xfrm>
            <a:off x="3109222" y="2210675"/>
            <a:ext cx="0" cy="1506300"/>
          </a:xfrm>
          <a:prstGeom prst="straightConnector1">
            <a:avLst/>
          </a:prstGeom>
          <a:noFill/>
          <a:ln w="9525" cap="flat" cmpd="sng">
            <a:solidFill>
              <a:schemeClr val="dk2"/>
            </a:solidFill>
            <a:prstDash val="solid"/>
            <a:round/>
            <a:headEnd type="none" w="lg" len="lg"/>
            <a:tailEnd type="none" w="lg" len="lg"/>
          </a:ln>
        </p:spPr>
      </p:cxnSp>
      <p:sp>
        <p:nvSpPr>
          <p:cNvPr id="143" name="Shape 143"/>
          <p:cNvSpPr txBox="1"/>
          <p:nvPr/>
        </p:nvSpPr>
        <p:spPr>
          <a:xfrm>
            <a:off x="2963936" y="3637700"/>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-3</a:t>
            </a:r>
          </a:p>
        </p:txBody>
      </p:sp>
      <p:sp>
        <p:nvSpPr>
          <p:cNvPr id="144" name="Shape 144"/>
          <p:cNvSpPr txBox="1"/>
          <p:nvPr/>
        </p:nvSpPr>
        <p:spPr>
          <a:xfrm>
            <a:off x="2950716" y="2006236"/>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11</a:t>
            </a:r>
          </a:p>
        </p:txBody>
      </p:sp>
      <p:pic>
        <p:nvPicPr>
          <p:cNvPr id="145" name="Shape 145" descr="3-summary performance.png"/>
          <p:cNvPicPr preferRelativeResize="0"/>
          <p:nvPr/>
        </p:nvPicPr>
        <p:blipFill>
          <a:blip r:embed="rId4">
            <a:alphaModFix/>
          </a:blip>
          <a:stretch>
            <a:fillRect/>
          </a:stretch>
        </p:blipFill>
        <p:spPr>
          <a:xfrm>
            <a:off x="4795541" y="1676045"/>
            <a:ext cx="3919350" cy="2506450"/>
          </a:xfrm>
          <a:prstGeom prst="rect">
            <a:avLst/>
          </a:prstGeom>
          <a:noFill/>
          <a:ln>
            <a:noFill/>
          </a:ln>
        </p:spPr>
      </p:pic>
      <p:sp>
        <p:nvSpPr>
          <p:cNvPr id="146" name="Shape 146"/>
          <p:cNvSpPr txBox="1"/>
          <p:nvPr/>
        </p:nvSpPr>
        <p:spPr>
          <a:xfrm>
            <a:off x="5367914" y="4017022"/>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11</a:t>
            </a:r>
          </a:p>
        </p:txBody>
      </p:sp>
      <p:pic>
        <p:nvPicPr>
          <p:cNvPr id="147" name="Shape 147"/>
          <p:cNvPicPr preferRelativeResize="0"/>
          <p:nvPr/>
        </p:nvPicPr>
        <p:blipFill>
          <a:blip r:embed="rId5">
            <a:alphaModFix/>
          </a:blip>
          <a:stretch>
            <a:fillRect/>
          </a:stretch>
        </p:blipFill>
        <p:spPr>
          <a:xfrm>
            <a:off x="845525" y="4782500"/>
            <a:ext cx="2459274" cy="1883231"/>
          </a:xfrm>
          <a:prstGeom prst="rect">
            <a:avLst/>
          </a:prstGeom>
          <a:noFill/>
          <a:ln>
            <a:noFill/>
          </a:ln>
        </p:spPr>
      </p:pic>
      <p:sp>
        <p:nvSpPr>
          <p:cNvPr id="148" name="Shape 148"/>
          <p:cNvSpPr txBox="1">
            <a:spLocks noGrp="1"/>
          </p:cNvSpPr>
          <p:nvPr>
            <p:ph type="body" idx="1"/>
          </p:nvPr>
        </p:nvSpPr>
        <p:spPr>
          <a:xfrm>
            <a:off x="278400" y="632988"/>
            <a:ext cx="8520600" cy="330000"/>
          </a:xfrm>
          <a:prstGeom prst="rect">
            <a:avLst/>
          </a:prstGeom>
        </p:spPr>
        <p:txBody>
          <a:bodyPr lIns="91425" tIns="91425" rIns="91425" bIns="91425" anchor="t" anchorCtr="0">
            <a:noAutofit/>
          </a:bodyPr>
          <a:lstStyle/>
          <a:p>
            <a:pPr lvl="0" rtl="0">
              <a:spcBef>
                <a:spcPts val="0"/>
              </a:spcBef>
              <a:buNone/>
            </a:pPr>
            <a:r>
              <a:rPr lang="en" sz="1600" b="1" dirty="0">
                <a:solidFill>
                  <a:srgbClr val="980000"/>
                </a:solidFill>
              </a:rPr>
              <a:t>What happens if we combine, resample and </a:t>
            </a:r>
            <a:r>
              <a:rPr lang="en" sz="1600" b="1" dirty="0" smtClean="0">
                <a:solidFill>
                  <a:srgbClr val="980000"/>
                </a:solidFill>
              </a:rPr>
              <a:t>re</a:t>
            </a:r>
            <a:r>
              <a:rPr lang="en-US" sz="1600" b="1" dirty="0" smtClean="0">
                <a:solidFill>
                  <a:srgbClr val="980000"/>
                </a:solidFill>
              </a:rPr>
              <a:t>-</a:t>
            </a:r>
            <a:r>
              <a:rPr lang="en" sz="1600" b="1" dirty="0" smtClean="0">
                <a:solidFill>
                  <a:srgbClr val="980000"/>
                </a:solidFill>
              </a:rPr>
              <a:t>split </a:t>
            </a:r>
            <a:r>
              <a:rPr lang="en" sz="1600" b="1" dirty="0">
                <a:solidFill>
                  <a:srgbClr val="980000"/>
                </a:solidFill>
              </a:rPr>
              <a:t>Train and Test datasets?</a:t>
            </a:r>
          </a:p>
        </p:txBody>
      </p:sp>
      <p:sp>
        <p:nvSpPr>
          <p:cNvPr id="149" name="Shape 1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153019"/>
            <a:ext cx="8520600" cy="763500"/>
          </a:xfrm>
          <a:prstGeom prst="rect">
            <a:avLst/>
          </a:prstGeom>
        </p:spPr>
        <p:txBody>
          <a:bodyPr lIns="91425" tIns="91425" rIns="91425" bIns="91425" anchor="t" anchorCtr="0">
            <a:noAutofit/>
          </a:bodyPr>
          <a:lstStyle/>
          <a:p>
            <a:pPr lvl="0">
              <a:spcBef>
                <a:spcPts val="0"/>
              </a:spcBef>
              <a:buNone/>
            </a:pPr>
            <a:r>
              <a:rPr lang="en"/>
              <a:t>Naive Bayes</a:t>
            </a:r>
          </a:p>
        </p:txBody>
      </p:sp>
      <p:sp>
        <p:nvSpPr>
          <p:cNvPr id="155" name="Shape 155"/>
          <p:cNvSpPr txBox="1">
            <a:spLocks noGrp="1"/>
          </p:cNvSpPr>
          <p:nvPr>
            <p:ph type="body" idx="1"/>
          </p:nvPr>
        </p:nvSpPr>
        <p:spPr>
          <a:xfrm>
            <a:off x="311700" y="1033934"/>
            <a:ext cx="3999900" cy="2546400"/>
          </a:xfrm>
          <a:prstGeom prst="rect">
            <a:avLst/>
          </a:prstGeom>
        </p:spPr>
        <p:txBody>
          <a:bodyPr lIns="91425" tIns="91425" rIns="91425" bIns="91425" anchor="t" anchorCtr="0">
            <a:noAutofit/>
          </a:bodyPr>
          <a:lstStyle/>
          <a:p>
            <a:pPr lvl="0">
              <a:spcBef>
                <a:spcPts val="0"/>
              </a:spcBef>
              <a:buNone/>
            </a:pPr>
            <a:r>
              <a:rPr lang="en" sz="1600" b="1" u="sng" dirty="0"/>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70/30 split; 10-fold CV</a:t>
            </a:r>
          </a:p>
          <a:p>
            <a:pPr marL="914400" lvl="1" indent="-330200" rtl="0">
              <a:spcBef>
                <a:spcPts val="0"/>
              </a:spcBef>
              <a:buSzPct val="100000"/>
            </a:pPr>
            <a:r>
              <a:rPr lang="en" sz="1600" dirty="0"/>
              <a:t>Laplace = 1</a:t>
            </a:r>
          </a:p>
          <a:p>
            <a:pPr marL="457200" lvl="0" indent="-330200" rtl="0">
              <a:spcBef>
                <a:spcPts val="0"/>
              </a:spcBef>
              <a:buSzPct val="100000"/>
            </a:pPr>
            <a:r>
              <a:rPr lang="en" sz="1600" dirty="0"/>
              <a:t>Accuracy:</a:t>
            </a:r>
          </a:p>
          <a:p>
            <a:pPr marL="914400" lvl="1" indent="-330200" rtl="0">
              <a:spcBef>
                <a:spcPts val="0"/>
              </a:spcBef>
              <a:buSzPct val="100000"/>
            </a:pPr>
            <a:r>
              <a:rPr lang="en" sz="1600" dirty="0"/>
              <a:t>CV: 		89.29%</a:t>
            </a:r>
          </a:p>
          <a:p>
            <a:pPr marL="914400" lvl="1" indent="-330200" rtl="0">
              <a:spcBef>
                <a:spcPts val="0"/>
              </a:spcBef>
              <a:buSzPct val="100000"/>
            </a:pPr>
            <a:r>
              <a:rPr lang="en" sz="1600" dirty="0"/>
              <a:t>Train: 	</a:t>
            </a:r>
            <a:r>
              <a:rPr lang="en" sz="1600" b="1" dirty="0">
                <a:solidFill>
                  <a:srgbClr val="980000"/>
                </a:solidFill>
              </a:rPr>
              <a:t>89.35%</a:t>
            </a:r>
          </a:p>
          <a:p>
            <a:pPr marL="914400" lvl="1" indent="-330200" rtl="0">
              <a:spcBef>
                <a:spcPts val="0"/>
              </a:spcBef>
              <a:buSzPct val="100000"/>
            </a:pPr>
            <a:r>
              <a:rPr lang="en" sz="1600" dirty="0"/>
              <a:t>Test: 	</a:t>
            </a:r>
            <a:r>
              <a:rPr lang="en" sz="1600" b="1" dirty="0">
                <a:solidFill>
                  <a:srgbClr val="980000"/>
                </a:solidFill>
              </a:rPr>
              <a:t>77.80%</a:t>
            </a:r>
          </a:p>
          <a:p>
            <a:pPr marL="1371600" lvl="2" indent="-330200" rtl="0">
              <a:spcBef>
                <a:spcPts val="0"/>
              </a:spcBef>
              <a:buSzPct val="100000"/>
            </a:pPr>
            <a:r>
              <a:rPr lang="en" sz="1600" dirty="0"/>
              <a:t>True positive rate: 	91.75%</a:t>
            </a:r>
          </a:p>
          <a:p>
            <a:pPr marL="1371600" lvl="2" indent="-330200" rtl="0">
              <a:spcBef>
                <a:spcPts val="0"/>
              </a:spcBef>
              <a:buSzPct val="100000"/>
            </a:pPr>
            <a:r>
              <a:rPr lang="en" sz="1600" dirty="0"/>
              <a:t>False positive rate: 32.14%</a:t>
            </a:r>
          </a:p>
        </p:txBody>
      </p:sp>
      <p:sp>
        <p:nvSpPr>
          <p:cNvPr id="156" name="Shape 156"/>
          <p:cNvSpPr txBox="1">
            <a:spLocks noGrp="1"/>
          </p:cNvSpPr>
          <p:nvPr>
            <p:ph type="body" idx="2"/>
          </p:nvPr>
        </p:nvSpPr>
        <p:spPr>
          <a:xfrm>
            <a:off x="4746907" y="1020670"/>
            <a:ext cx="3999900" cy="2546400"/>
          </a:xfrm>
          <a:prstGeom prst="rect">
            <a:avLst/>
          </a:prstGeom>
        </p:spPr>
        <p:txBody>
          <a:bodyPr lIns="91425" tIns="91425" rIns="91425" bIns="91425" anchor="t" anchorCtr="0">
            <a:noAutofit/>
          </a:bodyPr>
          <a:lstStyle/>
          <a:p>
            <a:pPr lvl="0">
              <a:spcBef>
                <a:spcPts val="0"/>
              </a:spcBef>
              <a:buClr>
                <a:schemeClr val="dk1"/>
              </a:buClr>
              <a:buSzPct val="68750"/>
              <a:buFont typeface="Arial"/>
              <a:buNone/>
            </a:pPr>
            <a:r>
              <a:rPr lang="en" sz="1600" b="1" u="sng" dirty="0"/>
              <a:t>Shuffled Train and Test data:</a:t>
            </a:r>
          </a:p>
          <a:p>
            <a:pPr marL="457200" lvl="0" indent="-330200">
              <a:spcBef>
                <a:spcPts val="0"/>
              </a:spcBef>
              <a:buSzPct val="100000"/>
            </a:pPr>
            <a:r>
              <a:rPr lang="en" sz="1600" dirty="0"/>
              <a:t>Parameters:</a:t>
            </a:r>
          </a:p>
          <a:p>
            <a:pPr marL="914400" lvl="1" indent="-330200">
              <a:spcBef>
                <a:spcPts val="0"/>
              </a:spcBef>
              <a:buSzPct val="100000"/>
            </a:pPr>
            <a:r>
              <a:rPr lang="en" sz="1600" dirty="0"/>
              <a:t>70/30 split; 10-fold CV</a:t>
            </a:r>
          </a:p>
          <a:p>
            <a:pPr marL="914400" lvl="1" indent="-330200">
              <a:spcBef>
                <a:spcPts val="0"/>
              </a:spcBef>
              <a:buSzPct val="100000"/>
            </a:pPr>
            <a:r>
              <a:rPr lang="en" sz="1600" dirty="0"/>
              <a:t>Laplace = 1</a:t>
            </a:r>
          </a:p>
          <a:p>
            <a:pPr marL="457200" lvl="0" indent="-330200">
              <a:spcBef>
                <a:spcPts val="0"/>
              </a:spcBef>
              <a:buSzPct val="100000"/>
            </a:pPr>
            <a:r>
              <a:rPr lang="en" sz="1600" dirty="0"/>
              <a:t>Accuracy:</a:t>
            </a:r>
          </a:p>
          <a:p>
            <a:pPr marL="914400" lvl="1" indent="-330200">
              <a:spcBef>
                <a:spcPts val="0"/>
              </a:spcBef>
              <a:buSzPct val="100000"/>
            </a:pPr>
            <a:r>
              <a:rPr lang="en" sz="1600" dirty="0"/>
              <a:t>CV: 		87.96%</a:t>
            </a:r>
          </a:p>
          <a:p>
            <a:pPr marL="914400" lvl="1" indent="-330200">
              <a:spcBef>
                <a:spcPts val="0"/>
              </a:spcBef>
              <a:buSzPct val="100000"/>
            </a:pPr>
            <a:r>
              <a:rPr lang="en" sz="1600" dirty="0"/>
              <a:t>Train: </a:t>
            </a:r>
            <a:r>
              <a:rPr lang="en" sz="1600" b="1" dirty="0">
                <a:solidFill>
                  <a:srgbClr val="980000"/>
                </a:solidFill>
              </a:rPr>
              <a:t>	87.96%</a:t>
            </a:r>
          </a:p>
          <a:p>
            <a:pPr marL="914400" lvl="1" indent="-330200" rtl="0">
              <a:spcBef>
                <a:spcPts val="0"/>
              </a:spcBef>
              <a:buSzPct val="100000"/>
            </a:pPr>
            <a:r>
              <a:rPr lang="en" sz="1600" dirty="0"/>
              <a:t>Test: 	</a:t>
            </a:r>
            <a:r>
              <a:rPr lang="en" sz="1600" b="1" dirty="0">
                <a:solidFill>
                  <a:srgbClr val="980000"/>
                </a:solidFill>
              </a:rPr>
              <a:t>87.42%</a:t>
            </a:r>
          </a:p>
          <a:p>
            <a:pPr marL="1371600" lvl="2" indent="-330200">
              <a:spcBef>
                <a:spcPts val="0"/>
              </a:spcBef>
              <a:buSzPct val="100000"/>
            </a:pPr>
            <a:r>
              <a:rPr lang="en" sz="1600" dirty="0"/>
              <a:t>True positive rate: 	86.53%</a:t>
            </a:r>
          </a:p>
          <a:p>
            <a:pPr marL="1371600" lvl="2" indent="-330200" rtl="0">
              <a:spcBef>
                <a:spcPts val="0"/>
              </a:spcBef>
              <a:buSzPct val="100000"/>
            </a:pPr>
            <a:r>
              <a:rPr lang="en" sz="1600" dirty="0"/>
              <a:t>False positive rate: 	11.74%</a:t>
            </a:r>
          </a:p>
        </p:txBody>
      </p:sp>
      <p:sp>
        <p:nvSpPr>
          <p:cNvPr id="157" name="Shape 157"/>
          <p:cNvSpPr txBox="1"/>
          <p:nvPr/>
        </p:nvSpPr>
        <p:spPr>
          <a:xfrm>
            <a:off x="504457" y="5980500"/>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
        <p:nvSpPr>
          <p:cNvPr id="158" name="Shape 15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30292"/>
            <a:ext cx="8520600" cy="7635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Random Forest</a:t>
            </a:r>
          </a:p>
        </p:txBody>
      </p:sp>
      <p:sp>
        <p:nvSpPr>
          <p:cNvPr id="164" name="Shape 164"/>
          <p:cNvSpPr txBox="1">
            <a:spLocks noGrp="1"/>
          </p:cNvSpPr>
          <p:nvPr>
            <p:ph type="body" idx="2"/>
          </p:nvPr>
        </p:nvSpPr>
        <p:spPr>
          <a:xfrm>
            <a:off x="4746907" y="893792"/>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err="1"/>
              <a:t>mtry</a:t>
            </a:r>
            <a:r>
              <a:rPr lang="en" sz="1600" dirty="0"/>
              <a:t>: 15</a:t>
            </a:r>
          </a:p>
          <a:p>
            <a:pPr marL="914400" lvl="1" indent="-330200" rtl="0">
              <a:spcBef>
                <a:spcPts val="0"/>
              </a:spcBef>
              <a:buSzPct val="100000"/>
            </a:pPr>
            <a:r>
              <a:rPr lang="en" sz="1600" dirty="0"/>
              <a:t># of trees: 500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OOB Error: 0.003</a:t>
            </a:r>
          </a:p>
          <a:p>
            <a:pPr marL="914400" lvl="1" indent="-330200" rtl="0">
              <a:spcBef>
                <a:spcPts val="0"/>
              </a:spcBef>
              <a:buSzPct val="100000"/>
            </a:pPr>
            <a:r>
              <a:rPr lang="en" sz="1600" dirty="0"/>
              <a:t>Test accuracy: 	</a:t>
            </a:r>
            <a:r>
              <a:rPr lang="en" sz="1600" b="1" dirty="0">
                <a:solidFill>
                  <a:srgbClr val="980000"/>
                </a:solidFill>
              </a:rPr>
              <a:t>99.71%</a:t>
            </a:r>
          </a:p>
          <a:p>
            <a:pPr marL="1371600" lvl="2" indent="-330200" rtl="0">
              <a:spcBef>
                <a:spcPts val="0"/>
              </a:spcBef>
              <a:buSzPct val="100000"/>
            </a:pPr>
            <a:r>
              <a:rPr lang="en" sz="1600" dirty="0"/>
              <a:t>True positive rate: 	99.59%</a:t>
            </a:r>
          </a:p>
          <a:p>
            <a:pPr marL="1371600" lvl="2" indent="-330200" rtl="0">
              <a:spcBef>
                <a:spcPts val="0"/>
              </a:spcBef>
              <a:buSzPct val="100000"/>
            </a:pPr>
            <a:r>
              <a:rPr lang="en" sz="1600" dirty="0"/>
              <a:t>False positive rate: 		0.18%</a:t>
            </a:r>
          </a:p>
        </p:txBody>
      </p:sp>
      <p:sp>
        <p:nvSpPr>
          <p:cNvPr id="165" name="Shape 165"/>
          <p:cNvSpPr txBox="1">
            <a:spLocks noGrp="1"/>
          </p:cNvSpPr>
          <p:nvPr>
            <p:ph type="body" idx="1"/>
          </p:nvPr>
        </p:nvSpPr>
        <p:spPr>
          <a:xfrm>
            <a:off x="311700" y="906264"/>
            <a:ext cx="3999900" cy="2546400"/>
          </a:xfrm>
          <a:prstGeom prst="rect">
            <a:avLst/>
          </a:prstGeom>
        </p:spPr>
        <p:txBody>
          <a:bodyPr lIns="91425" tIns="91425" rIns="91425" bIns="91425" anchor="t" anchorCtr="0">
            <a:noAutofit/>
          </a:bodyPr>
          <a:lstStyle/>
          <a:p>
            <a:pPr lvl="0" rtl="0">
              <a:spcBef>
                <a:spcPts val="0"/>
              </a:spcBef>
              <a:buNone/>
            </a:pPr>
            <a:r>
              <a:rPr lang="en" sz="1600" b="1" u="sng"/>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err="1"/>
              <a:t>mtry</a:t>
            </a:r>
            <a:r>
              <a:rPr lang="en" sz="1600" dirty="0"/>
              <a:t>: 15</a:t>
            </a:r>
          </a:p>
          <a:p>
            <a:pPr marL="914400" lvl="1" indent="-330200" rtl="0">
              <a:spcBef>
                <a:spcPts val="0"/>
              </a:spcBef>
              <a:buSzPct val="100000"/>
            </a:pPr>
            <a:r>
              <a:rPr lang="en" sz="1600" dirty="0"/>
              <a:t># of trees: 500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OOB error: 0.001</a:t>
            </a:r>
          </a:p>
          <a:p>
            <a:pPr marL="914400" lvl="1" indent="-330200" rtl="0">
              <a:spcBef>
                <a:spcPts val="0"/>
              </a:spcBef>
              <a:buSzPct val="100000"/>
            </a:pPr>
            <a:r>
              <a:rPr lang="en" sz="1600" dirty="0"/>
              <a:t>Test accuracy: 	</a:t>
            </a:r>
            <a:r>
              <a:rPr lang="en" sz="1600" b="1" dirty="0">
                <a:solidFill>
                  <a:srgbClr val="980000"/>
                </a:solidFill>
              </a:rPr>
              <a:t>77.21%</a:t>
            </a:r>
          </a:p>
          <a:p>
            <a:pPr marL="1371600" marR="0" lvl="2" indent="-330200" algn="l" rtl="0">
              <a:lnSpc>
                <a:spcPct val="115000"/>
              </a:lnSpc>
              <a:spcBef>
                <a:spcPts val="0"/>
              </a:spcBef>
              <a:spcAft>
                <a:spcPts val="1600"/>
              </a:spcAft>
              <a:buSzPct val="100000"/>
            </a:pPr>
            <a:r>
              <a:rPr lang="en" sz="1600" dirty="0"/>
              <a:t>True positive rate: 	61.97%</a:t>
            </a:r>
          </a:p>
          <a:p>
            <a:pPr marL="1371600" marR="0" lvl="2" indent="-330200" algn="l" rtl="0">
              <a:lnSpc>
                <a:spcPct val="115000"/>
              </a:lnSpc>
              <a:spcBef>
                <a:spcPts val="0"/>
              </a:spcBef>
              <a:spcAft>
                <a:spcPts val="1600"/>
              </a:spcAft>
              <a:buSzPct val="100000"/>
            </a:pPr>
            <a:r>
              <a:rPr lang="en" sz="1600" dirty="0"/>
              <a:t>False positive rate: 		2.66%</a:t>
            </a:r>
          </a:p>
        </p:txBody>
      </p:sp>
      <p:sp>
        <p:nvSpPr>
          <p:cNvPr id="166" name="Shape 16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167" name="Shape 167"/>
          <p:cNvSpPr txBox="1"/>
          <p:nvPr/>
        </p:nvSpPr>
        <p:spPr>
          <a:xfrm>
            <a:off x="588000" y="5368700"/>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205908"/>
            <a:ext cx="8520600" cy="763500"/>
          </a:xfrm>
          <a:prstGeom prst="rect">
            <a:avLst/>
          </a:prstGeom>
        </p:spPr>
        <p:txBody>
          <a:bodyPr lIns="91425" tIns="91425" rIns="91425" bIns="91425" anchor="t" anchorCtr="0">
            <a:noAutofit/>
          </a:bodyPr>
          <a:lstStyle/>
          <a:p>
            <a:pPr lvl="0">
              <a:spcBef>
                <a:spcPts val="0"/>
              </a:spcBef>
              <a:buNone/>
            </a:pPr>
            <a:r>
              <a:rPr lang="en"/>
              <a:t>Random Forest - Variable Importance</a:t>
            </a:r>
          </a:p>
        </p:txBody>
      </p:sp>
      <p:pic>
        <p:nvPicPr>
          <p:cNvPr id="173" name="Shape 173"/>
          <p:cNvPicPr preferRelativeResize="0"/>
          <p:nvPr/>
        </p:nvPicPr>
        <p:blipFill>
          <a:blip r:embed="rId3">
            <a:alphaModFix/>
          </a:blip>
          <a:stretch>
            <a:fillRect/>
          </a:stretch>
        </p:blipFill>
        <p:spPr>
          <a:xfrm>
            <a:off x="170481" y="1180904"/>
            <a:ext cx="4337405" cy="5257519"/>
          </a:xfrm>
          <a:prstGeom prst="rect">
            <a:avLst/>
          </a:prstGeom>
          <a:noFill/>
          <a:ln>
            <a:noFill/>
          </a:ln>
        </p:spPr>
      </p:pic>
      <p:pic>
        <p:nvPicPr>
          <p:cNvPr id="174" name="Shape 174"/>
          <p:cNvPicPr preferRelativeResize="0"/>
          <p:nvPr/>
        </p:nvPicPr>
        <p:blipFill>
          <a:blip r:embed="rId4">
            <a:alphaModFix/>
          </a:blip>
          <a:stretch>
            <a:fillRect/>
          </a:stretch>
        </p:blipFill>
        <p:spPr>
          <a:xfrm>
            <a:off x="4572000" y="1180904"/>
            <a:ext cx="4304674" cy="5409468"/>
          </a:xfrm>
          <a:prstGeom prst="rect">
            <a:avLst/>
          </a:prstGeom>
          <a:noFill/>
          <a:ln>
            <a:noFill/>
          </a:ln>
        </p:spPr>
      </p:pic>
      <p:sp>
        <p:nvSpPr>
          <p:cNvPr id="175" name="Shape 17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250956"/>
            <a:ext cx="8520600" cy="763500"/>
          </a:xfrm>
          <a:prstGeom prst="rect">
            <a:avLst/>
          </a:prstGeom>
        </p:spPr>
        <p:txBody>
          <a:bodyPr lIns="91425" tIns="91425" rIns="91425" bIns="91425" anchor="t" anchorCtr="0">
            <a:noAutofit/>
          </a:bodyPr>
          <a:lstStyle/>
          <a:p>
            <a:pPr lvl="0" rtl="0">
              <a:spcBef>
                <a:spcPts val="0"/>
              </a:spcBef>
              <a:buNone/>
            </a:pPr>
            <a:r>
              <a:rPr lang="en"/>
              <a:t>Xgboost</a:t>
            </a:r>
            <a:endParaRPr lang="en" dirty="0"/>
          </a:p>
        </p:txBody>
      </p:sp>
      <p:sp>
        <p:nvSpPr>
          <p:cNvPr id="181" name="Shape 181"/>
          <p:cNvSpPr txBox="1">
            <a:spLocks noGrp="1"/>
          </p:cNvSpPr>
          <p:nvPr>
            <p:ph type="body" idx="1"/>
          </p:nvPr>
        </p:nvSpPr>
        <p:spPr>
          <a:xfrm>
            <a:off x="311700" y="1026928"/>
            <a:ext cx="3999900" cy="2546400"/>
          </a:xfrm>
          <a:prstGeom prst="rect">
            <a:avLst/>
          </a:prstGeom>
          <a:ln>
            <a:noFill/>
          </a:ln>
        </p:spPr>
        <p:txBody>
          <a:bodyPr lIns="91425" tIns="91425" rIns="91425" bIns="91425" anchor="t" anchorCtr="0">
            <a:noAutofit/>
          </a:bodyPr>
          <a:lstStyle/>
          <a:p>
            <a:pPr lvl="0" rtl="0">
              <a:spcBef>
                <a:spcPts val="0"/>
              </a:spcBef>
              <a:buNone/>
            </a:pPr>
            <a:r>
              <a:rPr lang="en" sz="1600" b="1" u="sng" dirty="0"/>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eta: 0.02</a:t>
            </a:r>
          </a:p>
          <a:p>
            <a:pPr marL="914400" lvl="1" indent="-330200" rtl="0">
              <a:spcBef>
                <a:spcPts val="0"/>
              </a:spcBef>
              <a:buSzPct val="100000"/>
            </a:pPr>
            <a:r>
              <a:rPr lang="en" sz="1600" dirty="0" err="1"/>
              <a:t>max_depth</a:t>
            </a:r>
            <a:r>
              <a:rPr lang="en" sz="1600" dirty="0"/>
              <a:t>: 5</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99.79%</a:t>
            </a:r>
          </a:p>
          <a:p>
            <a:pPr marL="914400" lvl="1" indent="-330200" rtl="0">
              <a:spcBef>
                <a:spcPts val="0"/>
              </a:spcBef>
              <a:buSzPct val="100000"/>
            </a:pPr>
            <a:r>
              <a:rPr lang="en" sz="1600" dirty="0"/>
              <a:t>Test: 	</a:t>
            </a:r>
            <a:r>
              <a:rPr lang="en" sz="1600" b="1" dirty="0">
                <a:solidFill>
                  <a:srgbClr val="980000"/>
                </a:solidFill>
              </a:rPr>
              <a:t>76.94%</a:t>
            </a:r>
          </a:p>
          <a:p>
            <a:pPr marL="1371600" marR="0" lvl="2" indent="-330200" algn="l" rtl="0">
              <a:lnSpc>
                <a:spcPct val="115000"/>
              </a:lnSpc>
              <a:spcBef>
                <a:spcPts val="0"/>
              </a:spcBef>
              <a:spcAft>
                <a:spcPts val="1600"/>
              </a:spcAft>
              <a:buSzPct val="100000"/>
            </a:pPr>
            <a:r>
              <a:rPr lang="en" sz="1600" dirty="0"/>
              <a:t>True positive rate: 	61.57%</a:t>
            </a:r>
          </a:p>
          <a:p>
            <a:pPr marL="1371600" lvl="2" indent="-330200" rtl="0">
              <a:spcBef>
                <a:spcPts val="0"/>
              </a:spcBef>
              <a:buSzPct val="100000"/>
            </a:pPr>
            <a:r>
              <a:rPr lang="en" sz="1600" dirty="0"/>
              <a:t>False positive rate: 		2.75%</a:t>
            </a:r>
          </a:p>
        </p:txBody>
      </p:sp>
      <p:sp>
        <p:nvSpPr>
          <p:cNvPr id="182" name="Shape 182"/>
          <p:cNvSpPr txBox="1">
            <a:spLocks noGrp="1"/>
          </p:cNvSpPr>
          <p:nvPr>
            <p:ph type="body" idx="2"/>
          </p:nvPr>
        </p:nvSpPr>
        <p:spPr>
          <a:xfrm>
            <a:off x="4832400" y="1014456"/>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eta : 0.02</a:t>
            </a:r>
          </a:p>
          <a:p>
            <a:pPr marL="914400" lvl="1" indent="-330200" rtl="0">
              <a:spcBef>
                <a:spcPts val="0"/>
              </a:spcBef>
              <a:buSzPct val="100000"/>
            </a:pPr>
            <a:r>
              <a:rPr lang="en" sz="1600" dirty="0" err="1"/>
              <a:t>max_depth</a:t>
            </a:r>
            <a:r>
              <a:rPr lang="en" sz="1600" dirty="0"/>
              <a:t>: 5</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99.03%</a:t>
            </a:r>
          </a:p>
          <a:p>
            <a:pPr marL="914400" lvl="1" indent="-330200" rtl="0">
              <a:spcBef>
                <a:spcPts val="0"/>
              </a:spcBef>
              <a:buSzPct val="100000"/>
            </a:pPr>
            <a:r>
              <a:rPr lang="en" sz="1600" dirty="0"/>
              <a:t>Test: 	</a:t>
            </a:r>
            <a:r>
              <a:rPr lang="en" sz="1600" b="1" dirty="0">
                <a:solidFill>
                  <a:srgbClr val="980000"/>
                </a:solidFill>
              </a:rPr>
              <a:t>99.24%</a:t>
            </a:r>
          </a:p>
          <a:p>
            <a:pPr marL="1371600" lvl="2" indent="-330200" rtl="0">
              <a:spcBef>
                <a:spcPts val="0"/>
              </a:spcBef>
              <a:buSzPct val="100000"/>
            </a:pPr>
            <a:r>
              <a:rPr lang="en" sz="1600" dirty="0"/>
              <a:t>True positive rate: 	99.06%</a:t>
            </a:r>
          </a:p>
          <a:p>
            <a:pPr marL="1371600" lvl="2" indent="-330200" rtl="0">
              <a:spcBef>
                <a:spcPts val="0"/>
              </a:spcBef>
              <a:buSzPct val="100000"/>
            </a:pPr>
            <a:r>
              <a:rPr lang="en" sz="1600" dirty="0"/>
              <a:t>False positive rate: 		0.60%</a:t>
            </a:r>
          </a:p>
        </p:txBody>
      </p:sp>
      <p:sp>
        <p:nvSpPr>
          <p:cNvPr id="183" name="Shape 18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
        <p:nvSpPr>
          <p:cNvPr id="184" name="Shape 184"/>
          <p:cNvSpPr txBox="1"/>
          <p:nvPr/>
        </p:nvSpPr>
        <p:spPr>
          <a:xfrm>
            <a:off x="588000" y="5602472"/>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142468"/>
            <a:ext cx="8520600" cy="763500"/>
          </a:xfrm>
          <a:prstGeom prst="rect">
            <a:avLst/>
          </a:prstGeom>
        </p:spPr>
        <p:txBody>
          <a:bodyPr lIns="91425" tIns="91425" rIns="91425" bIns="91425" anchor="t" anchorCtr="0">
            <a:noAutofit/>
          </a:bodyPr>
          <a:lstStyle/>
          <a:p>
            <a:pPr lvl="0" rtl="0">
              <a:spcBef>
                <a:spcPts val="0"/>
              </a:spcBef>
              <a:buNone/>
            </a:pPr>
            <a:r>
              <a:rPr lang="en" dirty="0" err="1"/>
              <a:t>Adaboost</a:t>
            </a:r>
            <a:endParaRPr lang="en" dirty="0"/>
          </a:p>
        </p:txBody>
      </p:sp>
      <p:sp>
        <p:nvSpPr>
          <p:cNvPr id="190" name="Shape 190"/>
          <p:cNvSpPr txBox="1">
            <a:spLocks noGrp="1"/>
          </p:cNvSpPr>
          <p:nvPr>
            <p:ph type="body" idx="2"/>
          </p:nvPr>
        </p:nvSpPr>
        <p:spPr>
          <a:xfrm>
            <a:off x="4746907" y="1032250"/>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nu: 1</a:t>
            </a:r>
          </a:p>
          <a:p>
            <a:pPr marL="914400" lvl="1" indent="-330200" rtl="0">
              <a:spcBef>
                <a:spcPts val="0"/>
              </a:spcBef>
              <a:buSzPct val="100000"/>
            </a:pPr>
            <a:r>
              <a:rPr lang="en" sz="1600" dirty="0" err="1"/>
              <a:t>iter</a:t>
            </a:r>
            <a:r>
              <a:rPr lang="en" sz="1600" dirty="0"/>
              <a:t>: 50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96.60%</a:t>
            </a:r>
          </a:p>
          <a:p>
            <a:pPr marL="914400" lvl="1" indent="-330200" rtl="0">
              <a:spcBef>
                <a:spcPts val="0"/>
              </a:spcBef>
              <a:buSzPct val="100000"/>
            </a:pPr>
            <a:r>
              <a:rPr lang="en" sz="1600" dirty="0"/>
              <a:t>Test: 	</a:t>
            </a:r>
            <a:r>
              <a:rPr lang="en" sz="1600" b="1" dirty="0">
                <a:solidFill>
                  <a:srgbClr val="980000"/>
                </a:solidFill>
              </a:rPr>
              <a:t>96.82%</a:t>
            </a:r>
          </a:p>
          <a:p>
            <a:pPr marL="1371600" marR="0" lvl="2" indent="-330200" algn="l" rtl="0">
              <a:lnSpc>
                <a:spcPct val="115000"/>
              </a:lnSpc>
              <a:spcBef>
                <a:spcPts val="0"/>
              </a:spcBef>
              <a:spcAft>
                <a:spcPts val="1600"/>
              </a:spcAft>
              <a:buSzPct val="100000"/>
            </a:pPr>
            <a:r>
              <a:rPr lang="en" sz="1600" dirty="0"/>
              <a:t>True positive rate: 	93.71%</a:t>
            </a:r>
          </a:p>
          <a:p>
            <a:pPr marL="1371600" marR="0" lvl="2" indent="-330200" algn="l" rtl="0">
              <a:lnSpc>
                <a:spcPct val="115000"/>
              </a:lnSpc>
              <a:spcBef>
                <a:spcPts val="0"/>
              </a:spcBef>
              <a:spcAft>
                <a:spcPts val="1600"/>
              </a:spcAft>
              <a:buSzPct val="100000"/>
            </a:pPr>
            <a:r>
              <a:rPr lang="en" sz="1600" dirty="0"/>
              <a:t>False positive rate: 		0.28%</a:t>
            </a:r>
          </a:p>
        </p:txBody>
      </p:sp>
      <p:sp>
        <p:nvSpPr>
          <p:cNvPr id="191" name="Shape 191"/>
          <p:cNvSpPr txBox="1">
            <a:spLocks noGrp="1"/>
          </p:cNvSpPr>
          <p:nvPr>
            <p:ph type="body" idx="1"/>
          </p:nvPr>
        </p:nvSpPr>
        <p:spPr>
          <a:xfrm>
            <a:off x="311700" y="1032250"/>
            <a:ext cx="3999900" cy="2546400"/>
          </a:xfrm>
          <a:prstGeom prst="rect">
            <a:avLst/>
          </a:prstGeom>
        </p:spPr>
        <p:txBody>
          <a:bodyPr lIns="91425" tIns="91425" rIns="91425" bIns="91425" anchor="t" anchorCtr="0">
            <a:noAutofit/>
          </a:bodyPr>
          <a:lstStyle/>
          <a:p>
            <a:pPr lvl="0" rtl="0">
              <a:spcBef>
                <a:spcPts val="0"/>
              </a:spcBef>
              <a:buNone/>
            </a:pPr>
            <a:r>
              <a:rPr lang="en" sz="1600" b="1" u="sng"/>
              <a:t>Unshuffled Train and Test data:</a:t>
            </a:r>
          </a:p>
          <a:p>
            <a:pPr marL="457200" lvl="0" indent="-330200" rtl="0">
              <a:spcBef>
                <a:spcPts val="0"/>
              </a:spcBef>
              <a:buSzPct val="100000"/>
            </a:pPr>
            <a:r>
              <a:rPr lang="en" sz="1600" dirty="0"/>
              <a:t>Parameters:</a:t>
            </a:r>
          </a:p>
          <a:p>
            <a:pPr marL="914400" lvl="1" indent="-330200" rtl="0">
              <a:spcBef>
                <a:spcPts val="0"/>
              </a:spcBef>
              <a:buSzPct val="100000"/>
            </a:pPr>
            <a:r>
              <a:rPr lang="en" sz="1600" dirty="0"/>
              <a:t>nu (shrinkage parameter): 1</a:t>
            </a:r>
          </a:p>
          <a:p>
            <a:pPr marL="914400" lvl="1" indent="-330200" rtl="0">
              <a:spcBef>
                <a:spcPts val="0"/>
              </a:spcBef>
              <a:buSzPct val="100000"/>
            </a:pPr>
            <a:r>
              <a:rPr lang="en" sz="1600" dirty="0" err="1"/>
              <a:t>iter</a:t>
            </a:r>
            <a:r>
              <a:rPr lang="en" sz="1600" dirty="0"/>
              <a:t>: 50</a:t>
            </a:r>
          </a:p>
          <a:p>
            <a:pPr marL="457200" lvl="0" indent="-330200" rtl="0">
              <a:spcBef>
                <a:spcPts val="0"/>
              </a:spcBef>
              <a:buSzPct val="100000"/>
            </a:pPr>
            <a:r>
              <a:rPr lang="en" sz="1600" dirty="0"/>
              <a:t>Accuracy:</a:t>
            </a:r>
          </a:p>
          <a:p>
            <a:pPr marL="914400" lvl="1" indent="-330200" rtl="0">
              <a:spcBef>
                <a:spcPts val="0"/>
              </a:spcBef>
              <a:buSzPct val="100000"/>
            </a:pPr>
            <a:r>
              <a:rPr lang="en" sz="1600" dirty="0"/>
              <a:t>Train: 	</a:t>
            </a:r>
            <a:r>
              <a:rPr lang="en" sz="1600" b="1" dirty="0">
                <a:solidFill>
                  <a:srgbClr val="980000"/>
                </a:solidFill>
              </a:rPr>
              <a:t>99.90%</a:t>
            </a:r>
          </a:p>
          <a:p>
            <a:pPr marL="914400" lvl="1" indent="-330200" rtl="0">
              <a:spcBef>
                <a:spcPts val="0"/>
              </a:spcBef>
              <a:buSzPct val="100000"/>
            </a:pPr>
            <a:r>
              <a:rPr lang="en" sz="1600" dirty="0"/>
              <a:t>Test: 	</a:t>
            </a:r>
            <a:r>
              <a:rPr lang="en" sz="1600" b="1" dirty="0">
                <a:solidFill>
                  <a:srgbClr val="980000"/>
                </a:solidFill>
              </a:rPr>
              <a:t>78.11%</a:t>
            </a:r>
          </a:p>
          <a:p>
            <a:pPr marL="1371600" lvl="2" indent="-330200" rtl="0">
              <a:spcBef>
                <a:spcPts val="0"/>
              </a:spcBef>
              <a:buSzPct val="100000"/>
            </a:pPr>
            <a:r>
              <a:rPr lang="en" sz="1600" dirty="0"/>
              <a:t>True positive rate: 	63.65%</a:t>
            </a:r>
          </a:p>
          <a:p>
            <a:pPr marL="1371600" lvl="2" indent="-330200" rtl="0">
              <a:spcBef>
                <a:spcPts val="0"/>
              </a:spcBef>
              <a:buSzPct val="100000"/>
            </a:pPr>
            <a:r>
              <a:rPr lang="en" sz="1600" dirty="0"/>
              <a:t>False positive rate: 		2.77%</a:t>
            </a:r>
          </a:p>
        </p:txBody>
      </p:sp>
      <p:sp>
        <p:nvSpPr>
          <p:cNvPr id="192" name="Shape 19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
        <p:nvSpPr>
          <p:cNvPr id="193" name="Shape 193"/>
          <p:cNvSpPr txBox="1"/>
          <p:nvPr/>
        </p:nvSpPr>
        <p:spPr>
          <a:xfrm>
            <a:off x="588000" y="5602472"/>
            <a:ext cx="7968000" cy="8775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600" b="1">
                <a:solidFill>
                  <a:srgbClr val="980000"/>
                </a:solidFill>
              </a:rPr>
              <a:t>Again, shuffling the train/test data leads to more aligned train and test accuracy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246925" y="-8"/>
            <a:ext cx="8520600" cy="763500"/>
          </a:xfrm>
          <a:prstGeom prst="rect">
            <a:avLst/>
          </a:prstGeom>
        </p:spPr>
        <p:txBody>
          <a:bodyPr lIns="91425" tIns="91425" rIns="91425" bIns="91425" anchor="t" anchorCtr="0">
            <a:noAutofit/>
          </a:bodyPr>
          <a:lstStyle/>
          <a:p>
            <a:pPr lvl="0">
              <a:spcBef>
                <a:spcPts val="0"/>
              </a:spcBef>
              <a:buNone/>
            </a:pPr>
            <a:r>
              <a:rPr lang="en"/>
              <a:t>Test Data</a:t>
            </a:r>
          </a:p>
        </p:txBody>
      </p:sp>
      <p:sp>
        <p:nvSpPr>
          <p:cNvPr id="199" name="Shape 199"/>
          <p:cNvSpPr txBox="1">
            <a:spLocks noGrp="1"/>
          </p:cNvSpPr>
          <p:nvPr>
            <p:ph type="body" idx="1"/>
          </p:nvPr>
        </p:nvSpPr>
        <p:spPr>
          <a:xfrm>
            <a:off x="246925" y="217392"/>
            <a:ext cx="8520600" cy="2326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endParaRPr sz="1200" dirty="0">
              <a:solidFill>
                <a:srgbClr val="333333"/>
              </a:solidFill>
              <a:highlight>
                <a:srgbClr val="FFFFFF"/>
              </a:highlight>
            </a:endParaRPr>
          </a:p>
          <a:p>
            <a:pPr lvl="0">
              <a:spcBef>
                <a:spcPts val="0"/>
              </a:spcBef>
              <a:buClr>
                <a:schemeClr val="dk1"/>
              </a:buClr>
              <a:buSzPct val="68750"/>
              <a:buFont typeface="Arial"/>
              <a:buNone/>
            </a:pPr>
            <a:r>
              <a:rPr lang="en" sz="1600" dirty="0"/>
              <a:t>All the algorithms applied thus far have resulted in large discrepancies between train and test accuracy. Model sensitivity specifically fluctuates a great deal, suggesting possible bias in the test data set.</a:t>
            </a:r>
          </a:p>
          <a:p>
            <a:pPr lvl="0">
              <a:spcBef>
                <a:spcPts val="0"/>
              </a:spcBef>
              <a:buClr>
                <a:schemeClr val="dk1"/>
              </a:buClr>
              <a:buSzPct val="78571"/>
              <a:buFont typeface="Arial"/>
              <a:buNone/>
            </a:pPr>
            <a:r>
              <a:rPr lang="en" sz="1400" u="sng" dirty="0">
                <a:solidFill>
                  <a:srgbClr val="333333"/>
                </a:solidFill>
                <a:highlight>
                  <a:srgbClr val="FFFFFF"/>
                </a:highlight>
              </a:rPr>
              <a:t>Differences with the Training Data: </a:t>
            </a:r>
          </a:p>
          <a:p>
            <a:pPr lvl="0">
              <a:spcBef>
                <a:spcPts val="0"/>
              </a:spcBef>
              <a:buClr>
                <a:schemeClr val="dk1"/>
              </a:buClr>
              <a:buSzPct val="78571"/>
              <a:buFont typeface="Arial"/>
              <a:buNone/>
            </a:pPr>
            <a:r>
              <a:rPr lang="en" sz="1400" dirty="0">
                <a:solidFill>
                  <a:srgbClr val="333333"/>
                </a:solidFill>
                <a:highlight>
                  <a:srgbClr val="FFFFFF"/>
                </a:highlight>
              </a:rPr>
              <a:t>The test data was not from the same probability distribution as the training data. The test data included specific attack types not in the training data.  This makes the task more realistic.</a:t>
            </a:r>
          </a:p>
          <a:p>
            <a:pPr lvl="0">
              <a:spcBef>
                <a:spcPts val="0"/>
              </a:spcBef>
              <a:buClr>
                <a:schemeClr val="dk1"/>
              </a:buClr>
              <a:buSzPct val="78571"/>
              <a:buFont typeface="Arial"/>
              <a:buNone/>
            </a:pPr>
            <a:endParaRPr sz="1400" dirty="0">
              <a:solidFill>
                <a:srgbClr val="333333"/>
              </a:solidFill>
              <a:highlight>
                <a:srgbClr val="FFFFFF"/>
              </a:highlight>
            </a:endParaRPr>
          </a:p>
          <a:p>
            <a:pPr lvl="0">
              <a:spcBef>
                <a:spcPts val="0"/>
              </a:spcBef>
              <a:buClr>
                <a:schemeClr val="dk1"/>
              </a:buClr>
              <a:buSzPct val="78571"/>
              <a:buFont typeface="Arial"/>
              <a:buNone/>
            </a:pPr>
            <a:endParaRPr sz="1400" dirty="0">
              <a:solidFill>
                <a:srgbClr val="333333"/>
              </a:solidFill>
              <a:highlight>
                <a:srgbClr val="FFFFFF"/>
              </a:highlight>
            </a:endParaRPr>
          </a:p>
          <a:p>
            <a:pPr lvl="0">
              <a:spcBef>
                <a:spcPts val="0"/>
              </a:spcBef>
              <a:buClr>
                <a:schemeClr val="dk1"/>
              </a:buClr>
              <a:buSzPct val="91666"/>
              <a:buFont typeface="Arial"/>
              <a:buNone/>
            </a:pPr>
            <a:endParaRPr sz="1200" dirty="0"/>
          </a:p>
          <a:p>
            <a:pPr lvl="0">
              <a:spcBef>
                <a:spcPts val="0"/>
              </a:spcBef>
              <a:buClr>
                <a:schemeClr val="dk1"/>
              </a:buClr>
              <a:buSzPct val="91666"/>
              <a:buFont typeface="Arial"/>
              <a:buNone/>
            </a:pPr>
            <a:endParaRPr sz="1200" dirty="0"/>
          </a:p>
          <a:p>
            <a:pPr lvl="0">
              <a:spcBef>
                <a:spcPts val="0"/>
              </a:spcBef>
              <a:buClr>
                <a:schemeClr val="dk1"/>
              </a:buClr>
              <a:buSzPct val="91666"/>
              <a:buFont typeface="Arial"/>
              <a:buNone/>
            </a:pPr>
            <a:endParaRPr sz="1200" dirty="0">
              <a:solidFill>
                <a:srgbClr val="333333"/>
              </a:solidFill>
              <a:highlight>
                <a:srgbClr val="FFFFFF"/>
              </a:highlight>
            </a:endParaRPr>
          </a:p>
        </p:txBody>
      </p:sp>
      <p:sp>
        <p:nvSpPr>
          <p:cNvPr id="200" name="Shape 20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pic>
        <p:nvPicPr>
          <p:cNvPr id="201" name="Shape 201"/>
          <p:cNvPicPr preferRelativeResize="0"/>
          <p:nvPr/>
        </p:nvPicPr>
        <p:blipFill>
          <a:blip r:embed="rId3">
            <a:alphaModFix/>
          </a:blip>
          <a:stretch>
            <a:fillRect/>
          </a:stretch>
        </p:blipFill>
        <p:spPr>
          <a:xfrm>
            <a:off x="742363" y="2719016"/>
            <a:ext cx="5791424" cy="3835601"/>
          </a:xfrm>
          <a:prstGeom prst="rect">
            <a:avLst/>
          </a:prstGeom>
          <a:noFill/>
          <a:ln>
            <a:noFill/>
          </a:ln>
        </p:spPr>
      </p:pic>
      <p:sp>
        <p:nvSpPr>
          <p:cNvPr id="202" name="Shape 202"/>
          <p:cNvSpPr txBox="1"/>
          <p:nvPr/>
        </p:nvSpPr>
        <p:spPr>
          <a:xfrm>
            <a:off x="1684125" y="6479972"/>
            <a:ext cx="4397400" cy="333900"/>
          </a:xfrm>
          <a:prstGeom prst="rect">
            <a:avLst/>
          </a:prstGeom>
          <a:noFill/>
          <a:ln>
            <a:noFill/>
          </a:ln>
        </p:spPr>
        <p:txBody>
          <a:bodyPr lIns="91425" tIns="91425" rIns="91425" bIns="91425" anchor="t" anchorCtr="0">
            <a:noAutofit/>
          </a:bodyPr>
          <a:lstStyle/>
          <a:p>
            <a:pPr lvl="0">
              <a:spcBef>
                <a:spcPts val="0"/>
              </a:spcBef>
              <a:buClr>
                <a:schemeClr val="dk1"/>
              </a:buClr>
              <a:buSzPct val="137500"/>
              <a:buFont typeface="Arial"/>
              <a:buNone/>
            </a:pPr>
            <a:r>
              <a:rPr lang="en" sz="800">
                <a:solidFill>
                  <a:schemeClr val="dk1"/>
                </a:solidFill>
              </a:rPr>
              <a:t>E.g. </a:t>
            </a:r>
            <a:r>
              <a:rPr lang="en" sz="800" dirty="0" err="1">
                <a:solidFill>
                  <a:schemeClr val="dk1"/>
                </a:solidFill>
              </a:rPr>
              <a:t>nmap</a:t>
            </a:r>
            <a:r>
              <a:rPr lang="en" sz="800" dirty="0">
                <a:solidFill>
                  <a:schemeClr val="dk1"/>
                </a:solidFill>
              </a:rPr>
              <a:t> drastically different between training/test. Training 1493, Test 73</a:t>
            </a:r>
          </a:p>
        </p:txBody>
      </p:sp>
      <p:sp>
        <p:nvSpPr>
          <p:cNvPr id="203" name="Shape 203"/>
          <p:cNvSpPr txBox="1"/>
          <p:nvPr/>
        </p:nvSpPr>
        <p:spPr>
          <a:xfrm>
            <a:off x="6648337" y="2873462"/>
            <a:ext cx="1613100" cy="1540200"/>
          </a:xfrm>
          <a:prstGeom prst="rect">
            <a:avLst/>
          </a:prstGeom>
          <a:noFill/>
          <a:ln>
            <a:noFill/>
          </a:ln>
        </p:spPr>
        <p:txBody>
          <a:bodyPr lIns="91425" tIns="91425" rIns="91425" bIns="91425" anchor="ctr" anchorCtr="0">
            <a:noAutofit/>
          </a:bodyPr>
          <a:lstStyle/>
          <a:p>
            <a:pPr lvl="0" rtl="0">
              <a:lnSpc>
                <a:spcPct val="115000"/>
              </a:lnSpc>
              <a:spcBef>
                <a:spcPts val="0"/>
              </a:spcBef>
              <a:spcAft>
                <a:spcPts val="1600"/>
              </a:spcAft>
              <a:buNone/>
            </a:pPr>
            <a:r>
              <a:rPr lang="en-US" sz="1050" u="sng" dirty="0" smtClean="0">
                <a:solidFill>
                  <a:srgbClr val="333333"/>
                </a:solidFill>
              </a:rPr>
              <a:t>Note: </a:t>
            </a:r>
            <a:r>
              <a:rPr lang="en" sz="1050" dirty="0" smtClean="0">
                <a:solidFill>
                  <a:srgbClr val="333333"/>
                </a:solidFill>
              </a:rPr>
              <a:t>2 </a:t>
            </a:r>
            <a:r>
              <a:rPr lang="en" sz="1050" dirty="0">
                <a:solidFill>
                  <a:srgbClr val="333333"/>
                </a:solidFill>
              </a:rPr>
              <a:t>attacks in train are not in test; 17 in test are not in train</a:t>
            </a:r>
          </a:p>
        </p:txBody>
      </p:sp>
      <p:sp>
        <p:nvSpPr>
          <p:cNvPr id="204" name="Shape 204"/>
          <p:cNvSpPr/>
          <p:nvPr/>
        </p:nvSpPr>
        <p:spPr>
          <a:xfrm>
            <a:off x="6708850" y="4932775"/>
            <a:ext cx="156000" cy="114600"/>
          </a:xfrm>
          <a:prstGeom prst="rect">
            <a:avLst/>
          </a:prstGeom>
          <a:solidFill>
            <a:srgbClr val="1155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6708856" y="5047375"/>
            <a:ext cx="156000" cy="1146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txBox="1"/>
          <p:nvPr/>
        </p:nvSpPr>
        <p:spPr>
          <a:xfrm>
            <a:off x="6979400" y="4818195"/>
            <a:ext cx="1956600" cy="145800"/>
          </a:xfrm>
          <a:prstGeom prst="rect">
            <a:avLst/>
          </a:prstGeom>
          <a:noFill/>
          <a:ln>
            <a:noFill/>
          </a:ln>
        </p:spPr>
        <p:txBody>
          <a:bodyPr lIns="91425" tIns="91425" rIns="91425" bIns="91425" anchor="t" anchorCtr="0">
            <a:noAutofit/>
          </a:bodyPr>
          <a:lstStyle/>
          <a:p>
            <a:pPr lvl="0">
              <a:spcBef>
                <a:spcPts val="0"/>
              </a:spcBef>
              <a:buNone/>
            </a:pPr>
            <a:r>
              <a:rPr lang="en" sz="800" b="1"/>
              <a:t>Training</a:t>
            </a:r>
          </a:p>
        </p:txBody>
      </p:sp>
      <p:sp>
        <p:nvSpPr>
          <p:cNvPr id="207" name="Shape 207"/>
          <p:cNvSpPr txBox="1"/>
          <p:nvPr/>
        </p:nvSpPr>
        <p:spPr>
          <a:xfrm>
            <a:off x="6979400" y="4958928"/>
            <a:ext cx="1956600" cy="145800"/>
          </a:xfrm>
          <a:prstGeom prst="rect">
            <a:avLst/>
          </a:prstGeom>
          <a:noFill/>
          <a:ln>
            <a:noFill/>
          </a:ln>
        </p:spPr>
        <p:txBody>
          <a:bodyPr lIns="91425" tIns="91425" rIns="91425" bIns="91425" anchor="t" anchorCtr="0">
            <a:noAutofit/>
          </a:bodyPr>
          <a:lstStyle/>
          <a:p>
            <a:pPr lvl="0" rtl="0">
              <a:spcBef>
                <a:spcPts val="0"/>
              </a:spcBef>
              <a:buNone/>
            </a:pPr>
            <a:r>
              <a:rPr lang="en" sz="800" b="1" dirty="0"/>
              <a:t>Test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26207" y="319201"/>
            <a:ext cx="8520600" cy="763500"/>
          </a:xfrm>
          <a:prstGeom prst="rect">
            <a:avLst/>
          </a:prstGeom>
        </p:spPr>
        <p:txBody>
          <a:bodyPr lIns="91425" tIns="91425" rIns="91425" bIns="91425" anchor="t" anchorCtr="0">
            <a:noAutofit/>
          </a:bodyPr>
          <a:lstStyle/>
          <a:p>
            <a:pPr lvl="0">
              <a:spcBef>
                <a:spcPts val="0"/>
              </a:spcBef>
              <a:buNone/>
            </a:pPr>
            <a:r>
              <a:rPr lang="en"/>
              <a:t>Principal Component Classifier (supervised learning)</a:t>
            </a:r>
          </a:p>
        </p:txBody>
      </p:sp>
      <p:pic>
        <p:nvPicPr>
          <p:cNvPr id="213" name="Shape 213"/>
          <p:cNvPicPr preferRelativeResize="0"/>
          <p:nvPr/>
        </p:nvPicPr>
        <p:blipFill>
          <a:blip r:embed="rId3">
            <a:alphaModFix/>
          </a:blip>
          <a:stretch>
            <a:fillRect/>
          </a:stretch>
        </p:blipFill>
        <p:spPr>
          <a:xfrm>
            <a:off x="5275875" y="1871950"/>
            <a:ext cx="3874278" cy="3577044"/>
          </a:xfrm>
          <a:prstGeom prst="rect">
            <a:avLst/>
          </a:prstGeom>
          <a:noFill/>
          <a:ln>
            <a:noFill/>
          </a:ln>
        </p:spPr>
      </p:pic>
      <p:pic>
        <p:nvPicPr>
          <p:cNvPr id="214" name="Shape 214"/>
          <p:cNvPicPr preferRelativeResize="0"/>
          <p:nvPr/>
        </p:nvPicPr>
        <p:blipFill>
          <a:blip r:embed="rId4">
            <a:alphaModFix/>
          </a:blip>
          <a:stretch>
            <a:fillRect/>
          </a:stretch>
        </p:blipFill>
        <p:spPr>
          <a:xfrm>
            <a:off x="140050" y="1457750"/>
            <a:ext cx="5418878" cy="4356650"/>
          </a:xfrm>
          <a:prstGeom prst="rect">
            <a:avLst/>
          </a:prstGeom>
          <a:noFill/>
          <a:ln>
            <a:noFill/>
          </a:ln>
        </p:spPr>
      </p:pic>
      <p:sp>
        <p:nvSpPr>
          <p:cNvPr id="215" name="Shape 2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sp>
        <p:nvSpPr>
          <p:cNvPr id="216" name="Shape 216"/>
          <p:cNvSpPr txBox="1"/>
          <p:nvPr/>
        </p:nvSpPr>
        <p:spPr>
          <a:xfrm>
            <a:off x="612925" y="5744700"/>
            <a:ext cx="7744200" cy="1113300"/>
          </a:xfrm>
          <a:prstGeom prst="rect">
            <a:avLst/>
          </a:prstGeom>
          <a:noFill/>
          <a:ln>
            <a:noFill/>
          </a:ln>
        </p:spPr>
        <p:txBody>
          <a:bodyPr lIns="91425" tIns="91425" rIns="91425" bIns="91425" anchor="t" anchorCtr="0">
            <a:noAutofit/>
          </a:bodyPr>
          <a:lstStyle/>
          <a:p>
            <a:pPr lvl="0">
              <a:spcBef>
                <a:spcPts val="0"/>
              </a:spcBef>
              <a:buClr>
                <a:schemeClr val="dk1"/>
              </a:buClr>
              <a:buSzPct val="91666"/>
              <a:buFont typeface="Arial"/>
              <a:buNone/>
            </a:pPr>
            <a:r>
              <a:rPr lang="en" sz="1200">
                <a:solidFill>
                  <a:srgbClr val="980000"/>
                </a:solidFill>
              </a:rPr>
              <a:t>Ref.: A Novel Anomaly Detection Scheme Based on Principal Component Classifier</a:t>
            </a:r>
          </a:p>
          <a:p>
            <a:pPr lvl="0">
              <a:spcBef>
                <a:spcPts val="0"/>
              </a:spcBef>
              <a:buClr>
                <a:schemeClr val="dk1"/>
              </a:buClr>
              <a:buSzPct val="91666"/>
              <a:buFont typeface="Arial"/>
              <a:buNone/>
            </a:pPr>
            <a:r>
              <a:rPr lang="en" sz="1200">
                <a:solidFill>
                  <a:srgbClr val="980000"/>
                </a:solidFill>
              </a:rPr>
              <a:t>NRL Release Number 03-1221.1-2312</a:t>
            </a:r>
          </a:p>
          <a:p>
            <a:pPr lvl="0">
              <a:spcBef>
                <a:spcPts val="0"/>
              </a:spcBef>
              <a:buClr>
                <a:schemeClr val="dk1"/>
              </a:buClr>
              <a:buSzPct val="91666"/>
              <a:buFont typeface="Arial"/>
              <a:buNone/>
            </a:pPr>
            <a:r>
              <a:rPr lang="en" sz="1200">
                <a:solidFill>
                  <a:srgbClr val="980000"/>
                </a:solidFill>
              </a:rPr>
              <a:t>Authors: Mei-Ling Shyu, Shu-Ching Chen, Kanoksri Sarinnapakorn, and LiWu Chang</a:t>
            </a:r>
          </a:p>
        </p:txBody>
      </p:sp>
      <p:cxnSp>
        <p:nvCxnSpPr>
          <p:cNvPr id="217" name="Shape 217"/>
          <p:cNvCxnSpPr/>
          <p:nvPr/>
        </p:nvCxnSpPr>
        <p:spPr>
          <a:xfrm rot="10800000" flipH="1">
            <a:off x="2816075" y="1971350"/>
            <a:ext cx="878100" cy="1623300"/>
          </a:xfrm>
          <a:prstGeom prst="straightConnector1">
            <a:avLst/>
          </a:prstGeom>
          <a:noFill/>
          <a:ln w="38100" cap="flat" cmpd="sng">
            <a:solidFill>
              <a:schemeClr val="dk2"/>
            </a:solidFill>
            <a:prstDash val="solid"/>
            <a:round/>
            <a:headEnd type="none" w="lg" len="lg"/>
            <a:tailEnd type="triangle" w="lg" len="lg"/>
          </a:ln>
        </p:spPr>
      </p:cxnSp>
      <p:cxnSp>
        <p:nvCxnSpPr>
          <p:cNvPr id="218" name="Shape 218"/>
          <p:cNvCxnSpPr/>
          <p:nvPr/>
        </p:nvCxnSpPr>
        <p:spPr>
          <a:xfrm rot="10800000">
            <a:off x="993825" y="2401975"/>
            <a:ext cx="1805700" cy="1225800"/>
          </a:xfrm>
          <a:prstGeom prst="straightConnector1">
            <a:avLst/>
          </a:prstGeom>
          <a:noFill/>
          <a:ln w="38100" cap="flat" cmpd="sng">
            <a:solidFill>
              <a:schemeClr val="dk2"/>
            </a:solidFill>
            <a:prstDash val="solid"/>
            <a:round/>
            <a:headEnd type="none" w="lg" len="lg"/>
            <a:tailEnd type="triangle" w="lg" len="lg"/>
          </a:ln>
        </p:spPr>
      </p:cxnSp>
      <p:sp>
        <p:nvSpPr>
          <p:cNvPr id="219" name="Shape 219"/>
          <p:cNvSpPr txBox="1"/>
          <p:nvPr/>
        </p:nvSpPr>
        <p:spPr>
          <a:xfrm>
            <a:off x="1905000" y="1971350"/>
            <a:ext cx="778500" cy="763500"/>
          </a:xfrm>
          <a:prstGeom prst="rect">
            <a:avLst/>
          </a:prstGeom>
          <a:noFill/>
          <a:ln>
            <a:noFill/>
          </a:ln>
        </p:spPr>
        <p:txBody>
          <a:bodyPr lIns="91425" tIns="91425" rIns="91425" bIns="91425" anchor="t" anchorCtr="0">
            <a:noAutofit/>
          </a:bodyPr>
          <a:lstStyle/>
          <a:p>
            <a:pPr lvl="0">
              <a:spcBef>
                <a:spcPts val="0"/>
              </a:spcBef>
              <a:buNone/>
            </a:pPr>
            <a:r>
              <a:rPr lang="en" b="1"/>
              <a:t>PCA2</a:t>
            </a:r>
          </a:p>
        </p:txBody>
      </p:sp>
      <p:sp>
        <p:nvSpPr>
          <p:cNvPr id="220" name="Shape 220"/>
          <p:cNvSpPr txBox="1"/>
          <p:nvPr/>
        </p:nvSpPr>
        <p:spPr>
          <a:xfrm>
            <a:off x="3731275" y="1871950"/>
            <a:ext cx="1507500" cy="629400"/>
          </a:xfrm>
          <a:prstGeom prst="rect">
            <a:avLst/>
          </a:prstGeom>
          <a:noFill/>
          <a:ln>
            <a:noFill/>
          </a:ln>
        </p:spPr>
        <p:txBody>
          <a:bodyPr lIns="91425" tIns="91425" rIns="91425" bIns="91425" anchor="t" anchorCtr="0">
            <a:noAutofit/>
          </a:bodyPr>
          <a:lstStyle/>
          <a:p>
            <a:pPr lvl="0">
              <a:spcBef>
                <a:spcPts val="0"/>
              </a:spcBef>
              <a:buNone/>
            </a:pPr>
            <a:r>
              <a:rPr lang="en"/>
              <a:t>X1</a:t>
            </a:r>
          </a:p>
        </p:txBody>
      </p:sp>
      <p:sp>
        <p:nvSpPr>
          <p:cNvPr id="221" name="Shape 221"/>
          <p:cNvSpPr txBox="1"/>
          <p:nvPr/>
        </p:nvSpPr>
        <p:spPr>
          <a:xfrm>
            <a:off x="612925" y="2178200"/>
            <a:ext cx="9541500" cy="1113300"/>
          </a:xfrm>
          <a:prstGeom prst="rect">
            <a:avLst/>
          </a:prstGeom>
          <a:noFill/>
          <a:ln>
            <a:noFill/>
          </a:ln>
        </p:spPr>
        <p:txBody>
          <a:bodyPr lIns="91425" tIns="91425" rIns="91425" bIns="91425" anchor="t" anchorCtr="0">
            <a:noAutofit/>
          </a:bodyPr>
          <a:lstStyle/>
          <a:p>
            <a:pPr lvl="0">
              <a:spcBef>
                <a:spcPts val="0"/>
              </a:spcBef>
              <a:buNone/>
            </a:pPr>
            <a:r>
              <a:rPr lang="en"/>
              <a:t>X2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body" idx="2"/>
          </p:nvPr>
        </p:nvSpPr>
        <p:spPr>
          <a:xfrm>
            <a:off x="4832400" y="984907"/>
            <a:ext cx="3999900" cy="2546400"/>
          </a:xfrm>
          <a:prstGeom prst="rect">
            <a:avLst/>
          </a:prstGeom>
        </p:spPr>
        <p:txBody>
          <a:bodyPr lIns="91425" tIns="91425" rIns="91425" bIns="91425" anchor="t" anchorCtr="0">
            <a:noAutofit/>
          </a:bodyPr>
          <a:lstStyle/>
          <a:p>
            <a:pPr lvl="0" rtl="0">
              <a:spcBef>
                <a:spcPts val="0"/>
              </a:spcBef>
              <a:buClr>
                <a:schemeClr val="dk1"/>
              </a:buClr>
              <a:buSzPct val="68750"/>
              <a:buFont typeface="Arial"/>
              <a:buNone/>
            </a:pPr>
            <a:r>
              <a:rPr lang="en" sz="1600" b="1" u="sng"/>
              <a:t>Shuffled Train and Test data:</a:t>
            </a:r>
          </a:p>
          <a:p>
            <a:pPr marL="457200" lvl="0" indent="-330200" rtl="0">
              <a:spcBef>
                <a:spcPts val="0"/>
              </a:spcBef>
              <a:buSzPct val="100000"/>
            </a:pPr>
            <a:r>
              <a:rPr lang="en" sz="1600" dirty="0"/>
              <a:t>Performance on original features:</a:t>
            </a:r>
          </a:p>
          <a:p>
            <a:pPr marL="914400" lvl="1" indent="-330200" rtl="0">
              <a:spcBef>
                <a:spcPts val="0"/>
              </a:spcBef>
              <a:buSzPct val="100000"/>
            </a:pPr>
            <a:r>
              <a:rPr lang="en" sz="1600" dirty="0"/>
              <a:t>Accuracy:		</a:t>
            </a:r>
            <a:r>
              <a:rPr lang="en" sz="1600" b="1" dirty="0">
                <a:solidFill>
                  <a:srgbClr val="980000"/>
                </a:solidFill>
              </a:rPr>
              <a:t>90%</a:t>
            </a:r>
          </a:p>
          <a:p>
            <a:pPr marL="914400" lvl="1" indent="-330200" rtl="0">
              <a:spcBef>
                <a:spcPts val="0"/>
              </a:spcBef>
              <a:buSzPct val="100000"/>
            </a:pPr>
            <a:r>
              <a:rPr lang="en" sz="1600" dirty="0"/>
              <a:t>True positive rate:	90%</a:t>
            </a:r>
          </a:p>
          <a:p>
            <a:pPr marL="914400" lvl="1" indent="-330200" rtl="0">
              <a:spcBef>
                <a:spcPts val="0"/>
              </a:spcBef>
              <a:buSzPct val="100000"/>
            </a:pPr>
            <a:r>
              <a:rPr lang="en" sz="1600" dirty="0"/>
              <a:t>False positive rate: 	25%</a:t>
            </a:r>
          </a:p>
        </p:txBody>
      </p:sp>
      <p:sp>
        <p:nvSpPr>
          <p:cNvPr id="227" name="Shape 227"/>
          <p:cNvSpPr txBox="1">
            <a:spLocks noGrp="1"/>
          </p:cNvSpPr>
          <p:nvPr>
            <p:ph type="body" idx="1"/>
          </p:nvPr>
        </p:nvSpPr>
        <p:spPr>
          <a:xfrm>
            <a:off x="311700" y="984907"/>
            <a:ext cx="3999900" cy="3709200"/>
          </a:xfrm>
          <a:prstGeom prst="rect">
            <a:avLst/>
          </a:prstGeom>
        </p:spPr>
        <p:txBody>
          <a:bodyPr lIns="91425" tIns="91425" rIns="91425" bIns="91425" anchor="t" anchorCtr="0">
            <a:noAutofit/>
          </a:bodyPr>
          <a:lstStyle/>
          <a:p>
            <a:pPr lvl="0" rtl="0">
              <a:spcBef>
                <a:spcPts val="0"/>
              </a:spcBef>
              <a:buNone/>
            </a:pPr>
            <a:r>
              <a:rPr lang="en" sz="1600" b="1" u="sng" dirty="0"/>
              <a:t>Unshuffled Train and Test data:</a:t>
            </a:r>
          </a:p>
          <a:p>
            <a:pPr marL="457200" lvl="0" indent="-330200" rtl="0">
              <a:spcBef>
                <a:spcPts val="0"/>
              </a:spcBef>
              <a:buSzPct val="100000"/>
            </a:pPr>
            <a:r>
              <a:rPr lang="en" sz="1600" dirty="0"/>
              <a:t>Performance on original features:</a:t>
            </a:r>
          </a:p>
          <a:p>
            <a:pPr marL="914400" lvl="1" indent="-330200" rtl="0">
              <a:spcBef>
                <a:spcPts val="0"/>
              </a:spcBef>
              <a:buSzPct val="100000"/>
            </a:pPr>
            <a:r>
              <a:rPr lang="en" sz="1600" dirty="0"/>
              <a:t>Accuracy:		</a:t>
            </a:r>
            <a:r>
              <a:rPr lang="en" sz="1600" b="1" dirty="0">
                <a:solidFill>
                  <a:srgbClr val="980000"/>
                </a:solidFill>
              </a:rPr>
              <a:t>80%</a:t>
            </a:r>
          </a:p>
          <a:p>
            <a:pPr marL="914400" lvl="1" indent="-330200" rtl="0">
              <a:spcBef>
                <a:spcPts val="0"/>
              </a:spcBef>
              <a:buSzPct val="100000"/>
            </a:pPr>
            <a:r>
              <a:rPr lang="en" sz="1600" dirty="0"/>
              <a:t>True positive rate:	92%</a:t>
            </a:r>
          </a:p>
          <a:p>
            <a:pPr marL="914400" lvl="1" indent="-330200" rtl="0">
              <a:spcBef>
                <a:spcPts val="0"/>
              </a:spcBef>
              <a:buSzPct val="100000"/>
            </a:pPr>
            <a:r>
              <a:rPr lang="en" sz="1600" dirty="0"/>
              <a:t>False positive rate: 	29%</a:t>
            </a:r>
          </a:p>
          <a:p>
            <a:pPr marR="0" lvl="0" algn="l" rtl="0">
              <a:lnSpc>
                <a:spcPct val="115000"/>
              </a:lnSpc>
              <a:spcBef>
                <a:spcPts val="0"/>
              </a:spcBef>
              <a:spcAft>
                <a:spcPts val="1600"/>
              </a:spcAft>
              <a:buNone/>
            </a:pPr>
            <a:endParaRPr sz="1600" dirty="0"/>
          </a:p>
          <a:p>
            <a:pPr marL="457200" marR="0" lvl="0" indent="-330200" algn="l" rtl="0">
              <a:lnSpc>
                <a:spcPct val="115000"/>
              </a:lnSpc>
              <a:spcBef>
                <a:spcPts val="0"/>
              </a:spcBef>
              <a:spcAft>
                <a:spcPts val="1600"/>
              </a:spcAft>
              <a:buSzPct val="100000"/>
            </a:pPr>
            <a:r>
              <a:rPr lang="en" sz="1600" dirty="0"/>
              <a:t>Performance after adding predicted probabilities from logistic regression:	</a:t>
            </a:r>
          </a:p>
          <a:p>
            <a:pPr marL="914400" marR="0" lvl="1" indent="-330200" algn="l" rtl="0">
              <a:lnSpc>
                <a:spcPct val="115000"/>
              </a:lnSpc>
              <a:spcBef>
                <a:spcPts val="0"/>
              </a:spcBef>
              <a:spcAft>
                <a:spcPts val="1600"/>
              </a:spcAft>
              <a:buSzPct val="100000"/>
            </a:pPr>
            <a:r>
              <a:rPr lang="en" sz="1600" dirty="0"/>
              <a:t>Accuracy: 	</a:t>
            </a:r>
            <a:r>
              <a:rPr lang="en" sz="1600" b="1" dirty="0">
                <a:solidFill>
                  <a:srgbClr val="980000"/>
                </a:solidFill>
              </a:rPr>
              <a:t>83%</a:t>
            </a:r>
          </a:p>
          <a:p>
            <a:pPr marL="914400" marR="0" lvl="1" indent="-330200" algn="l" rtl="0">
              <a:lnSpc>
                <a:spcPct val="115000"/>
              </a:lnSpc>
              <a:spcBef>
                <a:spcPts val="0"/>
              </a:spcBef>
              <a:spcAft>
                <a:spcPts val="1600"/>
              </a:spcAft>
              <a:buSzPct val="100000"/>
            </a:pPr>
            <a:r>
              <a:rPr lang="en" sz="1600" dirty="0"/>
              <a:t>True positive rate:	92%</a:t>
            </a:r>
          </a:p>
          <a:p>
            <a:pPr marL="914400" marR="0" lvl="1" indent="-330200" algn="l" rtl="0">
              <a:lnSpc>
                <a:spcPct val="115000"/>
              </a:lnSpc>
              <a:spcBef>
                <a:spcPts val="0"/>
              </a:spcBef>
              <a:spcAft>
                <a:spcPts val="1600"/>
              </a:spcAft>
              <a:buSzPct val="100000"/>
            </a:pPr>
            <a:r>
              <a:rPr lang="en" sz="1600" dirty="0"/>
              <a:t>False positive rate: 	13%</a:t>
            </a:r>
          </a:p>
        </p:txBody>
      </p:sp>
      <p:sp>
        <p:nvSpPr>
          <p:cNvPr id="228" name="Shape 228"/>
          <p:cNvSpPr txBox="1">
            <a:spLocks noGrp="1"/>
          </p:cNvSpPr>
          <p:nvPr>
            <p:ph type="title"/>
          </p:nvPr>
        </p:nvSpPr>
        <p:spPr>
          <a:xfrm>
            <a:off x="311700" y="221407"/>
            <a:ext cx="8520600" cy="763500"/>
          </a:xfrm>
          <a:prstGeom prst="rect">
            <a:avLst/>
          </a:prstGeom>
        </p:spPr>
        <p:txBody>
          <a:bodyPr lIns="91425" tIns="91425" rIns="91425" bIns="91425" anchor="t" anchorCtr="0">
            <a:noAutofit/>
          </a:bodyPr>
          <a:lstStyle/>
          <a:p>
            <a:pPr lvl="0" rtl="0">
              <a:spcBef>
                <a:spcPts val="0"/>
              </a:spcBef>
              <a:buNone/>
            </a:pPr>
            <a:r>
              <a:rPr lang="en"/>
              <a:t>Principal Component Classifier Results</a:t>
            </a:r>
          </a:p>
        </p:txBody>
      </p:sp>
      <p:sp>
        <p:nvSpPr>
          <p:cNvPr id="229" name="Shape 2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699" y="-14815"/>
            <a:ext cx="8520600" cy="763500"/>
          </a:xfrm>
          <a:prstGeom prst="rect">
            <a:avLst/>
          </a:prstGeom>
        </p:spPr>
        <p:txBody>
          <a:bodyPr lIns="91425" tIns="91425" rIns="91425" bIns="91425" anchor="t" anchorCtr="0">
            <a:noAutofit/>
          </a:bodyPr>
          <a:lstStyle/>
          <a:p>
            <a:pPr lvl="0">
              <a:spcBef>
                <a:spcPts val="0"/>
              </a:spcBef>
              <a:buNone/>
            </a:pPr>
            <a:r>
              <a:rPr lang="en" dirty="0" smtClean="0"/>
              <a:t>Model </a:t>
            </a:r>
            <a:r>
              <a:rPr lang="en" dirty="0"/>
              <a:t>Comparison</a:t>
            </a:r>
          </a:p>
        </p:txBody>
      </p:sp>
      <p:pic>
        <p:nvPicPr>
          <p:cNvPr id="235" name="Shape 235" descr="Models_Compare.png"/>
          <p:cNvPicPr preferRelativeResize="0"/>
          <p:nvPr/>
        </p:nvPicPr>
        <p:blipFill>
          <a:blip r:embed="rId3">
            <a:alphaModFix/>
          </a:blip>
          <a:stretch>
            <a:fillRect/>
          </a:stretch>
        </p:blipFill>
        <p:spPr>
          <a:xfrm>
            <a:off x="311699" y="1208832"/>
            <a:ext cx="6442357" cy="5238464"/>
          </a:xfrm>
          <a:prstGeom prst="rect">
            <a:avLst/>
          </a:prstGeom>
          <a:noFill/>
          <a:ln>
            <a:noFill/>
          </a:ln>
        </p:spPr>
      </p:pic>
      <p:sp>
        <p:nvSpPr>
          <p:cNvPr id="236" name="Shape 236"/>
          <p:cNvSpPr txBox="1"/>
          <p:nvPr/>
        </p:nvSpPr>
        <p:spPr>
          <a:xfrm>
            <a:off x="6754057" y="5561028"/>
            <a:ext cx="2267100" cy="499800"/>
          </a:xfrm>
          <a:prstGeom prst="rect">
            <a:avLst/>
          </a:prstGeom>
          <a:noFill/>
          <a:ln>
            <a:noFill/>
          </a:ln>
        </p:spPr>
        <p:txBody>
          <a:bodyPr lIns="91425" tIns="91425" rIns="91425" bIns="91425" anchor="t" anchorCtr="0">
            <a:noAutofit/>
          </a:bodyPr>
          <a:lstStyle/>
          <a:p>
            <a:pPr lvl="0">
              <a:spcBef>
                <a:spcPts val="0"/>
              </a:spcBef>
              <a:buNone/>
            </a:pPr>
            <a:r>
              <a:rPr lang="en" sz="800" b="1" u="sng"/>
              <a:t>Note:</a:t>
            </a:r>
          </a:p>
          <a:p>
            <a:pPr lvl="0">
              <a:spcBef>
                <a:spcPts val="0"/>
              </a:spcBef>
              <a:buNone/>
            </a:pPr>
            <a:r>
              <a:rPr lang="en" sz="800" dirty="0"/>
              <a:t>TPR: True Positive Rate (higher is better)</a:t>
            </a:r>
          </a:p>
          <a:p>
            <a:pPr lvl="0">
              <a:spcBef>
                <a:spcPts val="0"/>
              </a:spcBef>
              <a:buNone/>
            </a:pPr>
            <a:r>
              <a:rPr lang="en" sz="800" dirty="0"/>
              <a:t>FPR: False </a:t>
            </a:r>
            <a:r>
              <a:rPr lang="en" sz="800" dirty="0">
                <a:solidFill>
                  <a:schemeClr val="dk1"/>
                </a:solidFill>
              </a:rPr>
              <a:t>Positive Rate (lower is better)</a:t>
            </a:r>
          </a:p>
        </p:txBody>
      </p:sp>
      <p:sp>
        <p:nvSpPr>
          <p:cNvPr id="237" name="Shape 23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71800" y="182405"/>
            <a:ext cx="8520600" cy="763500"/>
          </a:xfrm>
          <a:prstGeom prst="rect">
            <a:avLst/>
          </a:prstGeom>
        </p:spPr>
        <p:txBody>
          <a:bodyPr lIns="91425" tIns="91425" rIns="91425" bIns="91425" anchor="t" anchorCtr="0">
            <a:noAutofit/>
          </a:bodyPr>
          <a:lstStyle/>
          <a:p>
            <a:pPr lvl="0">
              <a:spcBef>
                <a:spcPts val="0"/>
              </a:spcBef>
              <a:buNone/>
            </a:pPr>
            <a:r>
              <a:rPr lang="en" sz="3000"/>
              <a:t>Introduction</a:t>
            </a:r>
          </a:p>
        </p:txBody>
      </p:sp>
      <p:sp>
        <p:nvSpPr>
          <p:cNvPr id="61" name="Shape 61"/>
          <p:cNvSpPr txBox="1">
            <a:spLocks noGrp="1"/>
          </p:cNvSpPr>
          <p:nvPr>
            <p:ph type="body" idx="1"/>
          </p:nvPr>
        </p:nvSpPr>
        <p:spPr>
          <a:xfrm>
            <a:off x="271800" y="803030"/>
            <a:ext cx="8600400" cy="5023200"/>
          </a:xfrm>
          <a:prstGeom prst="rect">
            <a:avLst/>
          </a:prstGeom>
          <a:noFill/>
        </p:spPr>
        <p:txBody>
          <a:bodyPr lIns="91425" tIns="91425" rIns="91425" bIns="91425" anchor="t" anchorCtr="0">
            <a:noAutofit/>
          </a:bodyPr>
          <a:lstStyle/>
          <a:p>
            <a:pPr lvl="0">
              <a:spcBef>
                <a:spcPts val="0"/>
              </a:spcBef>
              <a:buClr>
                <a:schemeClr val="dk1"/>
              </a:buClr>
              <a:buSzPct val="68750"/>
              <a:buFont typeface="Arial"/>
              <a:buNone/>
            </a:pPr>
            <a:r>
              <a:rPr lang="en" sz="1600" b="1" u="sng" dirty="0">
                <a:solidFill>
                  <a:srgbClr val="000000"/>
                </a:solidFill>
                <a:highlight>
                  <a:srgbClr val="FFFFFF"/>
                </a:highlight>
              </a:rPr>
              <a:t>Task</a:t>
            </a:r>
            <a:r>
              <a:rPr lang="en" sz="1600" dirty="0">
                <a:solidFill>
                  <a:srgbClr val="000000"/>
                </a:solidFill>
                <a:highlight>
                  <a:srgbClr val="FFFFFF"/>
                </a:highlight>
              </a:rPr>
              <a:t>: </a:t>
            </a:r>
          </a:p>
          <a:p>
            <a:pPr marL="457200" lvl="0" indent="-330200" rtl="0">
              <a:spcBef>
                <a:spcPts val="0"/>
              </a:spcBef>
              <a:buClr>
                <a:srgbClr val="000000"/>
              </a:buClr>
              <a:buSzPct val="100000"/>
              <a:buFont typeface="Arial" charset="0"/>
              <a:buChar char="•"/>
            </a:pPr>
            <a:r>
              <a:rPr lang="en" sz="1400" dirty="0">
                <a:solidFill>
                  <a:srgbClr val="000000"/>
                </a:solidFill>
                <a:highlight>
                  <a:srgbClr val="FFFFFF"/>
                </a:highlight>
              </a:rPr>
              <a:t>Build a predictive model capable of distinguishing between benign and malicious network connections (i.e. network attacks)</a:t>
            </a:r>
          </a:p>
          <a:p>
            <a:pPr marL="457200" lvl="0" indent="-330200">
              <a:spcBef>
                <a:spcPts val="0"/>
              </a:spcBef>
              <a:buClr>
                <a:srgbClr val="000000"/>
              </a:buClr>
              <a:buSzPct val="100000"/>
              <a:buFont typeface="Arial" charset="0"/>
              <a:buChar char="•"/>
            </a:pPr>
            <a:r>
              <a:rPr lang="en" sz="1400" dirty="0">
                <a:solidFill>
                  <a:srgbClr val="000000"/>
                </a:solidFill>
                <a:highlight>
                  <a:srgbClr val="FFFFFF"/>
                </a:highlight>
              </a:rPr>
              <a:t>Balance model accuracy with interpretability and resource consumption</a:t>
            </a:r>
          </a:p>
          <a:p>
            <a:pPr lvl="0">
              <a:spcBef>
                <a:spcPts val="0"/>
              </a:spcBef>
              <a:buClr>
                <a:schemeClr val="dk1"/>
              </a:buClr>
              <a:buSzPct val="68750"/>
              <a:buFont typeface="Arial"/>
              <a:buNone/>
            </a:pPr>
            <a:r>
              <a:rPr lang="en" sz="1600" b="1" u="sng" dirty="0">
                <a:solidFill>
                  <a:srgbClr val="000000"/>
                </a:solidFill>
                <a:highlight>
                  <a:srgbClr val="FFFFFF"/>
                </a:highlight>
              </a:rPr>
              <a:t>Background</a:t>
            </a:r>
            <a:r>
              <a:rPr lang="en" sz="1600" dirty="0">
                <a:solidFill>
                  <a:srgbClr val="000000"/>
                </a:solidFill>
                <a:highlight>
                  <a:srgbClr val="FFFFFF"/>
                </a:highlight>
              </a:rPr>
              <a:t>:  </a:t>
            </a:r>
          </a:p>
          <a:p>
            <a:pPr marL="457200" marR="0" lvl="0" indent="-330200" algn="l" rtl="0">
              <a:lnSpc>
                <a:spcPct val="115000"/>
              </a:lnSpc>
              <a:spcBef>
                <a:spcPts val="0"/>
              </a:spcBef>
              <a:spcAft>
                <a:spcPts val="1600"/>
              </a:spcAft>
              <a:buClr>
                <a:srgbClr val="000000"/>
              </a:buClr>
              <a:buSzPct val="100000"/>
            </a:pPr>
            <a:r>
              <a:rPr lang="en" sz="1400" dirty="0">
                <a:solidFill>
                  <a:srgbClr val="000000"/>
                </a:solidFill>
                <a:highlight>
                  <a:srgbClr val="FFFFFF"/>
                </a:highlight>
              </a:rPr>
              <a:t>MIT’s Lincoln Laboratory set up an environment to acquire nine weeks of raw TCP dump data for a local-area network (LAN) simulating a typical U.S. Air Force LAN</a:t>
            </a:r>
          </a:p>
          <a:p>
            <a:pPr marL="457200" marR="0" lvl="0" indent="-330200" algn="l" rtl="0">
              <a:lnSpc>
                <a:spcPct val="115000"/>
              </a:lnSpc>
              <a:spcBef>
                <a:spcPts val="0"/>
              </a:spcBef>
              <a:spcAft>
                <a:spcPts val="1600"/>
              </a:spcAft>
              <a:buClr>
                <a:srgbClr val="000000"/>
              </a:buClr>
              <a:buSzPct val="100000"/>
            </a:pPr>
            <a:r>
              <a:rPr lang="en" sz="1400" dirty="0">
                <a:solidFill>
                  <a:srgbClr val="000000"/>
                </a:solidFill>
                <a:highlight>
                  <a:srgbClr val="FFFFFF"/>
                </a:highlight>
              </a:rPr>
              <a:t>They operated the LAN as if it were a true Air Force environment, but peppered it with attacks falling into four main categories:</a:t>
            </a:r>
          </a:p>
          <a:p>
            <a:pPr marL="914400" marR="0" lvl="1" indent="-330200" algn="l" rtl="0">
              <a:lnSpc>
                <a:spcPct val="115000"/>
              </a:lnSpc>
              <a:spcBef>
                <a:spcPts val="0"/>
              </a:spcBef>
              <a:spcAft>
                <a:spcPts val="1600"/>
              </a:spcAft>
              <a:buClr>
                <a:srgbClr val="000000"/>
              </a:buClr>
              <a:buSzPct val="100000"/>
            </a:pPr>
            <a:r>
              <a:rPr lang="en" b="1" dirty="0">
                <a:solidFill>
                  <a:srgbClr val="000000"/>
                </a:solidFill>
                <a:highlight>
                  <a:srgbClr val="FFFFFF"/>
                </a:highlight>
              </a:rPr>
              <a:t>DOS</a:t>
            </a:r>
            <a:r>
              <a:rPr lang="en" dirty="0">
                <a:solidFill>
                  <a:srgbClr val="000000"/>
                </a:solidFill>
                <a:highlight>
                  <a:srgbClr val="FFFFFF"/>
                </a:highlight>
              </a:rPr>
              <a:t>: Denial of Service</a:t>
            </a:r>
          </a:p>
          <a:p>
            <a:pPr marL="914400" marR="0" lvl="1" indent="-330200" algn="l" rtl="0">
              <a:lnSpc>
                <a:spcPct val="115000"/>
              </a:lnSpc>
              <a:spcBef>
                <a:spcPts val="0"/>
              </a:spcBef>
              <a:spcAft>
                <a:spcPts val="1600"/>
              </a:spcAft>
              <a:buClr>
                <a:srgbClr val="000000"/>
              </a:buClr>
              <a:buSzPct val="100000"/>
            </a:pPr>
            <a:r>
              <a:rPr lang="en" b="1" dirty="0">
                <a:solidFill>
                  <a:srgbClr val="000000"/>
                </a:solidFill>
                <a:highlight>
                  <a:srgbClr val="FFFFFF"/>
                </a:highlight>
              </a:rPr>
              <a:t>R2L</a:t>
            </a:r>
            <a:r>
              <a:rPr lang="en" dirty="0">
                <a:solidFill>
                  <a:srgbClr val="000000"/>
                </a:solidFill>
                <a:highlight>
                  <a:srgbClr val="FFFFFF"/>
                </a:highlight>
              </a:rPr>
              <a:t>: Remote to Local</a:t>
            </a:r>
          </a:p>
          <a:p>
            <a:pPr marL="914400" marR="0" lvl="1" indent="-330200" algn="l" rtl="0">
              <a:lnSpc>
                <a:spcPct val="115000"/>
              </a:lnSpc>
              <a:spcBef>
                <a:spcPts val="0"/>
              </a:spcBef>
              <a:spcAft>
                <a:spcPts val="1600"/>
              </a:spcAft>
              <a:buClr>
                <a:srgbClr val="000000"/>
              </a:buClr>
              <a:buSzPct val="100000"/>
            </a:pPr>
            <a:r>
              <a:rPr lang="en" b="1" dirty="0">
                <a:solidFill>
                  <a:srgbClr val="000000"/>
                </a:solidFill>
                <a:highlight>
                  <a:srgbClr val="FFFFFF"/>
                </a:highlight>
              </a:rPr>
              <a:t>U2R</a:t>
            </a:r>
            <a:r>
              <a:rPr lang="en" dirty="0">
                <a:solidFill>
                  <a:srgbClr val="000000"/>
                </a:solidFill>
                <a:highlight>
                  <a:srgbClr val="FFFFFF"/>
                </a:highlight>
              </a:rPr>
              <a:t>: User to Root</a:t>
            </a:r>
          </a:p>
          <a:p>
            <a:pPr marL="914400" marR="0" lvl="1" indent="-330200" algn="l" rtl="0">
              <a:lnSpc>
                <a:spcPct val="115000"/>
              </a:lnSpc>
              <a:spcBef>
                <a:spcPts val="0"/>
              </a:spcBef>
              <a:spcAft>
                <a:spcPts val="1600"/>
              </a:spcAft>
              <a:buClr>
                <a:srgbClr val="000000"/>
              </a:buClr>
              <a:buSzPct val="100000"/>
            </a:pPr>
            <a:r>
              <a:rPr lang="en" b="1" dirty="0" smtClean="0">
                <a:solidFill>
                  <a:srgbClr val="000000"/>
                </a:solidFill>
                <a:highlight>
                  <a:srgbClr val="FFFFFF"/>
                </a:highlight>
              </a:rPr>
              <a:t>Probing</a:t>
            </a:r>
            <a:r>
              <a:rPr lang="en-US" b="1" dirty="0" smtClean="0">
                <a:solidFill>
                  <a:srgbClr val="000000"/>
                </a:solidFill>
                <a:highlight>
                  <a:srgbClr val="FFFFFF"/>
                </a:highlight>
              </a:rPr>
              <a:t>: </a:t>
            </a:r>
            <a:r>
              <a:rPr lang="en-US" dirty="0" smtClean="0">
                <a:solidFill>
                  <a:srgbClr val="000000"/>
                </a:solidFill>
                <a:highlight>
                  <a:srgbClr val="FFFFFF"/>
                </a:highlight>
              </a:rPr>
              <a:t>Surveillance </a:t>
            </a:r>
          </a:p>
          <a:p>
            <a:pPr marL="914400" marR="0" lvl="1" indent="-330200" algn="l" rtl="0">
              <a:lnSpc>
                <a:spcPct val="115000"/>
              </a:lnSpc>
              <a:spcBef>
                <a:spcPts val="0"/>
              </a:spcBef>
              <a:spcAft>
                <a:spcPts val="1600"/>
              </a:spcAft>
              <a:buClr>
                <a:srgbClr val="000000"/>
              </a:buClr>
              <a:buSzPct val="100000"/>
            </a:pPr>
            <a:r>
              <a:rPr lang="en" sz="800" dirty="0" smtClean="0">
                <a:solidFill>
                  <a:srgbClr val="000000"/>
                </a:solidFill>
                <a:highlight>
                  <a:srgbClr val="FFFFFF"/>
                </a:highlight>
              </a:rPr>
              <a:t>The </a:t>
            </a:r>
            <a:r>
              <a:rPr lang="en" sz="800" dirty="0">
                <a:solidFill>
                  <a:srgbClr val="000000"/>
                </a:solidFill>
                <a:highlight>
                  <a:srgbClr val="FFFFFF"/>
                </a:highlight>
              </a:rPr>
              <a:t>data used for this analysis was provided by the Information Security Centre of Excellence (ISCX): </a:t>
            </a:r>
            <a:r>
              <a:rPr lang="en" sz="800" u="sng" dirty="0">
                <a:solidFill>
                  <a:schemeClr val="hlink"/>
                </a:solidFill>
                <a:highlight>
                  <a:srgbClr val="FFFFFF"/>
                </a:highlight>
                <a:hlinkClick r:id="rId3"/>
              </a:rPr>
              <a:t>http://www.unb.ca/research/iscx/dataset/iscx-NSL-KDD-dataset.html</a:t>
            </a:r>
            <a:r>
              <a:rPr lang="en" sz="800" dirty="0">
                <a:solidFill>
                  <a:srgbClr val="000000"/>
                </a:solidFill>
                <a:highlight>
                  <a:srgbClr val="FFFFFF"/>
                </a:highlight>
              </a:rPr>
              <a:t> </a:t>
            </a:r>
          </a:p>
        </p:txBody>
      </p:sp>
      <p:sp>
        <p:nvSpPr>
          <p:cNvPr id="62" name="Shape 6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body" idx="4294967295"/>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After shuffling training and test datasets, all models perform dramatically better, especially random forest. However, this approach is flawed as new, unknown attacks are routinely encountered in real-world </a:t>
            </a:r>
            <a:r>
              <a:rPr lang="en" dirty="0" smtClean="0"/>
              <a:t>scenarios</a:t>
            </a:r>
            <a:endParaRPr lang="en-US" dirty="0" smtClean="0"/>
          </a:p>
          <a:p>
            <a:pPr marL="457200" lvl="0" indent="-228600" rtl="0">
              <a:spcBef>
                <a:spcPts val="0"/>
              </a:spcBef>
              <a:buAutoNum type="arabicPeriod"/>
            </a:pPr>
            <a:endParaRPr lang="en-US" dirty="0" smtClean="0"/>
          </a:p>
          <a:p>
            <a:pPr marL="457200" lvl="0" indent="-228600" rtl="0">
              <a:spcBef>
                <a:spcPts val="0"/>
              </a:spcBef>
              <a:buAutoNum type="arabicPeriod"/>
            </a:pPr>
            <a:r>
              <a:rPr lang="en" dirty="0" smtClean="0"/>
              <a:t>Basic </a:t>
            </a:r>
            <a:r>
              <a:rPr lang="en" dirty="0"/>
              <a:t>PCC and naive Bayes models outperform others used in this analysis, especially when new attack patterns are not present in the training </a:t>
            </a:r>
            <a:r>
              <a:rPr lang="en" dirty="0" smtClean="0"/>
              <a:t>dataset</a:t>
            </a:r>
            <a:endParaRPr lang="en-US" dirty="0" smtClean="0"/>
          </a:p>
          <a:p>
            <a:pPr marL="457200" lvl="0" indent="-228600" rtl="0">
              <a:spcBef>
                <a:spcPts val="0"/>
              </a:spcBef>
              <a:buAutoNum type="arabicPeriod"/>
            </a:pPr>
            <a:endParaRPr lang="en" dirty="0"/>
          </a:p>
          <a:p>
            <a:pPr marL="457200" lvl="0" indent="-228600" rtl="0">
              <a:spcBef>
                <a:spcPts val="0"/>
              </a:spcBef>
              <a:buAutoNum type="arabicPeriod"/>
            </a:pPr>
            <a:r>
              <a:rPr lang="en" dirty="0" smtClean="0"/>
              <a:t>Further </a:t>
            </a:r>
            <a:r>
              <a:rPr lang="en" dirty="0"/>
              <a:t>development of PCC and naive Bayes models could lead to even better model performance for anomaly detection</a:t>
            </a:r>
          </a:p>
        </p:txBody>
      </p:sp>
      <p:sp>
        <p:nvSpPr>
          <p:cNvPr id="243" name="Shape 243"/>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Conclusion</a:t>
            </a:r>
          </a:p>
        </p:txBody>
      </p:sp>
      <p:sp>
        <p:nvSpPr>
          <p:cNvPr id="244" name="Shape 2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2867800"/>
            <a:ext cx="8520600" cy="1122300"/>
          </a:xfrm>
          <a:prstGeom prst="rect">
            <a:avLst/>
          </a:prstGeom>
        </p:spPr>
        <p:txBody>
          <a:bodyPr lIns="91425" tIns="91425" rIns="91425" bIns="91425" anchor="ctr" anchorCtr="0">
            <a:noAutofit/>
          </a:bodyPr>
          <a:lstStyle/>
          <a:p>
            <a:pPr lvl="0">
              <a:spcBef>
                <a:spcPts val="0"/>
              </a:spcBef>
              <a:buNone/>
            </a:pPr>
            <a:r>
              <a:rPr lang="en"/>
              <a:t>Appendices</a:t>
            </a:r>
          </a:p>
        </p:txBody>
      </p:sp>
      <p:sp>
        <p:nvSpPr>
          <p:cNvPr id="250" name="Shape 25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PCC Feature Clustering</a:t>
            </a:r>
          </a:p>
        </p:txBody>
      </p:sp>
      <p:pic>
        <p:nvPicPr>
          <p:cNvPr id="256" name="Shape 256"/>
          <p:cNvPicPr preferRelativeResize="0"/>
          <p:nvPr/>
        </p:nvPicPr>
        <p:blipFill>
          <a:blip r:embed="rId3">
            <a:alphaModFix/>
          </a:blip>
          <a:stretch>
            <a:fillRect/>
          </a:stretch>
        </p:blipFill>
        <p:spPr>
          <a:xfrm>
            <a:off x="748843" y="1356875"/>
            <a:ext cx="7824006" cy="5053850"/>
          </a:xfrm>
          <a:prstGeom prst="rect">
            <a:avLst/>
          </a:prstGeom>
          <a:noFill/>
          <a:ln>
            <a:noFill/>
          </a:ln>
        </p:spPr>
      </p:pic>
      <p:sp>
        <p:nvSpPr>
          <p:cNvPr id="257" name="Shape 25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Network attack types</a:t>
            </a:r>
          </a:p>
        </p:txBody>
      </p:sp>
      <p:pic>
        <p:nvPicPr>
          <p:cNvPr id="263" name="Shape 263" descr="Screen Shot 2016-06-26 at 9.17.55 AM.png"/>
          <p:cNvPicPr preferRelativeResize="0"/>
          <p:nvPr/>
        </p:nvPicPr>
        <p:blipFill>
          <a:blip r:embed="rId3">
            <a:alphaModFix/>
          </a:blip>
          <a:stretch>
            <a:fillRect/>
          </a:stretch>
        </p:blipFill>
        <p:spPr>
          <a:xfrm>
            <a:off x="1932525" y="1286550"/>
            <a:ext cx="5736474" cy="5404949"/>
          </a:xfrm>
          <a:prstGeom prst="rect">
            <a:avLst/>
          </a:prstGeom>
          <a:noFill/>
          <a:ln>
            <a:noFill/>
          </a:ln>
        </p:spPr>
      </p:pic>
      <p:sp>
        <p:nvSpPr>
          <p:cNvPr id="264" name="Shape 26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Appendix - List of features  </a:t>
            </a:r>
          </a:p>
        </p:txBody>
      </p:sp>
      <p:sp>
        <p:nvSpPr>
          <p:cNvPr id="270" name="Shape 270"/>
          <p:cNvSpPr txBox="1">
            <a:spLocks noGrp="1"/>
          </p:cNvSpPr>
          <p:nvPr>
            <p:ph type="body" idx="4294967295"/>
          </p:nvPr>
        </p:nvSpPr>
        <p:spPr>
          <a:xfrm>
            <a:off x="112075" y="2377833"/>
            <a:ext cx="8520600" cy="4555200"/>
          </a:xfrm>
          <a:prstGeom prst="rect">
            <a:avLst/>
          </a:prstGeom>
        </p:spPr>
        <p:txBody>
          <a:bodyPr lIns="91425" tIns="91425" rIns="91425" bIns="91425" anchor="t" anchorCtr="0">
            <a:noAutofit/>
          </a:bodyPr>
          <a:lstStyle/>
          <a:p>
            <a:pPr lvl="0">
              <a:spcBef>
                <a:spcPts val="0"/>
              </a:spcBef>
              <a:buNone/>
            </a:pPr>
            <a:r>
              <a:rPr lang="en"/>
              <a:t>ACCIS-30.pdf</a:t>
            </a:r>
          </a:p>
        </p:txBody>
      </p:sp>
      <p:pic>
        <p:nvPicPr>
          <p:cNvPr id="271" name="Shape 271" descr="Screen Shot 2016-06-26 at 9.18.36 AM.png"/>
          <p:cNvPicPr preferRelativeResize="0"/>
          <p:nvPr/>
        </p:nvPicPr>
        <p:blipFill>
          <a:blip r:embed="rId3">
            <a:alphaModFix/>
          </a:blip>
          <a:stretch>
            <a:fillRect/>
          </a:stretch>
        </p:blipFill>
        <p:spPr>
          <a:xfrm>
            <a:off x="4279149" y="1584900"/>
            <a:ext cx="4751723" cy="3538298"/>
          </a:xfrm>
          <a:prstGeom prst="rect">
            <a:avLst/>
          </a:prstGeom>
          <a:noFill/>
          <a:ln>
            <a:noFill/>
          </a:ln>
        </p:spPr>
      </p:pic>
      <p:pic>
        <p:nvPicPr>
          <p:cNvPr id="272" name="Shape 272" descr="Screen Shot 2016-06-26 at 9.18.42 AM.png"/>
          <p:cNvPicPr preferRelativeResize="0"/>
          <p:nvPr/>
        </p:nvPicPr>
        <p:blipFill>
          <a:blip r:embed="rId4">
            <a:alphaModFix/>
          </a:blip>
          <a:stretch>
            <a:fillRect/>
          </a:stretch>
        </p:blipFill>
        <p:spPr>
          <a:xfrm>
            <a:off x="4279149" y="5123199"/>
            <a:ext cx="4839925" cy="1230099"/>
          </a:xfrm>
          <a:prstGeom prst="rect">
            <a:avLst/>
          </a:prstGeom>
          <a:noFill/>
          <a:ln>
            <a:noFill/>
          </a:ln>
        </p:spPr>
      </p:pic>
      <p:pic>
        <p:nvPicPr>
          <p:cNvPr id="273" name="Shape 273" descr="Screen Shot 2016-06-26 at 9.18.25 AM.png"/>
          <p:cNvPicPr preferRelativeResize="0"/>
          <p:nvPr/>
        </p:nvPicPr>
        <p:blipFill>
          <a:blip r:embed="rId5">
            <a:alphaModFix/>
          </a:blip>
          <a:stretch>
            <a:fillRect/>
          </a:stretch>
        </p:blipFill>
        <p:spPr>
          <a:xfrm>
            <a:off x="80600" y="1282324"/>
            <a:ext cx="4138874" cy="4670875"/>
          </a:xfrm>
          <a:prstGeom prst="rect">
            <a:avLst/>
          </a:prstGeom>
          <a:noFill/>
          <a:ln>
            <a:noFill/>
          </a:ln>
        </p:spPr>
      </p:pic>
      <p:sp>
        <p:nvSpPr>
          <p:cNvPr id="274" name="Shape 27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Type of features </a:t>
            </a:r>
          </a:p>
        </p:txBody>
      </p:sp>
      <p:pic>
        <p:nvPicPr>
          <p:cNvPr id="280" name="Shape 280"/>
          <p:cNvPicPr preferRelativeResize="0"/>
          <p:nvPr/>
        </p:nvPicPr>
        <p:blipFill>
          <a:blip r:embed="rId3">
            <a:alphaModFix/>
          </a:blip>
          <a:stretch>
            <a:fillRect/>
          </a:stretch>
        </p:blipFill>
        <p:spPr>
          <a:xfrm>
            <a:off x="2858499" y="1691375"/>
            <a:ext cx="2979700" cy="4989298"/>
          </a:xfrm>
          <a:prstGeom prst="rect">
            <a:avLst/>
          </a:prstGeom>
          <a:noFill/>
          <a:ln>
            <a:noFill/>
          </a:ln>
        </p:spPr>
      </p:pic>
      <p:sp>
        <p:nvSpPr>
          <p:cNvPr id="281" name="Shape 28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Training and Test Variables</a:t>
            </a:r>
            <a:endParaRPr dirty="0"/>
          </a:p>
        </p:txBody>
      </p:sp>
      <p:sp>
        <p:nvSpPr>
          <p:cNvPr id="287" name="Shape 28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
        <p:nvSpPr>
          <p:cNvPr id="288" name="Shape 288"/>
          <p:cNvSpPr txBox="1">
            <a:spLocks noGrp="1"/>
          </p:cNvSpPr>
          <p:nvPr>
            <p:ph type="body" idx="4294967295"/>
          </p:nvPr>
        </p:nvSpPr>
        <p:spPr>
          <a:xfrm>
            <a:off x="1206150" y="1960427"/>
            <a:ext cx="1379400" cy="506100"/>
          </a:xfrm>
          <a:prstGeom prst="rect">
            <a:avLst/>
          </a:prstGeom>
        </p:spPr>
        <p:txBody>
          <a:bodyPr lIns="91425" tIns="91425" rIns="91425" bIns="91425" anchor="t" anchorCtr="0">
            <a:noAutofit/>
          </a:bodyPr>
          <a:lstStyle/>
          <a:p>
            <a:pPr lvl="0" rtl="0">
              <a:spcBef>
                <a:spcPts val="0"/>
              </a:spcBef>
              <a:buNone/>
            </a:pPr>
            <a:r>
              <a:rPr lang="en"/>
              <a:t>Training</a:t>
            </a:r>
          </a:p>
        </p:txBody>
      </p:sp>
      <p:pic>
        <p:nvPicPr>
          <p:cNvPr id="289" name="Shape 289"/>
          <p:cNvPicPr preferRelativeResize="0"/>
          <p:nvPr/>
        </p:nvPicPr>
        <p:blipFill>
          <a:blip r:embed="rId3">
            <a:alphaModFix/>
          </a:blip>
          <a:stretch>
            <a:fillRect/>
          </a:stretch>
        </p:blipFill>
        <p:spPr>
          <a:xfrm>
            <a:off x="633850" y="2394149"/>
            <a:ext cx="2898925" cy="3212974"/>
          </a:xfrm>
          <a:prstGeom prst="rect">
            <a:avLst/>
          </a:prstGeom>
          <a:noFill/>
          <a:ln>
            <a:noFill/>
          </a:ln>
        </p:spPr>
      </p:pic>
      <p:pic>
        <p:nvPicPr>
          <p:cNvPr id="290" name="Shape 290"/>
          <p:cNvPicPr preferRelativeResize="0"/>
          <p:nvPr/>
        </p:nvPicPr>
        <p:blipFill>
          <a:blip r:embed="rId4">
            <a:alphaModFix/>
          </a:blip>
          <a:stretch>
            <a:fillRect/>
          </a:stretch>
        </p:blipFill>
        <p:spPr>
          <a:xfrm>
            <a:off x="4711484" y="2394149"/>
            <a:ext cx="2325737" cy="3607537"/>
          </a:xfrm>
          <a:prstGeom prst="rect">
            <a:avLst/>
          </a:prstGeom>
          <a:noFill/>
          <a:ln>
            <a:noFill/>
          </a:ln>
        </p:spPr>
      </p:pic>
      <p:sp>
        <p:nvSpPr>
          <p:cNvPr id="291" name="Shape 291"/>
          <p:cNvSpPr txBox="1">
            <a:spLocks noGrp="1"/>
          </p:cNvSpPr>
          <p:nvPr>
            <p:ph type="body" idx="4294967295"/>
          </p:nvPr>
        </p:nvSpPr>
        <p:spPr>
          <a:xfrm>
            <a:off x="5518337" y="1888052"/>
            <a:ext cx="1379400" cy="506100"/>
          </a:xfrm>
          <a:prstGeom prst="rect">
            <a:avLst/>
          </a:prstGeom>
        </p:spPr>
        <p:txBody>
          <a:bodyPr lIns="91425" tIns="91425" rIns="91425" bIns="91425" anchor="t" anchorCtr="0">
            <a:noAutofit/>
          </a:bodyPr>
          <a:lstStyle/>
          <a:p>
            <a:pPr lvl="0" rtl="0">
              <a:spcBef>
                <a:spcPts val="0"/>
              </a:spcBef>
              <a:buNone/>
            </a:pPr>
            <a:r>
              <a:rPr lang="en"/>
              <a:t>Test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Appendix - PCA eigenvalue by principal component</a:t>
            </a:r>
          </a:p>
        </p:txBody>
      </p:sp>
      <p:sp>
        <p:nvSpPr>
          <p:cNvPr id="297" name="Shape 297"/>
          <p:cNvSpPr txBox="1">
            <a:spLocks noGrp="1"/>
          </p:cNvSpPr>
          <p:nvPr>
            <p:ph type="body" idx="1"/>
          </p:nvPr>
        </p:nvSpPr>
        <p:spPr>
          <a:xfrm>
            <a:off x="311700" y="1536632"/>
            <a:ext cx="8520600" cy="329999"/>
          </a:xfrm>
          <a:prstGeom prst="rect">
            <a:avLst/>
          </a:prstGeom>
        </p:spPr>
        <p:txBody>
          <a:bodyPr lIns="91425" tIns="91425" rIns="91425" bIns="91425" anchor="t" anchorCtr="0">
            <a:noAutofit/>
          </a:bodyPr>
          <a:lstStyle/>
          <a:p>
            <a:pPr lvl="0" rtl="0">
              <a:spcBef>
                <a:spcPts val="0"/>
              </a:spcBef>
              <a:buNone/>
            </a:pPr>
            <a:r>
              <a:rPr lang="en" sz="1400"/>
              <a:t>We conducted Principal Component Analysis on the continuous variables in the training dataset:</a:t>
            </a:r>
          </a:p>
        </p:txBody>
      </p:sp>
      <p:pic>
        <p:nvPicPr>
          <p:cNvPr id="298" name="Shape 298" descr="img_Train scree.png"/>
          <p:cNvPicPr preferRelativeResize="0"/>
          <p:nvPr/>
        </p:nvPicPr>
        <p:blipFill>
          <a:blip r:embed="rId3">
            <a:alphaModFix/>
          </a:blip>
          <a:stretch>
            <a:fillRect/>
          </a:stretch>
        </p:blipFill>
        <p:spPr>
          <a:xfrm>
            <a:off x="904290" y="1866525"/>
            <a:ext cx="7288307" cy="4555200"/>
          </a:xfrm>
          <a:prstGeom prst="rect">
            <a:avLst/>
          </a:prstGeom>
          <a:noFill/>
          <a:ln>
            <a:noFill/>
          </a:ln>
        </p:spPr>
      </p:pic>
      <p:sp>
        <p:nvSpPr>
          <p:cNvPr id="299" name="Shape 29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
              <a:t>Appendix - Confusion Matrix Reference</a:t>
            </a:r>
          </a:p>
        </p:txBody>
      </p:sp>
      <p:sp>
        <p:nvSpPr>
          <p:cNvPr id="305" name="Shape 305"/>
          <p:cNvSpPr txBox="1">
            <a:spLocks noGrp="1"/>
          </p:cNvSpPr>
          <p:nvPr>
            <p:ph type="body" idx="1"/>
          </p:nvPr>
        </p:nvSpPr>
        <p:spPr>
          <a:xfrm>
            <a:off x="6931850" y="6135050"/>
            <a:ext cx="1340100" cy="405900"/>
          </a:xfrm>
          <a:prstGeom prst="rect">
            <a:avLst/>
          </a:prstGeom>
        </p:spPr>
        <p:txBody>
          <a:bodyPr lIns="91425" tIns="91425" rIns="91425" bIns="91425" anchor="t" anchorCtr="0">
            <a:noAutofit/>
          </a:bodyPr>
          <a:lstStyle/>
          <a:p>
            <a:pPr lvl="0">
              <a:spcBef>
                <a:spcPts val="0"/>
              </a:spcBef>
              <a:buNone/>
            </a:pPr>
            <a:r>
              <a:rPr lang="en" sz="1000"/>
              <a:t>From </a:t>
            </a:r>
            <a:r>
              <a:rPr lang="en" sz="1000" u="sng">
                <a:solidFill>
                  <a:schemeClr val="hlink"/>
                </a:solidFill>
                <a:hlinkClick r:id="rId3"/>
              </a:rPr>
              <a:t>Source</a:t>
            </a:r>
            <a:r>
              <a:rPr lang="en" sz="1000"/>
              <a:t>.</a:t>
            </a:r>
          </a:p>
        </p:txBody>
      </p:sp>
      <p:pic>
        <p:nvPicPr>
          <p:cNvPr id="306" name="Shape 306"/>
          <p:cNvPicPr preferRelativeResize="0"/>
          <p:nvPr/>
        </p:nvPicPr>
        <p:blipFill>
          <a:blip r:embed="rId4">
            <a:alphaModFix/>
          </a:blip>
          <a:stretch>
            <a:fillRect/>
          </a:stretch>
        </p:blipFill>
        <p:spPr>
          <a:xfrm>
            <a:off x="561587" y="2013099"/>
            <a:ext cx="8020824" cy="3292924"/>
          </a:xfrm>
          <a:prstGeom prst="rect">
            <a:avLst/>
          </a:prstGeom>
          <a:noFill/>
          <a:ln>
            <a:noFill/>
          </a:ln>
        </p:spPr>
      </p:pic>
      <p:sp>
        <p:nvSpPr>
          <p:cNvPr id="307" name="Shape 30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500557" y="2402851"/>
            <a:ext cx="8520600" cy="1122300"/>
          </a:xfrm>
          <a:prstGeom prst="rect">
            <a:avLst/>
          </a:prstGeom>
        </p:spPr>
        <p:txBody>
          <a:bodyPr lIns="91425" tIns="91425" rIns="91425" bIns="91425" anchor="ctr" anchorCtr="0">
            <a:noAutofit/>
          </a:bodyPr>
          <a:lstStyle/>
          <a:p>
            <a:pPr lvl="0">
              <a:spcBef>
                <a:spcPts val="0"/>
              </a:spcBef>
              <a:buNone/>
            </a:pPr>
            <a:r>
              <a:rPr lang="en" sz="5200"/>
              <a:t>Data Exploration</a:t>
            </a:r>
          </a:p>
        </p:txBody>
      </p:sp>
      <p:sp>
        <p:nvSpPr>
          <p:cNvPr id="68" name="Shape 6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311700" y="777664"/>
            <a:ext cx="8520600" cy="4555200"/>
          </a:xfrm>
          <a:prstGeom prst="rect">
            <a:avLst/>
          </a:prstGeom>
        </p:spPr>
        <p:txBody>
          <a:bodyPr lIns="91425" tIns="91425" rIns="91425" bIns="91425" anchor="t" anchorCtr="0">
            <a:noAutofit/>
          </a:bodyPr>
          <a:lstStyle/>
          <a:p>
            <a:pPr lvl="0">
              <a:lnSpc>
                <a:spcPct val="100000"/>
              </a:lnSpc>
              <a:spcBef>
                <a:spcPts val="0"/>
              </a:spcBef>
              <a:buNone/>
            </a:pPr>
            <a:r>
              <a:rPr lang="en" sz="1200" b="1" u="sng" dirty="0">
                <a:solidFill>
                  <a:srgbClr val="000000"/>
                </a:solidFill>
              </a:rPr>
              <a:t>Data size:</a:t>
            </a:r>
          </a:p>
          <a:p>
            <a:pPr marL="457200" lvl="0" indent="-317500" rtl="0">
              <a:lnSpc>
                <a:spcPct val="100000"/>
              </a:lnSpc>
              <a:spcBef>
                <a:spcPts val="0"/>
              </a:spcBef>
              <a:buClr>
                <a:srgbClr val="000000"/>
              </a:buClr>
              <a:buSzPct val="100000"/>
            </a:pPr>
            <a:r>
              <a:rPr lang="en" sz="1200" dirty="0">
                <a:solidFill>
                  <a:schemeClr val="dk1"/>
                </a:solidFill>
              </a:rPr>
              <a:t>41 features</a:t>
            </a:r>
          </a:p>
          <a:p>
            <a:pPr marL="457200" lvl="0" indent="-317500" rtl="0">
              <a:lnSpc>
                <a:spcPct val="100000"/>
              </a:lnSpc>
              <a:spcBef>
                <a:spcPts val="0"/>
              </a:spcBef>
              <a:buClr>
                <a:srgbClr val="000000"/>
              </a:buClr>
              <a:buSzPct val="100000"/>
            </a:pPr>
            <a:r>
              <a:rPr lang="en" sz="1200" dirty="0">
                <a:solidFill>
                  <a:srgbClr val="000000"/>
                </a:solidFill>
              </a:rPr>
              <a:t>125,973 connections in Train</a:t>
            </a:r>
          </a:p>
          <a:p>
            <a:pPr marL="457200" lvl="0" indent="-317500" rtl="0">
              <a:lnSpc>
                <a:spcPct val="100000"/>
              </a:lnSpc>
              <a:spcBef>
                <a:spcPts val="0"/>
              </a:spcBef>
              <a:buClr>
                <a:srgbClr val="000000"/>
              </a:buClr>
              <a:buSzPct val="100000"/>
            </a:pPr>
            <a:r>
              <a:rPr lang="en" sz="1200" dirty="0">
                <a:solidFill>
                  <a:srgbClr val="000000"/>
                </a:solidFill>
              </a:rPr>
              <a:t>22,543 connections in Test</a:t>
            </a:r>
          </a:p>
          <a:p>
            <a:pPr lvl="0" rtl="0">
              <a:lnSpc>
                <a:spcPct val="100000"/>
              </a:lnSpc>
              <a:spcBef>
                <a:spcPts val="0"/>
              </a:spcBef>
              <a:buNone/>
            </a:pPr>
            <a:r>
              <a:rPr lang="en" sz="1200" b="1" u="sng" dirty="0">
                <a:solidFill>
                  <a:srgbClr val="000000"/>
                </a:solidFill>
              </a:rPr>
              <a:t>Connection types:</a:t>
            </a:r>
          </a:p>
          <a:p>
            <a:pPr marL="457200" lvl="0" indent="-317500" rtl="0">
              <a:lnSpc>
                <a:spcPct val="100000"/>
              </a:lnSpc>
              <a:spcBef>
                <a:spcPts val="0"/>
              </a:spcBef>
              <a:buClr>
                <a:srgbClr val="000000"/>
              </a:buClr>
              <a:buSzPct val="100000"/>
            </a:pPr>
            <a:r>
              <a:rPr lang="en" sz="1200" dirty="0">
                <a:solidFill>
                  <a:srgbClr val="000000"/>
                </a:solidFill>
              </a:rPr>
              <a:t>Train data has </a:t>
            </a:r>
            <a:r>
              <a:rPr lang="en" sz="1200" b="1" dirty="0">
                <a:solidFill>
                  <a:srgbClr val="000000"/>
                </a:solidFill>
              </a:rPr>
              <a:t>46.5%</a:t>
            </a:r>
            <a:r>
              <a:rPr lang="en" sz="1200" dirty="0">
                <a:solidFill>
                  <a:srgbClr val="000000"/>
                </a:solidFill>
              </a:rPr>
              <a:t> malicious connections (</a:t>
            </a:r>
            <a:r>
              <a:rPr lang="en" sz="1200" dirty="0" err="1">
                <a:solidFill>
                  <a:srgbClr val="000000"/>
                </a:solidFill>
              </a:rPr>
              <a:t>i.e</a:t>
            </a:r>
            <a:r>
              <a:rPr lang="en" sz="1200" dirty="0">
                <a:solidFill>
                  <a:srgbClr val="000000"/>
                </a:solidFill>
              </a:rPr>
              <a:t> attacks) and </a:t>
            </a:r>
            <a:r>
              <a:rPr lang="en" sz="1200" b="1" dirty="0">
                <a:solidFill>
                  <a:srgbClr val="000000"/>
                </a:solidFill>
              </a:rPr>
              <a:t>53.5%</a:t>
            </a:r>
            <a:r>
              <a:rPr lang="en" sz="1200" dirty="0">
                <a:solidFill>
                  <a:srgbClr val="000000"/>
                </a:solidFill>
              </a:rPr>
              <a:t> normal connections</a:t>
            </a:r>
          </a:p>
          <a:p>
            <a:pPr marL="457200" lvl="0" indent="-317500" rtl="0">
              <a:lnSpc>
                <a:spcPct val="100000"/>
              </a:lnSpc>
              <a:spcBef>
                <a:spcPts val="0"/>
              </a:spcBef>
              <a:buClr>
                <a:srgbClr val="000000"/>
              </a:buClr>
              <a:buSzPct val="100000"/>
            </a:pPr>
            <a:r>
              <a:rPr lang="en" sz="1200" dirty="0">
                <a:solidFill>
                  <a:srgbClr val="000000"/>
                </a:solidFill>
              </a:rPr>
              <a:t>We are interested in classifying connections as either </a:t>
            </a:r>
            <a:r>
              <a:rPr lang="en" sz="1200" b="1" dirty="0">
                <a:solidFill>
                  <a:srgbClr val="000000"/>
                </a:solidFill>
              </a:rPr>
              <a:t>normal (0) </a:t>
            </a:r>
            <a:r>
              <a:rPr lang="en" sz="1200" dirty="0">
                <a:solidFill>
                  <a:srgbClr val="000000"/>
                </a:solidFill>
              </a:rPr>
              <a:t>or</a:t>
            </a:r>
            <a:r>
              <a:rPr lang="en" sz="1200" b="1" dirty="0">
                <a:solidFill>
                  <a:srgbClr val="000000"/>
                </a:solidFill>
              </a:rPr>
              <a:t> abnormal (1)</a:t>
            </a:r>
            <a:r>
              <a:rPr lang="en" sz="1200" dirty="0">
                <a:solidFill>
                  <a:srgbClr val="000000"/>
                </a:solidFill>
              </a:rPr>
              <a:t>, and not specific attack types</a:t>
            </a:r>
          </a:p>
          <a:p>
            <a:pPr lvl="0">
              <a:lnSpc>
                <a:spcPct val="100000"/>
              </a:lnSpc>
              <a:spcBef>
                <a:spcPts val="0"/>
              </a:spcBef>
              <a:buNone/>
            </a:pPr>
            <a:r>
              <a:rPr lang="en" sz="1200" b="1" u="sng" dirty="0">
                <a:solidFill>
                  <a:srgbClr val="000000"/>
                </a:solidFill>
              </a:rPr>
              <a:t>Features summary</a:t>
            </a:r>
            <a:r>
              <a:rPr lang="en" sz="1200" b="1" dirty="0">
                <a:solidFill>
                  <a:srgbClr val="000000"/>
                </a:solidFill>
              </a:rPr>
              <a:t>:</a:t>
            </a:r>
          </a:p>
          <a:p>
            <a:pPr marL="457200" lvl="0" indent="-317500" rtl="0">
              <a:lnSpc>
                <a:spcPct val="100000"/>
              </a:lnSpc>
              <a:spcBef>
                <a:spcPts val="0"/>
              </a:spcBef>
              <a:buClr>
                <a:srgbClr val="000000"/>
              </a:buClr>
              <a:buSzPct val="100000"/>
            </a:pPr>
            <a:r>
              <a:rPr lang="en" sz="1200" dirty="0">
                <a:solidFill>
                  <a:srgbClr val="000000"/>
                </a:solidFill>
              </a:rPr>
              <a:t>6 Binary (e.g. </a:t>
            </a:r>
            <a:r>
              <a:rPr lang="en" sz="1200" dirty="0" err="1">
                <a:solidFill>
                  <a:srgbClr val="000000"/>
                </a:solidFill>
              </a:rPr>
              <a:t>is_host_login</a:t>
            </a:r>
            <a:r>
              <a:rPr lang="en" sz="1200" dirty="0">
                <a:solidFill>
                  <a:srgbClr val="000000"/>
                </a:solidFill>
              </a:rPr>
              <a:t>)</a:t>
            </a:r>
          </a:p>
          <a:p>
            <a:pPr marL="457200" lvl="0" indent="-317500">
              <a:lnSpc>
                <a:spcPct val="100000"/>
              </a:lnSpc>
              <a:spcBef>
                <a:spcPts val="0"/>
              </a:spcBef>
              <a:buClr>
                <a:srgbClr val="000000"/>
              </a:buClr>
              <a:buSzPct val="100000"/>
            </a:pPr>
            <a:r>
              <a:rPr lang="en" sz="1200" dirty="0">
                <a:solidFill>
                  <a:srgbClr val="000000"/>
                </a:solidFill>
              </a:rPr>
              <a:t>3 Nominal/Character (</a:t>
            </a:r>
            <a:r>
              <a:rPr lang="en" sz="1200" dirty="0" err="1">
                <a:solidFill>
                  <a:srgbClr val="000000"/>
                </a:solidFill>
              </a:rPr>
              <a:t>protocol_type</a:t>
            </a:r>
            <a:r>
              <a:rPr lang="en" sz="1200" dirty="0">
                <a:solidFill>
                  <a:srgbClr val="000000"/>
                </a:solidFill>
              </a:rPr>
              <a:t>, service, flag)</a:t>
            </a:r>
          </a:p>
          <a:p>
            <a:pPr marL="457200" lvl="0" indent="-317500" rtl="0">
              <a:lnSpc>
                <a:spcPct val="100000"/>
              </a:lnSpc>
              <a:spcBef>
                <a:spcPts val="0"/>
              </a:spcBef>
              <a:buClr>
                <a:srgbClr val="000000"/>
              </a:buClr>
              <a:buSzPct val="100000"/>
            </a:pPr>
            <a:r>
              <a:rPr lang="en" sz="1200" dirty="0">
                <a:solidFill>
                  <a:srgbClr val="000000"/>
                </a:solidFill>
              </a:rPr>
              <a:t>32 Continuous</a:t>
            </a:r>
          </a:p>
          <a:p>
            <a:pPr lvl="0" rtl="0">
              <a:lnSpc>
                <a:spcPct val="100000"/>
              </a:lnSpc>
              <a:spcBef>
                <a:spcPts val="0"/>
              </a:spcBef>
              <a:buNone/>
            </a:pPr>
            <a:r>
              <a:rPr lang="en" sz="1200" b="1" u="sng" dirty="0">
                <a:solidFill>
                  <a:srgbClr val="000000"/>
                </a:solidFill>
              </a:rPr>
              <a:t>High level categories of variables:</a:t>
            </a:r>
          </a:p>
          <a:p>
            <a:pPr marL="457200" lvl="0" indent="-317500" rtl="0">
              <a:lnSpc>
                <a:spcPct val="100000"/>
              </a:lnSpc>
              <a:spcBef>
                <a:spcPts val="0"/>
              </a:spcBef>
              <a:buClr>
                <a:srgbClr val="000000"/>
              </a:buClr>
              <a:buSzPct val="100000"/>
            </a:pPr>
            <a:r>
              <a:rPr lang="en" sz="1100" dirty="0">
                <a:solidFill>
                  <a:srgbClr val="000000"/>
                </a:solidFill>
              </a:rPr>
              <a:t>Basic features of individual TCP connections</a:t>
            </a:r>
          </a:p>
          <a:p>
            <a:pPr marL="457200" lvl="0" indent="-317500" rtl="0">
              <a:lnSpc>
                <a:spcPct val="100000"/>
              </a:lnSpc>
              <a:spcBef>
                <a:spcPts val="0"/>
              </a:spcBef>
              <a:buClr>
                <a:srgbClr val="000000"/>
              </a:buClr>
              <a:buSzPct val="100000"/>
            </a:pPr>
            <a:r>
              <a:rPr lang="en" sz="1100" dirty="0">
                <a:solidFill>
                  <a:srgbClr val="000000"/>
                </a:solidFill>
              </a:rPr>
              <a:t>Content features within a connection suggested by domain knowledge</a:t>
            </a:r>
          </a:p>
          <a:p>
            <a:pPr marL="457200" lvl="0" indent="-317500" rtl="0">
              <a:lnSpc>
                <a:spcPct val="100000"/>
              </a:lnSpc>
              <a:spcBef>
                <a:spcPts val="0"/>
              </a:spcBef>
              <a:buClr>
                <a:srgbClr val="000000"/>
              </a:buClr>
              <a:buSzPct val="100000"/>
            </a:pPr>
            <a:r>
              <a:rPr lang="en" sz="1100" dirty="0">
                <a:solidFill>
                  <a:srgbClr val="000000"/>
                </a:solidFill>
              </a:rPr>
              <a:t>Traffic features computed using a two-second time window</a:t>
            </a:r>
          </a:p>
        </p:txBody>
      </p:sp>
      <p:sp>
        <p:nvSpPr>
          <p:cNvPr id="74" name="Shape 74"/>
          <p:cNvSpPr txBox="1">
            <a:spLocks noGrp="1"/>
          </p:cNvSpPr>
          <p:nvPr>
            <p:ph type="title"/>
          </p:nvPr>
        </p:nvSpPr>
        <p:spPr>
          <a:xfrm>
            <a:off x="311700" y="146417"/>
            <a:ext cx="8520600" cy="763500"/>
          </a:xfrm>
          <a:prstGeom prst="rect">
            <a:avLst/>
          </a:prstGeom>
        </p:spPr>
        <p:txBody>
          <a:bodyPr lIns="91425" tIns="91425" rIns="91425" bIns="91425" anchor="t" anchorCtr="0">
            <a:noAutofit/>
          </a:bodyPr>
          <a:lstStyle/>
          <a:p>
            <a:pPr lvl="0">
              <a:spcBef>
                <a:spcPts val="0"/>
              </a:spcBef>
              <a:buNone/>
            </a:pPr>
            <a:r>
              <a:rPr lang="en" dirty="0"/>
              <a:t>About the data</a:t>
            </a:r>
          </a:p>
        </p:txBody>
      </p:sp>
      <p:sp>
        <p:nvSpPr>
          <p:cNvPr id="75" name="Shape 7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226207" y="79326"/>
            <a:ext cx="8520600" cy="763500"/>
          </a:xfrm>
          <a:prstGeom prst="rect">
            <a:avLst/>
          </a:prstGeom>
        </p:spPr>
        <p:txBody>
          <a:bodyPr lIns="91425" tIns="91425" rIns="91425" bIns="91425" anchor="t" anchorCtr="0">
            <a:noAutofit/>
          </a:bodyPr>
          <a:lstStyle/>
          <a:p>
            <a:pPr lvl="0">
              <a:spcBef>
                <a:spcPts val="0"/>
              </a:spcBef>
              <a:buNone/>
            </a:pPr>
            <a:r>
              <a:rPr lang="en" dirty="0"/>
              <a:t>Initial data exploration</a:t>
            </a:r>
          </a:p>
        </p:txBody>
      </p:sp>
      <p:pic>
        <p:nvPicPr>
          <p:cNvPr id="81" name="Shape 81"/>
          <p:cNvPicPr preferRelativeResize="0"/>
          <p:nvPr/>
        </p:nvPicPr>
        <p:blipFill>
          <a:blip r:embed="rId3">
            <a:alphaModFix/>
          </a:blip>
          <a:stretch>
            <a:fillRect/>
          </a:stretch>
        </p:blipFill>
        <p:spPr>
          <a:xfrm>
            <a:off x="4638119" y="799049"/>
            <a:ext cx="4167756" cy="5605300"/>
          </a:xfrm>
          <a:prstGeom prst="rect">
            <a:avLst/>
          </a:prstGeom>
          <a:noFill/>
          <a:ln>
            <a:noFill/>
          </a:ln>
        </p:spPr>
      </p:pic>
      <p:pic>
        <p:nvPicPr>
          <p:cNvPr id="82" name="Shape 82"/>
          <p:cNvPicPr preferRelativeResize="0"/>
          <p:nvPr/>
        </p:nvPicPr>
        <p:blipFill>
          <a:blip r:embed="rId4">
            <a:alphaModFix/>
          </a:blip>
          <a:stretch>
            <a:fillRect/>
          </a:stretch>
        </p:blipFill>
        <p:spPr>
          <a:xfrm>
            <a:off x="387900" y="799049"/>
            <a:ext cx="4088525" cy="2870505"/>
          </a:xfrm>
          <a:prstGeom prst="rect">
            <a:avLst/>
          </a:prstGeom>
          <a:noFill/>
          <a:ln>
            <a:noFill/>
          </a:ln>
        </p:spPr>
      </p:pic>
      <p:pic>
        <p:nvPicPr>
          <p:cNvPr id="83" name="Shape 83"/>
          <p:cNvPicPr preferRelativeResize="0"/>
          <p:nvPr/>
        </p:nvPicPr>
        <p:blipFill>
          <a:blip r:embed="rId5">
            <a:alphaModFix/>
          </a:blip>
          <a:stretch>
            <a:fillRect/>
          </a:stretch>
        </p:blipFill>
        <p:spPr>
          <a:xfrm>
            <a:off x="311700" y="3496671"/>
            <a:ext cx="4329199" cy="3049310"/>
          </a:xfrm>
          <a:prstGeom prst="rect">
            <a:avLst/>
          </a:prstGeom>
          <a:noFill/>
          <a:ln>
            <a:noFill/>
          </a:ln>
        </p:spPr>
      </p:pic>
      <p:sp>
        <p:nvSpPr>
          <p:cNvPr id="84" name="Shape 8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descr="img_Train No Bin VFM Dim 1 2.png"/>
          <p:cNvPicPr preferRelativeResize="0"/>
          <p:nvPr/>
        </p:nvPicPr>
        <p:blipFill>
          <a:blip r:embed="rId3">
            <a:alphaModFix/>
          </a:blip>
          <a:stretch>
            <a:fillRect/>
          </a:stretch>
        </p:blipFill>
        <p:spPr>
          <a:xfrm>
            <a:off x="837025" y="1304200"/>
            <a:ext cx="7894252" cy="5092300"/>
          </a:xfrm>
          <a:prstGeom prst="rect">
            <a:avLst/>
          </a:prstGeom>
          <a:noFill/>
          <a:ln>
            <a:noFill/>
          </a:ln>
        </p:spPr>
      </p:pic>
      <p:sp>
        <p:nvSpPr>
          <p:cNvPr id="90" name="Shape 90"/>
          <p:cNvSpPr txBox="1">
            <a:spLocks noGrp="1"/>
          </p:cNvSpPr>
          <p:nvPr>
            <p:ph type="title"/>
          </p:nvPr>
        </p:nvSpPr>
        <p:spPr>
          <a:xfrm>
            <a:off x="226207" y="177062"/>
            <a:ext cx="8520600" cy="763500"/>
          </a:xfrm>
          <a:prstGeom prst="rect">
            <a:avLst/>
          </a:prstGeom>
        </p:spPr>
        <p:txBody>
          <a:bodyPr lIns="91425" tIns="91425" rIns="91425" bIns="91425" anchor="t" anchorCtr="0">
            <a:noAutofit/>
          </a:bodyPr>
          <a:lstStyle/>
          <a:p>
            <a:pPr lvl="0">
              <a:spcBef>
                <a:spcPts val="0"/>
              </a:spcBef>
              <a:buNone/>
            </a:pPr>
            <a:r>
              <a:rPr lang="en"/>
              <a:t>PCA on continuous variables</a:t>
            </a:r>
          </a:p>
        </p:txBody>
      </p:sp>
      <p:sp>
        <p:nvSpPr>
          <p:cNvPr id="91" name="Shape 91"/>
          <p:cNvSpPr/>
          <p:nvPr/>
        </p:nvSpPr>
        <p:spPr>
          <a:xfrm>
            <a:off x="3528100" y="1744924"/>
            <a:ext cx="2503800" cy="4533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259125" y="4150625"/>
            <a:ext cx="2603100" cy="5418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1900491" y="4122666"/>
            <a:ext cx="2725200" cy="5418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5060925" y="3412250"/>
            <a:ext cx="1665000" cy="4032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628850" y="2520952"/>
            <a:ext cx="1295100" cy="541800"/>
          </a:xfrm>
          <a:prstGeom prst="ellipse">
            <a:avLst/>
          </a:prstGeom>
          <a:no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txBox="1"/>
          <p:nvPr/>
        </p:nvSpPr>
        <p:spPr>
          <a:xfrm>
            <a:off x="6117150" y="1783875"/>
            <a:ext cx="2074500" cy="343500"/>
          </a:xfrm>
          <a:prstGeom prst="rect">
            <a:avLst/>
          </a:prstGeom>
          <a:noFill/>
          <a:ln>
            <a:noFill/>
          </a:ln>
        </p:spPr>
        <p:txBody>
          <a:bodyPr lIns="91425" tIns="91425" rIns="91425" bIns="91425" anchor="t" anchorCtr="0">
            <a:noAutofit/>
          </a:bodyPr>
          <a:lstStyle/>
          <a:p>
            <a:pPr lvl="0">
              <a:spcBef>
                <a:spcPts val="0"/>
              </a:spcBef>
              <a:buNone/>
            </a:pPr>
            <a:r>
              <a:rPr lang="en" sz="1200">
                <a:solidFill>
                  <a:srgbClr val="0000FF"/>
                </a:solidFill>
              </a:rPr>
              <a:t>REJ TCP errors</a:t>
            </a:r>
          </a:p>
        </p:txBody>
      </p:sp>
      <p:sp>
        <p:nvSpPr>
          <p:cNvPr id="97" name="Shape 97"/>
          <p:cNvSpPr txBox="1"/>
          <p:nvPr/>
        </p:nvSpPr>
        <p:spPr>
          <a:xfrm>
            <a:off x="5906600" y="2551375"/>
            <a:ext cx="2206800" cy="3435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0000FF"/>
                </a:solidFill>
              </a:rPr>
              <a:t>Connections to different services for same hosts</a:t>
            </a:r>
          </a:p>
        </p:txBody>
      </p:sp>
      <p:sp>
        <p:nvSpPr>
          <p:cNvPr id="98" name="Shape 98"/>
          <p:cNvSpPr txBox="1"/>
          <p:nvPr/>
        </p:nvSpPr>
        <p:spPr>
          <a:xfrm>
            <a:off x="6680050" y="3349600"/>
            <a:ext cx="1856100" cy="3435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0000FF"/>
                </a:solidFill>
              </a:rPr>
              <a:t>Count of connections between same hosts</a:t>
            </a:r>
          </a:p>
        </p:txBody>
      </p:sp>
      <p:sp>
        <p:nvSpPr>
          <p:cNvPr id="99" name="Shape 99"/>
          <p:cNvSpPr txBox="1"/>
          <p:nvPr/>
        </p:nvSpPr>
        <p:spPr>
          <a:xfrm>
            <a:off x="6449239" y="4616227"/>
            <a:ext cx="2285099" cy="3435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0000FF"/>
                </a:solidFill>
              </a:rPr>
              <a:t>SYN TCP errors</a:t>
            </a:r>
          </a:p>
        </p:txBody>
      </p:sp>
      <p:sp>
        <p:nvSpPr>
          <p:cNvPr id="100" name="Shape 100"/>
          <p:cNvSpPr txBox="1"/>
          <p:nvPr/>
        </p:nvSpPr>
        <p:spPr>
          <a:xfrm>
            <a:off x="1572450" y="4626350"/>
            <a:ext cx="1986000" cy="3435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0000FF"/>
                </a:solidFill>
              </a:rPr>
              <a:t>Connections to same services for same hosts</a:t>
            </a:r>
          </a:p>
        </p:txBody>
      </p:sp>
      <p:sp>
        <p:nvSpPr>
          <p:cNvPr id="101" name="Shape 10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10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000"/>
                                        <p:tgtEl>
                                          <p:spTgt spid="95"/>
                                        </p:tgtEl>
                                      </p:cBhvr>
                                    </p:animEffect>
                                  </p:childTnLst>
                                </p:cTn>
                              </p:par>
                              <p:par>
                                <p:cTn id="16" presetID="10" presetClass="entr" presetSubtype="0" fill="hold"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1000"/>
                                        <p:tgtEl>
                                          <p:spTgt spid="9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1000"/>
                                        <p:tgtEl>
                                          <p:spTgt spid="94"/>
                                        </p:tgtEl>
                                      </p:cBhvr>
                                    </p:animEffect>
                                  </p:childTnLst>
                                </p:cTn>
                              </p:par>
                              <p:par>
                                <p:cTn id="24" presetID="10" presetClass="entr" presetSubtype="0" fill="hold"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fade">
                                      <p:cBhvr>
                                        <p:cTn id="26" dur="1000"/>
                                        <p:tgtEl>
                                          <p:spTgt spid="9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1000"/>
                                        <p:tgtEl>
                                          <p:spTgt spid="92"/>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1000"/>
                                        <p:tgtEl>
                                          <p:spTgt spid="93"/>
                                        </p:tgtEl>
                                      </p:cBhvr>
                                    </p:animEffect>
                                  </p:childTnLst>
                                </p:cTn>
                              </p:par>
                              <p:par>
                                <p:cTn id="40" presetID="10" presetClass="entr" presetSubtype="0" fill="hold" nodeType="with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26207" y="121688"/>
            <a:ext cx="8520600" cy="763500"/>
          </a:xfrm>
          <a:prstGeom prst="rect">
            <a:avLst/>
          </a:prstGeom>
        </p:spPr>
        <p:txBody>
          <a:bodyPr lIns="91425" tIns="91425" rIns="91425" bIns="91425" anchor="t" anchorCtr="0">
            <a:noAutofit/>
          </a:bodyPr>
          <a:lstStyle/>
          <a:p>
            <a:pPr lvl="0">
              <a:spcBef>
                <a:spcPts val="0"/>
              </a:spcBef>
              <a:buNone/>
            </a:pPr>
            <a:r>
              <a:rPr lang="en"/>
              <a:t>K-Means Clustering</a:t>
            </a:r>
          </a:p>
          <a:p>
            <a:pPr lvl="0">
              <a:spcBef>
                <a:spcPts val="0"/>
              </a:spcBef>
              <a:buNone/>
            </a:pPr>
            <a:endParaRPr dirty="0"/>
          </a:p>
          <a:p>
            <a:pPr lvl="0">
              <a:spcBef>
                <a:spcPts val="0"/>
              </a:spcBef>
              <a:buNone/>
            </a:pPr>
            <a:endParaRPr dirty="0"/>
          </a:p>
        </p:txBody>
      </p:sp>
      <p:sp>
        <p:nvSpPr>
          <p:cNvPr id="107" name="Shape 10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108" name="Shape 108"/>
          <p:cNvSpPr txBox="1">
            <a:spLocks noGrp="1"/>
          </p:cNvSpPr>
          <p:nvPr>
            <p:ph type="body" idx="1"/>
          </p:nvPr>
        </p:nvSpPr>
        <p:spPr>
          <a:xfrm>
            <a:off x="226207" y="885188"/>
            <a:ext cx="8520600" cy="4680900"/>
          </a:xfrm>
          <a:prstGeom prst="rect">
            <a:avLst/>
          </a:prstGeom>
        </p:spPr>
        <p:txBody>
          <a:bodyPr lIns="91425" tIns="91425" rIns="91425" bIns="91425" anchor="t" anchorCtr="0">
            <a:noAutofit/>
          </a:bodyPr>
          <a:lstStyle/>
          <a:p>
            <a:pPr lvl="0">
              <a:spcBef>
                <a:spcPts val="0"/>
              </a:spcBef>
              <a:buNone/>
            </a:pPr>
            <a:r>
              <a:rPr lang="en" sz="1400" b="1" dirty="0">
                <a:solidFill>
                  <a:schemeClr val="dk1"/>
                </a:solidFill>
                <a:highlight>
                  <a:srgbClr val="FFFFFF"/>
                </a:highlight>
              </a:rPr>
              <a:t>Approach: </a:t>
            </a:r>
            <a:r>
              <a:rPr lang="en" sz="1200" dirty="0">
                <a:solidFill>
                  <a:schemeClr val="dk1"/>
                </a:solidFill>
                <a:highlight>
                  <a:srgbClr val="FFFFFF"/>
                </a:highlight>
              </a:rPr>
              <a:t>Connections were labeled based on the 4 attack types, including normal connections, and are clustered based on commonalities amongst shared features. </a:t>
            </a:r>
          </a:p>
          <a:p>
            <a:pPr lvl="0">
              <a:spcBef>
                <a:spcPts val="0"/>
              </a:spcBef>
              <a:buNone/>
            </a:pPr>
            <a:r>
              <a:rPr lang="en" sz="1200" dirty="0">
                <a:solidFill>
                  <a:schemeClr val="dk1"/>
                </a:solidFill>
                <a:highlight>
                  <a:srgbClr val="FFFFFF"/>
                </a:highlight>
              </a:rPr>
              <a:t>Goal is to </a:t>
            </a:r>
            <a:r>
              <a:rPr lang="en" sz="1200" dirty="0">
                <a:solidFill>
                  <a:schemeClr val="dk1"/>
                </a:solidFill>
              </a:rPr>
              <a:t>perceive real-world attack patterns or scenarios through a clustering-based approach. </a:t>
            </a:r>
          </a:p>
          <a:p>
            <a:pPr lvl="0" rtl="0">
              <a:spcBef>
                <a:spcPts val="0"/>
              </a:spcBef>
              <a:buNone/>
            </a:pPr>
            <a:r>
              <a:rPr lang="en" sz="1400" b="1" dirty="0">
                <a:solidFill>
                  <a:schemeClr val="dk1"/>
                </a:solidFill>
                <a:highlight>
                  <a:srgbClr val="FFFFFF"/>
                </a:highlight>
              </a:rPr>
              <a:t>Cluster Description </a:t>
            </a:r>
            <a:r>
              <a:rPr lang="en" sz="1400" dirty="0">
                <a:solidFill>
                  <a:schemeClr val="dk1"/>
                </a:solidFill>
                <a:highlight>
                  <a:srgbClr val="FFFFFF"/>
                </a:highlight>
              </a:rPr>
              <a:t>(30 Clusters, arbitrary thresholds)</a:t>
            </a:r>
            <a:r>
              <a:rPr lang="en" sz="1400" b="1" dirty="0">
                <a:solidFill>
                  <a:schemeClr val="dk1"/>
                </a:solidFill>
                <a:highlight>
                  <a:srgbClr val="FFFFFF"/>
                </a:highlight>
              </a:rPr>
              <a:t>: </a:t>
            </a:r>
          </a:p>
          <a:p>
            <a:pPr marL="457200" lvl="0" indent="-304800" rtl="0">
              <a:spcBef>
                <a:spcPts val="0"/>
              </a:spcBef>
              <a:buClr>
                <a:schemeClr val="dk1"/>
              </a:buClr>
              <a:buSzPct val="100000"/>
              <a:buAutoNum type="arabicParenR"/>
            </a:pPr>
            <a:r>
              <a:rPr lang="en" sz="1100" dirty="0">
                <a:solidFill>
                  <a:schemeClr val="dk1"/>
                </a:solidFill>
                <a:highlight>
                  <a:srgbClr val="FFFFFF"/>
                </a:highlight>
              </a:rPr>
              <a:t>Normal is the dominant label (&gt;60%) along with </a:t>
            </a:r>
            <a:r>
              <a:rPr lang="en" sz="1100" dirty="0">
                <a:solidFill>
                  <a:schemeClr val="dk1"/>
                </a:solidFill>
              </a:rPr>
              <a:t>heterogeneous attack types (5 clusters)</a:t>
            </a:r>
          </a:p>
          <a:p>
            <a:pPr marL="457200" lvl="0" indent="-304800" rtl="0">
              <a:spcBef>
                <a:spcPts val="0"/>
              </a:spcBef>
              <a:buClr>
                <a:schemeClr val="dk1"/>
              </a:buClr>
              <a:buSzPct val="100000"/>
              <a:buAutoNum type="arabicParenR"/>
            </a:pPr>
            <a:r>
              <a:rPr lang="en" sz="1100" dirty="0">
                <a:solidFill>
                  <a:schemeClr val="dk1"/>
                </a:solidFill>
                <a:highlight>
                  <a:srgbClr val="FFFFFF"/>
                </a:highlight>
              </a:rPr>
              <a:t>Normal dominance (&gt;95%) (10 clusters)</a:t>
            </a:r>
          </a:p>
          <a:p>
            <a:pPr marL="457200" lvl="0" indent="-304800" rtl="0">
              <a:spcBef>
                <a:spcPts val="0"/>
              </a:spcBef>
              <a:buClr>
                <a:schemeClr val="dk1"/>
              </a:buClr>
              <a:buSzPct val="100000"/>
              <a:buAutoNum type="arabicParenR"/>
            </a:pPr>
            <a:r>
              <a:rPr lang="en" sz="1100" dirty="0" smtClean="0">
                <a:solidFill>
                  <a:schemeClr val="dk1"/>
                </a:solidFill>
                <a:highlight>
                  <a:srgbClr val="FFFFFF"/>
                </a:highlight>
              </a:rPr>
              <a:t>Heterogeneous </a:t>
            </a:r>
            <a:r>
              <a:rPr lang="en" sz="1100" dirty="0">
                <a:solidFill>
                  <a:schemeClr val="dk1"/>
                </a:solidFill>
                <a:highlight>
                  <a:srgbClr val="FFFFFF"/>
                </a:highlight>
              </a:rPr>
              <a:t>attack types, where normal is negligible (0-6%) (12 clusters)</a:t>
            </a:r>
          </a:p>
          <a:p>
            <a:pPr marL="457200" lvl="0" indent="-304800" rtl="0">
              <a:spcBef>
                <a:spcPts val="0"/>
              </a:spcBef>
              <a:buClr>
                <a:schemeClr val="dk1"/>
              </a:buClr>
              <a:buSzPct val="100000"/>
              <a:buAutoNum type="arabicParenR"/>
            </a:pPr>
            <a:r>
              <a:rPr lang="en" sz="1100" dirty="0" smtClean="0">
                <a:solidFill>
                  <a:schemeClr val="dk1"/>
                </a:solidFill>
              </a:rPr>
              <a:t>Heterogeneous </a:t>
            </a:r>
            <a:r>
              <a:rPr lang="en" sz="1100" dirty="0" smtClean="0">
                <a:solidFill>
                  <a:schemeClr val="dk1"/>
                </a:solidFill>
                <a:highlight>
                  <a:srgbClr val="FFFFFF"/>
                </a:highlight>
              </a:rPr>
              <a:t> </a:t>
            </a:r>
            <a:r>
              <a:rPr lang="en" sz="1100" dirty="0">
                <a:solidFill>
                  <a:schemeClr val="dk1"/>
                </a:solidFill>
                <a:highlight>
                  <a:srgbClr val="FFFFFF"/>
                </a:highlight>
              </a:rPr>
              <a:t>attack types where Normal is non-dominant (&gt;6%) (2 clusters)</a:t>
            </a:r>
          </a:p>
          <a:p>
            <a:pPr lvl="0">
              <a:spcBef>
                <a:spcPts val="0"/>
              </a:spcBef>
              <a:buNone/>
            </a:pPr>
            <a:r>
              <a:rPr lang="en" sz="1400" b="1" dirty="0">
                <a:solidFill>
                  <a:schemeClr val="dk1"/>
                </a:solidFill>
              </a:rPr>
              <a:t>Objective</a:t>
            </a:r>
            <a:r>
              <a:rPr lang="en" sz="1400" dirty="0">
                <a:solidFill>
                  <a:schemeClr val="dk1"/>
                </a:solidFill>
              </a:rPr>
              <a:t>: Desired algorithm should be able to classify malicious attacks successfully</a:t>
            </a:r>
          </a:p>
          <a:p>
            <a:pPr marL="457200" lvl="0" indent="-304800" rtl="0">
              <a:spcBef>
                <a:spcPts val="0"/>
              </a:spcBef>
              <a:buClr>
                <a:schemeClr val="dk1"/>
              </a:buClr>
              <a:buSzPct val="100000"/>
              <a:buAutoNum type="arabicParenR"/>
            </a:pPr>
            <a:r>
              <a:rPr lang="en" sz="1100" dirty="0">
                <a:solidFill>
                  <a:schemeClr val="dk1"/>
                </a:solidFill>
              </a:rPr>
              <a:t>Algorithm likely able to detect abnormal connections</a:t>
            </a:r>
          </a:p>
          <a:p>
            <a:pPr marL="457200" lvl="0" indent="-304800" rtl="0">
              <a:spcBef>
                <a:spcPts val="0"/>
              </a:spcBef>
              <a:buClr>
                <a:schemeClr val="dk1"/>
              </a:buClr>
              <a:buSzPct val="100000"/>
              <a:buAutoNum type="arabicParenR"/>
            </a:pPr>
            <a:r>
              <a:rPr lang="en" sz="1100" dirty="0">
                <a:solidFill>
                  <a:schemeClr val="dk1"/>
                </a:solidFill>
              </a:rPr>
              <a:t>More difficult for algorithm to identify a very small population of attacks</a:t>
            </a:r>
          </a:p>
          <a:p>
            <a:pPr marL="457200" lvl="0" indent="-304800" rtl="0">
              <a:spcBef>
                <a:spcPts val="0"/>
              </a:spcBef>
              <a:buClr>
                <a:schemeClr val="dk1"/>
              </a:buClr>
              <a:buSzPct val="100000"/>
              <a:buAutoNum type="arabicParenR"/>
            </a:pPr>
            <a:r>
              <a:rPr lang="en" sz="1100" dirty="0">
                <a:solidFill>
                  <a:schemeClr val="dk1"/>
                </a:solidFill>
              </a:rPr>
              <a:t>Clusters contain mostly attacks; very small amount of normal connections risk misclassification</a:t>
            </a:r>
          </a:p>
          <a:p>
            <a:pPr marL="457200" lvl="0" indent="-304800" rtl="0">
              <a:spcBef>
                <a:spcPts val="0"/>
              </a:spcBef>
              <a:buClr>
                <a:schemeClr val="dk1"/>
              </a:buClr>
              <a:buSzPct val="100000"/>
              <a:buAutoNum type="arabicParenR"/>
            </a:pPr>
            <a:r>
              <a:rPr lang="en" sz="1100" dirty="0">
                <a:solidFill>
                  <a:schemeClr val="dk1"/>
                </a:solidFill>
              </a:rPr>
              <a:t>Greater number of normal connections could be misclassified in these clusters</a:t>
            </a:r>
          </a:p>
          <a:p>
            <a:pPr lvl="0" rtl="0">
              <a:spcBef>
                <a:spcPts val="0"/>
              </a:spcBef>
              <a:buNone/>
            </a:pPr>
            <a:endParaRPr sz="900" b="1" dirty="0">
              <a:solidFill>
                <a:schemeClr val="dk1"/>
              </a:solidFill>
            </a:endParaRPr>
          </a:p>
          <a:p>
            <a:pPr lvl="0" rtl="0">
              <a:spcBef>
                <a:spcPts val="0"/>
              </a:spcBef>
              <a:buNone/>
            </a:pPr>
            <a:r>
              <a:rPr lang="en" sz="900" b="1" dirty="0" smtClean="0">
                <a:solidFill>
                  <a:schemeClr val="dk1"/>
                </a:solidFill>
              </a:rPr>
              <a:t>*</a:t>
            </a:r>
            <a:r>
              <a:rPr lang="en" sz="900" dirty="0" smtClean="0">
                <a:solidFill>
                  <a:schemeClr val="dk1"/>
                </a:solidFill>
              </a:rPr>
              <a:t>Heterogeneous </a:t>
            </a:r>
            <a:r>
              <a:rPr lang="en" sz="900" dirty="0">
                <a:solidFill>
                  <a:schemeClr val="dk1"/>
                </a:solidFill>
              </a:rPr>
              <a:t>(Probe, DOS, r2l)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2867800"/>
            <a:ext cx="8520600" cy="1122300"/>
          </a:xfrm>
          <a:prstGeom prst="rect">
            <a:avLst/>
          </a:prstGeom>
        </p:spPr>
        <p:txBody>
          <a:bodyPr lIns="91425" tIns="91425" rIns="91425" bIns="91425" anchor="ctr" anchorCtr="0">
            <a:noAutofit/>
          </a:bodyPr>
          <a:lstStyle/>
          <a:p>
            <a:pPr lvl="0">
              <a:spcBef>
                <a:spcPts val="0"/>
              </a:spcBef>
              <a:buNone/>
            </a:pPr>
            <a:r>
              <a:rPr lang="en" sz="5400"/>
              <a:t>Predictive Modeling</a:t>
            </a:r>
          </a:p>
        </p:txBody>
      </p:sp>
      <p:sp>
        <p:nvSpPr>
          <p:cNvPr id="114" name="Shape 11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4737900" y="4238078"/>
            <a:ext cx="3999900" cy="2159100"/>
          </a:xfrm>
          <a:prstGeom prst="rect">
            <a:avLst/>
          </a:prstGeom>
        </p:spPr>
        <p:txBody>
          <a:bodyPr lIns="91425" tIns="91425" rIns="91425" bIns="91425" anchor="t" anchorCtr="0">
            <a:noAutofit/>
          </a:bodyPr>
          <a:lstStyle/>
          <a:p>
            <a:pPr marL="457200" lvl="0" indent="-330200" rtl="0">
              <a:spcBef>
                <a:spcPts val="0"/>
              </a:spcBef>
              <a:buSzPct val="100000"/>
            </a:pPr>
            <a:r>
              <a:rPr lang="en" dirty="0"/>
              <a:t>Model performance:</a:t>
            </a:r>
          </a:p>
          <a:p>
            <a:pPr marL="914400" lvl="1" indent="-317500" rtl="0">
              <a:spcBef>
                <a:spcPts val="0"/>
              </a:spcBef>
              <a:buSzPct val="100000"/>
            </a:pPr>
            <a:r>
              <a:rPr lang="en" b="1" dirty="0">
                <a:solidFill>
                  <a:srgbClr val="980000"/>
                </a:solidFill>
              </a:rPr>
              <a:t>69.78% accuracy in test vs 94.48% in train!</a:t>
            </a:r>
          </a:p>
          <a:p>
            <a:pPr marL="914400" lvl="1" indent="-317500" rtl="0">
              <a:spcBef>
                <a:spcPts val="0"/>
              </a:spcBef>
              <a:buSzPct val="100000"/>
            </a:pPr>
            <a:r>
              <a:rPr lang="en" dirty="0"/>
              <a:t>48.35% true positive rate</a:t>
            </a:r>
          </a:p>
          <a:p>
            <a:pPr marL="914400" lvl="1" indent="-317500" rtl="0">
              <a:spcBef>
                <a:spcPts val="0"/>
              </a:spcBef>
              <a:buSzPct val="100000"/>
            </a:pPr>
            <a:r>
              <a:rPr lang="en" dirty="0"/>
              <a:t>1.89% false positive rate</a:t>
            </a:r>
          </a:p>
          <a:p>
            <a:pPr marR="0" lvl="0" algn="ctr" rtl="0">
              <a:lnSpc>
                <a:spcPct val="115000"/>
              </a:lnSpc>
              <a:spcBef>
                <a:spcPts val="0"/>
              </a:spcBef>
              <a:spcAft>
                <a:spcPts val="1600"/>
              </a:spcAft>
              <a:buNone/>
            </a:pPr>
            <a:r>
              <a:rPr lang="en" b="1" dirty="0">
                <a:solidFill>
                  <a:srgbClr val="980000"/>
                </a:solidFill>
              </a:rPr>
              <a:t>Why such a large discrepancy</a:t>
            </a:r>
            <a:br>
              <a:rPr lang="en" b="1" dirty="0">
                <a:solidFill>
                  <a:srgbClr val="980000"/>
                </a:solidFill>
              </a:rPr>
            </a:br>
            <a:r>
              <a:rPr lang="en" b="1" dirty="0">
                <a:solidFill>
                  <a:srgbClr val="980000"/>
                </a:solidFill>
              </a:rPr>
              <a:t> in train vs test accuracy?</a:t>
            </a:r>
          </a:p>
        </p:txBody>
      </p:sp>
      <p:sp>
        <p:nvSpPr>
          <p:cNvPr id="120" name="Shape 120"/>
          <p:cNvSpPr txBox="1">
            <a:spLocks noGrp="1"/>
          </p:cNvSpPr>
          <p:nvPr>
            <p:ph type="body" idx="1"/>
          </p:nvPr>
        </p:nvSpPr>
        <p:spPr>
          <a:xfrm>
            <a:off x="252606" y="850679"/>
            <a:ext cx="4532543" cy="348565"/>
          </a:xfrm>
          <a:prstGeom prst="rect">
            <a:avLst/>
          </a:prstGeom>
        </p:spPr>
        <p:txBody>
          <a:bodyPr lIns="91425" tIns="91425" rIns="91425" bIns="91425" anchor="t" anchorCtr="0">
            <a:noAutofit/>
          </a:bodyPr>
          <a:lstStyle/>
          <a:p>
            <a:pPr marL="457200" lvl="0" indent="-330200" rtl="0">
              <a:spcBef>
                <a:spcPts val="0"/>
              </a:spcBef>
              <a:buSzPct val="100000"/>
            </a:pPr>
            <a:r>
              <a:rPr lang="en" sz="1600" dirty="0"/>
              <a:t>Split Train 70%/30% then 10-fold CV for lambda:</a:t>
            </a:r>
          </a:p>
        </p:txBody>
      </p:sp>
      <p:sp>
        <p:nvSpPr>
          <p:cNvPr id="121" name="Shape 121"/>
          <p:cNvSpPr txBox="1">
            <a:spLocks noGrp="1"/>
          </p:cNvSpPr>
          <p:nvPr>
            <p:ph type="title"/>
          </p:nvPr>
        </p:nvSpPr>
        <p:spPr>
          <a:xfrm>
            <a:off x="226207" y="127171"/>
            <a:ext cx="8520600" cy="763500"/>
          </a:xfrm>
          <a:prstGeom prst="rect">
            <a:avLst/>
          </a:prstGeom>
        </p:spPr>
        <p:txBody>
          <a:bodyPr lIns="91425" tIns="91425" rIns="91425" bIns="91425" anchor="t" anchorCtr="0">
            <a:noAutofit/>
          </a:bodyPr>
          <a:lstStyle/>
          <a:p>
            <a:pPr lvl="0" rtl="0">
              <a:spcBef>
                <a:spcPts val="0"/>
              </a:spcBef>
              <a:buNone/>
            </a:pPr>
            <a:r>
              <a:rPr lang="en"/>
              <a:t>Logistic Regression with Lasso penalty</a:t>
            </a:r>
          </a:p>
        </p:txBody>
      </p:sp>
      <p:pic>
        <p:nvPicPr>
          <p:cNvPr id="122" name="Shape 122" descr="2-error by lambda.png"/>
          <p:cNvPicPr preferRelativeResize="0"/>
          <p:nvPr/>
        </p:nvPicPr>
        <p:blipFill>
          <a:blip r:embed="rId3">
            <a:alphaModFix/>
          </a:blip>
          <a:stretch>
            <a:fillRect/>
          </a:stretch>
        </p:blipFill>
        <p:spPr>
          <a:xfrm>
            <a:off x="481186" y="1479984"/>
            <a:ext cx="3804375" cy="2432927"/>
          </a:xfrm>
          <a:prstGeom prst="rect">
            <a:avLst/>
          </a:prstGeom>
          <a:noFill/>
          <a:ln>
            <a:noFill/>
          </a:ln>
        </p:spPr>
      </p:pic>
      <p:pic>
        <p:nvPicPr>
          <p:cNvPr id="123" name="Shape 123" descr="3-summary performance.png"/>
          <p:cNvPicPr preferRelativeResize="0"/>
          <p:nvPr/>
        </p:nvPicPr>
        <p:blipFill>
          <a:blip r:embed="rId4">
            <a:alphaModFix/>
          </a:blip>
          <a:stretch>
            <a:fillRect/>
          </a:stretch>
        </p:blipFill>
        <p:spPr>
          <a:xfrm>
            <a:off x="4737900" y="1439693"/>
            <a:ext cx="3999900" cy="2557936"/>
          </a:xfrm>
          <a:prstGeom prst="rect">
            <a:avLst/>
          </a:prstGeom>
          <a:noFill/>
          <a:ln>
            <a:noFill/>
          </a:ln>
        </p:spPr>
      </p:pic>
      <p:pic>
        <p:nvPicPr>
          <p:cNvPr id="124" name="Shape 124"/>
          <p:cNvPicPr preferRelativeResize="0"/>
          <p:nvPr/>
        </p:nvPicPr>
        <p:blipFill>
          <a:blip r:embed="rId5">
            <a:alphaModFix/>
          </a:blip>
          <a:stretch>
            <a:fillRect/>
          </a:stretch>
        </p:blipFill>
        <p:spPr>
          <a:xfrm>
            <a:off x="829375" y="4569647"/>
            <a:ext cx="2547125" cy="1910325"/>
          </a:xfrm>
          <a:prstGeom prst="rect">
            <a:avLst/>
          </a:prstGeom>
          <a:noFill/>
          <a:ln>
            <a:noFill/>
          </a:ln>
        </p:spPr>
      </p:pic>
      <p:sp>
        <p:nvSpPr>
          <p:cNvPr id="125" name="Shape 125"/>
          <p:cNvSpPr txBox="1"/>
          <p:nvPr/>
        </p:nvSpPr>
        <p:spPr>
          <a:xfrm>
            <a:off x="5430900" y="4040366"/>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12</a:t>
            </a:r>
          </a:p>
        </p:txBody>
      </p:sp>
      <p:cxnSp>
        <p:nvCxnSpPr>
          <p:cNvPr id="126" name="Shape 126"/>
          <p:cNvCxnSpPr/>
          <p:nvPr/>
        </p:nvCxnSpPr>
        <p:spPr>
          <a:xfrm>
            <a:off x="3112305" y="2210675"/>
            <a:ext cx="0" cy="1506300"/>
          </a:xfrm>
          <a:prstGeom prst="straightConnector1">
            <a:avLst/>
          </a:prstGeom>
          <a:noFill/>
          <a:ln w="9525" cap="flat" cmpd="sng">
            <a:solidFill>
              <a:schemeClr val="dk2"/>
            </a:solidFill>
            <a:prstDash val="solid"/>
            <a:round/>
            <a:headEnd type="none" w="lg" len="lg"/>
            <a:tailEnd type="none" w="lg" len="lg"/>
          </a:ln>
        </p:spPr>
      </p:cxnSp>
      <p:sp>
        <p:nvSpPr>
          <p:cNvPr id="127" name="Shape 127"/>
          <p:cNvSpPr txBox="1"/>
          <p:nvPr/>
        </p:nvSpPr>
        <p:spPr>
          <a:xfrm>
            <a:off x="2967019" y="3637700"/>
            <a:ext cx="422699"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-3</a:t>
            </a:r>
          </a:p>
        </p:txBody>
      </p:sp>
      <p:sp>
        <p:nvSpPr>
          <p:cNvPr id="128" name="Shape 128"/>
          <p:cNvSpPr txBox="1"/>
          <p:nvPr/>
        </p:nvSpPr>
        <p:spPr>
          <a:xfrm>
            <a:off x="2953800" y="2006236"/>
            <a:ext cx="422700" cy="3300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80000"/>
                </a:solidFill>
              </a:rPr>
              <a:t>12</a:t>
            </a:r>
          </a:p>
        </p:txBody>
      </p:sp>
      <p:sp>
        <p:nvSpPr>
          <p:cNvPr id="129" name="Shape 129"/>
          <p:cNvSpPr txBox="1"/>
          <p:nvPr/>
        </p:nvSpPr>
        <p:spPr>
          <a:xfrm>
            <a:off x="304800" y="4221484"/>
            <a:ext cx="3905400" cy="330000"/>
          </a:xfrm>
          <a:prstGeom prst="rect">
            <a:avLst/>
          </a:prstGeom>
          <a:noFill/>
          <a:ln>
            <a:noFill/>
          </a:ln>
        </p:spPr>
        <p:txBody>
          <a:bodyPr lIns="91425" tIns="91425" rIns="91425" bIns="91425" anchor="ctr" anchorCtr="0">
            <a:noAutofit/>
          </a:bodyPr>
          <a:lstStyle/>
          <a:p>
            <a:pPr marL="457200" lvl="0" indent="-330200" rtl="0">
              <a:lnSpc>
                <a:spcPct val="115000"/>
              </a:lnSpc>
              <a:spcBef>
                <a:spcPts val="0"/>
              </a:spcBef>
              <a:spcAft>
                <a:spcPts val="1600"/>
              </a:spcAft>
              <a:buClr>
                <a:schemeClr val="dk2"/>
              </a:buClr>
              <a:buSzPct val="100000"/>
            </a:pPr>
            <a:r>
              <a:rPr lang="en" sz="1600">
                <a:solidFill>
                  <a:schemeClr val="dk2"/>
                </a:solidFill>
              </a:rPr>
              <a:t>Retained features and coefficients:</a:t>
            </a:r>
          </a:p>
        </p:txBody>
      </p:sp>
      <p:sp>
        <p:nvSpPr>
          <p:cNvPr id="130" name="Shape 130"/>
          <p:cNvSpPr txBox="1">
            <a:spLocks noGrp="1"/>
          </p:cNvSpPr>
          <p:nvPr>
            <p:ph type="body" idx="1"/>
          </p:nvPr>
        </p:nvSpPr>
        <p:spPr>
          <a:xfrm>
            <a:off x="4832400" y="850680"/>
            <a:ext cx="3905400" cy="330000"/>
          </a:xfrm>
          <a:prstGeom prst="rect">
            <a:avLst/>
          </a:prstGeom>
        </p:spPr>
        <p:txBody>
          <a:bodyPr lIns="91425" tIns="91425" rIns="91425" bIns="91425" anchor="t" anchorCtr="0">
            <a:noAutofit/>
          </a:bodyPr>
          <a:lstStyle/>
          <a:p>
            <a:pPr marL="457200" lvl="0" indent="-330200" rtl="0">
              <a:spcBef>
                <a:spcPts val="0"/>
              </a:spcBef>
              <a:buSzPct val="100000"/>
            </a:pPr>
            <a:r>
              <a:rPr lang="en" sz="1600"/>
              <a:t>Balance accuracy and complexity:</a:t>
            </a:r>
          </a:p>
        </p:txBody>
      </p:sp>
      <p:sp>
        <p:nvSpPr>
          <p:cNvPr id="131" name="Shape 1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TotalTime>
  <Words>1907</Words>
  <Application>Microsoft Macintosh PowerPoint</Application>
  <PresentationFormat>On-screen Show (4:3)</PresentationFormat>
  <Paragraphs>305</Paragraphs>
  <Slides>28</Slides>
  <Notes>28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simple-light-2</vt:lpstr>
      <vt:lpstr>  Network Intrusion Detection</vt:lpstr>
      <vt:lpstr>Introduction</vt:lpstr>
      <vt:lpstr>Data Exploration</vt:lpstr>
      <vt:lpstr>About the data</vt:lpstr>
      <vt:lpstr>Initial data exploration</vt:lpstr>
      <vt:lpstr>PCA on continuous variables</vt:lpstr>
      <vt:lpstr>K-Means Clustering  </vt:lpstr>
      <vt:lpstr>Predictive Modeling</vt:lpstr>
      <vt:lpstr>Logistic Regression with Lasso penalty</vt:lpstr>
      <vt:lpstr>Logistic Regression with Lasso penalty - Shuffled</vt:lpstr>
      <vt:lpstr>Naive Bayes</vt:lpstr>
      <vt:lpstr>Random Forest</vt:lpstr>
      <vt:lpstr>Random Forest - Variable Importance</vt:lpstr>
      <vt:lpstr>Xgboost</vt:lpstr>
      <vt:lpstr>Adaboost</vt:lpstr>
      <vt:lpstr>Test Data</vt:lpstr>
      <vt:lpstr>Principal Component Classifier (supervised learning)</vt:lpstr>
      <vt:lpstr>Principal Component Classifier Results</vt:lpstr>
      <vt:lpstr>Model Comparison</vt:lpstr>
      <vt:lpstr>Conclusion</vt:lpstr>
      <vt:lpstr>Appendices</vt:lpstr>
      <vt:lpstr>Appendix - PCC Feature Clustering</vt:lpstr>
      <vt:lpstr>Appendix - Network attack types</vt:lpstr>
      <vt:lpstr>Appendix - List of features  </vt:lpstr>
      <vt:lpstr>Appendix - Type of features </vt:lpstr>
      <vt:lpstr>Training and Test Variables</vt:lpstr>
      <vt:lpstr>Appendix - PCA eigenvalue by principal component</vt:lpstr>
      <vt:lpstr>Appendix - Confusion Matrix 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Network Intrusion Detection</dc:title>
  <cp:lastModifiedBy>Microsoft Office User</cp:lastModifiedBy>
  <cp:revision>4</cp:revision>
  <dcterms:modified xsi:type="dcterms:W3CDTF">2016-06-27T00:34:04Z</dcterms:modified>
</cp:coreProperties>
</file>