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  <p:sldId id="268" r:id="rId14"/>
    <p:sldId id="287" r:id="rId15"/>
    <p:sldId id="288" r:id="rId16"/>
    <p:sldId id="271" r:id="rId17"/>
    <p:sldId id="272" r:id="rId18"/>
    <p:sldId id="28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3"/>
    <p:restoredTop sz="95501" autoAdjust="0"/>
  </p:normalViewPr>
  <p:slideViewPr>
    <p:cSldViewPr snapToGrid="0" snapToObjects="1">
      <p:cViewPr varScale="1">
        <p:scale>
          <a:sx n="88" d="100"/>
          <a:sy n="88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3558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31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2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769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98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3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218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697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Graph with both training and test attack type breakdown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E.g. nmap drastically different between training/test. Training 1493, Test 73;</a:t>
            </a:r>
          </a:p>
        </p:txBody>
      </p:sp>
    </p:spTree>
    <p:extLst>
      <p:ext uri="{BB962C8B-B14F-4D97-AF65-F5344CB8AC3E}">
        <p14:creationId xmlns:p14="http://schemas.microsoft.com/office/powerpoint/2010/main" val="194878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13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58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23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Software to detect network intrusions protects a computer network from unauthorized users</a:t>
            </a:r>
            <a:r>
              <a:rPr lang="en" sz="1800">
                <a:solidFill>
                  <a:schemeClr val="dk2"/>
                </a:solidFill>
              </a:rPr>
              <a:t>.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 connection is a sequence of TCP packets starting and ending at some well defined times, between which data flows to and from a source IP address to a target IP address under some well defined protocol. Each record contained values of 41 variables </a:t>
            </a:r>
          </a:p>
          <a:p>
            <a:pPr marL="457200" lvl="0" indent="-3048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</a:pPr>
            <a:r>
              <a:rPr lang="en" sz="1200">
                <a:solidFill>
                  <a:srgbClr val="333333"/>
                </a:solidFill>
              </a:rPr>
              <a:t>DOS: denial-of-service, e.g. syn flood</a:t>
            </a:r>
          </a:p>
          <a:p>
            <a:pPr marL="457200" lvl="0" indent="-3048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</a:pPr>
            <a:r>
              <a:rPr lang="en" sz="1200">
                <a:solidFill>
                  <a:srgbClr val="333333"/>
                </a:solidFill>
              </a:rPr>
              <a:t>R2L: unauthorized access from a remote machine, e.g. guessing password</a:t>
            </a:r>
          </a:p>
          <a:p>
            <a:pPr marL="457200" lvl="0" indent="-3048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</a:pPr>
            <a:r>
              <a:rPr lang="en" sz="1200">
                <a:solidFill>
                  <a:srgbClr val="333333"/>
                </a:solidFill>
              </a:rPr>
              <a:t>U2R: unauthorized access to local superuser (root) privileges, e.g., various ``buffer overflow'' attacks</a:t>
            </a:r>
          </a:p>
          <a:p>
            <a:pPr marL="457200" lvl="0" indent="-304800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</a:pPr>
            <a:r>
              <a:rPr lang="en" sz="1200">
                <a:solidFill>
                  <a:srgbClr val="333333"/>
                </a:solidFill>
              </a:rPr>
              <a:t>Probing: surveillance and other probing, e.g., port scanning.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In recent year, due to the growing use of smart devices and the Internet, network traffic is rapidly increasing. A Cisco report found the following : “Global IP traffic in 2012 stands at 43.6 exabytes per month and will grow threefold by 2017, to reach 120.6 exabytes per month” [1]. Intrusions are defined as attempts or action to compromise the confidentiality, integrity or availability of computer or network [2]. Intrusion detection systems (IDSs) are software or hardware systems that automate the process of monitoring the events occurring in a computer system or network, analyzing them for signs of security problems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Why bother detecting intrusions if you’ve installed firewalls, patched operating systems, and checked passwords for soundness? The answer is simple: because intrusions still occur. Just as people sometimes forget to lock a window, for example, they sometimes forget to correctly update a firewall’s rule set. Even with the most advanced protection, computer systems are still not 100% secure [1] The goal of intrusion detection system is to detect intrusions. Intrusion detection systems (IDS) have emerged to detect actions which endanger the integrity, confidentiality or availability of a resource as an effort to provide a solution to existing security issues. </a:t>
            </a:r>
          </a:p>
        </p:txBody>
      </p:sp>
    </p:spTree>
    <p:extLst>
      <p:ext uri="{BB962C8B-B14F-4D97-AF65-F5344CB8AC3E}">
        <p14:creationId xmlns:p14="http://schemas.microsoft.com/office/powerpoint/2010/main" val="714859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706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136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375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0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54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90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872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18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647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019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dk2"/>
                </a:solidFill>
              </a:rPr>
              <a:t>Breakdown by Protocol Type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+"/>
            </a:pPr>
            <a:r>
              <a:rPr lang="en" sz="1200" dirty="0">
                <a:solidFill>
                  <a:schemeClr val="dk2"/>
                </a:solidFill>
              </a:rPr>
              <a:t>48% TCP connections are abnormal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+"/>
            </a:pPr>
            <a:r>
              <a:rPr lang="en" sz="1200" dirty="0">
                <a:solidFill>
                  <a:schemeClr val="dk2"/>
                </a:solidFill>
              </a:rPr>
              <a:t>17% UDP connections are abnormal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+"/>
            </a:pPr>
            <a:r>
              <a:rPr lang="en" sz="1200" dirty="0">
                <a:solidFill>
                  <a:schemeClr val="dk2"/>
                </a:solidFill>
              </a:rPr>
              <a:t>84% ICMP connections are abnormal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(IJARCCE%2096.pdf)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Dummified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nrow(select(new.KDD.train, tcp, outcome.response)%&gt;% filter(., tcp==1) %&gt;% filter(., outcome.response==1))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#[1] 49089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#49089/102689 = 0.48%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nrow(select(new.KDD.train, tcp, outcome.response)%&gt;% filter(., tcp==1))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#[1] 102689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High level categories of variables: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200" dirty="0">
                <a:solidFill>
                  <a:schemeClr val="dk2"/>
                </a:solidFill>
              </a:rPr>
              <a:t>Basic connection info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200" dirty="0">
                <a:solidFill>
                  <a:schemeClr val="dk2"/>
                </a:solidFill>
              </a:rPr>
              <a:t>Content-based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200" dirty="0">
                <a:solidFill>
                  <a:schemeClr val="dk2"/>
                </a:solidFill>
              </a:rPr>
              <a:t>Connection-history based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endParaRPr sz="12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64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 out that same_srv_rate and diff_srv_rate should be complementary but aren’t</a:t>
            </a:r>
          </a:p>
        </p:txBody>
      </p:sp>
    </p:spTree>
    <p:extLst>
      <p:ext uri="{BB962C8B-B14F-4D97-AF65-F5344CB8AC3E}">
        <p14:creationId xmlns:p14="http://schemas.microsoft.com/office/powerpoint/2010/main" val="1911315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k-means clustering methods were used to roughly detect unknown attack patterns, descriptive purpose only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Arbitrally different thresholds, normal is dominate, large variance due to the malicious attacks, alogrothim can probalby detec.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Normal dominant is tougher to detect, algo think its normal, how to detect 5% harmful, more difficult to identify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2) quite dangerous, if aiming for good network security, hard to carve out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3)easy to classify, more normal connections filtered out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 4) easy to identify as attacks, very ittle conhetergenous, easy for us to detect, normal is negligble, large part will be malicious, some connection will be dropped but not much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Quick hit for our algos.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 u="sng">
                <a:solidFill>
                  <a:schemeClr val="dk1"/>
                </a:solidFill>
              </a:rPr>
              <a:t>Description: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AutoNum type="arabicParenR"/>
            </a:pPr>
            <a:r>
              <a:rPr lang="en" b="1">
                <a:solidFill>
                  <a:schemeClr val="dk1"/>
                </a:solidFill>
              </a:rPr>
              <a:t>Heterogeneous attack types(Probe and/or DOS), where Normal is the dominant label (&gt;60%)</a:t>
            </a:r>
          </a:p>
          <a:p>
            <a:pPr marL="9144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16: 71% Normal, 29% Probe attack type</a:t>
            </a:r>
          </a:p>
          <a:p>
            <a:pPr marL="9144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25, 21: 85-88% Normal, 10 to 12% DOS, 3% Probe attack type</a:t>
            </a:r>
          </a:p>
          <a:p>
            <a:pPr marL="9144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0, 10: 61-74% Normal dominance, 26 to 35% r2l attack type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AutoNum type="arabicParenR"/>
            </a:pPr>
            <a:r>
              <a:rPr lang="en" b="1">
                <a:solidFill>
                  <a:schemeClr val="dk1"/>
                </a:solidFill>
              </a:rPr>
              <a:t>Normal dominance (&gt;95%) ; A third of the clusters</a:t>
            </a:r>
          </a:p>
          <a:p>
            <a:pPr marL="457200" lvl="0" indent="3873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2,3,5,6,9,11,14,20,22,27: Normal dominance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   3)      Heterogenous (DOS and/or Probe), where normal is negligible (0-6%)</a:t>
            </a:r>
          </a:p>
          <a:p>
            <a:pPr marL="9144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26: DOS dominance (100% teardrop) attack type, no normal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                      	Cluster 4,8,23: Probe dominance w/ normal; Cluster  7, 13 :Purely Probe dominance, no normal</a:t>
            </a:r>
          </a:p>
          <a:p>
            <a:pPr marL="9144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1,12,19,28: DOS dominance, small presence of probe attack type w/ normal; Cluster 18,29: DOS dominance, small presence of probe attack type, no normal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   4)       Heterogeneous (DOS, probe, r2l), where Normal is non-dominant (&gt;6%)</a:t>
            </a:r>
          </a:p>
          <a:p>
            <a:pPr marL="9144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15: 9% normal, 82% DOS, 5% probe, 3% r2l attack type</a:t>
            </a:r>
          </a:p>
          <a:p>
            <a:pPr marL="91440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37500"/>
              <a:buFont typeface="Arial"/>
              <a:buNone/>
            </a:pPr>
            <a:r>
              <a:rPr lang="en" sz="800" b="1">
                <a:solidFill>
                  <a:schemeClr val="dk1"/>
                </a:solidFill>
              </a:rPr>
              <a:t>Cluster 17: 8% normal, 92% probe attack type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10000"/>
              <a:buFont typeface="Arial"/>
              <a:buNone/>
            </a:pPr>
            <a:endParaRPr sz="1000" b="1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2695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04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b.ca/research/iscx/dataset/iscx-NSL-KDD-datas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sitivity_and_specificit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3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605308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Network Intrusion Detection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Anomalous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endParaRPr lang="en-US" sz="1800" dirty="0" smtClean="0"/>
          </a:p>
          <a:p>
            <a:pPr lvl="0">
              <a:spcBef>
                <a:spcPts val="0"/>
              </a:spcBef>
              <a:buNone/>
            </a:pPr>
            <a:endParaRPr lang="en-US" sz="1800" dirty="0"/>
          </a:p>
          <a:p>
            <a:pPr lvl="0">
              <a:spcBef>
                <a:spcPts val="0"/>
              </a:spcBef>
              <a:buNone/>
            </a:pPr>
            <a:r>
              <a:rPr lang="en" sz="1800" dirty="0" err="1" smtClean="0"/>
              <a:t>Rhadey</a:t>
            </a:r>
            <a:r>
              <a:rPr lang="en" sz="1800" dirty="0" smtClean="0"/>
              <a:t> </a:t>
            </a:r>
            <a:r>
              <a:rPr lang="en" sz="1800" dirty="0" err="1"/>
              <a:t>Shyam</a:t>
            </a:r>
            <a:r>
              <a:rPr lang="en" sz="1800" dirty="0"/>
              <a:t>, Joseph Wang, Wanda Wang, Ho Fai Wong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dirty="0"/>
              <a:t>June 26, 2016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37899" y="4045639"/>
            <a:ext cx="4283257" cy="21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b="1" dirty="0"/>
              <a:t>Model performance:</a:t>
            </a:r>
          </a:p>
          <a:p>
            <a:pPr marL="914400" lvl="1" indent="-317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980000"/>
                </a:solidFill>
              </a:rPr>
              <a:t>85.63% accuracy in test vs 91.72% in train!</a:t>
            </a:r>
          </a:p>
          <a:p>
            <a:pPr marL="914400" lvl="1" indent="-317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72.83% true positive rate</a:t>
            </a:r>
          </a:p>
          <a:p>
            <a:pPr marL="914400" lvl="1" indent="-317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2.43% false positive rate</a:t>
            </a:r>
          </a:p>
          <a:p>
            <a:pPr lvl="0" algn="ctr"/>
            <a:endParaRPr lang="en" b="1" dirty="0" smtClean="0">
              <a:solidFill>
                <a:srgbClr val="980000"/>
              </a:solidFill>
            </a:endParaRPr>
          </a:p>
          <a:p>
            <a:pPr lvl="0" algn="ctr"/>
            <a:r>
              <a:rPr lang="en" b="1" dirty="0" smtClean="0">
                <a:solidFill>
                  <a:srgbClr val="980000"/>
                </a:solidFill>
              </a:rPr>
              <a:t>Is </a:t>
            </a:r>
            <a:r>
              <a:rPr lang="en" b="1" dirty="0">
                <a:solidFill>
                  <a:srgbClr val="980000"/>
                </a:solidFill>
              </a:rPr>
              <a:t>there underlying bias in the test data? Let’s try other algorithms first</a:t>
            </a:r>
            <a:endParaRPr lang="en" b="1" dirty="0">
              <a:solidFill>
                <a:srgbClr val="980000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-17024" y="1073416"/>
            <a:ext cx="5093117" cy="3485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b="1" dirty="0"/>
              <a:t>Split Train 70%/30% then 10-fold CV for lambda: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26207" y="12717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Logistic Regression with Lasso </a:t>
            </a:r>
            <a:r>
              <a:rPr lang="en" dirty="0"/>
              <a:t>penalty - Shuffled</a:t>
            </a:r>
            <a:endParaRPr lang="en" dirty="0"/>
          </a:p>
        </p:txBody>
      </p:sp>
      <p:sp>
        <p:nvSpPr>
          <p:cNvPr id="129" name="Shape 129"/>
          <p:cNvSpPr txBox="1"/>
          <p:nvPr/>
        </p:nvSpPr>
        <p:spPr>
          <a:xfrm>
            <a:off x="-17024" y="4045639"/>
            <a:ext cx="39054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" b="1" dirty="0">
                <a:solidFill>
                  <a:schemeClr val="dk2"/>
                </a:solidFill>
              </a:rPr>
              <a:t>Retained features and coefficients: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37900" y="1073417"/>
            <a:ext cx="3905400" cy="3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b="1" dirty="0"/>
              <a:t>Balance accuracy and complexity: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15" name="Shape 148"/>
          <p:cNvSpPr txBox="1">
            <a:spLocks noGrp="1"/>
          </p:cNvSpPr>
          <p:nvPr>
            <p:ph type="body" idx="1"/>
          </p:nvPr>
        </p:nvSpPr>
        <p:spPr>
          <a:xfrm>
            <a:off x="278400" y="632988"/>
            <a:ext cx="8520600" cy="3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980000"/>
                </a:solidFill>
              </a:rPr>
              <a:t>What happens if we combine, resample and </a:t>
            </a:r>
            <a:r>
              <a:rPr lang="en" sz="1600" b="1" dirty="0" smtClean="0">
                <a:solidFill>
                  <a:srgbClr val="980000"/>
                </a:solidFill>
              </a:rPr>
              <a:t>re</a:t>
            </a:r>
            <a:r>
              <a:rPr lang="en-US" sz="1600" b="1" dirty="0" smtClean="0">
                <a:solidFill>
                  <a:srgbClr val="980000"/>
                </a:solidFill>
              </a:rPr>
              <a:t>-</a:t>
            </a:r>
            <a:r>
              <a:rPr lang="en" sz="1600" b="1" dirty="0" smtClean="0">
                <a:solidFill>
                  <a:srgbClr val="980000"/>
                </a:solidFill>
              </a:rPr>
              <a:t>split </a:t>
            </a:r>
            <a:r>
              <a:rPr lang="en" sz="1600" b="1" dirty="0">
                <a:solidFill>
                  <a:srgbClr val="980000"/>
                </a:solidFill>
              </a:rPr>
              <a:t>Train and Test datasets?</a:t>
            </a:r>
          </a:p>
        </p:txBody>
      </p:sp>
      <p:pic>
        <p:nvPicPr>
          <p:cNvPr id="16" name="Shape 141" descr="2-lambda sel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38" y="1491116"/>
            <a:ext cx="3804500" cy="243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42"/>
          <p:cNvCxnSpPr/>
          <p:nvPr/>
        </p:nvCxnSpPr>
        <p:spPr>
          <a:xfrm>
            <a:off x="3179560" y="1905877"/>
            <a:ext cx="0" cy="15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43"/>
          <p:cNvSpPr txBox="1"/>
          <p:nvPr/>
        </p:nvSpPr>
        <p:spPr>
          <a:xfrm>
            <a:off x="3034274" y="3379794"/>
            <a:ext cx="4227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dirty="0">
                <a:solidFill>
                  <a:srgbClr val="980000"/>
                </a:solidFill>
              </a:rPr>
              <a:t>-3</a:t>
            </a:r>
          </a:p>
        </p:txBody>
      </p:sp>
      <p:sp>
        <p:nvSpPr>
          <p:cNvPr id="19" name="Shape 144"/>
          <p:cNvSpPr txBox="1"/>
          <p:nvPr/>
        </p:nvSpPr>
        <p:spPr>
          <a:xfrm>
            <a:off x="3021054" y="1689715"/>
            <a:ext cx="4227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dirty="0">
                <a:solidFill>
                  <a:srgbClr val="980000"/>
                </a:solidFill>
              </a:rPr>
              <a:t>11</a:t>
            </a:r>
          </a:p>
        </p:txBody>
      </p:sp>
      <p:pic>
        <p:nvPicPr>
          <p:cNvPr id="20" name="Shape 145" descr="3-summary perform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541" y="1418139"/>
            <a:ext cx="3919350" cy="25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146"/>
          <p:cNvSpPr txBox="1"/>
          <p:nvPr/>
        </p:nvSpPr>
        <p:spPr>
          <a:xfrm>
            <a:off x="5367914" y="3641886"/>
            <a:ext cx="4227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dirty="0">
                <a:solidFill>
                  <a:srgbClr val="980000"/>
                </a:solidFill>
              </a:rPr>
              <a:t>11</a:t>
            </a:r>
          </a:p>
        </p:txBody>
      </p:sp>
      <p:pic>
        <p:nvPicPr>
          <p:cNvPr id="22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5525" y="4477702"/>
            <a:ext cx="2459274" cy="1883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25095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Naive Bayes</a:t>
            </a: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026927"/>
            <a:ext cx="4118786" cy="440504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u="sng" dirty="0"/>
              <a:t>Unshuffled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Parameters: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70/30 split; 10-fold CV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Laplace = 1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Train: 	</a:t>
            </a:r>
            <a:r>
              <a:rPr lang="en-US" sz="1600" b="1" dirty="0">
                <a:solidFill>
                  <a:srgbClr val="980000"/>
                </a:solidFill>
              </a:rPr>
              <a:t>89.35%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Test: 	</a:t>
            </a:r>
            <a:r>
              <a:rPr lang="en-US" sz="1600" b="1" dirty="0">
                <a:solidFill>
                  <a:srgbClr val="980000"/>
                </a:solidFill>
              </a:rPr>
              <a:t>77.80%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/>
              <a:t>91.75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32.14</a:t>
            </a:r>
            <a:r>
              <a:rPr lang="en-US" sz="1600" dirty="0"/>
              <a:t>%</a:t>
            </a:r>
            <a:endParaRPr lang="en-US" sz="1600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832399" y="1014456"/>
            <a:ext cx="4188757" cy="4588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u="sng" dirty="0"/>
              <a:t>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Parameters: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70/30 split; 10-fold CV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Laplace = 1</a:t>
            </a:r>
          </a:p>
          <a:p>
            <a:pPr marL="45720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Train: 	</a:t>
            </a:r>
            <a:r>
              <a:rPr lang="en-US" sz="1600" b="1" dirty="0">
                <a:solidFill>
                  <a:srgbClr val="980000"/>
                </a:solidFill>
              </a:rPr>
              <a:t>87.96%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Test: 	</a:t>
            </a:r>
            <a:r>
              <a:rPr lang="en-US" sz="1600" b="1" dirty="0">
                <a:solidFill>
                  <a:srgbClr val="980000"/>
                </a:solidFill>
              </a:rPr>
              <a:t>87.42%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 smtClean="0"/>
              <a:t>86.53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</a:t>
            </a:r>
            <a:r>
              <a:rPr lang="en-US" sz="1600" dirty="0" smtClean="0"/>
              <a:t>11.74</a:t>
            </a:r>
            <a:r>
              <a:rPr lang="en-US" sz="1600" dirty="0"/>
              <a:t>%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184" name="Shape 184"/>
          <p:cNvSpPr txBox="1"/>
          <p:nvPr/>
        </p:nvSpPr>
        <p:spPr>
          <a:xfrm>
            <a:off x="588000" y="5602472"/>
            <a:ext cx="7968000" cy="8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980000"/>
                </a:solidFill>
              </a:rPr>
              <a:t>Again, shuffling the train/test data leads to more aligned train and test accuracy</a:t>
            </a:r>
          </a:p>
        </p:txBody>
      </p:sp>
    </p:spTree>
    <p:extLst>
      <p:ext uri="{BB962C8B-B14F-4D97-AF65-F5344CB8AC3E}">
        <p14:creationId xmlns:p14="http://schemas.microsoft.com/office/powerpoint/2010/main" val="40657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25095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Random Forest</a:t>
            </a: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026927"/>
            <a:ext cx="4412700" cy="440504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u="sng" dirty="0"/>
              <a:t>Unshuffled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Parameters: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mtry</a:t>
            </a:r>
            <a:r>
              <a:rPr lang="en-US" sz="1600" dirty="0"/>
              <a:t>: 15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# of trees: 500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 OOB error: 0.001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 accuracy: </a:t>
            </a:r>
            <a:r>
              <a:rPr lang="en-US" sz="1600" b="1" dirty="0" smtClean="0">
                <a:solidFill>
                  <a:srgbClr val="980000"/>
                </a:solidFill>
              </a:rPr>
              <a:t>77.21</a:t>
            </a:r>
            <a:r>
              <a:rPr lang="en-US" sz="1600" b="1" dirty="0">
                <a:solidFill>
                  <a:srgbClr val="980000"/>
                </a:solidFill>
              </a:rPr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 smtClean="0"/>
              <a:t>61.97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</a:t>
            </a:r>
            <a:r>
              <a:rPr lang="en-US" sz="1600" dirty="0" smtClean="0"/>
              <a:t>2.66</a:t>
            </a:r>
            <a:r>
              <a:rPr lang="en-US" sz="1600" dirty="0"/>
              <a:t>%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832399" y="1014456"/>
            <a:ext cx="4188757" cy="4588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u="sng" dirty="0"/>
              <a:t>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Parameters: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mtry</a:t>
            </a:r>
            <a:r>
              <a:rPr lang="en-US" sz="1600" dirty="0"/>
              <a:t>: 15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# of trees: 500</a:t>
            </a:r>
          </a:p>
          <a:p>
            <a:pPr marL="45720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 OOB Error: 0.003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 accuracy: </a:t>
            </a:r>
            <a:r>
              <a:rPr lang="en-US" sz="1600" b="1" dirty="0" smtClean="0">
                <a:solidFill>
                  <a:srgbClr val="980000"/>
                </a:solidFill>
              </a:rPr>
              <a:t>99.71</a:t>
            </a:r>
            <a:r>
              <a:rPr lang="en-US" sz="1600" b="1" dirty="0">
                <a:solidFill>
                  <a:srgbClr val="980000"/>
                </a:solidFill>
              </a:rPr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 smtClean="0"/>
              <a:t>99.59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</a:t>
            </a:r>
            <a:r>
              <a:rPr lang="en-US" sz="1600" dirty="0" smtClean="0"/>
              <a:t>0.18</a:t>
            </a:r>
            <a:r>
              <a:rPr lang="en-US" sz="1600" dirty="0"/>
              <a:t>%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84" name="Shape 184"/>
          <p:cNvSpPr txBox="1"/>
          <p:nvPr/>
        </p:nvSpPr>
        <p:spPr>
          <a:xfrm>
            <a:off x="588000" y="5602472"/>
            <a:ext cx="7968000" cy="8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980000"/>
                </a:solidFill>
              </a:rPr>
              <a:t>Again, shuffling the train/test data leads to more aligned train and test accuracy</a:t>
            </a:r>
          </a:p>
        </p:txBody>
      </p:sp>
    </p:spTree>
    <p:extLst>
      <p:ext uri="{BB962C8B-B14F-4D97-AF65-F5344CB8AC3E}">
        <p14:creationId xmlns:p14="http://schemas.microsoft.com/office/powerpoint/2010/main" val="27457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Random Forest - Variable Importance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81" y="1180904"/>
            <a:ext cx="4337405" cy="5257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80904"/>
            <a:ext cx="4304674" cy="540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25095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Xgboost</a:t>
            </a: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026927"/>
            <a:ext cx="4412700" cy="440504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u="sng" dirty="0"/>
              <a:t>Unshuffled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Parameters: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eta: 0.02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max_depth</a:t>
            </a:r>
            <a:r>
              <a:rPr lang="en-US" sz="1600" dirty="0"/>
              <a:t>: 5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Train: 	</a:t>
            </a:r>
            <a:r>
              <a:rPr lang="en-US" sz="1600" b="1" dirty="0">
                <a:solidFill>
                  <a:srgbClr val="980000"/>
                </a:solidFill>
              </a:rPr>
              <a:t>99.79%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Test: 	</a:t>
            </a:r>
            <a:r>
              <a:rPr lang="en-US" sz="1600" b="1" dirty="0">
                <a:solidFill>
                  <a:srgbClr val="980000"/>
                </a:solidFill>
              </a:rPr>
              <a:t>76.94%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 smtClean="0"/>
              <a:t>61.57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</a:t>
            </a:r>
            <a:r>
              <a:rPr lang="en-US" sz="1600" dirty="0" smtClean="0"/>
              <a:t>2.75</a:t>
            </a:r>
            <a:r>
              <a:rPr lang="en-US" sz="1600" dirty="0"/>
              <a:t>%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832399" y="1014456"/>
            <a:ext cx="4188757" cy="4588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u="sng" dirty="0"/>
              <a:t>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Parameters: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eta : 0.02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max_depth</a:t>
            </a:r>
            <a:r>
              <a:rPr lang="en-US" sz="1600" dirty="0"/>
              <a:t>: 5</a:t>
            </a:r>
          </a:p>
          <a:p>
            <a:pPr marL="45720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Train: 	</a:t>
            </a:r>
            <a:r>
              <a:rPr lang="en-US" sz="1600" b="1" dirty="0">
                <a:solidFill>
                  <a:srgbClr val="980000"/>
                </a:solidFill>
              </a:rPr>
              <a:t>99.03%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Test: 	</a:t>
            </a:r>
            <a:r>
              <a:rPr lang="en-US" sz="1600" b="1" dirty="0">
                <a:solidFill>
                  <a:srgbClr val="980000"/>
                </a:solidFill>
              </a:rPr>
              <a:t>99.24%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 smtClean="0"/>
              <a:t>99.06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</a:t>
            </a:r>
            <a:r>
              <a:rPr lang="en-US" sz="1600" dirty="0" smtClean="0"/>
              <a:t>0.60</a:t>
            </a:r>
            <a:r>
              <a:rPr lang="en-US" sz="1600" dirty="0"/>
              <a:t>%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184" name="Shape 184"/>
          <p:cNvSpPr txBox="1"/>
          <p:nvPr/>
        </p:nvSpPr>
        <p:spPr>
          <a:xfrm>
            <a:off x="588000" y="5602472"/>
            <a:ext cx="7968000" cy="8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980000"/>
                </a:solidFill>
              </a:rPr>
              <a:t>Again, shuffling the train/test data leads to more aligned train and test accuracy</a:t>
            </a:r>
          </a:p>
        </p:txBody>
      </p:sp>
    </p:spTree>
    <p:extLst>
      <p:ext uri="{BB962C8B-B14F-4D97-AF65-F5344CB8AC3E}">
        <p14:creationId xmlns:p14="http://schemas.microsoft.com/office/powerpoint/2010/main" val="20110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25095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" dirty="0"/>
              <a:t>Adaboost</a:t>
            </a: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026927"/>
            <a:ext cx="4412700" cy="440504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u="sng" dirty="0"/>
              <a:t>Unshuffled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595959"/>
                </a:solidFill>
              </a:rPr>
              <a:t>Parameters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da-DK" sz="1600" dirty="0"/>
              <a:t>nu (shrinkage parameter): 1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da-DK" sz="1600" dirty="0"/>
              <a:t>iter: 50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Train: 	</a:t>
            </a:r>
            <a:r>
              <a:rPr lang="en-US" sz="1600" b="1" dirty="0">
                <a:solidFill>
                  <a:srgbClr val="980000"/>
                </a:solidFill>
              </a:rPr>
              <a:t>99.90%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Test: 	</a:t>
            </a:r>
            <a:r>
              <a:rPr lang="en-US" sz="1600" b="1" dirty="0">
                <a:solidFill>
                  <a:srgbClr val="980000"/>
                </a:solidFill>
              </a:rPr>
              <a:t>78.11%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 smtClean="0"/>
              <a:t>63.65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</a:t>
            </a:r>
            <a:r>
              <a:rPr lang="en-US" sz="1600" dirty="0" smtClean="0"/>
              <a:t>2.77</a:t>
            </a:r>
            <a:r>
              <a:rPr lang="en-US" sz="1600" dirty="0"/>
              <a:t>%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832399" y="1014456"/>
            <a:ext cx="4188757" cy="4588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u="sng" dirty="0"/>
              <a:t>Shuffled Train and Test data:</a:t>
            </a:r>
          </a:p>
          <a:p>
            <a:pPr marL="457200" lvl="0" indent="-330200" rtl="0">
              <a:spcBef>
                <a:spcPts val="0"/>
              </a:spcBef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Parameters: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nu: 1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iter</a:t>
            </a:r>
            <a:r>
              <a:rPr lang="en-US" sz="1600" dirty="0"/>
              <a:t>: 50</a:t>
            </a:r>
          </a:p>
          <a:p>
            <a:pPr marL="45720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 smtClean="0"/>
              <a:t>Accuracy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Train: 	</a:t>
            </a:r>
            <a:r>
              <a:rPr lang="en-US" sz="1600" b="1" dirty="0">
                <a:solidFill>
                  <a:srgbClr val="980000"/>
                </a:solidFill>
              </a:rPr>
              <a:t>96.60%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Test: 	</a:t>
            </a:r>
            <a:r>
              <a:rPr lang="en-US" sz="1600" b="1" dirty="0">
                <a:solidFill>
                  <a:srgbClr val="980000"/>
                </a:solidFill>
              </a:rPr>
              <a:t>96.82%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True positive rate: </a:t>
            </a:r>
            <a:r>
              <a:rPr lang="en-US" sz="1600" dirty="0" smtClean="0"/>
              <a:t>93.71</a:t>
            </a:r>
            <a:r>
              <a:rPr lang="en-US" sz="1600" dirty="0"/>
              <a:t>%</a:t>
            </a:r>
          </a:p>
          <a:p>
            <a:pPr marL="1371600" lvl="2" indent="-330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False positive rate: </a:t>
            </a:r>
            <a:r>
              <a:rPr lang="en-US" sz="1600" dirty="0" smtClean="0"/>
              <a:t>0.28</a:t>
            </a:r>
            <a:r>
              <a:rPr lang="en-US" sz="1600" dirty="0"/>
              <a:t>%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184" name="Shape 184"/>
          <p:cNvSpPr txBox="1"/>
          <p:nvPr/>
        </p:nvSpPr>
        <p:spPr>
          <a:xfrm>
            <a:off x="588000" y="5602472"/>
            <a:ext cx="7968000" cy="87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>
                <a:solidFill>
                  <a:srgbClr val="980000"/>
                </a:solidFill>
              </a:rPr>
              <a:t>Again, shuffling the train/test data leads to more aligned train and test accuracy</a:t>
            </a:r>
          </a:p>
        </p:txBody>
      </p:sp>
    </p:spTree>
    <p:extLst>
      <p:ext uri="{BB962C8B-B14F-4D97-AF65-F5344CB8AC3E}">
        <p14:creationId xmlns:p14="http://schemas.microsoft.com/office/powerpoint/2010/main" val="267584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63" y="2719016"/>
            <a:ext cx="5791424" cy="383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0896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Train vs Test </a:t>
            </a:r>
            <a:r>
              <a:rPr lang="en" dirty="0"/>
              <a:t>Data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46925" y="763492"/>
            <a:ext cx="8520600" cy="178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400" dirty="0"/>
              <a:t>All </a:t>
            </a:r>
            <a:r>
              <a:rPr lang="en" sz="1400" dirty="0"/>
              <a:t>the algorithms applied thus far have resulted in large discrepancies between train and test accuracy. </a:t>
            </a:r>
            <a:r>
              <a:rPr lang="en" sz="1400" dirty="0"/>
              <a:t>The true positive rate </a:t>
            </a:r>
            <a:r>
              <a:rPr lang="en" sz="1400" dirty="0" smtClean="0"/>
              <a:t>fluctuates </a:t>
            </a:r>
            <a:r>
              <a:rPr lang="en" sz="1400" dirty="0"/>
              <a:t>a great deal, suggesting possible bias in the test data set.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b="1" u="sng" dirty="0"/>
              <a:t>Differences </a:t>
            </a:r>
            <a:r>
              <a:rPr lang="en" sz="1400" b="1" u="sng" dirty="0" smtClean="0"/>
              <a:t>between Test and Training </a:t>
            </a:r>
            <a:r>
              <a:rPr lang="en" sz="1400" b="1" u="sng" dirty="0"/>
              <a:t>Data: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 smtClean="0"/>
              <a:t>The test data is not from the same probability distribution as the training data. The </a:t>
            </a:r>
            <a:r>
              <a:rPr lang="en" sz="1400" dirty="0"/>
              <a:t>test data </a:t>
            </a:r>
            <a:r>
              <a:rPr lang="en" sz="1400" dirty="0" smtClean="0"/>
              <a:t>includes </a:t>
            </a:r>
            <a:r>
              <a:rPr lang="en" sz="1400" dirty="0"/>
              <a:t>specific attack types not in the training data. </a:t>
            </a:r>
            <a:r>
              <a:rPr lang="en" sz="1400" dirty="0" smtClean="0"/>
              <a:t>This </a:t>
            </a:r>
            <a:r>
              <a:rPr lang="en" sz="1400" dirty="0"/>
              <a:t>makes the task more </a:t>
            </a:r>
            <a:r>
              <a:rPr lang="en" sz="1400" dirty="0" smtClean="0"/>
              <a:t>realistic. The graph below illustrates differences for a subset of these attacks.</a:t>
            </a:r>
            <a:endParaRPr lang="en" sz="1400" dirty="0"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202" name="Shape 202"/>
          <p:cNvSpPr txBox="1"/>
          <p:nvPr/>
        </p:nvSpPr>
        <p:spPr>
          <a:xfrm>
            <a:off x="1684125" y="6479972"/>
            <a:ext cx="4397400" cy="3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E.g. </a:t>
            </a:r>
            <a:r>
              <a:rPr lang="en" sz="800" dirty="0" err="1">
                <a:solidFill>
                  <a:schemeClr val="dk1"/>
                </a:solidFill>
              </a:rPr>
              <a:t>nmap</a:t>
            </a:r>
            <a:r>
              <a:rPr lang="en" sz="800" dirty="0">
                <a:solidFill>
                  <a:schemeClr val="dk1"/>
                </a:solidFill>
              </a:rPr>
              <a:t> drastically different between training/test. Training 1493, Test 73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604793" y="2873462"/>
            <a:ext cx="1613100" cy="15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u="sng" dirty="0" smtClean="0">
                <a:solidFill>
                  <a:srgbClr val="333333"/>
                </a:solidFill>
              </a:rPr>
              <a:t>Note</a:t>
            </a:r>
            <a:r>
              <a:rPr lang="en-US" sz="1200" dirty="0" smtClean="0">
                <a:solidFill>
                  <a:srgbClr val="333333"/>
                </a:solidFill>
              </a:rPr>
              <a:t>: </a:t>
            </a:r>
            <a:endParaRPr lang="en-US" sz="1200" dirty="0" smtClean="0">
              <a:solidFill>
                <a:srgbClr val="333333"/>
              </a:solidFill>
            </a:endParaRP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b="1" dirty="0" smtClean="0">
                <a:solidFill>
                  <a:srgbClr val="333333"/>
                </a:solidFill>
              </a:rPr>
              <a:t>2 </a:t>
            </a:r>
            <a:r>
              <a:rPr lang="en" sz="1200" b="1" dirty="0">
                <a:solidFill>
                  <a:srgbClr val="333333"/>
                </a:solidFill>
              </a:rPr>
              <a:t>attacks in train </a:t>
            </a:r>
            <a:r>
              <a:rPr lang="en" sz="1200" dirty="0">
                <a:solidFill>
                  <a:srgbClr val="333333"/>
                </a:solidFill>
              </a:rPr>
              <a:t>are not in </a:t>
            </a:r>
            <a:r>
              <a:rPr lang="en" sz="1200" dirty="0" smtClean="0">
                <a:solidFill>
                  <a:srgbClr val="333333"/>
                </a:solidFill>
              </a:rPr>
              <a:t>test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200" b="1" dirty="0" smtClean="0">
                <a:solidFill>
                  <a:srgbClr val="333333"/>
                </a:solidFill>
              </a:rPr>
              <a:t>17 </a:t>
            </a:r>
            <a:r>
              <a:rPr lang="en" sz="1200" b="1" dirty="0">
                <a:solidFill>
                  <a:srgbClr val="333333"/>
                </a:solidFill>
              </a:rPr>
              <a:t>in test </a:t>
            </a:r>
            <a:r>
              <a:rPr lang="en" sz="1200" dirty="0">
                <a:solidFill>
                  <a:srgbClr val="333333"/>
                </a:solidFill>
              </a:rPr>
              <a:t>are not in train</a:t>
            </a:r>
          </a:p>
        </p:txBody>
      </p:sp>
      <p:sp>
        <p:nvSpPr>
          <p:cNvPr id="204" name="Shape 204"/>
          <p:cNvSpPr/>
          <p:nvPr/>
        </p:nvSpPr>
        <p:spPr>
          <a:xfrm>
            <a:off x="6708850" y="4932775"/>
            <a:ext cx="156000" cy="1146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708856" y="5047375"/>
            <a:ext cx="156000" cy="114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6837888" y="4850853"/>
            <a:ext cx="1956600" cy="1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/>
              <a:t>Training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6837888" y="4991586"/>
            <a:ext cx="1956600" cy="14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 dirty="0"/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0896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Principal Component Classifier (supervised learning)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875" y="1686892"/>
            <a:ext cx="3874278" cy="357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50" y="1272692"/>
            <a:ext cx="5418878" cy="43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16" name="Shape 216"/>
          <p:cNvSpPr txBox="1"/>
          <p:nvPr/>
        </p:nvSpPr>
        <p:spPr>
          <a:xfrm>
            <a:off x="612925" y="5744700"/>
            <a:ext cx="7744200" cy="790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980000"/>
                </a:solidFill>
              </a:rPr>
              <a:t>Ref.: A Novel Anomaly Detection Scheme Based on Principal Component Classifier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980000"/>
                </a:solidFill>
              </a:rPr>
              <a:t>NRL Release Number 03-1221.1-2312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rgbClr val="980000"/>
                </a:solidFill>
              </a:rPr>
              <a:t>Authors: Mei-Ling Shyu, Shu-Ching Chen, Kanoksri Sarinnapakorn, and LiWu Chang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816075" y="1786292"/>
            <a:ext cx="878100" cy="1623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993825" y="2216917"/>
            <a:ext cx="1805700" cy="1225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9" name="Shape 219"/>
          <p:cNvSpPr txBox="1"/>
          <p:nvPr/>
        </p:nvSpPr>
        <p:spPr>
          <a:xfrm>
            <a:off x="1905000" y="1786292"/>
            <a:ext cx="7785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PCA2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731275" y="1686892"/>
            <a:ext cx="1507500" cy="62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12925" y="2178200"/>
            <a:ext cx="4662950" cy="111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X2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25095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Principal Component Classifier Results</a:t>
            </a:r>
            <a:endParaRPr lang="en" dirty="0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026927"/>
            <a:ext cx="4412700" cy="4405043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u="sng" dirty="0"/>
              <a:t>Unshuffled Train and Test data:</a:t>
            </a:r>
          </a:p>
          <a:p>
            <a:pPr marL="457200" lvl="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</a:rPr>
              <a:t>Performance on original features</a:t>
            </a:r>
            <a:r>
              <a:rPr lang="en" sz="1600" dirty="0" smtClean="0"/>
              <a:t>:</a:t>
            </a:r>
            <a:endParaRPr lang="en" sz="1600" dirty="0"/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Accuracy:		</a:t>
            </a:r>
            <a:r>
              <a:rPr lang="en-US" sz="1600" b="1" dirty="0">
                <a:solidFill>
                  <a:srgbClr val="980000"/>
                </a:solidFill>
              </a:rPr>
              <a:t>80%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True positive rate:	92%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False positive rate: 	29%</a:t>
            </a:r>
          </a:p>
          <a:p>
            <a:pPr marL="457200" lvl="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457200" lvl="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Performance </a:t>
            </a:r>
            <a:r>
              <a:rPr lang="en-US" sz="1600" dirty="0"/>
              <a:t>after adding predicted probabilities from logistic regression</a:t>
            </a:r>
            <a:r>
              <a:rPr lang="en" sz="1600" dirty="0" smtClean="0"/>
              <a:t>:</a:t>
            </a:r>
            <a:endParaRPr lang="en" sz="1600" dirty="0"/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Accuracy: 	</a:t>
            </a:r>
            <a:r>
              <a:rPr lang="en-US" sz="1600" b="1" dirty="0">
                <a:solidFill>
                  <a:srgbClr val="980000"/>
                </a:solidFill>
              </a:rPr>
              <a:t>83%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True positive rate:	92%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False positive rate: 	13%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4832399" y="1014456"/>
            <a:ext cx="4188757" cy="45880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u="sng" dirty="0"/>
              <a:t>Shuffled Train and Test data:</a:t>
            </a:r>
          </a:p>
          <a:p>
            <a:pPr marL="457200" lvl="0" indent="-330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95959"/>
                </a:solidFill>
              </a:rPr>
              <a:t>Performance on original features</a:t>
            </a:r>
            <a:r>
              <a:rPr lang="en" sz="1600" dirty="0"/>
              <a:t>: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Accuracy:		</a:t>
            </a:r>
            <a:r>
              <a:rPr lang="en-US" sz="1600" b="1" dirty="0">
                <a:solidFill>
                  <a:srgbClr val="980000"/>
                </a:solidFill>
              </a:rPr>
              <a:t>90%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True positive rate:	90%</a:t>
            </a:r>
          </a:p>
          <a:p>
            <a:pPr marL="914400" lvl="1" indent="-3302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False positive rate: 	25%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3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699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Model </a:t>
            </a:r>
            <a:r>
              <a:rPr lang="en" dirty="0"/>
              <a:t>Comparison</a:t>
            </a:r>
          </a:p>
        </p:txBody>
      </p:sp>
      <p:pic>
        <p:nvPicPr>
          <p:cNvPr id="235" name="Shape 235" descr="Models_Compa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08832"/>
            <a:ext cx="6442357" cy="523846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6754057" y="5561028"/>
            <a:ext cx="2267100" cy="49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b="1" u="sng" dirty="0"/>
              <a:t>Note:</a:t>
            </a:r>
          </a:p>
          <a:p>
            <a:pPr lvl="0">
              <a:spcBef>
                <a:spcPts val="0"/>
              </a:spcBef>
              <a:buNone/>
            </a:pPr>
            <a:r>
              <a:rPr lang="en" sz="800" dirty="0"/>
              <a:t>TPR: True Positive Rate (higher is better)</a:t>
            </a:r>
          </a:p>
          <a:p>
            <a:pPr lvl="0">
              <a:spcBef>
                <a:spcPts val="0"/>
              </a:spcBef>
              <a:buNone/>
            </a:pPr>
            <a:r>
              <a:rPr lang="en" sz="800" dirty="0"/>
              <a:t>FPR: False </a:t>
            </a:r>
            <a:r>
              <a:rPr lang="en" sz="800" dirty="0">
                <a:solidFill>
                  <a:schemeClr val="dk1"/>
                </a:solidFill>
              </a:rPr>
              <a:t>Positive Rate (lower is better)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71800" y="182405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smtClean="0"/>
              <a:t>Introduction</a:t>
            </a:r>
            <a:endParaRPr lang="en" sz="3000"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71800" y="803030"/>
            <a:ext cx="8600400" cy="5023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u="sng" smtClean="0">
                <a:solidFill>
                  <a:srgbClr val="000000"/>
                </a:solidFill>
                <a:highlight>
                  <a:srgbClr val="FFFFFF"/>
                </a:highlight>
              </a:rPr>
              <a:t>Task</a:t>
            </a:r>
            <a:r>
              <a:rPr lang="en" sz="160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smtClean="0">
                <a:solidFill>
                  <a:srgbClr val="000000"/>
                </a:solidFill>
                <a:highlight>
                  <a:srgbClr val="FFFFFF"/>
                </a:highlight>
              </a:rPr>
              <a:t>Build a predictive model capable of distinguishing between benign and malicious network connections (i.e. network attacks)</a:t>
            </a:r>
          </a:p>
          <a:p>
            <a:pPr marL="457200" lvl="0" indent="-330200"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smtClean="0">
                <a:solidFill>
                  <a:srgbClr val="000000"/>
                </a:solidFill>
                <a:highlight>
                  <a:srgbClr val="FFFFFF"/>
                </a:highlight>
              </a:rPr>
              <a:t>Balance model accuracy with interpretability and resource consumption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b="1" u="sng" smtClean="0">
                <a:solidFill>
                  <a:srgbClr val="000000"/>
                </a:solidFill>
                <a:highlight>
                  <a:srgbClr val="FFFFFF"/>
                </a:highlight>
              </a:rPr>
              <a:t>Background</a:t>
            </a:r>
            <a:r>
              <a:rPr lang="en" sz="1600" smtClean="0">
                <a:solidFill>
                  <a:srgbClr val="000000"/>
                </a:solidFill>
                <a:highlight>
                  <a:srgbClr val="FFFFFF"/>
                </a:highlight>
              </a:rPr>
              <a:t>:  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smtClean="0">
                <a:solidFill>
                  <a:srgbClr val="000000"/>
                </a:solidFill>
                <a:highlight>
                  <a:srgbClr val="FFFFFF"/>
                </a:highlight>
              </a:rPr>
              <a:t>MIT’s Lincoln Laboratory set up an environment to acquire nine weeks of raw TCP dump data for a local-area network (LAN) simulating a typical U.S. Air Force LAN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400" smtClean="0">
                <a:solidFill>
                  <a:srgbClr val="000000"/>
                </a:solidFill>
                <a:highlight>
                  <a:srgbClr val="FFFFFF"/>
                </a:highlight>
              </a:rPr>
              <a:t>They operated the LAN as if it were a true Air Force environment, but peppered it with attacks falling into four main categories: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b="1" smtClean="0">
                <a:solidFill>
                  <a:srgbClr val="000000"/>
                </a:solidFill>
                <a:highlight>
                  <a:srgbClr val="FFFFFF"/>
                </a:highlight>
              </a:rPr>
              <a:t>DOS</a:t>
            </a:r>
            <a:r>
              <a:rPr lang="en" smtClean="0">
                <a:solidFill>
                  <a:srgbClr val="000000"/>
                </a:solidFill>
                <a:highlight>
                  <a:srgbClr val="FFFFFF"/>
                </a:highlight>
              </a:rPr>
              <a:t>: Denial of Service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b="1" smtClean="0">
                <a:solidFill>
                  <a:srgbClr val="000000"/>
                </a:solidFill>
                <a:highlight>
                  <a:srgbClr val="FFFFFF"/>
                </a:highlight>
              </a:rPr>
              <a:t>R2L</a:t>
            </a:r>
            <a:r>
              <a:rPr lang="en" smtClean="0">
                <a:solidFill>
                  <a:srgbClr val="000000"/>
                </a:solidFill>
                <a:highlight>
                  <a:srgbClr val="FFFFFF"/>
                </a:highlight>
              </a:rPr>
              <a:t>: Remote to Local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b="1" smtClean="0">
                <a:solidFill>
                  <a:srgbClr val="000000"/>
                </a:solidFill>
                <a:highlight>
                  <a:srgbClr val="FFFFFF"/>
                </a:highlight>
              </a:rPr>
              <a:t>U2R</a:t>
            </a:r>
            <a:r>
              <a:rPr lang="en" smtClean="0">
                <a:solidFill>
                  <a:srgbClr val="000000"/>
                </a:solidFill>
                <a:highlight>
                  <a:srgbClr val="FFFFFF"/>
                </a:highlight>
              </a:rPr>
              <a:t>: User to Root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b="1" smtClean="0">
                <a:solidFill>
                  <a:srgbClr val="000000"/>
                </a:solidFill>
                <a:highlight>
                  <a:srgbClr val="FFFFFF"/>
                </a:highlight>
              </a:rPr>
              <a:t>Probing</a:t>
            </a:r>
            <a:r>
              <a:rPr lang="en-US" b="1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mtClean="0">
                <a:solidFill>
                  <a:srgbClr val="000000"/>
                </a:solidFill>
                <a:highlight>
                  <a:srgbClr val="FFFFFF"/>
                </a:highlight>
              </a:rPr>
              <a:t>Surveillance 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r>
              <a:rPr lang="en" sz="800" smtClean="0">
                <a:solidFill>
                  <a:srgbClr val="000000"/>
                </a:solidFill>
                <a:highlight>
                  <a:srgbClr val="FFFFFF"/>
                </a:highlight>
              </a:rPr>
              <a:t>The data used for this analysis was provided by the Information Security Centre of Excellence (ISCX): </a:t>
            </a:r>
            <a:r>
              <a:rPr lang="en" sz="800" u="sng" smtClean="0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http://www.unb.ca/research/iscx/dataset/iscx-NSL-KDD-dataset.html</a:t>
            </a:r>
            <a:r>
              <a:rPr lang="en" sz="80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4294967295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/>
              <a:t>After shuffling training and test datasets, all models perform dramatically </a:t>
            </a:r>
            <a:r>
              <a:rPr lang="en" dirty="0" smtClean="0"/>
              <a:t>better. </a:t>
            </a:r>
            <a:r>
              <a:rPr lang="en" dirty="0"/>
              <a:t>However, this approach is flawed as new, unknown attacks are routinely encountered in real-world </a:t>
            </a:r>
            <a:r>
              <a:rPr lang="en" dirty="0" smtClean="0"/>
              <a:t>scenarios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AutoNum type="arabicPeriod"/>
            </a:pPr>
            <a:endParaRPr lang="en-US" dirty="0" smtClean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Basic </a:t>
            </a:r>
            <a:r>
              <a:rPr lang="en" dirty="0"/>
              <a:t>PCC and naive Bayes models outperform others used in this analysis, especially when new attack patterns are not present in the training </a:t>
            </a:r>
            <a:r>
              <a:rPr lang="en" dirty="0" smtClean="0"/>
              <a:t>dataset</a:t>
            </a:r>
            <a:endParaRPr lang="en-US" dirty="0" smtClean="0"/>
          </a:p>
          <a:p>
            <a:pPr marL="457200" lvl="0" indent="-228600" rtl="0">
              <a:spcBef>
                <a:spcPts val="0"/>
              </a:spcBef>
              <a:buAutoNum type="arabicPeriod"/>
            </a:pPr>
            <a:endParaRPr lang="en" dirty="0"/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 dirty="0" smtClean="0"/>
              <a:t>Further </a:t>
            </a:r>
            <a:r>
              <a:rPr lang="en" dirty="0"/>
              <a:t>development of PCC and naive Bayes models could lead to even better model performance for anomaly detection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Conclusion</a:t>
            </a:r>
            <a:endParaRPr lang="en" dirty="0"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Appendices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 - PCC Feature Clustering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43" y="1356875"/>
            <a:ext cx="7824006" cy="5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 - Network attack types</a:t>
            </a:r>
          </a:p>
        </p:txBody>
      </p:sp>
      <p:pic>
        <p:nvPicPr>
          <p:cNvPr id="263" name="Shape 263" descr="Screen Shot 2016-06-26 at 9.17.5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525" y="1286550"/>
            <a:ext cx="5736474" cy="540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Appendix - List of features  </a:t>
            </a:r>
          </a:p>
        </p:txBody>
      </p:sp>
      <p:pic>
        <p:nvPicPr>
          <p:cNvPr id="271" name="Shape 271" descr="Screen Shot 2016-06-26 at 9.18.3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149" y="1584900"/>
            <a:ext cx="4751723" cy="353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 descr="Screen Shot 2016-06-26 at 9.18.42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149" y="5123199"/>
            <a:ext cx="4839925" cy="1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 descr="Screen Shot 2016-06-26 at 9.18.25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00" y="1282324"/>
            <a:ext cx="4138874" cy="46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 - Type of features </a:t>
            </a:r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499" y="1691375"/>
            <a:ext cx="2979700" cy="498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Appendix - Training </a:t>
            </a:r>
            <a:r>
              <a:rPr lang="en-US" dirty="0" smtClean="0"/>
              <a:t>and Test Variables</a:t>
            </a:r>
            <a:endParaRPr dirty="0"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sp>
        <p:nvSpPr>
          <p:cNvPr id="288" name="Shape 288"/>
          <p:cNvSpPr txBox="1">
            <a:spLocks noGrp="1"/>
          </p:cNvSpPr>
          <p:nvPr>
            <p:ph type="body" idx="4294967295"/>
          </p:nvPr>
        </p:nvSpPr>
        <p:spPr>
          <a:xfrm>
            <a:off x="1206150" y="1960427"/>
            <a:ext cx="13794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</a:t>
            </a:r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2394149"/>
            <a:ext cx="2898925" cy="321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484" y="2394149"/>
            <a:ext cx="2325737" cy="360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>
            <a:spLocks noGrp="1"/>
          </p:cNvSpPr>
          <p:nvPr>
            <p:ph type="body" idx="4294967295"/>
          </p:nvPr>
        </p:nvSpPr>
        <p:spPr>
          <a:xfrm>
            <a:off x="5518337" y="1888052"/>
            <a:ext cx="1379400" cy="50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Appendix - PCA </a:t>
            </a:r>
            <a:r>
              <a:rPr lang="en" dirty="0" smtClean="0"/>
              <a:t>eigenvectors</a:t>
            </a:r>
            <a:endParaRPr lang="en"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329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We conducted Principal Component Analysis on the continuous variables in the training dataset:</a:t>
            </a:r>
          </a:p>
        </p:txBody>
      </p:sp>
      <p:pic>
        <p:nvPicPr>
          <p:cNvPr id="298" name="Shape 298" descr="img_Train scre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290" y="1866525"/>
            <a:ext cx="7288307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2468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Appendix - Confusion Matrix Reference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931850" y="6135050"/>
            <a:ext cx="1340100" cy="40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Source</a:t>
            </a:r>
            <a:r>
              <a:rPr lang="en" sz="1000"/>
              <a:t>.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587" y="2013099"/>
            <a:ext cx="8020824" cy="32929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00557" y="2402851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200"/>
              <a:t>Data Exploration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777664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b="1" u="sng" dirty="0">
                <a:solidFill>
                  <a:srgbClr val="000000"/>
                </a:solidFill>
                <a:latin typeface="+mj-lt"/>
              </a:rPr>
              <a:t>Data size: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+mj-lt"/>
              </a:rPr>
              <a:t>41 features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125,973 connections in Train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22,543 connections in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b="1" u="sng" dirty="0">
                <a:solidFill>
                  <a:srgbClr val="000000"/>
                </a:solidFill>
                <a:latin typeface="+mj-lt"/>
              </a:rPr>
              <a:t>Connection types: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Train data has </a:t>
            </a:r>
            <a:r>
              <a:rPr lang="en" sz="1200" b="1" dirty="0">
                <a:solidFill>
                  <a:srgbClr val="000000"/>
                </a:solidFill>
                <a:latin typeface="+mj-lt"/>
              </a:rPr>
              <a:t>46.5%</a:t>
            </a:r>
            <a:r>
              <a:rPr lang="en" sz="1200" dirty="0">
                <a:solidFill>
                  <a:srgbClr val="000000"/>
                </a:solidFill>
                <a:latin typeface="+mj-lt"/>
              </a:rPr>
              <a:t> malicious connections (</a:t>
            </a:r>
            <a:r>
              <a:rPr lang="en" sz="1200" dirty="0" err="1" smtClean="0">
                <a:solidFill>
                  <a:srgbClr val="000000"/>
                </a:solidFill>
                <a:latin typeface="+mj-lt"/>
              </a:rPr>
              <a:t>i.e</a:t>
            </a:r>
            <a:r>
              <a:rPr lang="en-US" sz="1200" dirty="0">
                <a:solidFill>
                  <a:srgbClr val="000000"/>
                </a:solidFill>
                <a:latin typeface="+mj-lt"/>
              </a:rPr>
              <a:t>.</a:t>
            </a:r>
            <a:r>
              <a:rPr lang="en" sz="12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" sz="1200" dirty="0">
                <a:solidFill>
                  <a:srgbClr val="000000"/>
                </a:solidFill>
                <a:latin typeface="+mj-lt"/>
              </a:rPr>
              <a:t>attacks) and </a:t>
            </a:r>
            <a:r>
              <a:rPr lang="en" sz="1200" b="1" dirty="0">
                <a:solidFill>
                  <a:srgbClr val="000000"/>
                </a:solidFill>
                <a:latin typeface="+mj-lt"/>
              </a:rPr>
              <a:t>53.5%</a:t>
            </a:r>
            <a:r>
              <a:rPr lang="en" sz="1200" dirty="0">
                <a:solidFill>
                  <a:srgbClr val="000000"/>
                </a:solidFill>
                <a:latin typeface="+mj-lt"/>
              </a:rPr>
              <a:t> normal connections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We are interested in classifying connections as either </a:t>
            </a:r>
            <a:r>
              <a:rPr lang="en" sz="1200" b="1" dirty="0">
                <a:solidFill>
                  <a:srgbClr val="000000"/>
                </a:solidFill>
                <a:latin typeface="+mj-lt"/>
              </a:rPr>
              <a:t>normal (0) </a:t>
            </a:r>
            <a:r>
              <a:rPr lang="en" sz="1200" dirty="0">
                <a:solidFill>
                  <a:srgbClr val="000000"/>
                </a:solidFill>
                <a:latin typeface="+mj-lt"/>
              </a:rPr>
              <a:t>or</a:t>
            </a:r>
            <a:r>
              <a:rPr lang="en" sz="1200" b="1" dirty="0">
                <a:solidFill>
                  <a:srgbClr val="000000"/>
                </a:solidFill>
                <a:latin typeface="+mj-lt"/>
              </a:rPr>
              <a:t> abnormal (1)</a:t>
            </a:r>
            <a:r>
              <a:rPr lang="en" sz="1200" dirty="0">
                <a:solidFill>
                  <a:srgbClr val="000000"/>
                </a:solidFill>
                <a:latin typeface="+mj-lt"/>
              </a:rPr>
              <a:t>, and not specific attack types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b="1" u="sng" dirty="0">
                <a:solidFill>
                  <a:srgbClr val="000000"/>
                </a:solidFill>
                <a:latin typeface="+mj-lt"/>
              </a:rPr>
              <a:t>Features summary</a:t>
            </a:r>
            <a:r>
              <a:rPr lang="en" sz="1200" b="1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6 Binary (e.g. </a:t>
            </a:r>
            <a:r>
              <a:rPr lang="en" sz="1200" i="1" dirty="0" err="1">
                <a:solidFill>
                  <a:srgbClr val="000000"/>
                </a:solidFill>
                <a:latin typeface="+mj-lt"/>
              </a:rPr>
              <a:t>is_host_login</a:t>
            </a:r>
            <a:r>
              <a:rPr lang="en" sz="12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457200" lvl="0" indent="-3175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3 Nominal/Character (</a:t>
            </a:r>
            <a:r>
              <a:rPr lang="en" sz="1200" i="1" dirty="0" err="1">
                <a:solidFill>
                  <a:srgbClr val="000000"/>
                </a:solidFill>
                <a:latin typeface="+mj-lt"/>
              </a:rPr>
              <a:t>protocol_type</a:t>
            </a:r>
            <a:r>
              <a:rPr lang="en" sz="1200" dirty="0">
                <a:solidFill>
                  <a:srgbClr val="000000"/>
                </a:solidFill>
                <a:latin typeface="+mj-lt"/>
              </a:rPr>
              <a:t>, service, flag)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32 Continuous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200" b="1" u="sng" dirty="0">
                <a:solidFill>
                  <a:srgbClr val="000000"/>
                </a:solidFill>
                <a:latin typeface="+mj-lt"/>
              </a:rPr>
              <a:t>High level categories of variables: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Basic features of individual TCP connections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Content features within a connection suggested by domain knowledge</a:t>
            </a: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" sz="1200" dirty="0">
                <a:solidFill>
                  <a:srgbClr val="000000"/>
                </a:solidFill>
                <a:latin typeface="+mj-lt"/>
              </a:rPr>
              <a:t>Traffic features computed using a two-second time window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146417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About the data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226207" y="7932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Initial data exploration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119" y="799049"/>
            <a:ext cx="4167756" cy="56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799049"/>
            <a:ext cx="4088525" cy="287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96671"/>
            <a:ext cx="4329199" cy="304931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 descr="img_Train No Bin VFM Dim 1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25" y="1304200"/>
            <a:ext cx="7894252" cy="50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26207" y="177062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PCA on continuous variables</a:t>
            </a:r>
          </a:p>
        </p:txBody>
      </p:sp>
      <p:sp>
        <p:nvSpPr>
          <p:cNvPr id="91" name="Shape 91"/>
          <p:cNvSpPr/>
          <p:nvPr/>
        </p:nvSpPr>
        <p:spPr>
          <a:xfrm>
            <a:off x="3528100" y="1744924"/>
            <a:ext cx="2503800" cy="4533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5259125" y="4150625"/>
            <a:ext cx="2603100" cy="5418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900491" y="4122666"/>
            <a:ext cx="2725200" cy="5418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060925" y="3412250"/>
            <a:ext cx="1665000" cy="4032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628850" y="2520952"/>
            <a:ext cx="1295100" cy="541800"/>
          </a:xfrm>
          <a:prstGeom prst="ellipse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6117150" y="1783875"/>
            <a:ext cx="2074500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REJ TCP errors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5906600" y="2551375"/>
            <a:ext cx="2206800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Connections to different services for same hosts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6680050" y="3349600"/>
            <a:ext cx="1856100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Count of connections between same hosts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449239" y="4616227"/>
            <a:ext cx="2285099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SYN TCP errors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572450" y="4626350"/>
            <a:ext cx="1986000" cy="3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FF"/>
                </a:solidFill>
              </a:rPr>
              <a:t>Connections to same services for same hosts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26207" y="121688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K-Means Clustering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226207" y="885188"/>
            <a:ext cx="8520600" cy="46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Approach: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Connections were labeled based on the 4 attack types, including normal connections, and are clustered based on commonalities amongst shared features.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Goal is to </a:t>
            </a:r>
            <a:r>
              <a:rPr lang="en" sz="1200" dirty="0">
                <a:solidFill>
                  <a:schemeClr val="dk1"/>
                </a:solidFill>
              </a:rPr>
              <a:t>perceive real-world attack patterns or scenarios through a clustering-based approach.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Cluster Description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(30 Clusters, arbitrary thresholds)</a:t>
            </a:r>
            <a:r>
              <a:rPr lang="en" sz="1200" b="1" dirty="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Normal is the dominant label (&gt;60%) along with </a:t>
            </a:r>
            <a:r>
              <a:rPr lang="en" sz="1200" dirty="0">
                <a:solidFill>
                  <a:schemeClr val="dk1"/>
                </a:solidFill>
              </a:rPr>
              <a:t>heterogeneous attack types (5 clusters)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Normal dominance (&gt;95%) (10 clusters)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Heterogeneous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attack types, where normal is negligible (0-6%) (12 clusters)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 smtClean="0">
                <a:solidFill>
                  <a:schemeClr val="dk1"/>
                </a:solidFill>
              </a:rPr>
              <a:t>Heterogeneous </a:t>
            </a:r>
            <a:r>
              <a:rPr lang="en" sz="1200" dirty="0" smtClean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attack types where Normal is non-dominant (&gt;6%) (2 clusters)</a:t>
            </a:r>
          </a:p>
          <a:p>
            <a:pPr lv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</a:rPr>
              <a:t>Objective</a:t>
            </a:r>
            <a:r>
              <a:rPr lang="en" sz="1200" dirty="0">
                <a:solidFill>
                  <a:schemeClr val="dk1"/>
                </a:solidFill>
              </a:rPr>
              <a:t>: Desired algorithm should be able to classify malicious attacks successfully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>
                <a:solidFill>
                  <a:schemeClr val="dk1"/>
                </a:solidFill>
              </a:rPr>
              <a:t>Algorithm likely able to detect abnormal connections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>
                <a:solidFill>
                  <a:schemeClr val="dk1"/>
                </a:solidFill>
              </a:rPr>
              <a:t>More difficult for algorithm to identify a very small population of attacks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>
                <a:solidFill>
                  <a:schemeClr val="dk1"/>
                </a:solidFill>
              </a:rPr>
              <a:t>Clusters contain mostly attacks; very small amount of normal connections risk misclassification</a:t>
            </a:r>
          </a:p>
          <a:p>
            <a:pPr marL="457200" lvl="0" indent="-304800" rtl="0">
              <a:spcBef>
                <a:spcPts val="0"/>
              </a:spcBef>
              <a:buClr>
                <a:schemeClr val="dk1"/>
              </a:buClr>
              <a:buSzPct val="100000"/>
              <a:buAutoNum type="arabicParenR"/>
            </a:pPr>
            <a:r>
              <a:rPr lang="en" sz="1200" dirty="0">
                <a:solidFill>
                  <a:schemeClr val="dk1"/>
                </a:solidFill>
              </a:rPr>
              <a:t>Greater number of normal connections could be misclassified in these clusters</a:t>
            </a:r>
          </a:p>
          <a:p>
            <a:pPr lvl="0" rtl="0">
              <a:spcBef>
                <a:spcPts val="0"/>
              </a:spcBef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dk1"/>
                </a:solidFill>
              </a:rPr>
              <a:t>*</a:t>
            </a:r>
            <a:r>
              <a:rPr lang="en" sz="1200" dirty="0" smtClean="0">
                <a:solidFill>
                  <a:schemeClr val="dk1"/>
                </a:solidFill>
              </a:rPr>
              <a:t>Heterogeneous </a:t>
            </a:r>
            <a:r>
              <a:rPr lang="en" sz="1200" dirty="0">
                <a:solidFill>
                  <a:schemeClr val="dk1"/>
                </a:solidFill>
              </a:rPr>
              <a:t>(Probe, DOS, r2l)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/>
              <a:t>Predictive Modeling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737899" y="4045639"/>
            <a:ext cx="4283257" cy="215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b="1" dirty="0"/>
              <a:t>Model performance: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" b="1" dirty="0">
                <a:solidFill>
                  <a:srgbClr val="980000"/>
                </a:solidFill>
              </a:rPr>
              <a:t>69.78% accuracy in test vs 94.48% in train!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48.35% true positive rate</a:t>
            </a:r>
          </a:p>
          <a:p>
            <a:pPr marL="914400" lvl="1" indent="-317500" rtl="0">
              <a:spcBef>
                <a:spcPts val="0"/>
              </a:spcBef>
              <a:spcAft>
                <a:spcPts val="60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1.89% false positive rate</a:t>
            </a:r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b="1" dirty="0" smtClean="0">
              <a:solidFill>
                <a:srgbClr val="980000"/>
              </a:solidFill>
            </a:endParaRPr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>
                <a:solidFill>
                  <a:srgbClr val="980000"/>
                </a:solidFill>
              </a:rPr>
              <a:t>Why </a:t>
            </a:r>
            <a:r>
              <a:rPr lang="en" b="1" dirty="0">
                <a:solidFill>
                  <a:srgbClr val="980000"/>
                </a:solidFill>
              </a:rPr>
              <a:t>such a large </a:t>
            </a:r>
            <a:r>
              <a:rPr lang="en" b="1" dirty="0" smtClean="0">
                <a:solidFill>
                  <a:srgbClr val="980000"/>
                </a:solidFill>
              </a:rPr>
              <a:t>discrepancy</a:t>
            </a:r>
            <a:r>
              <a:rPr lang="en" b="1" dirty="0">
                <a:solidFill>
                  <a:srgbClr val="980000"/>
                </a:solidFill>
              </a:rPr>
              <a:t> </a:t>
            </a:r>
            <a:r>
              <a:rPr lang="en" b="1" dirty="0" smtClean="0">
                <a:solidFill>
                  <a:srgbClr val="980000"/>
                </a:solidFill>
              </a:rPr>
              <a:t>in </a:t>
            </a:r>
            <a:br>
              <a:rPr lang="en" b="1" dirty="0" smtClean="0">
                <a:solidFill>
                  <a:srgbClr val="980000"/>
                </a:solidFill>
              </a:rPr>
            </a:br>
            <a:r>
              <a:rPr lang="en" b="1" dirty="0" smtClean="0">
                <a:solidFill>
                  <a:srgbClr val="980000"/>
                </a:solidFill>
              </a:rPr>
              <a:t>train </a:t>
            </a:r>
            <a:r>
              <a:rPr lang="en" b="1" dirty="0">
                <a:solidFill>
                  <a:srgbClr val="980000"/>
                </a:solidFill>
              </a:rPr>
              <a:t>vs test accuracy?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-17024" y="1073416"/>
            <a:ext cx="5093117" cy="34856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b="1" dirty="0"/>
              <a:t>Split Train 70%/30% then 10-fold CV for lambda: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26207" y="12717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Logistic Regression with Lasso penalty</a:t>
            </a:r>
          </a:p>
        </p:txBody>
      </p:sp>
      <p:pic>
        <p:nvPicPr>
          <p:cNvPr id="122" name="Shape 122" descr="2-error by lamb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86" y="1491707"/>
            <a:ext cx="3804375" cy="243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3-summary perform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900" y="1451416"/>
            <a:ext cx="3999900" cy="255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375" y="4393802"/>
            <a:ext cx="2547125" cy="19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5348839" y="3723845"/>
            <a:ext cx="4227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12</a:t>
            </a:r>
          </a:p>
        </p:txBody>
      </p:sp>
      <p:cxnSp>
        <p:nvCxnSpPr>
          <p:cNvPr id="126" name="Shape 126"/>
          <p:cNvCxnSpPr/>
          <p:nvPr/>
        </p:nvCxnSpPr>
        <p:spPr>
          <a:xfrm>
            <a:off x="3182643" y="1894154"/>
            <a:ext cx="0" cy="15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3037357" y="3391517"/>
            <a:ext cx="422699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dirty="0">
                <a:solidFill>
                  <a:srgbClr val="980000"/>
                </a:solidFill>
              </a:rPr>
              <a:t>-3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3024138" y="1689715"/>
            <a:ext cx="4227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12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-17024" y="4045639"/>
            <a:ext cx="3905400" cy="3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 charset="0"/>
              <a:buChar char="•"/>
            </a:pPr>
            <a:r>
              <a:rPr lang="en" b="1" dirty="0">
                <a:solidFill>
                  <a:schemeClr val="dk2"/>
                </a:solidFill>
              </a:rPr>
              <a:t>Retained features and coefficients: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737900" y="1073417"/>
            <a:ext cx="3905400" cy="3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" b="1" dirty="0"/>
              <a:t>Balance accuracy and complexity: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1946</Words>
  <Application>Microsoft Office PowerPoint</Application>
  <PresentationFormat>On-screen Show (4:3)</PresentationFormat>
  <Paragraphs>302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 New</vt:lpstr>
      <vt:lpstr>Wingdings</vt:lpstr>
      <vt:lpstr>simple-light-2</vt:lpstr>
      <vt:lpstr>  Network Intrusion Detection</vt:lpstr>
      <vt:lpstr>Introduction</vt:lpstr>
      <vt:lpstr>Data Exploration</vt:lpstr>
      <vt:lpstr>About the data</vt:lpstr>
      <vt:lpstr>Initial data exploration</vt:lpstr>
      <vt:lpstr>PCA on continuous variables</vt:lpstr>
      <vt:lpstr>K-Means Clustering  </vt:lpstr>
      <vt:lpstr>Predictive Modeling</vt:lpstr>
      <vt:lpstr>Logistic Regression with Lasso penalty</vt:lpstr>
      <vt:lpstr>Logistic Regression with Lasso penalty - Shuffled</vt:lpstr>
      <vt:lpstr>Naive Bayes</vt:lpstr>
      <vt:lpstr>Random Forest</vt:lpstr>
      <vt:lpstr>Random Forest - Variable Importance</vt:lpstr>
      <vt:lpstr>Xgboost</vt:lpstr>
      <vt:lpstr>Adaboost</vt:lpstr>
      <vt:lpstr>Train vs Test Data</vt:lpstr>
      <vt:lpstr>Principal Component Classifier (supervised learning)</vt:lpstr>
      <vt:lpstr>Principal Component Classifier Results</vt:lpstr>
      <vt:lpstr>Model Comparison</vt:lpstr>
      <vt:lpstr>Conclusion</vt:lpstr>
      <vt:lpstr>Appendices</vt:lpstr>
      <vt:lpstr>Appendix - PCC Feature Clustering</vt:lpstr>
      <vt:lpstr>Appendix - Network attack types</vt:lpstr>
      <vt:lpstr>Appendix - List of features  </vt:lpstr>
      <vt:lpstr>Appendix - Type of features </vt:lpstr>
      <vt:lpstr>Appendix - Training and Test Variables</vt:lpstr>
      <vt:lpstr>Appendix - PCA eigenvectors</vt:lpstr>
      <vt:lpstr>Appendix - Confusion Matrix 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Network Intrusion Detection</dc:title>
  <cp:lastModifiedBy>Ho Fai Wong</cp:lastModifiedBy>
  <cp:revision>58</cp:revision>
  <dcterms:modified xsi:type="dcterms:W3CDTF">2016-06-27T02:59:02Z</dcterms:modified>
</cp:coreProperties>
</file>