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278" r:id="rId3"/>
    <p:sldId id="274" r:id="rId4"/>
    <p:sldId id="281" r:id="rId5"/>
    <p:sldId id="279" r:id="rId6"/>
    <p:sldId id="283" r:id="rId7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ferb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7575"/>
    <a:srgbClr val="FDFDE8"/>
    <a:srgbClr val="7794AE"/>
    <a:srgbClr val="8CD3E4"/>
    <a:srgbClr val="F4D790"/>
    <a:srgbClr val="F7C5C1"/>
    <a:srgbClr val="F7E2A7"/>
    <a:srgbClr val="F5DA90"/>
    <a:srgbClr val="A2D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3302" autoAdjust="0"/>
    <p:restoredTop sz="82286" autoAdjust="0"/>
  </p:normalViewPr>
  <p:slideViewPr>
    <p:cSldViewPr snapToGrid="0">
      <p:cViewPr>
        <p:scale>
          <a:sx n="70" d="100"/>
          <a:sy n="70" d="100"/>
        </p:scale>
        <p:origin x="-1812" y="-570"/>
      </p:cViewPr>
      <p:guideLst>
        <p:guide orient="horz" pos="1572"/>
        <p:guide pos="1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FDB92-9682-402F-ABC9-068F6C9E56E1}" type="datetimeFigureOut">
              <a:rPr lang="de-AT" smtClean="0"/>
              <a:t>09.01.2019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7117C-868A-40AE-881A-E9D2B8C1BD1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66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Template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visualization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occupational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profile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specified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DACUM </a:t>
            </a:r>
            <a:r>
              <a:rPr lang="de-AT" baseline="0" dirty="0" err="1" smtClean="0"/>
              <a:t>workshop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117C-868A-40AE-881A-E9D2B8C1BD18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304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AD-939A-4EB3-895F-7A9BF59AC757}" type="datetime1">
              <a:rPr lang="de-AT" smtClean="0"/>
              <a:t>09.01.2019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394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66D1-7EA7-4FCA-BDBC-0815CE912C34}" type="datetime1">
              <a:rPr lang="de-AT" smtClean="0"/>
              <a:t>09.01.2019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82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1964-F6AA-485E-A79E-28878ED1BFB5}" type="datetime1">
              <a:rPr lang="de-AT" smtClean="0"/>
              <a:t>09.01.2019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624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B197-44A4-407C-B54E-A51968CC3EFE}" type="datetime1">
              <a:rPr lang="de-AT" smtClean="0"/>
              <a:t>09.01.2019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661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648-5F5F-40FB-B5CC-4EEE2945FF8E}" type="datetime1">
              <a:rPr lang="de-AT" smtClean="0"/>
              <a:t>09.01.2019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63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747-F16F-4BE9-971B-C877801155B1}" type="datetime1">
              <a:rPr lang="de-AT" smtClean="0"/>
              <a:t>09.01.2019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52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511B-7FE4-4C4E-A216-A17708DF8316}" type="datetime1">
              <a:rPr lang="de-AT" smtClean="0"/>
              <a:t>09.01.2019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19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1F34-76C1-49FD-B318-EC81DC73CCF7}" type="datetime1">
              <a:rPr lang="de-AT" smtClean="0"/>
              <a:t>09.01.2019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0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46E3-2BEA-44C4-8F9B-8EE88DA5F842}" type="datetime1">
              <a:rPr lang="de-AT" smtClean="0"/>
              <a:t>09.01.2019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888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8D3B-E304-4A74-B446-F2014CED21EB}" type="datetime1">
              <a:rPr lang="de-AT" smtClean="0"/>
              <a:t>09.01.2019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56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8B35-B3A2-48CB-A98A-5927EC605501}" type="datetime1">
              <a:rPr lang="de-AT" smtClean="0"/>
              <a:t>09.01.2019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4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B415-315D-4C75-9C99-6469163E57D2}" type="datetime1">
              <a:rPr lang="de-AT" smtClean="0"/>
              <a:t>09.01.2019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8F09-D780-46AA-A0C3-0BA73CD1FE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1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Templates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exercise</a:t>
            </a:r>
            <a:r>
              <a:rPr lang="de-AT" dirty="0" smtClean="0"/>
              <a:t> on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occupational</a:t>
            </a:r>
            <a:r>
              <a:rPr lang="de-AT" dirty="0" smtClean="0"/>
              <a:t> </a:t>
            </a:r>
            <a:r>
              <a:rPr lang="de-AT" dirty="0" err="1" smtClean="0"/>
              <a:t>profiles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Occupational</a:t>
            </a:r>
            <a:r>
              <a:rPr lang="de-AT" dirty="0" smtClean="0"/>
              <a:t> </a:t>
            </a:r>
            <a:r>
              <a:rPr lang="de-AT" dirty="0" err="1" smtClean="0"/>
              <a:t>profile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result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DACUM </a:t>
            </a:r>
            <a:r>
              <a:rPr lang="de-AT" dirty="0" err="1" smtClean="0"/>
              <a:t>workshop</a:t>
            </a:r>
            <a:endParaRPr lang="de-AT" dirty="0"/>
          </a:p>
          <a:p>
            <a:r>
              <a:rPr lang="de-AT" dirty="0" smtClean="0"/>
              <a:t>Mapping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skill</a:t>
            </a:r>
            <a:r>
              <a:rPr lang="de-AT" dirty="0" smtClean="0"/>
              <a:t> </a:t>
            </a:r>
            <a:r>
              <a:rPr lang="de-AT" dirty="0" err="1" smtClean="0"/>
              <a:t>levels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profile</a:t>
            </a:r>
            <a:endParaRPr lang="de-AT" dirty="0" smtClean="0"/>
          </a:p>
          <a:p>
            <a:r>
              <a:rPr lang="de-AT" dirty="0" smtClean="0"/>
              <a:t>Mapping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trends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profile</a:t>
            </a:r>
            <a:r>
              <a:rPr lang="de-AT" dirty="0" smtClean="0"/>
              <a:t> (optional)</a:t>
            </a:r>
          </a:p>
          <a:p>
            <a:r>
              <a:rPr lang="de-AT" dirty="0" smtClean="0"/>
              <a:t>Integration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skill</a:t>
            </a:r>
            <a:r>
              <a:rPr lang="de-AT" dirty="0" smtClean="0"/>
              <a:t> </a:t>
            </a:r>
            <a:r>
              <a:rPr lang="de-AT" dirty="0" err="1" smtClean="0"/>
              <a:t>levels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trends</a:t>
            </a:r>
            <a:r>
              <a:rPr lang="de-AT" dirty="0" smtClean="0"/>
              <a:t> (optional)</a:t>
            </a:r>
          </a:p>
          <a:p>
            <a:r>
              <a:rPr lang="de-AT" dirty="0" err="1" smtClean="0"/>
              <a:t>Highlighting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skills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cancelled</a:t>
            </a:r>
            <a:r>
              <a:rPr lang="de-AT" dirty="0" smtClean="0"/>
              <a:t> out due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technological</a:t>
            </a:r>
            <a:r>
              <a:rPr lang="de-AT" dirty="0" smtClean="0"/>
              <a:t> </a:t>
            </a:r>
            <a:r>
              <a:rPr lang="de-AT" dirty="0" err="1" smtClean="0"/>
              <a:t>advances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workflow</a:t>
            </a:r>
            <a:r>
              <a:rPr lang="de-AT" dirty="0" smtClean="0"/>
              <a:t> (optional)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 smtClean="0"/>
              <a:t>The </a:t>
            </a:r>
            <a:r>
              <a:rPr lang="de-AT" dirty="0" err="1" smtClean="0"/>
              <a:t>templates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PLUS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profile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remote </a:t>
            </a:r>
            <a:r>
              <a:rPr lang="de-AT" dirty="0" err="1" smtClean="0"/>
              <a:t>sensing</a:t>
            </a:r>
            <a:r>
              <a:rPr lang="de-AT" dirty="0" smtClean="0"/>
              <a:t> </a:t>
            </a:r>
            <a:r>
              <a:rPr lang="de-AT" dirty="0" err="1" smtClean="0"/>
              <a:t>specialists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8676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7318" y="5404128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Research and Development</a:t>
            </a:r>
            <a:endParaRPr lang="de-AT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107672" y="420582"/>
            <a:ext cx="651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Remote Sensing Specialist – Current Workflow</a:t>
            </a:r>
            <a:endParaRPr lang="de-AT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136" y="1468922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Communication</a:t>
            </a:r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72083" y="1964351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Project conceptualization</a:t>
            </a:r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69313" y="245173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acquisition</a:t>
            </a:r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69313" y="2946211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preprocessing</a:t>
            </a:r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787" y="3449143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analysis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6024" y="3939082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Validation</a:t>
            </a:r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787" y="442470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product creation</a:t>
            </a:r>
            <a:endParaRPr lang="de-AT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67407" y="4913793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algn="ctr"/>
            <a:r>
              <a:rPr lang="en-US" dirty="0"/>
              <a:t>Manage projects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74" y="5893266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Professional development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787" y="638708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management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13190" y="1466886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continuous exchange with users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4118581" y="146591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reporting of progress, results, challenges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5929061" y="1460382"/>
            <a:ext cx="1800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</a:t>
            </a:r>
            <a:r>
              <a:rPr lang="en-US" dirty="0" smtClean="0"/>
              <a:t>repare and communicate an </a:t>
            </a:r>
            <a:r>
              <a:rPr lang="en-US" dirty="0"/>
              <a:t>offer (incl. a quote)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7735555" y="146114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within the organization</a:t>
            </a:r>
            <a:endParaRPr lang="de-AT" dirty="0"/>
          </a:p>
        </p:txBody>
      </p:sp>
      <p:sp>
        <p:nvSpPr>
          <p:cNvPr id="20" name="Textfeld 19"/>
          <p:cNvSpPr txBox="1"/>
          <p:nvPr/>
        </p:nvSpPr>
        <p:spPr>
          <a:xfrm>
            <a:off x="9539432" y="1461148"/>
            <a:ext cx="217094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 data providers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other stakeholders</a:t>
            </a:r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2318774" y="1960860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/>
              <a:t>analyse</a:t>
            </a:r>
            <a:r>
              <a:rPr lang="en-US" dirty="0"/>
              <a:t> needs of users (incl. order info)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4125554" y="1962006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required types of data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5936941" y="196142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the methodology</a:t>
            </a:r>
            <a:endParaRPr lang="de-AT" dirty="0"/>
          </a:p>
        </p:txBody>
      </p:sp>
      <p:sp>
        <p:nvSpPr>
          <p:cNvPr id="24" name="Textfeld 23"/>
          <p:cNvSpPr txBox="1"/>
          <p:nvPr/>
        </p:nvSpPr>
        <p:spPr>
          <a:xfrm>
            <a:off x="7745479" y="196142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Implement (</a:t>
            </a:r>
            <a:r>
              <a:rPr lang="en-US" dirty="0" err="1" smtClean="0"/>
              <a:t>standardised</a:t>
            </a:r>
            <a:r>
              <a:rPr lang="en-US" dirty="0"/>
              <a:t>) predefined workflows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9549720" y="1961428"/>
            <a:ext cx="2160651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create classification schemes (incl. semantics)</a:t>
            </a:r>
            <a:endParaRPr lang="de-AT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6740665" y="2451734"/>
            <a:ext cx="2118174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tasking of a custom image (custom parameter settings)</a:t>
            </a:r>
            <a:endParaRPr lang="de-AT" dirty="0"/>
          </a:p>
        </p:txBody>
      </p:sp>
      <p:sp>
        <p:nvSpPr>
          <p:cNvPr id="27" name="Textfeld 26"/>
          <p:cNvSpPr txBox="1"/>
          <p:nvPr/>
        </p:nvSpPr>
        <p:spPr>
          <a:xfrm>
            <a:off x="8857011" y="2451734"/>
            <a:ext cx="139561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assure </a:t>
            </a:r>
            <a:r>
              <a:rPr lang="en-US" dirty="0"/>
              <a:t>data </a:t>
            </a:r>
            <a:r>
              <a:rPr lang="en-US" dirty="0" smtClean="0"/>
              <a:t>quality</a:t>
            </a:r>
          </a:p>
          <a:p>
            <a:endParaRPr lang="de-AT" dirty="0"/>
          </a:p>
        </p:txBody>
      </p:sp>
      <p:sp>
        <p:nvSpPr>
          <p:cNvPr id="28" name="Textfeld 27"/>
          <p:cNvSpPr txBox="1"/>
          <p:nvPr/>
        </p:nvSpPr>
        <p:spPr>
          <a:xfrm>
            <a:off x="10160474" y="2452736"/>
            <a:ext cx="1540626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trouble shoot issues with the data</a:t>
            </a:r>
            <a:endParaRPr lang="de-AT" dirty="0"/>
          </a:p>
        </p:txBody>
      </p:sp>
      <p:sp>
        <p:nvSpPr>
          <p:cNvPr id="29" name="Textfeld 28"/>
          <p:cNvSpPr txBox="1"/>
          <p:nvPr/>
        </p:nvSpPr>
        <p:spPr>
          <a:xfrm>
            <a:off x="5163051" y="2454583"/>
            <a:ext cx="1577614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collect </a:t>
            </a:r>
            <a:r>
              <a:rPr lang="en-US" dirty="0"/>
              <a:t>in-field data (GPS, reference data…)</a:t>
            </a:r>
            <a:endParaRPr lang="de-AT" dirty="0"/>
          </a:p>
        </p:txBody>
      </p:sp>
      <p:sp>
        <p:nvSpPr>
          <p:cNvPr id="32" name="Textfeld 31"/>
          <p:cNvSpPr txBox="1"/>
          <p:nvPr/>
        </p:nvSpPr>
        <p:spPr>
          <a:xfrm>
            <a:off x="2315790" y="2949679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radiometric calibration</a:t>
            </a:r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5736351" y="2950712"/>
            <a:ext cx="1536508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image enhance-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(pan-sharpening)</a:t>
            </a:r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8490888" y="2952219"/>
            <a:ext cx="14214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LiDAR data processing (filter, </a:t>
            </a:r>
            <a:r>
              <a:rPr lang="en-US" dirty="0" smtClean="0"/>
              <a:t>…)</a:t>
            </a:r>
            <a:endParaRPr lang="de-AT" dirty="0"/>
          </a:p>
        </p:txBody>
      </p:sp>
      <p:sp>
        <p:nvSpPr>
          <p:cNvPr id="35" name="Textfeld 34"/>
          <p:cNvSpPr txBox="1"/>
          <p:nvPr/>
        </p:nvSpPr>
        <p:spPr>
          <a:xfrm>
            <a:off x="7269596" y="2954205"/>
            <a:ext cx="1214004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data manipulation, filtering</a:t>
            </a:r>
            <a:endParaRPr lang="de-AT" dirty="0"/>
          </a:p>
        </p:txBody>
      </p:sp>
      <p:sp>
        <p:nvSpPr>
          <p:cNvPr id="36" name="Textfeld 35"/>
          <p:cNvSpPr txBox="1"/>
          <p:nvPr/>
        </p:nvSpPr>
        <p:spPr>
          <a:xfrm>
            <a:off x="9912388" y="2951031"/>
            <a:ext cx="17979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 smtClean="0"/>
              <a:t>preclassify</a:t>
            </a:r>
            <a:r>
              <a:rPr lang="en-US" dirty="0" smtClean="0"/>
              <a:t> </a:t>
            </a:r>
            <a:r>
              <a:rPr lang="en-US" dirty="0"/>
              <a:t>data (satellite and LiDAR data)</a:t>
            </a:r>
            <a:endParaRPr lang="de-AT" dirty="0"/>
          </a:p>
        </p:txBody>
      </p:sp>
      <p:sp>
        <p:nvSpPr>
          <p:cNvPr id="37" name="Textfeld 36"/>
          <p:cNvSpPr txBox="1"/>
          <p:nvPr/>
        </p:nvSpPr>
        <p:spPr>
          <a:xfrm>
            <a:off x="3836041" y="2945210"/>
            <a:ext cx="1896191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geometric correction (</a:t>
            </a:r>
            <a:r>
              <a:rPr lang="en-US" dirty="0" err="1"/>
              <a:t>ortho</a:t>
            </a:r>
            <a:r>
              <a:rPr lang="en-US" dirty="0"/>
              <a:t>-rectification, co-registration...)</a:t>
            </a:r>
            <a:endParaRPr lang="de-AT" dirty="0"/>
          </a:p>
        </p:txBody>
      </p:sp>
      <p:sp>
        <p:nvSpPr>
          <p:cNvPr id="38" name="Textfeld 37"/>
          <p:cNvSpPr txBox="1"/>
          <p:nvPr/>
        </p:nvSpPr>
        <p:spPr>
          <a:xfrm>
            <a:off x="2314110" y="3448288"/>
            <a:ext cx="1538989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</a:t>
            </a:r>
            <a:r>
              <a:rPr lang="en-US" dirty="0"/>
              <a:t>image classification</a:t>
            </a:r>
            <a:endParaRPr lang="de-AT" dirty="0"/>
          </a:p>
        </p:txBody>
      </p:sp>
      <p:sp>
        <p:nvSpPr>
          <p:cNvPr id="39" name="Textfeld 38"/>
          <p:cNvSpPr txBox="1"/>
          <p:nvPr/>
        </p:nvSpPr>
        <p:spPr>
          <a:xfrm>
            <a:off x="9892859" y="3446777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combine data </a:t>
            </a:r>
            <a:r>
              <a:rPr lang="en-US" dirty="0"/>
              <a:t>for adding context, further information</a:t>
            </a:r>
            <a:endParaRPr lang="de-AT" dirty="0"/>
          </a:p>
        </p:txBody>
      </p:sp>
      <p:sp>
        <p:nvSpPr>
          <p:cNvPr id="41" name="Textfeld 40"/>
          <p:cNvSpPr txBox="1"/>
          <p:nvPr/>
        </p:nvSpPr>
        <p:spPr>
          <a:xfrm>
            <a:off x="7127707" y="3445102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delineate objects </a:t>
            </a:r>
            <a:r>
              <a:rPr lang="en-US" dirty="0"/>
              <a:t>manually (e.g. houses)</a:t>
            </a:r>
            <a:endParaRPr lang="de-AT" dirty="0"/>
          </a:p>
        </p:txBody>
      </p:sp>
      <p:sp>
        <p:nvSpPr>
          <p:cNvPr id="43" name="Textfeld 42"/>
          <p:cNvSpPr txBox="1"/>
          <p:nvPr/>
        </p:nvSpPr>
        <p:spPr>
          <a:xfrm>
            <a:off x="3276593" y="344744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interpret </a:t>
            </a:r>
            <a:r>
              <a:rPr lang="en-US" dirty="0"/>
              <a:t>data using expert knowledge</a:t>
            </a:r>
            <a:endParaRPr lang="de-AT" dirty="0"/>
          </a:p>
        </p:txBody>
      </p:sp>
      <p:sp>
        <p:nvSpPr>
          <p:cNvPr id="44" name="Textfeld 43"/>
          <p:cNvSpPr txBox="1"/>
          <p:nvPr/>
        </p:nvSpPr>
        <p:spPr>
          <a:xfrm>
            <a:off x="2306186" y="3942246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assessing accuracy of classification</a:t>
            </a:r>
            <a:endParaRPr lang="de-AT" dirty="0"/>
          </a:p>
        </p:txBody>
      </p:sp>
      <p:sp>
        <p:nvSpPr>
          <p:cNvPr id="45" name="Textfeld 44"/>
          <p:cNvSpPr txBox="1"/>
          <p:nvPr/>
        </p:nvSpPr>
        <p:spPr>
          <a:xfrm>
            <a:off x="4106728" y="394779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acquire feedback from users (user validation)</a:t>
            </a:r>
            <a:endParaRPr lang="de-AT" dirty="0"/>
          </a:p>
        </p:txBody>
      </p:sp>
      <p:sp>
        <p:nvSpPr>
          <p:cNvPr id="46" name="Textfeld 45"/>
          <p:cNvSpPr txBox="1"/>
          <p:nvPr/>
        </p:nvSpPr>
        <p:spPr>
          <a:xfrm>
            <a:off x="5912416" y="394779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incorporate feedback</a:t>
            </a:r>
            <a:endParaRPr lang="de-AT" dirty="0"/>
          </a:p>
        </p:txBody>
      </p:sp>
      <p:sp>
        <p:nvSpPr>
          <p:cNvPr id="47" name="Textfeld 46"/>
          <p:cNvSpPr txBox="1"/>
          <p:nvPr/>
        </p:nvSpPr>
        <p:spPr>
          <a:xfrm>
            <a:off x="2307324" y="442470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</a:t>
            </a:r>
            <a:r>
              <a:rPr lang="en-US" dirty="0" smtClean="0"/>
              <a:t>esign look </a:t>
            </a:r>
            <a:r>
              <a:rPr lang="en-US" dirty="0"/>
              <a:t>&amp; feel of product (might include templates)</a:t>
            </a:r>
            <a:endParaRPr lang="de-AT" dirty="0"/>
          </a:p>
        </p:txBody>
      </p:sp>
      <p:sp>
        <p:nvSpPr>
          <p:cNvPr id="48" name="Textfeld 47"/>
          <p:cNvSpPr txBox="1"/>
          <p:nvPr/>
        </p:nvSpPr>
        <p:spPr>
          <a:xfrm>
            <a:off x="7878875" y="4433270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create information products (PDF, </a:t>
            </a:r>
            <a:r>
              <a:rPr lang="en-US" dirty="0" err="1"/>
              <a:t>webmap</a:t>
            </a:r>
            <a:r>
              <a:rPr lang="en-US" dirty="0"/>
              <a:t>…)</a:t>
            </a:r>
            <a:endParaRPr lang="de-AT" dirty="0"/>
          </a:p>
        </p:txBody>
      </p:sp>
      <p:sp>
        <p:nvSpPr>
          <p:cNvPr id="49" name="Textfeld 48"/>
          <p:cNvSpPr txBox="1"/>
          <p:nvPr/>
        </p:nvSpPr>
        <p:spPr>
          <a:xfrm>
            <a:off x="4110072" y="442633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prepare a product description</a:t>
            </a:r>
            <a:endParaRPr lang="de-AT" dirty="0"/>
          </a:p>
        </p:txBody>
      </p:sp>
      <p:sp>
        <p:nvSpPr>
          <p:cNvPr id="50" name="Textfeld 49"/>
          <p:cNvSpPr txBox="1"/>
          <p:nvPr/>
        </p:nvSpPr>
        <p:spPr>
          <a:xfrm>
            <a:off x="5916659" y="4429313"/>
            <a:ext cx="1959939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post-processing of data (format conversion, metadata…)</a:t>
            </a:r>
            <a:endParaRPr lang="de-AT" dirty="0"/>
          </a:p>
        </p:txBody>
      </p:sp>
      <p:sp>
        <p:nvSpPr>
          <p:cNvPr id="57" name="Textfeld 56"/>
          <p:cNvSpPr txBox="1"/>
          <p:nvPr/>
        </p:nvSpPr>
        <p:spPr>
          <a:xfrm>
            <a:off x="2323717" y="540412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test alternative </a:t>
            </a:r>
            <a:r>
              <a:rPr lang="en-US" dirty="0"/>
              <a:t>software products/algorithms</a:t>
            </a:r>
            <a:endParaRPr lang="de-AT" dirty="0"/>
          </a:p>
        </p:txBody>
      </p:sp>
      <p:sp>
        <p:nvSpPr>
          <p:cNvPr id="58" name="Textfeld 57"/>
          <p:cNvSpPr txBox="1"/>
          <p:nvPr/>
        </p:nvSpPr>
        <p:spPr>
          <a:xfrm>
            <a:off x="4126233" y="5405526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explore/evaluate upcoming developments and trends</a:t>
            </a:r>
            <a:endParaRPr lang="de-AT" dirty="0"/>
          </a:p>
        </p:txBody>
      </p:sp>
      <p:sp>
        <p:nvSpPr>
          <p:cNvPr id="59" name="Textfeld 58"/>
          <p:cNvSpPr txBox="1"/>
          <p:nvPr/>
        </p:nvSpPr>
        <p:spPr>
          <a:xfrm>
            <a:off x="5921704" y="5405526"/>
            <a:ext cx="2457501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develop predefined workflow (e.g. OBIA workflow, preprocessing workflow…)</a:t>
            </a:r>
            <a:endParaRPr lang="de-AT" dirty="0"/>
          </a:p>
        </p:txBody>
      </p:sp>
      <p:sp>
        <p:nvSpPr>
          <p:cNvPr id="60" name="Textfeld 59"/>
          <p:cNvSpPr txBox="1"/>
          <p:nvPr/>
        </p:nvSpPr>
        <p:spPr>
          <a:xfrm>
            <a:off x="2323718" y="589601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visit conferences</a:t>
            </a:r>
            <a:endParaRPr lang="de-AT" dirty="0"/>
          </a:p>
        </p:txBody>
      </p:sp>
      <p:sp>
        <p:nvSpPr>
          <p:cNvPr id="61" name="Textfeld 60"/>
          <p:cNvSpPr txBox="1"/>
          <p:nvPr/>
        </p:nvSpPr>
        <p:spPr>
          <a:xfrm>
            <a:off x="4066157" y="589601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take </a:t>
            </a:r>
            <a:r>
              <a:rPr lang="en-US" dirty="0"/>
              <a:t>training (webinars…)</a:t>
            </a:r>
            <a:endParaRPr lang="de-AT" dirty="0"/>
          </a:p>
        </p:txBody>
      </p:sp>
      <p:sp>
        <p:nvSpPr>
          <p:cNvPr id="62" name="Textfeld 61"/>
          <p:cNvSpPr txBox="1"/>
          <p:nvPr/>
        </p:nvSpPr>
        <p:spPr>
          <a:xfrm>
            <a:off x="5833905" y="589399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give training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307325" y="6382063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store data</a:t>
            </a:r>
            <a:endParaRPr lang="de-AT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4053809" y="638348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versioning</a:t>
            </a:r>
            <a:endParaRPr lang="de-AT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5837981" y="638232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share data</a:t>
            </a:r>
            <a:endParaRPr lang="de-AT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7634971" y="638348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license data</a:t>
            </a:r>
            <a:endParaRPr lang="de-AT" sz="1100" dirty="0"/>
          </a:p>
        </p:txBody>
      </p:sp>
      <p:sp>
        <p:nvSpPr>
          <p:cNvPr id="68" name="Textfeld 5"/>
          <p:cNvSpPr txBox="1"/>
          <p:nvPr/>
        </p:nvSpPr>
        <p:spPr>
          <a:xfrm>
            <a:off x="89939" y="869770"/>
            <a:ext cx="2246400" cy="33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Duties</a:t>
            </a:r>
            <a:endParaRPr lang="de-AT" sz="1400" dirty="0"/>
          </a:p>
        </p:txBody>
      </p:sp>
      <p:sp>
        <p:nvSpPr>
          <p:cNvPr id="73" name="Textfeld 5"/>
          <p:cNvSpPr txBox="1"/>
          <p:nvPr/>
        </p:nvSpPr>
        <p:spPr>
          <a:xfrm>
            <a:off x="5400029" y="876091"/>
            <a:ext cx="2246400" cy="3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Tasks</a:t>
            </a:r>
            <a:endParaRPr lang="de-AT" sz="1400" dirty="0"/>
          </a:p>
        </p:txBody>
      </p:sp>
      <p:sp>
        <p:nvSpPr>
          <p:cNvPr id="74" name="Textfeld 5"/>
          <p:cNvSpPr txBox="1"/>
          <p:nvPr/>
        </p:nvSpPr>
        <p:spPr>
          <a:xfrm rot="5400000">
            <a:off x="11146700" y="3354583"/>
            <a:ext cx="1800000" cy="33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Workflow</a:t>
            </a:r>
            <a:endParaRPr lang="de-AT" sz="1400" dirty="0"/>
          </a:p>
        </p:txBody>
      </p:sp>
      <p:sp>
        <p:nvSpPr>
          <p:cNvPr id="2" name="Right Bracket 1"/>
          <p:cNvSpPr/>
          <p:nvPr/>
        </p:nvSpPr>
        <p:spPr>
          <a:xfrm>
            <a:off x="11795139" y="1147816"/>
            <a:ext cx="101411" cy="5576834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Right Bracket 70"/>
          <p:cNvSpPr/>
          <p:nvPr/>
        </p:nvSpPr>
        <p:spPr>
          <a:xfrm rot="16200000">
            <a:off x="6972497" y="-3488340"/>
            <a:ext cx="101718" cy="9374032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2" name="Right Bracket 71"/>
          <p:cNvSpPr/>
          <p:nvPr/>
        </p:nvSpPr>
        <p:spPr>
          <a:xfrm rot="16200000">
            <a:off x="1147666" y="107822"/>
            <a:ext cx="101720" cy="218170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5087127" y="3443325"/>
            <a:ext cx="2031122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modelling </a:t>
            </a:r>
            <a:r>
              <a:rPr lang="en-US" dirty="0"/>
              <a:t>for data analysis (e.g. hydrological modelling, habitat )</a:t>
            </a:r>
            <a:endParaRPr lang="de-AT" dirty="0"/>
          </a:p>
        </p:txBody>
      </p:sp>
      <p:sp>
        <p:nvSpPr>
          <p:cNvPr id="40" name="Textfeld 39"/>
          <p:cNvSpPr txBox="1"/>
          <p:nvPr/>
        </p:nvSpPr>
        <p:spPr>
          <a:xfrm>
            <a:off x="8872922" y="3445160"/>
            <a:ext cx="1039466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perform change detection</a:t>
            </a:r>
            <a:endParaRPr lang="de-AT" dirty="0"/>
          </a:p>
        </p:txBody>
      </p:sp>
      <p:sp>
        <p:nvSpPr>
          <p:cNvPr id="78" name="Textfeld 77"/>
          <p:cNvSpPr txBox="1"/>
          <p:nvPr/>
        </p:nvSpPr>
        <p:spPr>
          <a:xfrm>
            <a:off x="2319405" y="2454660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search </a:t>
            </a:r>
            <a:r>
              <a:rPr lang="en-US" dirty="0"/>
              <a:t>for data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364655" y="245173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order archived </a:t>
            </a:r>
            <a:r>
              <a:rPr lang="en-US" dirty="0"/>
              <a:t>data (images and vector data)</a:t>
            </a:r>
            <a:endParaRPr lang="de-AT" dirty="0"/>
          </a:p>
        </p:txBody>
      </p:sp>
      <p:sp>
        <p:nvSpPr>
          <p:cNvPr id="80" name="Textfeld 79"/>
          <p:cNvSpPr txBox="1"/>
          <p:nvPr/>
        </p:nvSpPr>
        <p:spPr>
          <a:xfrm>
            <a:off x="7073517" y="4915022"/>
            <a:ext cx="12322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define </a:t>
            </a:r>
            <a:r>
              <a:rPr lang="en-US" dirty="0"/>
              <a:t>project </a:t>
            </a:r>
            <a:r>
              <a:rPr lang="en-US" dirty="0" smtClean="0"/>
              <a:t>structure</a:t>
            </a:r>
            <a:endParaRPr lang="de-AT" dirty="0"/>
          </a:p>
        </p:txBody>
      </p:sp>
      <p:sp>
        <p:nvSpPr>
          <p:cNvPr id="81" name="Textfeld 80"/>
          <p:cNvSpPr txBox="1"/>
          <p:nvPr/>
        </p:nvSpPr>
        <p:spPr>
          <a:xfrm>
            <a:off x="9901383" y="4913203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re-evaluate </a:t>
            </a:r>
            <a:r>
              <a:rPr lang="en-US" dirty="0"/>
              <a:t>the workflow (lessons learnt) </a:t>
            </a:r>
            <a:endParaRPr lang="de-AT" dirty="0"/>
          </a:p>
        </p:txBody>
      </p:sp>
      <p:sp>
        <p:nvSpPr>
          <p:cNvPr id="82" name="Textfeld 81"/>
          <p:cNvSpPr txBox="1"/>
          <p:nvPr/>
        </p:nvSpPr>
        <p:spPr>
          <a:xfrm>
            <a:off x="8314602" y="4913203"/>
            <a:ext cx="159192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specify detailed project plan</a:t>
            </a:r>
            <a:endParaRPr lang="de-AT" dirty="0"/>
          </a:p>
        </p:txBody>
      </p:sp>
      <p:sp>
        <p:nvSpPr>
          <p:cNvPr id="83" name="Textfeld 82"/>
          <p:cNvSpPr txBox="1"/>
          <p:nvPr/>
        </p:nvSpPr>
        <p:spPr>
          <a:xfrm>
            <a:off x="2323717" y="4909191"/>
            <a:ext cx="11466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ime keeping</a:t>
            </a:r>
          </a:p>
          <a:p>
            <a:endParaRPr lang="en-US" sz="1100" dirty="0" smtClean="0"/>
          </a:p>
        </p:txBody>
      </p:sp>
      <p:sp>
        <p:nvSpPr>
          <p:cNvPr id="84" name="Textfeld 83"/>
          <p:cNvSpPr txBox="1"/>
          <p:nvPr/>
        </p:nvSpPr>
        <p:spPr>
          <a:xfrm>
            <a:off x="5270348" y="491186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manage resources </a:t>
            </a:r>
            <a:r>
              <a:rPr lang="en-US" dirty="0"/>
              <a:t>(licenses, data storage, computers…)</a:t>
            </a:r>
            <a:endParaRPr lang="de-AT" dirty="0"/>
          </a:p>
        </p:txBody>
      </p:sp>
      <p:sp>
        <p:nvSpPr>
          <p:cNvPr id="85" name="Textfeld 84"/>
          <p:cNvSpPr txBox="1"/>
          <p:nvPr/>
        </p:nvSpPr>
        <p:spPr>
          <a:xfrm>
            <a:off x="3470348" y="4909345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contracting, preparing bills etc. --&gt; administer project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1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7318" y="5404128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Research and Development</a:t>
            </a:r>
            <a:endParaRPr lang="de-AT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107672" y="420582"/>
            <a:ext cx="776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Remote Sensing Specialist – Required Skill Levels of Tasks</a:t>
            </a:r>
            <a:endParaRPr lang="de-AT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136" y="1468922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Communication</a:t>
            </a:r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72083" y="1964351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Project conceptualization</a:t>
            </a:r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69313" y="245173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acquisition</a:t>
            </a:r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69313" y="2946211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preprocessing</a:t>
            </a:r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787" y="3449143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analysis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6024" y="3939082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Validation</a:t>
            </a:r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787" y="442470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product creation</a:t>
            </a:r>
            <a:endParaRPr lang="de-AT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67407" y="4913793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algn="ctr"/>
            <a:r>
              <a:rPr lang="en-US" dirty="0"/>
              <a:t>Manage projects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74" y="5893266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Professional development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787" y="638708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management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13190" y="1466886"/>
            <a:ext cx="1800000" cy="338400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continuous exchange with users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4118581" y="1465911"/>
            <a:ext cx="1800000" cy="338400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reporting of progress, results, challenges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5929061" y="1460382"/>
            <a:ext cx="1800000" cy="338554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</a:t>
            </a:r>
            <a:r>
              <a:rPr lang="en-US" dirty="0" smtClean="0"/>
              <a:t>repare and communicate an </a:t>
            </a:r>
            <a:r>
              <a:rPr lang="en-US" dirty="0"/>
              <a:t>offer (incl. a quote)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7735555" y="1461148"/>
            <a:ext cx="1800000" cy="338400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within the organization</a:t>
            </a:r>
            <a:endParaRPr lang="de-AT" dirty="0"/>
          </a:p>
        </p:txBody>
      </p:sp>
      <p:sp>
        <p:nvSpPr>
          <p:cNvPr id="20" name="Textfeld 19"/>
          <p:cNvSpPr txBox="1"/>
          <p:nvPr/>
        </p:nvSpPr>
        <p:spPr>
          <a:xfrm>
            <a:off x="9539432" y="1461148"/>
            <a:ext cx="2170940" cy="338400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 data providers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other stakeholders</a:t>
            </a:r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2318774" y="1960860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/>
              <a:t>analyse</a:t>
            </a:r>
            <a:r>
              <a:rPr lang="en-US" dirty="0"/>
              <a:t> needs of users (incl. order info)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4125554" y="1962006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required types of data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5936941" y="1961428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the methodology</a:t>
            </a:r>
            <a:endParaRPr lang="de-AT" dirty="0"/>
          </a:p>
        </p:txBody>
      </p:sp>
      <p:sp>
        <p:nvSpPr>
          <p:cNvPr id="24" name="Textfeld 23"/>
          <p:cNvSpPr txBox="1"/>
          <p:nvPr/>
        </p:nvSpPr>
        <p:spPr>
          <a:xfrm>
            <a:off x="7745479" y="1961428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Implement (</a:t>
            </a:r>
            <a:r>
              <a:rPr lang="en-US" dirty="0" err="1" smtClean="0"/>
              <a:t>standardised</a:t>
            </a:r>
            <a:r>
              <a:rPr lang="en-US" dirty="0"/>
              <a:t>) predefined workflows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9549720" y="1961428"/>
            <a:ext cx="2160651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create classification schemes (incl. semantics)</a:t>
            </a:r>
            <a:endParaRPr lang="de-AT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6740665" y="2451734"/>
            <a:ext cx="2118174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tasking of a custom image (custom parameter settings)</a:t>
            </a:r>
            <a:endParaRPr lang="de-AT" dirty="0"/>
          </a:p>
        </p:txBody>
      </p:sp>
      <p:sp>
        <p:nvSpPr>
          <p:cNvPr id="27" name="Textfeld 26"/>
          <p:cNvSpPr txBox="1"/>
          <p:nvPr/>
        </p:nvSpPr>
        <p:spPr>
          <a:xfrm>
            <a:off x="8857011" y="2451734"/>
            <a:ext cx="1395610" cy="338554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assure </a:t>
            </a:r>
            <a:r>
              <a:rPr lang="en-US" dirty="0"/>
              <a:t>data </a:t>
            </a:r>
            <a:r>
              <a:rPr lang="en-US" dirty="0" smtClean="0"/>
              <a:t>quality</a:t>
            </a:r>
          </a:p>
          <a:p>
            <a:endParaRPr lang="de-AT" dirty="0"/>
          </a:p>
        </p:txBody>
      </p:sp>
      <p:sp>
        <p:nvSpPr>
          <p:cNvPr id="28" name="Textfeld 27"/>
          <p:cNvSpPr txBox="1"/>
          <p:nvPr/>
        </p:nvSpPr>
        <p:spPr>
          <a:xfrm>
            <a:off x="10160474" y="2452736"/>
            <a:ext cx="1540626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trouble shoot issues with the data</a:t>
            </a:r>
            <a:endParaRPr lang="de-AT" dirty="0"/>
          </a:p>
        </p:txBody>
      </p:sp>
      <p:sp>
        <p:nvSpPr>
          <p:cNvPr id="29" name="Textfeld 28"/>
          <p:cNvSpPr txBox="1"/>
          <p:nvPr/>
        </p:nvSpPr>
        <p:spPr>
          <a:xfrm>
            <a:off x="5163051" y="2454583"/>
            <a:ext cx="1577614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collect </a:t>
            </a:r>
            <a:r>
              <a:rPr lang="en-US" dirty="0"/>
              <a:t>in-field data (GPS, reference data…)</a:t>
            </a:r>
            <a:endParaRPr lang="de-AT" dirty="0"/>
          </a:p>
        </p:txBody>
      </p:sp>
      <p:sp>
        <p:nvSpPr>
          <p:cNvPr id="32" name="Textfeld 31"/>
          <p:cNvSpPr txBox="1"/>
          <p:nvPr/>
        </p:nvSpPr>
        <p:spPr>
          <a:xfrm>
            <a:off x="2315790" y="2949679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radiometric calibration</a:t>
            </a:r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5736351" y="2950712"/>
            <a:ext cx="1536508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image enhance-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(pan-sharpening)</a:t>
            </a:r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8490888" y="2952219"/>
            <a:ext cx="1421499" cy="338554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LiDAR data processing (filter, </a:t>
            </a:r>
            <a:r>
              <a:rPr lang="en-US" dirty="0" smtClean="0"/>
              <a:t>…)</a:t>
            </a:r>
            <a:endParaRPr lang="de-AT" dirty="0"/>
          </a:p>
        </p:txBody>
      </p:sp>
      <p:sp>
        <p:nvSpPr>
          <p:cNvPr id="35" name="Textfeld 34"/>
          <p:cNvSpPr txBox="1"/>
          <p:nvPr/>
        </p:nvSpPr>
        <p:spPr>
          <a:xfrm>
            <a:off x="7269596" y="2954205"/>
            <a:ext cx="1214004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data manipulation, filtering</a:t>
            </a:r>
            <a:endParaRPr lang="de-AT" dirty="0"/>
          </a:p>
        </p:txBody>
      </p:sp>
      <p:sp>
        <p:nvSpPr>
          <p:cNvPr id="36" name="Textfeld 35"/>
          <p:cNvSpPr txBox="1"/>
          <p:nvPr/>
        </p:nvSpPr>
        <p:spPr>
          <a:xfrm>
            <a:off x="9912388" y="2951031"/>
            <a:ext cx="1797983" cy="338554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 smtClean="0"/>
              <a:t>preclassify</a:t>
            </a:r>
            <a:r>
              <a:rPr lang="en-US" dirty="0" smtClean="0"/>
              <a:t> </a:t>
            </a:r>
            <a:r>
              <a:rPr lang="en-US" dirty="0"/>
              <a:t>data (satellite and LiDAR data)</a:t>
            </a:r>
            <a:endParaRPr lang="de-AT" dirty="0"/>
          </a:p>
        </p:txBody>
      </p:sp>
      <p:sp>
        <p:nvSpPr>
          <p:cNvPr id="37" name="Textfeld 36"/>
          <p:cNvSpPr txBox="1"/>
          <p:nvPr/>
        </p:nvSpPr>
        <p:spPr>
          <a:xfrm>
            <a:off x="3836041" y="2945210"/>
            <a:ext cx="1896191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geometric correction (</a:t>
            </a:r>
            <a:r>
              <a:rPr lang="en-US" dirty="0" err="1"/>
              <a:t>ortho</a:t>
            </a:r>
            <a:r>
              <a:rPr lang="en-US" dirty="0"/>
              <a:t>-rectification, co-registration...)</a:t>
            </a:r>
            <a:endParaRPr lang="de-AT" dirty="0"/>
          </a:p>
        </p:txBody>
      </p:sp>
      <p:sp>
        <p:nvSpPr>
          <p:cNvPr id="38" name="Textfeld 37"/>
          <p:cNvSpPr txBox="1"/>
          <p:nvPr/>
        </p:nvSpPr>
        <p:spPr>
          <a:xfrm>
            <a:off x="2314110" y="3448288"/>
            <a:ext cx="1538989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</a:t>
            </a:r>
            <a:r>
              <a:rPr lang="en-US" dirty="0"/>
              <a:t>image classification</a:t>
            </a:r>
            <a:endParaRPr lang="de-AT" dirty="0"/>
          </a:p>
        </p:txBody>
      </p:sp>
      <p:sp>
        <p:nvSpPr>
          <p:cNvPr id="39" name="Textfeld 38"/>
          <p:cNvSpPr txBox="1"/>
          <p:nvPr/>
        </p:nvSpPr>
        <p:spPr>
          <a:xfrm>
            <a:off x="9892859" y="3446777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combine data </a:t>
            </a:r>
            <a:r>
              <a:rPr lang="en-US" dirty="0"/>
              <a:t>for adding context, further information</a:t>
            </a:r>
            <a:endParaRPr lang="de-AT" dirty="0"/>
          </a:p>
        </p:txBody>
      </p:sp>
      <p:sp>
        <p:nvSpPr>
          <p:cNvPr id="41" name="Textfeld 40"/>
          <p:cNvSpPr txBox="1"/>
          <p:nvPr/>
        </p:nvSpPr>
        <p:spPr>
          <a:xfrm>
            <a:off x="7127707" y="3445102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delineate objects </a:t>
            </a:r>
            <a:r>
              <a:rPr lang="en-US" dirty="0"/>
              <a:t>manually (e.g. houses)</a:t>
            </a:r>
            <a:endParaRPr lang="de-AT" dirty="0"/>
          </a:p>
        </p:txBody>
      </p:sp>
      <p:sp>
        <p:nvSpPr>
          <p:cNvPr id="43" name="Textfeld 42"/>
          <p:cNvSpPr txBox="1"/>
          <p:nvPr/>
        </p:nvSpPr>
        <p:spPr>
          <a:xfrm>
            <a:off x="3276593" y="3447441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interpret </a:t>
            </a:r>
            <a:r>
              <a:rPr lang="en-US" dirty="0"/>
              <a:t>data using expert knowledge</a:t>
            </a:r>
            <a:endParaRPr lang="de-AT" dirty="0"/>
          </a:p>
        </p:txBody>
      </p:sp>
      <p:sp>
        <p:nvSpPr>
          <p:cNvPr id="44" name="Textfeld 43"/>
          <p:cNvSpPr txBox="1"/>
          <p:nvPr/>
        </p:nvSpPr>
        <p:spPr>
          <a:xfrm>
            <a:off x="2306186" y="3942246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assessing accuracy of classification</a:t>
            </a:r>
            <a:endParaRPr lang="de-AT" dirty="0"/>
          </a:p>
        </p:txBody>
      </p:sp>
      <p:sp>
        <p:nvSpPr>
          <p:cNvPr id="45" name="Textfeld 44"/>
          <p:cNvSpPr txBox="1"/>
          <p:nvPr/>
        </p:nvSpPr>
        <p:spPr>
          <a:xfrm>
            <a:off x="4106728" y="3947794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acquire feedback from users (user validation)</a:t>
            </a:r>
            <a:endParaRPr lang="de-AT" dirty="0"/>
          </a:p>
        </p:txBody>
      </p:sp>
      <p:sp>
        <p:nvSpPr>
          <p:cNvPr id="46" name="Textfeld 45"/>
          <p:cNvSpPr txBox="1"/>
          <p:nvPr/>
        </p:nvSpPr>
        <p:spPr>
          <a:xfrm>
            <a:off x="5912416" y="3947794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incorporate feedback</a:t>
            </a:r>
            <a:endParaRPr lang="de-AT" dirty="0"/>
          </a:p>
        </p:txBody>
      </p:sp>
      <p:sp>
        <p:nvSpPr>
          <p:cNvPr id="47" name="Textfeld 46"/>
          <p:cNvSpPr txBox="1"/>
          <p:nvPr/>
        </p:nvSpPr>
        <p:spPr>
          <a:xfrm>
            <a:off x="2307324" y="4424704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</a:t>
            </a:r>
            <a:r>
              <a:rPr lang="en-US" dirty="0" smtClean="0"/>
              <a:t>esign look </a:t>
            </a:r>
            <a:r>
              <a:rPr lang="en-US" dirty="0"/>
              <a:t>&amp; feel of product (might include templates)</a:t>
            </a:r>
            <a:endParaRPr lang="de-AT" dirty="0"/>
          </a:p>
        </p:txBody>
      </p:sp>
      <p:sp>
        <p:nvSpPr>
          <p:cNvPr id="48" name="Textfeld 47"/>
          <p:cNvSpPr txBox="1"/>
          <p:nvPr/>
        </p:nvSpPr>
        <p:spPr>
          <a:xfrm>
            <a:off x="7878875" y="4433270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create information products (PDF, </a:t>
            </a:r>
            <a:r>
              <a:rPr lang="en-US" dirty="0" err="1"/>
              <a:t>webmap</a:t>
            </a:r>
            <a:r>
              <a:rPr lang="en-US" dirty="0"/>
              <a:t>…)</a:t>
            </a:r>
            <a:endParaRPr lang="de-AT" dirty="0"/>
          </a:p>
        </p:txBody>
      </p:sp>
      <p:sp>
        <p:nvSpPr>
          <p:cNvPr id="49" name="Textfeld 48"/>
          <p:cNvSpPr txBox="1"/>
          <p:nvPr/>
        </p:nvSpPr>
        <p:spPr>
          <a:xfrm>
            <a:off x="4110072" y="4426338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prepare a product description</a:t>
            </a:r>
            <a:endParaRPr lang="de-AT" dirty="0"/>
          </a:p>
        </p:txBody>
      </p:sp>
      <p:sp>
        <p:nvSpPr>
          <p:cNvPr id="50" name="Textfeld 49"/>
          <p:cNvSpPr txBox="1"/>
          <p:nvPr/>
        </p:nvSpPr>
        <p:spPr>
          <a:xfrm>
            <a:off x="5916659" y="4429313"/>
            <a:ext cx="1959939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post-processing of data (format conversion, metadata…)</a:t>
            </a:r>
            <a:endParaRPr lang="de-AT" dirty="0"/>
          </a:p>
        </p:txBody>
      </p:sp>
      <p:sp>
        <p:nvSpPr>
          <p:cNvPr id="57" name="Textfeld 56"/>
          <p:cNvSpPr txBox="1"/>
          <p:nvPr/>
        </p:nvSpPr>
        <p:spPr>
          <a:xfrm>
            <a:off x="2323717" y="5404128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test alternative </a:t>
            </a:r>
            <a:r>
              <a:rPr lang="en-US" dirty="0"/>
              <a:t>software products/algorithms</a:t>
            </a:r>
            <a:endParaRPr lang="de-AT" dirty="0"/>
          </a:p>
        </p:txBody>
      </p:sp>
      <p:sp>
        <p:nvSpPr>
          <p:cNvPr id="58" name="Textfeld 57"/>
          <p:cNvSpPr txBox="1"/>
          <p:nvPr/>
        </p:nvSpPr>
        <p:spPr>
          <a:xfrm>
            <a:off x="4126233" y="5405526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explore/evaluate upcoming developments and trends</a:t>
            </a:r>
            <a:endParaRPr lang="de-AT" dirty="0"/>
          </a:p>
        </p:txBody>
      </p:sp>
      <p:sp>
        <p:nvSpPr>
          <p:cNvPr id="59" name="Textfeld 58"/>
          <p:cNvSpPr txBox="1"/>
          <p:nvPr/>
        </p:nvSpPr>
        <p:spPr>
          <a:xfrm>
            <a:off x="5921704" y="5405526"/>
            <a:ext cx="2457501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develop predefined workflow (e.g. OBIA workflow, preprocessing workflow…)</a:t>
            </a:r>
            <a:endParaRPr lang="de-AT" dirty="0"/>
          </a:p>
        </p:txBody>
      </p:sp>
      <p:sp>
        <p:nvSpPr>
          <p:cNvPr id="60" name="Textfeld 59"/>
          <p:cNvSpPr txBox="1"/>
          <p:nvPr/>
        </p:nvSpPr>
        <p:spPr>
          <a:xfrm>
            <a:off x="2323718" y="5896011"/>
            <a:ext cx="1800000" cy="338400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visit conferences</a:t>
            </a:r>
            <a:endParaRPr lang="de-AT" dirty="0"/>
          </a:p>
        </p:txBody>
      </p:sp>
      <p:sp>
        <p:nvSpPr>
          <p:cNvPr id="61" name="Textfeld 60"/>
          <p:cNvSpPr txBox="1"/>
          <p:nvPr/>
        </p:nvSpPr>
        <p:spPr>
          <a:xfrm>
            <a:off x="4066157" y="5896011"/>
            <a:ext cx="1800000" cy="338400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take </a:t>
            </a:r>
            <a:r>
              <a:rPr lang="en-US" dirty="0"/>
              <a:t>training (webinars…)</a:t>
            </a:r>
            <a:endParaRPr lang="de-AT" dirty="0"/>
          </a:p>
        </p:txBody>
      </p:sp>
      <p:sp>
        <p:nvSpPr>
          <p:cNvPr id="62" name="Textfeld 61"/>
          <p:cNvSpPr txBox="1"/>
          <p:nvPr/>
        </p:nvSpPr>
        <p:spPr>
          <a:xfrm>
            <a:off x="5824380" y="5893998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give training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307325" y="6382063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store data</a:t>
            </a:r>
            <a:endParaRPr lang="de-AT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4053809" y="6383484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versioning</a:t>
            </a:r>
            <a:endParaRPr lang="de-AT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5837981" y="6382321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share data</a:t>
            </a:r>
            <a:endParaRPr lang="de-AT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7634971" y="6383484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license data</a:t>
            </a:r>
            <a:endParaRPr lang="de-AT" sz="1100" dirty="0"/>
          </a:p>
        </p:txBody>
      </p:sp>
      <p:sp>
        <p:nvSpPr>
          <p:cNvPr id="68" name="Textfeld 5"/>
          <p:cNvSpPr txBox="1"/>
          <p:nvPr/>
        </p:nvSpPr>
        <p:spPr>
          <a:xfrm>
            <a:off x="89939" y="869770"/>
            <a:ext cx="2246400" cy="33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Duties</a:t>
            </a:r>
            <a:endParaRPr lang="de-AT" sz="1400" dirty="0"/>
          </a:p>
        </p:txBody>
      </p:sp>
      <p:sp>
        <p:nvSpPr>
          <p:cNvPr id="73" name="Textfeld 5"/>
          <p:cNvSpPr txBox="1"/>
          <p:nvPr/>
        </p:nvSpPr>
        <p:spPr>
          <a:xfrm>
            <a:off x="5400029" y="876091"/>
            <a:ext cx="2246400" cy="33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Tasks</a:t>
            </a:r>
            <a:endParaRPr lang="de-AT" sz="1400" dirty="0"/>
          </a:p>
        </p:txBody>
      </p:sp>
      <p:sp>
        <p:nvSpPr>
          <p:cNvPr id="74" name="Textfeld 5"/>
          <p:cNvSpPr txBox="1"/>
          <p:nvPr/>
        </p:nvSpPr>
        <p:spPr>
          <a:xfrm rot="5400000">
            <a:off x="11146700" y="3354583"/>
            <a:ext cx="1800000" cy="33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Workflow</a:t>
            </a:r>
            <a:endParaRPr lang="de-AT" sz="1400" dirty="0"/>
          </a:p>
        </p:txBody>
      </p:sp>
      <p:sp>
        <p:nvSpPr>
          <p:cNvPr id="2" name="Right Bracket 1"/>
          <p:cNvSpPr/>
          <p:nvPr/>
        </p:nvSpPr>
        <p:spPr>
          <a:xfrm>
            <a:off x="11795139" y="1147816"/>
            <a:ext cx="101411" cy="55768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Right Bracket 70"/>
          <p:cNvSpPr/>
          <p:nvPr/>
        </p:nvSpPr>
        <p:spPr>
          <a:xfrm rot="16200000">
            <a:off x="6972497" y="-3488340"/>
            <a:ext cx="101718" cy="937403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2" name="Right Bracket 71"/>
          <p:cNvSpPr/>
          <p:nvPr/>
        </p:nvSpPr>
        <p:spPr>
          <a:xfrm rot="16200000">
            <a:off x="1147666" y="107822"/>
            <a:ext cx="101720" cy="218170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3" name="Group 2"/>
          <p:cNvGrpSpPr/>
          <p:nvPr/>
        </p:nvGrpSpPr>
        <p:grpSpPr>
          <a:xfrm>
            <a:off x="10532533" y="5632488"/>
            <a:ext cx="1262604" cy="1023814"/>
            <a:chOff x="9492929" y="5727254"/>
            <a:chExt cx="1117921" cy="843298"/>
          </a:xfrm>
        </p:grpSpPr>
        <p:sp>
          <p:nvSpPr>
            <p:cNvPr id="75" name="Textfeld 16"/>
            <p:cNvSpPr txBox="1"/>
            <p:nvPr/>
          </p:nvSpPr>
          <p:spPr>
            <a:xfrm>
              <a:off x="9492929" y="5727254"/>
              <a:ext cx="1117921" cy="278861"/>
            </a:xfrm>
            <a:prstGeom prst="rect">
              <a:avLst/>
            </a:prstGeom>
            <a:solidFill>
              <a:srgbClr val="FDFDE8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 smtClean="0"/>
                <a:t>task requiring transversal  skills</a:t>
              </a:r>
              <a:endParaRPr lang="de-AT" dirty="0"/>
            </a:p>
          </p:txBody>
        </p:sp>
        <p:sp>
          <p:nvSpPr>
            <p:cNvPr id="76" name="Textfeld 47"/>
            <p:cNvSpPr txBox="1"/>
            <p:nvPr/>
          </p:nvSpPr>
          <p:spPr>
            <a:xfrm>
              <a:off x="9492929" y="6002236"/>
              <a:ext cx="1117921" cy="278861"/>
            </a:xfrm>
            <a:prstGeom prst="rect">
              <a:avLst/>
            </a:prstGeom>
            <a:solidFill>
              <a:srgbClr val="F7C5C1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 smtClean="0"/>
                <a:t>task requiring technical skills </a:t>
              </a:r>
              <a:endParaRPr lang="de-AT" dirty="0"/>
            </a:p>
          </p:txBody>
        </p:sp>
        <p:sp>
          <p:nvSpPr>
            <p:cNvPr id="77" name="Textfeld 57"/>
            <p:cNvSpPr txBox="1"/>
            <p:nvPr/>
          </p:nvSpPr>
          <p:spPr>
            <a:xfrm>
              <a:off x="9492929" y="6291818"/>
              <a:ext cx="1117921" cy="278734"/>
            </a:xfrm>
            <a:prstGeom prst="rect">
              <a:avLst/>
            </a:prstGeom>
            <a:solidFill>
              <a:srgbClr val="D97575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/>
                <a:t>task requiring competencies</a:t>
              </a:r>
              <a:endParaRPr lang="de-AT" dirty="0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5087127" y="3443325"/>
            <a:ext cx="2031122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modelling </a:t>
            </a:r>
            <a:r>
              <a:rPr lang="en-US" dirty="0"/>
              <a:t>for data analysis (e.g. hydrological modelling, habitat )</a:t>
            </a:r>
            <a:endParaRPr lang="de-AT" dirty="0"/>
          </a:p>
        </p:txBody>
      </p:sp>
      <p:sp>
        <p:nvSpPr>
          <p:cNvPr id="40" name="Textfeld 39"/>
          <p:cNvSpPr txBox="1"/>
          <p:nvPr/>
        </p:nvSpPr>
        <p:spPr>
          <a:xfrm>
            <a:off x="8872922" y="3445160"/>
            <a:ext cx="1039466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perform change detection</a:t>
            </a:r>
            <a:endParaRPr lang="de-AT" dirty="0"/>
          </a:p>
        </p:txBody>
      </p:sp>
      <p:sp>
        <p:nvSpPr>
          <p:cNvPr id="78" name="Textfeld 77"/>
          <p:cNvSpPr txBox="1"/>
          <p:nvPr/>
        </p:nvSpPr>
        <p:spPr>
          <a:xfrm>
            <a:off x="2319405" y="2454660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search </a:t>
            </a:r>
            <a:r>
              <a:rPr lang="en-US" dirty="0"/>
              <a:t>for data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364655" y="2451734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order archived </a:t>
            </a:r>
            <a:r>
              <a:rPr lang="en-US" dirty="0"/>
              <a:t>data (images and vector data)</a:t>
            </a:r>
            <a:endParaRPr lang="de-AT" dirty="0"/>
          </a:p>
        </p:txBody>
      </p:sp>
      <p:sp>
        <p:nvSpPr>
          <p:cNvPr id="80" name="Textfeld 79"/>
          <p:cNvSpPr txBox="1"/>
          <p:nvPr/>
        </p:nvSpPr>
        <p:spPr>
          <a:xfrm>
            <a:off x="7073517" y="4915022"/>
            <a:ext cx="1232283" cy="338554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define </a:t>
            </a:r>
            <a:r>
              <a:rPr lang="en-US" dirty="0"/>
              <a:t>project </a:t>
            </a:r>
            <a:r>
              <a:rPr lang="en-US" dirty="0" smtClean="0"/>
              <a:t>structure</a:t>
            </a:r>
            <a:endParaRPr lang="de-AT" dirty="0"/>
          </a:p>
        </p:txBody>
      </p:sp>
      <p:sp>
        <p:nvSpPr>
          <p:cNvPr id="81" name="Textfeld 80"/>
          <p:cNvSpPr txBox="1"/>
          <p:nvPr/>
        </p:nvSpPr>
        <p:spPr>
          <a:xfrm>
            <a:off x="9901383" y="4913203"/>
            <a:ext cx="180000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re-evaluate </a:t>
            </a:r>
            <a:r>
              <a:rPr lang="en-US" dirty="0"/>
              <a:t>the workflow (lessons learnt) </a:t>
            </a:r>
            <a:endParaRPr lang="de-AT" dirty="0"/>
          </a:p>
        </p:txBody>
      </p:sp>
      <p:sp>
        <p:nvSpPr>
          <p:cNvPr id="82" name="Textfeld 81"/>
          <p:cNvSpPr txBox="1"/>
          <p:nvPr/>
        </p:nvSpPr>
        <p:spPr>
          <a:xfrm>
            <a:off x="8314602" y="4913203"/>
            <a:ext cx="1591920" cy="33840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specify detailed project plan</a:t>
            </a:r>
            <a:endParaRPr lang="de-AT" dirty="0"/>
          </a:p>
        </p:txBody>
      </p:sp>
      <p:sp>
        <p:nvSpPr>
          <p:cNvPr id="83" name="Textfeld 82"/>
          <p:cNvSpPr txBox="1"/>
          <p:nvPr/>
        </p:nvSpPr>
        <p:spPr>
          <a:xfrm>
            <a:off x="2323717" y="4909191"/>
            <a:ext cx="1146631" cy="338554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ime keeping</a:t>
            </a:r>
          </a:p>
          <a:p>
            <a:endParaRPr lang="en-US" sz="1100" dirty="0" smtClean="0"/>
          </a:p>
        </p:txBody>
      </p:sp>
      <p:sp>
        <p:nvSpPr>
          <p:cNvPr id="84" name="Textfeld 83"/>
          <p:cNvSpPr txBox="1"/>
          <p:nvPr/>
        </p:nvSpPr>
        <p:spPr>
          <a:xfrm>
            <a:off x="5270348" y="4911868"/>
            <a:ext cx="1800000" cy="338400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manage resources </a:t>
            </a:r>
            <a:r>
              <a:rPr lang="en-US" dirty="0"/>
              <a:t>(licenses, data storage, computers…)</a:t>
            </a:r>
            <a:endParaRPr lang="de-AT" dirty="0"/>
          </a:p>
        </p:txBody>
      </p:sp>
      <p:sp>
        <p:nvSpPr>
          <p:cNvPr id="85" name="Textfeld 84"/>
          <p:cNvSpPr txBox="1"/>
          <p:nvPr/>
        </p:nvSpPr>
        <p:spPr>
          <a:xfrm>
            <a:off x="3470348" y="4909345"/>
            <a:ext cx="1800000" cy="338400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contracting, preparing bills etc. --&gt; administer project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722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7318" y="5404128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Research and Development</a:t>
            </a:r>
            <a:endParaRPr lang="de-AT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107672" y="420582"/>
            <a:ext cx="776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Remote Sensing Specialist – Change of Workflow</a:t>
            </a:r>
            <a:endParaRPr lang="de-AT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136" y="1468922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Communication</a:t>
            </a:r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72083" y="1964351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Project conceptualization</a:t>
            </a:r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69313" y="245173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acquisition</a:t>
            </a:r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69313" y="2946211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preprocessing</a:t>
            </a:r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787" y="3449143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analysis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6024" y="3939082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Validation</a:t>
            </a:r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787" y="442470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product creation</a:t>
            </a:r>
            <a:endParaRPr lang="de-AT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67407" y="4913793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algn="ctr"/>
            <a:r>
              <a:rPr lang="en-US" dirty="0"/>
              <a:t>Manage projects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74" y="5893266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Professional development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9787" y="6387084"/>
            <a:ext cx="224640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management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13190" y="1466886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continuous exchange with users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4118581" y="146591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reporting of progress, results, challenges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5929061" y="1460382"/>
            <a:ext cx="1800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</a:t>
            </a:r>
            <a:r>
              <a:rPr lang="en-US" dirty="0" smtClean="0"/>
              <a:t>repare and communicate an </a:t>
            </a:r>
            <a:r>
              <a:rPr lang="en-US" dirty="0"/>
              <a:t>offer (incl. a quote)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7735555" y="146114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within the organization</a:t>
            </a:r>
            <a:endParaRPr lang="de-AT" dirty="0"/>
          </a:p>
        </p:txBody>
      </p:sp>
      <p:sp>
        <p:nvSpPr>
          <p:cNvPr id="20" name="Textfeld 19"/>
          <p:cNvSpPr txBox="1"/>
          <p:nvPr/>
        </p:nvSpPr>
        <p:spPr>
          <a:xfrm>
            <a:off x="9539432" y="1461148"/>
            <a:ext cx="217094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 data providers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other stakeholders</a:t>
            </a:r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2318774" y="1960860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/>
              <a:t>analyse</a:t>
            </a:r>
            <a:r>
              <a:rPr lang="en-US" dirty="0"/>
              <a:t> needs of users (incl. order info)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4125554" y="1962006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required types of data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5936941" y="196142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the methodology</a:t>
            </a:r>
            <a:endParaRPr lang="de-AT" dirty="0"/>
          </a:p>
        </p:txBody>
      </p:sp>
      <p:sp>
        <p:nvSpPr>
          <p:cNvPr id="24" name="Textfeld 23"/>
          <p:cNvSpPr txBox="1"/>
          <p:nvPr/>
        </p:nvSpPr>
        <p:spPr>
          <a:xfrm>
            <a:off x="7745479" y="1961428"/>
            <a:ext cx="1800000" cy="338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Implement (</a:t>
            </a:r>
            <a:r>
              <a:rPr lang="en-US" dirty="0" err="1" smtClean="0"/>
              <a:t>standardised</a:t>
            </a:r>
            <a:r>
              <a:rPr lang="en-US" dirty="0"/>
              <a:t>) predefined workflows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9549720" y="1961428"/>
            <a:ext cx="2160651" cy="338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create classification schemes (incl. semantics)</a:t>
            </a:r>
            <a:endParaRPr lang="de-AT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6740665" y="2451734"/>
            <a:ext cx="2118174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tasking of a custom image (custom parameter settings)</a:t>
            </a:r>
            <a:endParaRPr lang="de-AT" dirty="0"/>
          </a:p>
        </p:txBody>
      </p:sp>
      <p:sp>
        <p:nvSpPr>
          <p:cNvPr id="27" name="Textfeld 26"/>
          <p:cNvSpPr txBox="1"/>
          <p:nvPr/>
        </p:nvSpPr>
        <p:spPr>
          <a:xfrm>
            <a:off x="8857011" y="2451734"/>
            <a:ext cx="1395610" cy="338554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assure </a:t>
            </a:r>
            <a:r>
              <a:rPr lang="en-US" dirty="0"/>
              <a:t>data </a:t>
            </a:r>
            <a:r>
              <a:rPr lang="en-US" dirty="0" smtClean="0"/>
              <a:t>quality</a:t>
            </a:r>
          </a:p>
          <a:p>
            <a:endParaRPr lang="de-AT" dirty="0"/>
          </a:p>
        </p:txBody>
      </p:sp>
      <p:sp>
        <p:nvSpPr>
          <p:cNvPr id="28" name="Textfeld 27"/>
          <p:cNvSpPr txBox="1"/>
          <p:nvPr/>
        </p:nvSpPr>
        <p:spPr>
          <a:xfrm>
            <a:off x="10160474" y="2452736"/>
            <a:ext cx="1540626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trouble shoot issues with the data</a:t>
            </a:r>
            <a:endParaRPr lang="de-AT" dirty="0"/>
          </a:p>
        </p:txBody>
      </p:sp>
      <p:sp>
        <p:nvSpPr>
          <p:cNvPr id="29" name="Textfeld 28"/>
          <p:cNvSpPr txBox="1"/>
          <p:nvPr/>
        </p:nvSpPr>
        <p:spPr>
          <a:xfrm>
            <a:off x="5163051" y="2454583"/>
            <a:ext cx="1577614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collect </a:t>
            </a:r>
            <a:r>
              <a:rPr lang="en-US" dirty="0"/>
              <a:t>in-field data (GPS, reference data…)</a:t>
            </a:r>
            <a:endParaRPr lang="de-AT" dirty="0"/>
          </a:p>
        </p:txBody>
      </p:sp>
      <p:sp>
        <p:nvSpPr>
          <p:cNvPr id="32" name="Textfeld 31"/>
          <p:cNvSpPr txBox="1"/>
          <p:nvPr/>
        </p:nvSpPr>
        <p:spPr>
          <a:xfrm>
            <a:off x="2315790" y="2949679"/>
            <a:ext cx="1800000" cy="338400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radiometric calibration</a:t>
            </a:r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5736351" y="2950712"/>
            <a:ext cx="1536508" cy="338400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image enhance-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(pan-sharpening)</a:t>
            </a:r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8490888" y="2952219"/>
            <a:ext cx="1421499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LiDAR data processing (filter, </a:t>
            </a:r>
            <a:r>
              <a:rPr lang="en-US" dirty="0" smtClean="0"/>
              <a:t>…)</a:t>
            </a:r>
            <a:endParaRPr lang="de-AT" dirty="0"/>
          </a:p>
        </p:txBody>
      </p:sp>
      <p:sp>
        <p:nvSpPr>
          <p:cNvPr id="35" name="Textfeld 34"/>
          <p:cNvSpPr txBox="1"/>
          <p:nvPr/>
        </p:nvSpPr>
        <p:spPr>
          <a:xfrm>
            <a:off x="7269596" y="2954205"/>
            <a:ext cx="1214004" cy="338400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data manipulation, filtering</a:t>
            </a:r>
            <a:endParaRPr lang="de-AT" dirty="0"/>
          </a:p>
        </p:txBody>
      </p:sp>
      <p:sp>
        <p:nvSpPr>
          <p:cNvPr id="36" name="Textfeld 35"/>
          <p:cNvSpPr txBox="1"/>
          <p:nvPr/>
        </p:nvSpPr>
        <p:spPr>
          <a:xfrm>
            <a:off x="9912388" y="2951031"/>
            <a:ext cx="1797983" cy="338554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 smtClean="0"/>
              <a:t>preclassify</a:t>
            </a:r>
            <a:r>
              <a:rPr lang="en-US" dirty="0" smtClean="0"/>
              <a:t> </a:t>
            </a:r>
            <a:r>
              <a:rPr lang="en-US" dirty="0"/>
              <a:t>data (satellite and LiDAR data)</a:t>
            </a:r>
            <a:endParaRPr lang="de-AT" dirty="0"/>
          </a:p>
        </p:txBody>
      </p:sp>
      <p:sp>
        <p:nvSpPr>
          <p:cNvPr id="37" name="Textfeld 36"/>
          <p:cNvSpPr txBox="1"/>
          <p:nvPr/>
        </p:nvSpPr>
        <p:spPr>
          <a:xfrm>
            <a:off x="3836041" y="2945210"/>
            <a:ext cx="1896191" cy="338400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geometric correction (</a:t>
            </a:r>
            <a:r>
              <a:rPr lang="en-US" dirty="0" err="1"/>
              <a:t>ortho</a:t>
            </a:r>
            <a:r>
              <a:rPr lang="en-US" dirty="0"/>
              <a:t>-rectification, co-registration...)</a:t>
            </a:r>
            <a:endParaRPr lang="de-AT" dirty="0"/>
          </a:p>
        </p:txBody>
      </p:sp>
      <p:sp>
        <p:nvSpPr>
          <p:cNvPr id="38" name="Textfeld 37"/>
          <p:cNvSpPr txBox="1"/>
          <p:nvPr/>
        </p:nvSpPr>
        <p:spPr>
          <a:xfrm>
            <a:off x="2314110" y="3448288"/>
            <a:ext cx="1538989" cy="338400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</a:t>
            </a:r>
            <a:r>
              <a:rPr lang="en-US" dirty="0"/>
              <a:t>image classification</a:t>
            </a:r>
            <a:endParaRPr lang="de-AT" dirty="0"/>
          </a:p>
        </p:txBody>
      </p:sp>
      <p:sp>
        <p:nvSpPr>
          <p:cNvPr id="39" name="Textfeld 38"/>
          <p:cNvSpPr txBox="1"/>
          <p:nvPr/>
        </p:nvSpPr>
        <p:spPr>
          <a:xfrm>
            <a:off x="9892859" y="3446777"/>
            <a:ext cx="1800000" cy="338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combine data </a:t>
            </a:r>
            <a:r>
              <a:rPr lang="en-US" dirty="0"/>
              <a:t>for adding context, further information</a:t>
            </a:r>
            <a:endParaRPr lang="de-AT" dirty="0"/>
          </a:p>
        </p:txBody>
      </p:sp>
      <p:sp>
        <p:nvSpPr>
          <p:cNvPr id="41" name="Textfeld 40"/>
          <p:cNvSpPr txBox="1"/>
          <p:nvPr/>
        </p:nvSpPr>
        <p:spPr>
          <a:xfrm>
            <a:off x="7127707" y="3445102"/>
            <a:ext cx="1800000" cy="338400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delineate objects </a:t>
            </a:r>
            <a:r>
              <a:rPr lang="en-US" dirty="0"/>
              <a:t>manually (e.g. houses)</a:t>
            </a:r>
            <a:endParaRPr lang="de-AT" dirty="0"/>
          </a:p>
        </p:txBody>
      </p:sp>
      <p:sp>
        <p:nvSpPr>
          <p:cNvPr id="43" name="Textfeld 42"/>
          <p:cNvSpPr txBox="1"/>
          <p:nvPr/>
        </p:nvSpPr>
        <p:spPr>
          <a:xfrm>
            <a:off x="3276593" y="344744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interpret </a:t>
            </a:r>
            <a:r>
              <a:rPr lang="en-US" dirty="0"/>
              <a:t>data using expert knowledge</a:t>
            </a:r>
            <a:endParaRPr lang="de-AT" dirty="0"/>
          </a:p>
        </p:txBody>
      </p:sp>
      <p:sp>
        <p:nvSpPr>
          <p:cNvPr id="44" name="Textfeld 43"/>
          <p:cNvSpPr txBox="1"/>
          <p:nvPr/>
        </p:nvSpPr>
        <p:spPr>
          <a:xfrm>
            <a:off x="2306186" y="3942246"/>
            <a:ext cx="1800000" cy="338400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assessing accuracy of classification</a:t>
            </a:r>
            <a:endParaRPr lang="de-AT" dirty="0"/>
          </a:p>
        </p:txBody>
      </p:sp>
      <p:sp>
        <p:nvSpPr>
          <p:cNvPr id="45" name="Textfeld 44"/>
          <p:cNvSpPr txBox="1"/>
          <p:nvPr/>
        </p:nvSpPr>
        <p:spPr>
          <a:xfrm>
            <a:off x="4106728" y="394779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acquire feedback from users (user validation)</a:t>
            </a:r>
            <a:endParaRPr lang="de-AT" dirty="0"/>
          </a:p>
        </p:txBody>
      </p:sp>
      <p:sp>
        <p:nvSpPr>
          <p:cNvPr id="46" name="Textfeld 45"/>
          <p:cNvSpPr txBox="1"/>
          <p:nvPr/>
        </p:nvSpPr>
        <p:spPr>
          <a:xfrm>
            <a:off x="5912416" y="394779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incorporate feedback</a:t>
            </a:r>
            <a:endParaRPr lang="de-AT" dirty="0"/>
          </a:p>
        </p:txBody>
      </p:sp>
      <p:sp>
        <p:nvSpPr>
          <p:cNvPr id="47" name="Textfeld 46"/>
          <p:cNvSpPr txBox="1"/>
          <p:nvPr/>
        </p:nvSpPr>
        <p:spPr>
          <a:xfrm>
            <a:off x="2307324" y="4424704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</a:t>
            </a:r>
            <a:r>
              <a:rPr lang="en-US" dirty="0" smtClean="0"/>
              <a:t>esign look </a:t>
            </a:r>
            <a:r>
              <a:rPr lang="en-US" dirty="0"/>
              <a:t>&amp; feel of product (might include templates)</a:t>
            </a:r>
            <a:endParaRPr lang="de-AT" dirty="0"/>
          </a:p>
        </p:txBody>
      </p:sp>
      <p:sp>
        <p:nvSpPr>
          <p:cNvPr id="48" name="Textfeld 47"/>
          <p:cNvSpPr txBox="1"/>
          <p:nvPr/>
        </p:nvSpPr>
        <p:spPr>
          <a:xfrm>
            <a:off x="7878875" y="4433270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create information products (PDF, </a:t>
            </a:r>
            <a:r>
              <a:rPr lang="en-US" dirty="0" err="1"/>
              <a:t>webmap</a:t>
            </a:r>
            <a:r>
              <a:rPr lang="en-US" dirty="0"/>
              <a:t>…)</a:t>
            </a:r>
            <a:endParaRPr lang="de-AT" dirty="0"/>
          </a:p>
        </p:txBody>
      </p:sp>
      <p:sp>
        <p:nvSpPr>
          <p:cNvPr id="49" name="Textfeld 48"/>
          <p:cNvSpPr txBox="1"/>
          <p:nvPr/>
        </p:nvSpPr>
        <p:spPr>
          <a:xfrm>
            <a:off x="4110072" y="4426338"/>
            <a:ext cx="1800000" cy="338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prepare a product description</a:t>
            </a:r>
            <a:endParaRPr lang="de-AT" dirty="0"/>
          </a:p>
        </p:txBody>
      </p:sp>
      <p:sp>
        <p:nvSpPr>
          <p:cNvPr id="50" name="Textfeld 49"/>
          <p:cNvSpPr txBox="1"/>
          <p:nvPr/>
        </p:nvSpPr>
        <p:spPr>
          <a:xfrm>
            <a:off x="5916659" y="4429313"/>
            <a:ext cx="1959939" cy="338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post-processing of data (format conversion, metadata…)</a:t>
            </a:r>
            <a:endParaRPr lang="de-AT" dirty="0"/>
          </a:p>
        </p:txBody>
      </p:sp>
      <p:sp>
        <p:nvSpPr>
          <p:cNvPr id="57" name="Textfeld 56"/>
          <p:cNvSpPr txBox="1"/>
          <p:nvPr/>
        </p:nvSpPr>
        <p:spPr>
          <a:xfrm>
            <a:off x="2323717" y="540412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test alternative </a:t>
            </a:r>
            <a:r>
              <a:rPr lang="en-US" dirty="0"/>
              <a:t>software products/algorithms</a:t>
            </a:r>
            <a:endParaRPr lang="de-AT" dirty="0"/>
          </a:p>
        </p:txBody>
      </p:sp>
      <p:sp>
        <p:nvSpPr>
          <p:cNvPr id="58" name="Textfeld 57"/>
          <p:cNvSpPr txBox="1"/>
          <p:nvPr/>
        </p:nvSpPr>
        <p:spPr>
          <a:xfrm>
            <a:off x="4126233" y="5405526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explore/evaluate upcoming developments and trends</a:t>
            </a:r>
            <a:endParaRPr lang="de-AT" dirty="0"/>
          </a:p>
        </p:txBody>
      </p:sp>
      <p:sp>
        <p:nvSpPr>
          <p:cNvPr id="59" name="Textfeld 58"/>
          <p:cNvSpPr txBox="1"/>
          <p:nvPr/>
        </p:nvSpPr>
        <p:spPr>
          <a:xfrm>
            <a:off x="5921704" y="5405526"/>
            <a:ext cx="2457501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develop predefined workflow (e.g. OBIA workflow, preprocessing workflow…)</a:t>
            </a:r>
            <a:endParaRPr lang="de-AT" dirty="0"/>
          </a:p>
        </p:txBody>
      </p:sp>
      <p:sp>
        <p:nvSpPr>
          <p:cNvPr id="60" name="Textfeld 59"/>
          <p:cNvSpPr txBox="1"/>
          <p:nvPr/>
        </p:nvSpPr>
        <p:spPr>
          <a:xfrm>
            <a:off x="2323718" y="589601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visit conferences</a:t>
            </a:r>
            <a:endParaRPr lang="de-AT" dirty="0"/>
          </a:p>
        </p:txBody>
      </p:sp>
      <p:sp>
        <p:nvSpPr>
          <p:cNvPr id="61" name="Textfeld 60"/>
          <p:cNvSpPr txBox="1"/>
          <p:nvPr/>
        </p:nvSpPr>
        <p:spPr>
          <a:xfrm>
            <a:off x="4066157" y="5896011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take </a:t>
            </a:r>
            <a:r>
              <a:rPr lang="en-US" dirty="0"/>
              <a:t>training (webinars…)</a:t>
            </a:r>
            <a:endParaRPr lang="de-AT" dirty="0"/>
          </a:p>
        </p:txBody>
      </p:sp>
      <p:sp>
        <p:nvSpPr>
          <p:cNvPr id="62" name="Textfeld 61"/>
          <p:cNvSpPr txBox="1"/>
          <p:nvPr/>
        </p:nvSpPr>
        <p:spPr>
          <a:xfrm>
            <a:off x="5824380" y="5893998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give training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307325" y="6382063"/>
            <a:ext cx="1800000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store data</a:t>
            </a:r>
            <a:endParaRPr lang="de-AT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4053809" y="6383484"/>
            <a:ext cx="1800000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versioning</a:t>
            </a:r>
            <a:endParaRPr lang="de-AT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5837981" y="6382321"/>
            <a:ext cx="1800000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share data</a:t>
            </a:r>
            <a:endParaRPr lang="de-AT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7634971" y="6383484"/>
            <a:ext cx="1800000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license data</a:t>
            </a:r>
            <a:endParaRPr lang="de-AT" sz="1100" dirty="0"/>
          </a:p>
        </p:txBody>
      </p:sp>
      <p:sp>
        <p:nvSpPr>
          <p:cNvPr id="68" name="Textfeld 5"/>
          <p:cNvSpPr txBox="1"/>
          <p:nvPr/>
        </p:nvSpPr>
        <p:spPr>
          <a:xfrm>
            <a:off x="89939" y="869770"/>
            <a:ext cx="2246400" cy="33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Duties</a:t>
            </a:r>
            <a:endParaRPr lang="de-AT" sz="1400" dirty="0"/>
          </a:p>
        </p:txBody>
      </p:sp>
      <p:sp>
        <p:nvSpPr>
          <p:cNvPr id="73" name="Textfeld 5"/>
          <p:cNvSpPr txBox="1"/>
          <p:nvPr/>
        </p:nvSpPr>
        <p:spPr>
          <a:xfrm>
            <a:off x="5400029" y="876091"/>
            <a:ext cx="2246400" cy="3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Tasks</a:t>
            </a:r>
            <a:endParaRPr lang="de-AT" sz="1400" dirty="0"/>
          </a:p>
        </p:txBody>
      </p:sp>
      <p:sp>
        <p:nvSpPr>
          <p:cNvPr id="71" name="Right Bracket 70"/>
          <p:cNvSpPr/>
          <p:nvPr/>
        </p:nvSpPr>
        <p:spPr>
          <a:xfrm rot="16200000">
            <a:off x="6963739" y="-3479584"/>
            <a:ext cx="101719" cy="9356519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2" name="Right Bracket 71"/>
          <p:cNvSpPr/>
          <p:nvPr/>
        </p:nvSpPr>
        <p:spPr>
          <a:xfrm rot="16200000">
            <a:off x="1147666" y="107822"/>
            <a:ext cx="101720" cy="218170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5087127" y="3443325"/>
            <a:ext cx="2031122" cy="338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modelling </a:t>
            </a:r>
            <a:r>
              <a:rPr lang="en-US" dirty="0"/>
              <a:t>for data analysis (e.g. hydrological modelling, habitat )</a:t>
            </a:r>
            <a:endParaRPr lang="de-AT" dirty="0"/>
          </a:p>
        </p:txBody>
      </p:sp>
      <p:sp>
        <p:nvSpPr>
          <p:cNvPr id="40" name="Textfeld 39"/>
          <p:cNvSpPr txBox="1"/>
          <p:nvPr/>
        </p:nvSpPr>
        <p:spPr>
          <a:xfrm>
            <a:off x="8872922" y="3445160"/>
            <a:ext cx="1039466" cy="338400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perform change detection</a:t>
            </a:r>
            <a:endParaRPr lang="de-AT" dirty="0"/>
          </a:p>
        </p:txBody>
      </p:sp>
      <p:sp>
        <p:nvSpPr>
          <p:cNvPr id="78" name="Textfeld 77"/>
          <p:cNvSpPr txBox="1"/>
          <p:nvPr/>
        </p:nvSpPr>
        <p:spPr>
          <a:xfrm>
            <a:off x="2319405" y="2454660"/>
            <a:ext cx="1800000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search </a:t>
            </a:r>
            <a:r>
              <a:rPr lang="en-US" dirty="0"/>
              <a:t>for data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364655" y="2451734"/>
            <a:ext cx="1800000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order archived </a:t>
            </a:r>
            <a:r>
              <a:rPr lang="en-US" dirty="0"/>
              <a:t>data (images and vector data)</a:t>
            </a:r>
            <a:endParaRPr lang="de-AT" dirty="0"/>
          </a:p>
        </p:txBody>
      </p:sp>
      <p:sp>
        <p:nvSpPr>
          <p:cNvPr id="80" name="Textfeld 79"/>
          <p:cNvSpPr txBox="1"/>
          <p:nvPr/>
        </p:nvSpPr>
        <p:spPr>
          <a:xfrm>
            <a:off x="7073517" y="4915022"/>
            <a:ext cx="12322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define </a:t>
            </a:r>
            <a:r>
              <a:rPr lang="en-US" dirty="0"/>
              <a:t>project </a:t>
            </a:r>
            <a:r>
              <a:rPr lang="en-US" dirty="0" smtClean="0"/>
              <a:t>structure</a:t>
            </a:r>
            <a:endParaRPr lang="de-AT" dirty="0"/>
          </a:p>
        </p:txBody>
      </p:sp>
      <p:sp>
        <p:nvSpPr>
          <p:cNvPr id="81" name="Textfeld 80"/>
          <p:cNvSpPr txBox="1"/>
          <p:nvPr/>
        </p:nvSpPr>
        <p:spPr>
          <a:xfrm>
            <a:off x="9901383" y="4913203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re-evaluate </a:t>
            </a:r>
            <a:r>
              <a:rPr lang="en-US" dirty="0"/>
              <a:t>the workflow (lessons learnt) </a:t>
            </a:r>
            <a:endParaRPr lang="de-AT" dirty="0"/>
          </a:p>
        </p:txBody>
      </p:sp>
      <p:sp>
        <p:nvSpPr>
          <p:cNvPr id="82" name="Textfeld 81"/>
          <p:cNvSpPr txBox="1"/>
          <p:nvPr/>
        </p:nvSpPr>
        <p:spPr>
          <a:xfrm>
            <a:off x="8314602" y="4913203"/>
            <a:ext cx="159192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specify detailed project plan</a:t>
            </a:r>
            <a:endParaRPr lang="de-AT" dirty="0"/>
          </a:p>
        </p:txBody>
      </p:sp>
      <p:sp>
        <p:nvSpPr>
          <p:cNvPr id="83" name="Textfeld 82"/>
          <p:cNvSpPr txBox="1"/>
          <p:nvPr/>
        </p:nvSpPr>
        <p:spPr>
          <a:xfrm>
            <a:off x="2323717" y="4909191"/>
            <a:ext cx="11466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ime keeping</a:t>
            </a:r>
          </a:p>
          <a:p>
            <a:endParaRPr lang="en-US" sz="1100" dirty="0" smtClean="0"/>
          </a:p>
        </p:txBody>
      </p:sp>
      <p:sp>
        <p:nvSpPr>
          <p:cNvPr id="84" name="Textfeld 83"/>
          <p:cNvSpPr txBox="1"/>
          <p:nvPr/>
        </p:nvSpPr>
        <p:spPr>
          <a:xfrm>
            <a:off x="5270348" y="4911868"/>
            <a:ext cx="1800000" cy="338400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manage resources </a:t>
            </a:r>
            <a:r>
              <a:rPr lang="en-US" dirty="0"/>
              <a:t>(licenses, data storage, computers…)</a:t>
            </a:r>
            <a:endParaRPr lang="de-AT" dirty="0"/>
          </a:p>
        </p:txBody>
      </p:sp>
      <p:sp>
        <p:nvSpPr>
          <p:cNvPr id="85" name="Textfeld 84"/>
          <p:cNvSpPr txBox="1"/>
          <p:nvPr/>
        </p:nvSpPr>
        <p:spPr>
          <a:xfrm>
            <a:off x="3470348" y="4909345"/>
            <a:ext cx="1800000" cy="3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contracting, preparing bills etc. --&gt; administer project</a:t>
            </a:r>
            <a:endParaRPr lang="de-AT" dirty="0"/>
          </a:p>
        </p:txBody>
      </p:sp>
      <p:sp>
        <p:nvSpPr>
          <p:cNvPr id="90" name="Textfeld 16"/>
          <p:cNvSpPr txBox="1"/>
          <p:nvPr/>
        </p:nvSpPr>
        <p:spPr>
          <a:xfrm>
            <a:off x="10923351" y="6064032"/>
            <a:ext cx="1117921" cy="338554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</a:t>
            </a:r>
            <a:r>
              <a:rPr lang="en-US" dirty="0" smtClean="0"/>
              <a:t>latform as a service</a:t>
            </a:r>
            <a:endParaRPr lang="de-AT" dirty="0"/>
          </a:p>
        </p:txBody>
      </p:sp>
      <p:sp>
        <p:nvSpPr>
          <p:cNvPr id="91" name="Textfeld 16"/>
          <p:cNvSpPr txBox="1"/>
          <p:nvPr/>
        </p:nvSpPr>
        <p:spPr>
          <a:xfrm>
            <a:off x="10923352" y="5716026"/>
            <a:ext cx="1117921" cy="338554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Automation of image analysis</a:t>
            </a:r>
            <a:endParaRPr lang="de-AT" dirty="0"/>
          </a:p>
        </p:txBody>
      </p:sp>
      <p:sp>
        <p:nvSpPr>
          <p:cNvPr id="92" name="Textfeld 16"/>
          <p:cNvSpPr txBox="1"/>
          <p:nvPr/>
        </p:nvSpPr>
        <p:spPr>
          <a:xfrm>
            <a:off x="10926940" y="5378408"/>
            <a:ext cx="1117921" cy="338554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Analysis ready data</a:t>
            </a:r>
            <a:endParaRPr lang="de-AT" dirty="0"/>
          </a:p>
        </p:txBody>
      </p:sp>
      <p:sp>
        <p:nvSpPr>
          <p:cNvPr id="93" name="Textfeld 16"/>
          <p:cNvSpPr txBox="1"/>
          <p:nvPr/>
        </p:nvSpPr>
        <p:spPr>
          <a:xfrm>
            <a:off x="10923352" y="6402586"/>
            <a:ext cx="1117921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de-DE" dirty="0" smtClean="0"/>
              <a:t>Information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7318" y="5185053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Research and Development</a:t>
            </a:r>
          </a:p>
          <a:p>
            <a:pPr algn="ctr"/>
            <a:endParaRPr lang="de-AT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107672" y="-55668"/>
            <a:ext cx="776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Remote Sensing Specialist – Change of Workflow</a:t>
            </a:r>
            <a:endParaRPr lang="de-AT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136" y="392597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Communication</a:t>
            </a:r>
          </a:p>
          <a:p>
            <a:pPr algn="ctr"/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72083" y="973751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Project conceptualization</a:t>
            </a:r>
          </a:p>
          <a:p>
            <a:pPr algn="ctr"/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69313" y="1546859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acquisition</a:t>
            </a:r>
          </a:p>
          <a:p>
            <a:pPr algn="ctr"/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69313" y="2136586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preprocessing</a:t>
            </a:r>
          </a:p>
          <a:p>
            <a:pPr algn="ctr"/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787" y="2753818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analysis</a:t>
            </a:r>
          </a:p>
          <a:p>
            <a:pPr algn="ctr"/>
            <a:endParaRPr lang="en-US" sz="14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66024" y="3358057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Validation</a:t>
            </a:r>
          </a:p>
          <a:p>
            <a:pPr algn="ctr"/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787" y="3967504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product creation</a:t>
            </a:r>
          </a:p>
          <a:p>
            <a:pPr algn="ctr"/>
            <a:endParaRPr lang="de-AT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67407" y="4589943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algn="ctr"/>
            <a:r>
              <a:rPr lang="en-US" dirty="0"/>
              <a:t>Manage </a:t>
            </a:r>
            <a:r>
              <a:rPr lang="en-US" dirty="0" smtClean="0"/>
              <a:t>projects</a:t>
            </a:r>
          </a:p>
          <a:p>
            <a:pPr algn="ctr"/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74" y="5769441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Professional development</a:t>
            </a:r>
          </a:p>
          <a:p>
            <a:pPr algn="ctr"/>
            <a:endParaRPr lang="en-US" sz="1400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59787" y="6387084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management</a:t>
            </a:r>
          </a:p>
          <a:p>
            <a:pPr algn="ctr"/>
            <a:endParaRPr lang="en-US" sz="1400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313190" y="390561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continuous exchange with </a:t>
            </a:r>
            <a:r>
              <a:rPr lang="en-US" dirty="0" smtClean="0"/>
              <a:t>users</a:t>
            </a:r>
          </a:p>
          <a:p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4118581" y="38958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reporting of progress, results, </a:t>
            </a:r>
            <a:r>
              <a:rPr lang="en-US" dirty="0" smtClean="0"/>
              <a:t>challenges</a:t>
            </a:r>
            <a:endParaRPr lang="de-AT" dirty="0"/>
          </a:p>
          <a:p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5929061" y="384057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</a:t>
            </a:r>
            <a:r>
              <a:rPr lang="en-US" dirty="0" smtClean="0"/>
              <a:t>repare and communicate an </a:t>
            </a:r>
            <a:r>
              <a:rPr lang="en-US" dirty="0"/>
              <a:t>offer (incl. a quote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7735555" y="384823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within the </a:t>
            </a:r>
            <a:r>
              <a:rPr lang="en-US" dirty="0" smtClean="0"/>
              <a:t>organization</a:t>
            </a:r>
          </a:p>
          <a:p>
            <a:endParaRPr lang="de-AT" dirty="0"/>
          </a:p>
        </p:txBody>
      </p:sp>
      <p:sp>
        <p:nvSpPr>
          <p:cNvPr id="20" name="Textfeld 19"/>
          <p:cNvSpPr txBox="1"/>
          <p:nvPr/>
        </p:nvSpPr>
        <p:spPr>
          <a:xfrm>
            <a:off x="9539432" y="384823"/>
            <a:ext cx="217094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 data providers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other </a:t>
            </a:r>
            <a:r>
              <a:rPr lang="en-US" dirty="0" smtClean="0"/>
              <a:t>stakeholders</a:t>
            </a:r>
          </a:p>
          <a:p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2318774" y="970260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/>
              <a:t>analyse</a:t>
            </a:r>
            <a:r>
              <a:rPr lang="en-US" dirty="0"/>
              <a:t> needs of users (incl. order info</a:t>
            </a:r>
            <a:r>
              <a:rPr lang="en-US" dirty="0" smtClean="0"/>
              <a:t>)</a:t>
            </a:r>
            <a:endParaRPr lang="de-AT" dirty="0"/>
          </a:p>
          <a:p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4125554" y="97140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required types of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5936941" y="970828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the </a:t>
            </a:r>
            <a:r>
              <a:rPr lang="en-US" dirty="0" smtClean="0"/>
              <a:t>methodology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24" name="Textfeld 23"/>
          <p:cNvSpPr txBox="1"/>
          <p:nvPr/>
        </p:nvSpPr>
        <p:spPr>
          <a:xfrm>
            <a:off x="7745479" y="970828"/>
            <a:ext cx="1800000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Implement (</a:t>
            </a:r>
            <a:r>
              <a:rPr lang="en-US" dirty="0" err="1" smtClean="0"/>
              <a:t>standardised</a:t>
            </a:r>
            <a:r>
              <a:rPr lang="en-US" dirty="0"/>
              <a:t>) predefined </a:t>
            </a:r>
            <a:r>
              <a:rPr lang="en-US" dirty="0" smtClean="0"/>
              <a:t>workflows</a:t>
            </a:r>
          </a:p>
          <a:p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9549720" y="970828"/>
            <a:ext cx="2160651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create classification schemes (incl. semantics)</a:t>
            </a:r>
          </a:p>
          <a:p>
            <a:endParaRPr lang="de-AT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6740665" y="1546859"/>
            <a:ext cx="2118174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tasking of a custom image (custom parameter settings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27" name="Textfeld 26"/>
          <p:cNvSpPr txBox="1"/>
          <p:nvPr/>
        </p:nvSpPr>
        <p:spPr>
          <a:xfrm>
            <a:off x="8857011" y="1546859"/>
            <a:ext cx="1395610" cy="507831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assure </a:t>
            </a:r>
            <a:r>
              <a:rPr lang="en-US" dirty="0"/>
              <a:t>data </a:t>
            </a:r>
            <a:r>
              <a:rPr lang="en-US" dirty="0" smtClean="0"/>
              <a:t>quality</a:t>
            </a:r>
          </a:p>
          <a:p>
            <a:endParaRPr lang="en-US" dirty="0" smtClean="0"/>
          </a:p>
          <a:p>
            <a:endParaRPr lang="de-AT" dirty="0"/>
          </a:p>
        </p:txBody>
      </p:sp>
      <p:sp>
        <p:nvSpPr>
          <p:cNvPr id="28" name="Textfeld 27"/>
          <p:cNvSpPr txBox="1"/>
          <p:nvPr/>
        </p:nvSpPr>
        <p:spPr>
          <a:xfrm>
            <a:off x="10160474" y="1547861"/>
            <a:ext cx="154062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trouble shoot issues with the </a:t>
            </a:r>
            <a:r>
              <a:rPr lang="en-US" dirty="0" smtClean="0"/>
              <a:t>data</a:t>
            </a:r>
          </a:p>
          <a:p>
            <a:endParaRPr lang="de-AT" dirty="0"/>
          </a:p>
        </p:txBody>
      </p:sp>
      <p:sp>
        <p:nvSpPr>
          <p:cNvPr id="29" name="Textfeld 28"/>
          <p:cNvSpPr txBox="1"/>
          <p:nvPr/>
        </p:nvSpPr>
        <p:spPr>
          <a:xfrm>
            <a:off x="5163051" y="1549708"/>
            <a:ext cx="1577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collect </a:t>
            </a:r>
            <a:r>
              <a:rPr lang="en-US" dirty="0"/>
              <a:t>in-field data (GPS, reference data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32" name="Textfeld 31"/>
          <p:cNvSpPr txBox="1"/>
          <p:nvPr/>
        </p:nvSpPr>
        <p:spPr>
          <a:xfrm>
            <a:off x="2315790" y="2140054"/>
            <a:ext cx="1800000" cy="507831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radiometric </a:t>
            </a:r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5736351" y="2141087"/>
            <a:ext cx="1536508" cy="507831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image enhance-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(pan-sharpening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8490888" y="2142594"/>
            <a:ext cx="1421499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LiDAR data processing (filter, 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35" name="Textfeld 34"/>
          <p:cNvSpPr txBox="1"/>
          <p:nvPr/>
        </p:nvSpPr>
        <p:spPr>
          <a:xfrm>
            <a:off x="7269596" y="2144580"/>
            <a:ext cx="1214004" cy="507831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data manipulation, </a:t>
            </a:r>
            <a:r>
              <a:rPr lang="en-US" dirty="0" smtClean="0"/>
              <a:t>filtering</a:t>
            </a:r>
          </a:p>
          <a:p>
            <a:endParaRPr lang="de-AT" dirty="0"/>
          </a:p>
        </p:txBody>
      </p:sp>
      <p:sp>
        <p:nvSpPr>
          <p:cNvPr id="36" name="Textfeld 35"/>
          <p:cNvSpPr txBox="1"/>
          <p:nvPr/>
        </p:nvSpPr>
        <p:spPr>
          <a:xfrm>
            <a:off x="9912388" y="2141406"/>
            <a:ext cx="1797983" cy="507831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 smtClean="0"/>
              <a:t>preclassify</a:t>
            </a:r>
            <a:r>
              <a:rPr lang="en-US" dirty="0" smtClean="0"/>
              <a:t> </a:t>
            </a:r>
            <a:r>
              <a:rPr lang="en-US" dirty="0"/>
              <a:t>data (satellite and LiDAR data</a:t>
            </a:r>
            <a:r>
              <a:rPr lang="en-US" dirty="0" smtClean="0"/>
              <a:t>)</a:t>
            </a:r>
            <a:endParaRPr lang="de-AT" dirty="0"/>
          </a:p>
          <a:p>
            <a:endParaRPr lang="de-AT" dirty="0"/>
          </a:p>
        </p:txBody>
      </p:sp>
      <p:sp>
        <p:nvSpPr>
          <p:cNvPr id="37" name="Textfeld 36"/>
          <p:cNvSpPr txBox="1"/>
          <p:nvPr/>
        </p:nvSpPr>
        <p:spPr>
          <a:xfrm>
            <a:off x="3836041" y="2135585"/>
            <a:ext cx="1896191" cy="507831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geometric correction (</a:t>
            </a:r>
            <a:r>
              <a:rPr lang="en-US" dirty="0" err="1"/>
              <a:t>ortho</a:t>
            </a:r>
            <a:r>
              <a:rPr lang="en-US" dirty="0"/>
              <a:t>-rectification, co-registration</a:t>
            </a:r>
            <a:r>
              <a:rPr lang="en-US" dirty="0" smtClean="0"/>
              <a:t>...)</a:t>
            </a:r>
          </a:p>
          <a:p>
            <a:endParaRPr lang="de-AT" dirty="0"/>
          </a:p>
        </p:txBody>
      </p:sp>
      <p:sp>
        <p:nvSpPr>
          <p:cNvPr id="38" name="Textfeld 37"/>
          <p:cNvSpPr txBox="1"/>
          <p:nvPr/>
        </p:nvSpPr>
        <p:spPr>
          <a:xfrm>
            <a:off x="2303224" y="2752963"/>
            <a:ext cx="1538989" cy="507831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</a:t>
            </a:r>
            <a:r>
              <a:rPr lang="en-US" dirty="0"/>
              <a:t>image </a:t>
            </a:r>
            <a:r>
              <a:rPr lang="en-US" dirty="0" smtClean="0"/>
              <a:t>classification</a:t>
            </a:r>
          </a:p>
          <a:p>
            <a:endParaRPr lang="de-AT" dirty="0"/>
          </a:p>
        </p:txBody>
      </p:sp>
      <p:sp>
        <p:nvSpPr>
          <p:cNvPr id="39" name="Textfeld 38"/>
          <p:cNvSpPr txBox="1"/>
          <p:nvPr/>
        </p:nvSpPr>
        <p:spPr>
          <a:xfrm>
            <a:off x="9892859" y="2751452"/>
            <a:ext cx="1800000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combine data </a:t>
            </a:r>
            <a:r>
              <a:rPr lang="en-US" dirty="0"/>
              <a:t>for adding context, further </a:t>
            </a:r>
            <a:r>
              <a:rPr lang="en-US" dirty="0" smtClean="0"/>
              <a:t>information</a:t>
            </a:r>
          </a:p>
          <a:p>
            <a:endParaRPr lang="de-AT" dirty="0"/>
          </a:p>
        </p:txBody>
      </p:sp>
      <p:sp>
        <p:nvSpPr>
          <p:cNvPr id="41" name="Textfeld 40"/>
          <p:cNvSpPr txBox="1"/>
          <p:nvPr/>
        </p:nvSpPr>
        <p:spPr>
          <a:xfrm>
            <a:off x="7127707" y="2749777"/>
            <a:ext cx="1800000" cy="507831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delineate objects </a:t>
            </a:r>
            <a:r>
              <a:rPr lang="en-US" dirty="0"/>
              <a:t>manually (e.g. houses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43" name="Textfeld 42"/>
          <p:cNvSpPr txBox="1"/>
          <p:nvPr/>
        </p:nvSpPr>
        <p:spPr>
          <a:xfrm>
            <a:off x="3276593" y="2763002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interpret </a:t>
            </a:r>
            <a:r>
              <a:rPr lang="en-US" dirty="0"/>
              <a:t>data using expert </a:t>
            </a:r>
            <a:r>
              <a:rPr lang="en-US" dirty="0" smtClean="0"/>
              <a:t>knowledge</a:t>
            </a:r>
          </a:p>
          <a:p>
            <a:endParaRPr lang="de-AT" dirty="0"/>
          </a:p>
        </p:txBody>
      </p:sp>
      <p:sp>
        <p:nvSpPr>
          <p:cNvPr id="44" name="Textfeld 43"/>
          <p:cNvSpPr txBox="1"/>
          <p:nvPr/>
        </p:nvSpPr>
        <p:spPr>
          <a:xfrm>
            <a:off x="2306186" y="3361221"/>
            <a:ext cx="1800000" cy="507831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assessing accuracy of </a:t>
            </a:r>
            <a:r>
              <a:rPr lang="en-US" dirty="0" smtClean="0"/>
              <a:t>classification</a:t>
            </a:r>
            <a:endParaRPr lang="de-AT" dirty="0"/>
          </a:p>
          <a:p>
            <a:endParaRPr lang="de-AT" dirty="0"/>
          </a:p>
        </p:txBody>
      </p:sp>
      <p:sp>
        <p:nvSpPr>
          <p:cNvPr id="45" name="Textfeld 44"/>
          <p:cNvSpPr txBox="1"/>
          <p:nvPr/>
        </p:nvSpPr>
        <p:spPr>
          <a:xfrm>
            <a:off x="4106728" y="3366769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acquire feedback from users (user validation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46" name="Textfeld 45"/>
          <p:cNvSpPr txBox="1"/>
          <p:nvPr/>
        </p:nvSpPr>
        <p:spPr>
          <a:xfrm>
            <a:off x="5912416" y="3366769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incorporate </a:t>
            </a:r>
            <a:r>
              <a:rPr lang="en-US" dirty="0" smtClean="0"/>
              <a:t>feedback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47" name="Textfeld 46"/>
          <p:cNvSpPr txBox="1"/>
          <p:nvPr/>
        </p:nvSpPr>
        <p:spPr>
          <a:xfrm>
            <a:off x="2307324" y="3967504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</a:t>
            </a:r>
            <a:r>
              <a:rPr lang="en-US" dirty="0" smtClean="0"/>
              <a:t>esign look </a:t>
            </a:r>
            <a:r>
              <a:rPr lang="en-US" dirty="0"/>
              <a:t>&amp; feel of product (might include templates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7878875" y="3976070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create information products (PDF, </a:t>
            </a:r>
            <a:r>
              <a:rPr lang="en-US" dirty="0" err="1"/>
              <a:t>webmap</a:t>
            </a:r>
            <a:r>
              <a:rPr lang="en-US" dirty="0" smtClean="0"/>
              <a:t>…)</a:t>
            </a:r>
            <a:endParaRPr lang="de-AT" dirty="0"/>
          </a:p>
          <a:p>
            <a:endParaRPr lang="de-AT" dirty="0"/>
          </a:p>
        </p:txBody>
      </p:sp>
      <p:sp>
        <p:nvSpPr>
          <p:cNvPr id="49" name="Textfeld 48"/>
          <p:cNvSpPr txBox="1"/>
          <p:nvPr/>
        </p:nvSpPr>
        <p:spPr>
          <a:xfrm>
            <a:off x="4110072" y="3969138"/>
            <a:ext cx="1800000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prepare a product </a:t>
            </a:r>
            <a:r>
              <a:rPr lang="en-US" dirty="0" smtClean="0"/>
              <a:t>description</a:t>
            </a:r>
          </a:p>
          <a:p>
            <a:endParaRPr lang="de-AT" dirty="0"/>
          </a:p>
        </p:txBody>
      </p:sp>
      <p:sp>
        <p:nvSpPr>
          <p:cNvPr id="50" name="Textfeld 49"/>
          <p:cNvSpPr txBox="1"/>
          <p:nvPr/>
        </p:nvSpPr>
        <p:spPr>
          <a:xfrm>
            <a:off x="5916659" y="3972113"/>
            <a:ext cx="1959939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post-processing of data (format conversion, metadata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57" name="Textfeld 56"/>
          <p:cNvSpPr txBox="1"/>
          <p:nvPr/>
        </p:nvSpPr>
        <p:spPr>
          <a:xfrm>
            <a:off x="2323717" y="5185053"/>
            <a:ext cx="175196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test alternative </a:t>
            </a:r>
            <a:r>
              <a:rPr lang="en-US" dirty="0"/>
              <a:t>software </a:t>
            </a:r>
            <a:r>
              <a:rPr lang="en-US" dirty="0" smtClean="0"/>
              <a:t>products/algorithms</a:t>
            </a:r>
          </a:p>
          <a:p>
            <a:endParaRPr lang="de-AT" dirty="0"/>
          </a:p>
        </p:txBody>
      </p:sp>
      <p:sp>
        <p:nvSpPr>
          <p:cNvPr id="58" name="Textfeld 57"/>
          <p:cNvSpPr txBox="1"/>
          <p:nvPr/>
        </p:nvSpPr>
        <p:spPr>
          <a:xfrm>
            <a:off x="4084414" y="5186451"/>
            <a:ext cx="173179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explore/evaluate upcoming developments and </a:t>
            </a:r>
            <a:r>
              <a:rPr lang="en-US" dirty="0" smtClean="0"/>
              <a:t>trends</a:t>
            </a:r>
          </a:p>
          <a:p>
            <a:endParaRPr lang="de-AT" dirty="0"/>
          </a:p>
        </p:txBody>
      </p:sp>
      <p:sp>
        <p:nvSpPr>
          <p:cNvPr id="59" name="Textfeld 58"/>
          <p:cNvSpPr txBox="1"/>
          <p:nvPr/>
        </p:nvSpPr>
        <p:spPr>
          <a:xfrm>
            <a:off x="5812844" y="5186451"/>
            <a:ext cx="245750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develop predefined workflow (e.g. OBIA workflow, preprocessing workflow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60" name="Textfeld 59"/>
          <p:cNvSpPr txBox="1"/>
          <p:nvPr/>
        </p:nvSpPr>
        <p:spPr>
          <a:xfrm>
            <a:off x="2323718" y="577218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visit conferences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61" name="Textfeld 60"/>
          <p:cNvSpPr txBox="1"/>
          <p:nvPr/>
        </p:nvSpPr>
        <p:spPr>
          <a:xfrm>
            <a:off x="4075682" y="577218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take </a:t>
            </a:r>
            <a:r>
              <a:rPr lang="en-US" dirty="0"/>
              <a:t>training (webinars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62" name="Textfeld 61"/>
          <p:cNvSpPr txBox="1"/>
          <p:nvPr/>
        </p:nvSpPr>
        <p:spPr>
          <a:xfrm>
            <a:off x="5824380" y="5770173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give </a:t>
            </a:r>
            <a:r>
              <a:rPr lang="en-US" dirty="0" smtClean="0"/>
              <a:t>training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2307325" y="6382063"/>
            <a:ext cx="1800000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store data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4053809" y="6383484"/>
            <a:ext cx="1800000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Versioning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5837981" y="6382321"/>
            <a:ext cx="1800000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share data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7634971" y="6383484"/>
            <a:ext cx="1800000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license data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42" name="Textfeld 41"/>
          <p:cNvSpPr txBox="1"/>
          <p:nvPr/>
        </p:nvSpPr>
        <p:spPr>
          <a:xfrm>
            <a:off x="5087127" y="2748000"/>
            <a:ext cx="2031122" cy="507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modelling </a:t>
            </a:r>
            <a:r>
              <a:rPr lang="en-US" dirty="0"/>
              <a:t>for data analysis (e.g. hydrological modelling, habitat 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40" name="Textfeld 39"/>
          <p:cNvSpPr txBox="1"/>
          <p:nvPr/>
        </p:nvSpPr>
        <p:spPr>
          <a:xfrm>
            <a:off x="8872922" y="2749835"/>
            <a:ext cx="1039466" cy="507831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perform change </a:t>
            </a:r>
            <a:r>
              <a:rPr lang="en-US" dirty="0" smtClean="0"/>
              <a:t>detection</a:t>
            </a:r>
          </a:p>
          <a:p>
            <a:endParaRPr lang="de-AT" dirty="0"/>
          </a:p>
        </p:txBody>
      </p:sp>
      <p:sp>
        <p:nvSpPr>
          <p:cNvPr id="78" name="Textfeld 77"/>
          <p:cNvSpPr txBox="1"/>
          <p:nvPr/>
        </p:nvSpPr>
        <p:spPr>
          <a:xfrm>
            <a:off x="2319405" y="1549785"/>
            <a:ext cx="1800000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search </a:t>
            </a:r>
            <a:r>
              <a:rPr lang="en-US" dirty="0"/>
              <a:t>for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3364655" y="1546859"/>
            <a:ext cx="1800000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order archived </a:t>
            </a:r>
            <a:r>
              <a:rPr lang="en-US" dirty="0"/>
              <a:t>data (images and vector data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80" name="Textfeld 79"/>
          <p:cNvSpPr txBox="1"/>
          <p:nvPr/>
        </p:nvSpPr>
        <p:spPr>
          <a:xfrm>
            <a:off x="7073517" y="4591172"/>
            <a:ext cx="1232283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define </a:t>
            </a:r>
            <a:r>
              <a:rPr lang="en-US" dirty="0"/>
              <a:t>project </a:t>
            </a:r>
            <a:r>
              <a:rPr lang="en-US" dirty="0" smtClean="0"/>
              <a:t>structure</a:t>
            </a:r>
          </a:p>
          <a:p>
            <a:endParaRPr lang="de-AT" dirty="0"/>
          </a:p>
        </p:txBody>
      </p:sp>
      <p:sp>
        <p:nvSpPr>
          <p:cNvPr id="81" name="Textfeld 80"/>
          <p:cNvSpPr txBox="1"/>
          <p:nvPr/>
        </p:nvSpPr>
        <p:spPr>
          <a:xfrm>
            <a:off x="9901383" y="4589353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re-evaluate </a:t>
            </a:r>
            <a:r>
              <a:rPr lang="en-US" dirty="0"/>
              <a:t>the workflow (lessons learnt) </a:t>
            </a:r>
            <a:endParaRPr lang="en-US" dirty="0" smtClean="0"/>
          </a:p>
          <a:p>
            <a:endParaRPr lang="de-AT" dirty="0"/>
          </a:p>
        </p:txBody>
      </p:sp>
      <p:sp>
        <p:nvSpPr>
          <p:cNvPr id="82" name="Textfeld 81"/>
          <p:cNvSpPr txBox="1"/>
          <p:nvPr/>
        </p:nvSpPr>
        <p:spPr>
          <a:xfrm>
            <a:off x="8314602" y="4589353"/>
            <a:ext cx="159192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specify detailed project </a:t>
            </a:r>
            <a:r>
              <a:rPr lang="en-US" dirty="0" smtClean="0"/>
              <a:t>plan</a:t>
            </a:r>
          </a:p>
          <a:p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2323717" y="4585341"/>
            <a:ext cx="114663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ime keeping</a:t>
            </a:r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84" name="Textfeld 83"/>
          <p:cNvSpPr txBox="1"/>
          <p:nvPr/>
        </p:nvSpPr>
        <p:spPr>
          <a:xfrm>
            <a:off x="5270348" y="4588018"/>
            <a:ext cx="1800000" cy="507831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manage resources </a:t>
            </a:r>
            <a:r>
              <a:rPr lang="en-US" dirty="0"/>
              <a:t>(licenses, data storage, computers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85" name="Textfeld 84"/>
          <p:cNvSpPr txBox="1"/>
          <p:nvPr/>
        </p:nvSpPr>
        <p:spPr>
          <a:xfrm>
            <a:off x="3470348" y="4585495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contracting, preparing bills etc. --&gt; administer </a:t>
            </a:r>
            <a:r>
              <a:rPr lang="en-US" dirty="0" smtClean="0"/>
              <a:t>project</a:t>
            </a:r>
          </a:p>
          <a:p>
            <a:endParaRPr lang="de-AT" dirty="0"/>
          </a:p>
        </p:txBody>
      </p:sp>
      <p:sp>
        <p:nvSpPr>
          <p:cNvPr id="90" name="Textfeld 16"/>
          <p:cNvSpPr txBox="1"/>
          <p:nvPr/>
        </p:nvSpPr>
        <p:spPr>
          <a:xfrm>
            <a:off x="11064869" y="6205550"/>
            <a:ext cx="1117921" cy="338554"/>
          </a:xfrm>
          <a:prstGeom prst="rect">
            <a:avLst/>
          </a:prstGeom>
          <a:solidFill>
            <a:srgbClr val="7794AE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</a:t>
            </a:r>
            <a:r>
              <a:rPr lang="en-US" dirty="0" smtClean="0"/>
              <a:t>latform as a service</a:t>
            </a:r>
            <a:endParaRPr lang="de-AT" dirty="0"/>
          </a:p>
        </p:txBody>
      </p:sp>
      <p:sp>
        <p:nvSpPr>
          <p:cNvPr id="91" name="Textfeld 16"/>
          <p:cNvSpPr txBox="1"/>
          <p:nvPr/>
        </p:nvSpPr>
        <p:spPr>
          <a:xfrm>
            <a:off x="11064870" y="5857544"/>
            <a:ext cx="1117921" cy="338554"/>
          </a:xfrm>
          <a:prstGeom prst="rect">
            <a:avLst/>
          </a:prstGeom>
          <a:solidFill>
            <a:srgbClr val="8CD3E4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Automation of image analysis</a:t>
            </a:r>
            <a:endParaRPr lang="de-AT" dirty="0"/>
          </a:p>
        </p:txBody>
      </p:sp>
      <p:sp>
        <p:nvSpPr>
          <p:cNvPr id="92" name="Textfeld 16"/>
          <p:cNvSpPr txBox="1"/>
          <p:nvPr/>
        </p:nvSpPr>
        <p:spPr>
          <a:xfrm>
            <a:off x="11068458" y="5519926"/>
            <a:ext cx="1117921" cy="338554"/>
          </a:xfrm>
          <a:prstGeom prst="rect">
            <a:avLst/>
          </a:prstGeom>
          <a:solidFill>
            <a:srgbClr val="F4D790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Analysis ready data</a:t>
            </a:r>
            <a:endParaRPr lang="de-AT" dirty="0"/>
          </a:p>
        </p:txBody>
      </p:sp>
      <p:sp>
        <p:nvSpPr>
          <p:cNvPr id="93" name="Textfeld 16"/>
          <p:cNvSpPr txBox="1"/>
          <p:nvPr/>
        </p:nvSpPr>
        <p:spPr>
          <a:xfrm>
            <a:off x="11064870" y="6544104"/>
            <a:ext cx="1117921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de-DE" dirty="0" smtClean="0"/>
              <a:t>Information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service</a:t>
            </a:r>
            <a:endParaRPr lang="en-US" dirty="0" smtClean="0"/>
          </a:p>
        </p:txBody>
      </p:sp>
      <p:sp>
        <p:nvSpPr>
          <p:cNvPr id="96" name="Rechteck 95"/>
          <p:cNvSpPr/>
          <p:nvPr/>
        </p:nvSpPr>
        <p:spPr>
          <a:xfrm>
            <a:off x="2306434" y="6097398"/>
            <a:ext cx="1777980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 96"/>
          <p:cNvSpPr/>
          <p:nvPr/>
        </p:nvSpPr>
        <p:spPr>
          <a:xfrm>
            <a:off x="2309304" y="6710826"/>
            <a:ext cx="1744505" cy="183858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hteck 97"/>
          <p:cNvSpPr/>
          <p:nvPr/>
        </p:nvSpPr>
        <p:spPr>
          <a:xfrm>
            <a:off x="4053809" y="6710826"/>
            <a:ext cx="1800000" cy="183858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/>
          <p:cNvSpPr/>
          <p:nvPr/>
        </p:nvSpPr>
        <p:spPr>
          <a:xfrm>
            <a:off x="5835266" y="6705220"/>
            <a:ext cx="1800000" cy="183858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hteck 99"/>
          <p:cNvSpPr/>
          <p:nvPr/>
        </p:nvSpPr>
        <p:spPr>
          <a:xfrm>
            <a:off x="7638504" y="6708482"/>
            <a:ext cx="1800000" cy="183858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hteck 100"/>
          <p:cNvSpPr/>
          <p:nvPr/>
        </p:nvSpPr>
        <p:spPr>
          <a:xfrm>
            <a:off x="2323718" y="1295472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hteck 101"/>
          <p:cNvSpPr/>
          <p:nvPr/>
        </p:nvSpPr>
        <p:spPr>
          <a:xfrm>
            <a:off x="4113262" y="1296618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hteck 102"/>
          <p:cNvSpPr/>
          <p:nvPr/>
        </p:nvSpPr>
        <p:spPr>
          <a:xfrm>
            <a:off x="5930455" y="1294233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hteck 103"/>
          <p:cNvSpPr/>
          <p:nvPr/>
        </p:nvSpPr>
        <p:spPr>
          <a:xfrm>
            <a:off x="9554816" y="1294232"/>
            <a:ext cx="2146567" cy="1871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hteck 104"/>
          <p:cNvSpPr/>
          <p:nvPr/>
        </p:nvSpPr>
        <p:spPr>
          <a:xfrm>
            <a:off x="7745479" y="1294232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hteck 105"/>
          <p:cNvSpPr/>
          <p:nvPr/>
        </p:nvSpPr>
        <p:spPr>
          <a:xfrm>
            <a:off x="2285580" y="717578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hteck 106"/>
          <p:cNvSpPr/>
          <p:nvPr/>
        </p:nvSpPr>
        <p:spPr>
          <a:xfrm>
            <a:off x="4113262" y="717578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hteck 107"/>
          <p:cNvSpPr/>
          <p:nvPr/>
        </p:nvSpPr>
        <p:spPr>
          <a:xfrm>
            <a:off x="7726461" y="709269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hteck 108"/>
          <p:cNvSpPr/>
          <p:nvPr/>
        </p:nvSpPr>
        <p:spPr>
          <a:xfrm>
            <a:off x="9545478" y="706692"/>
            <a:ext cx="2164893" cy="185196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hteck 109"/>
          <p:cNvSpPr/>
          <p:nvPr/>
        </p:nvSpPr>
        <p:spPr>
          <a:xfrm>
            <a:off x="5932282" y="717578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hteck 110"/>
          <p:cNvSpPr/>
          <p:nvPr/>
        </p:nvSpPr>
        <p:spPr>
          <a:xfrm>
            <a:off x="3344525" y="1874648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hteck 111"/>
          <p:cNvSpPr/>
          <p:nvPr/>
        </p:nvSpPr>
        <p:spPr>
          <a:xfrm>
            <a:off x="2320274" y="2460797"/>
            <a:ext cx="1515767" cy="191614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hteck 112"/>
          <p:cNvSpPr/>
          <p:nvPr/>
        </p:nvSpPr>
        <p:spPr>
          <a:xfrm>
            <a:off x="3846483" y="2465597"/>
            <a:ext cx="1885749" cy="191614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hteck 113"/>
          <p:cNvSpPr/>
          <p:nvPr/>
        </p:nvSpPr>
        <p:spPr>
          <a:xfrm>
            <a:off x="5736351" y="2451801"/>
            <a:ext cx="1536508" cy="20540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hteck 114"/>
          <p:cNvSpPr/>
          <p:nvPr/>
        </p:nvSpPr>
        <p:spPr>
          <a:xfrm>
            <a:off x="7269823" y="2451801"/>
            <a:ext cx="1221065" cy="20540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/>
          <p:cNvSpPr/>
          <p:nvPr/>
        </p:nvSpPr>
        <p:spPr>
          <a:xfrm>
            <a:off x="2320274" y="1871840"/>
            <a:ext cx="1044381" cy="185776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hteck 116"/>
          <p:cNvSpPr/>
          <p:nvPr/>
        </p:nvSpPr>
        <p:spPr>
          <a:xfrm>
            <a:off x="5168373" y="1879011"/>
            <a:ext cx="1582122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hteck 117"/>
          <p:cNvSpPr/>
          <p:nvPr/>
        </p:nvSpPr>
        <p:spPr>
          <a:xfrm>
            <a:off x="6750495" y="1874998"/>
            <a:ext cx="2106516" cy="18227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hteck 118"/>
          <p:cNvSpPr/>
          <p:nvPr/>
        </p:nvSpPr>
        <p:spPr>
          <a:xfrm>
            <a:off x="8858839" y="1868125"/>
            <a:ext cx="1301635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hteck 119"/>
          <p:cNvSpPr/>
          <p:nvPr/>
        </p:nvSpPr>
        <p:spPr>
          <a:xfrm>
            <a:off x="10153304" y="1871387"/>
            <a:ext cx="1539556" cy="179358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hteck 120"/>
          <p:cNvSpPr/>
          <p:nvPr/>
        </p:nvSpPr>
        <p:spPr>
          <a:xfrm>
            <a:off x="8506793" y="2463705"/>
            <a:ext cx="1405595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hteck 121"/>
          <p:cNvSpPr/>
          <p:nvPr/>
        </p:nvSpPr>
        <p:spPr>
          <a:xfrm>
            <a:off x="9894601" y="2462687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69197" y="6097398"/>
            <a:ext cx="1743648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hteck 124"/>
          <p:cNvSpPr/>
          <p:nvPr/>
        </p:nvSpPr>
        <p:spPr>
          <a:xfrm>
            <a:off x="5812845" y="6097398"/>
            <a:ext cx="1811535" cy="179643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hteck 129"/>
          <p:cNvSpPr/>
          <p:nvPr/>
        </p:nvSpPr>
        <p:spPr>
          <a:xfrm>
            <a:off x="5834179" y="5510265"/>
            <a:ext cx="2436166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hteck 130"/>
          <p:cNvSpPr/>
          <p:nvPr/>
        </p:nvSpPr>
        <p:spPr>
          <a:xfrm>
            <a:off x="2318774" y="5522521"/>
            <a:ext cx="1769318" cy="170363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hteck 128"/>
          <p:cNvSpPr/>
          <p:nvPr/>
        </p:nvSpPr>
        <p:spPr>
          <a:xfrm>
            <a:off x="4069197" y="5510436"/>
            <a:ext cx="1755183" cy="182218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hteck 131"/>
          <p:cNvSpPr/>
          <p:nvPr/>
        </p:nvSpPr>
        <p:spPr>
          <a:xfrm>
            <a:off x="2297101" y="4275385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hteck 132"/>
          <p:cNvSpPr/>
          <p:nvPr/>
        </p:nvSpPr>
        <p:spPr>
          <a:xfrm>
            <a:off x="4116090" y="4275385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hteck 133"/>
          <p:cNvSpPr/>
          <p:nvPr/>
        </p:nvSpPr>
        <p:spPr>
          <a:xfrm>
            <a:off x="5922584" y="4292485"/>
            <a:ext cx="1954014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hteck 134"/>
          <p:cNvSpPr/>
          <p:nvPr/>
        </p:nvSpPr>
        <p:spPr>
          <a:xfrm>
            <a:off x="7859936" y="4286271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hteck 135"/>
          <p:cNvSpPr/>
          <p:nvPr/>
        </p:nvSpPr>
        <p:spPr>
          <a:xfrm>
            <a:off x="2297101" y="3682308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hteck 136"/>
          <p:cNvSpPr/>
          <p:nvPr/>
        </p:nvSpPr>
        <p:spPr>
          <a:xfrm>
            <a:off x="4103586" y="3677716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hteck 137"/>
          <p:cNvSpPr/>
          <p:nvPr/>
        </p:nvSpPr>
        <p:spPr>
          <a:xfrm>
            <a:off x="5909254" y="3681841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hteck 138"/>
          <p:cNvSpPr/>
          <p:nvPr/>
        </p:nvSpPr>
        <p:spPr>
          <a:xfrm>
            <a:off x="2317232" y="3078800"/>
            <a:ext cx="959361" cy="177032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hteck 139"/>
          <p:cNvSpPr/>
          <p:nvPr/>
        </p:nvSpPr>
        <p:spPr>
          <a:xfrm>
            <a:off x="3276593" y="3073212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hteck 140"/>
          <p:cNvSpPr/>
          <p:nvPr/>
        </p:nvSpPr>
        <p:spPr>
          <a:xfrm>
            <a:off x="5083657" y="3078800"/>
            <a:ext cx="2034592" cy="177031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hteck 142"/>
          <p:cNvSpPr/>
          <p:nvPr/>
        </p:nvSpPr>
        <p:spPr>
          <a:xfrm>
            <a:off x="7121221" y="3073211"/>
            <a:ext cx="1751701" cy="197622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hteck 143"/>
          <p:cNvSpPr/>
          <p:nvPr/>
        </p:nvSpPr>
        <p:spPr>
          <a:xfrm>
            <a:off x="8872923" y="3082957"/>
            <a:ext cx="1039466" cy="187876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hteck 144"/>
          <p:cNvSpPr/>
          <p:nvPr/>
        </p:nvSpPr>
        <p:spPr>
          <a:xfrm>
            <a:off x="9912960" y="3082957"/>
            <a:ext cx="1779899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hteck 145"/>
          <p:cNvSpPr/>
          <p:nvPr/>
        </p:nvSpPr>
        <p:spPr>
          <a:xfrm>
            <a:off x="2317233" y="4901737"/>
            <a:ext cx="1153116" cy="197266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hteck 146"/>
          <p:cNvSpPr/>
          <p:nvPr/>
        </p:nvSpPr>
        <p:spPr>
          <a:xfrm>
            <a:off x="3470349" y="4912623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hteck 147"/>
          <p:cNvSpPr/>
          <p:nvPr/>
        </p:nvSpPr>
        <p:spPr>
          <a:xfrm>
            <a:off x="5270348" y="4916384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hteck 148"/>
          <p:cNvSpPr/>
          <p:nvPr/>
        </p:nvSpPr>
        <p:spPr>
          <a:xfrm>
            <a:off x="8314633" y="4910707"/>
            <a:ext cx="1598327" cy="188296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hteck 149"/>
          <p:cNvSpPr/>
          <p:nvPr/>
        </p:nvSpPr>
        <p:spPr>
          <a:xfrm>
            <a:off x="9904893" y="4910707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hteck 150"/>
          <p:cNvSpPr/>
          <p:nvPr/>
        </p:nvSpPr>
        <p:spPr>
          <a:xfrm>
            <a:off x="7083320" y="4912623"/>
            <a:ext cx="1231314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2" name="Group 2"/>
          <p:cNvGrpSpPr/>
          <p:nvPr/>
        </p:nvGrpSpPr>
        <p:grpSpPr>
          <a:xfrm>
            <a:off x="9726969" y="5850208"/>
            <a:ext cx="1262604" cy="1023814"/>
            <a:chOff x="9492929" y="5727254"/>
            <a:chExt cx="1117921" cy="843298"/>
          </a:xfrm>
        </p:grpSpPr>
        <p:sp>
          <p:nvSpPr>
            <p:cNvPr id="153" name="Textfeld 16"/>
            <p:cNvSpPr txBox="1"/>
            <p:nvPr/>
          </p:nvSpPr>
          <p:spPr>
            <a:xfrm>
              <a:off x="9492929" y="5727254"/>
              <a:ext cx="1117921" cy="278861"/>
            </a:xfrm>
            <a:prstGeom prst="rect">
              <a:avLst/>
            </a:prstGeom>
            <a:solidFill>
              <a:srgbClr val="FDFDE8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 smtClean="0"/>
                <a:t>task requiring transversal  skills</a:t>
              </a:r>
              <a:endParaRPr lang="de-AT" dirty="0"/>
            </a:p>
          </p:txBody>
        </p:sp>
        <p:sp>
          <p:nvSpPr>
            <p:cNvPr id="154" name="Textfeld 47"/>
            <p:cNvSpPr txBox="1"/>
            <p:nvPr/>
          </p:nvSpPr>
          <p:spPr>
            <a:xfrm>
              <a:off x="9492929" y="6002236"/>
              <a:ext cx="1117921" cy="278861"/>
            </a:xfrm>
            <a:prstGeom prst="rect">
              <a:avLst/>
            </a:prstGeom>
            <a:solidFill>
              <a:srgbClr val="F7C5C1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 smtClean="0"/>
                <a:t>task requiring technical skills </a:t>
              </a:r>
              <a:endParaRPr lang="de-AT" dirty="0"/>
            </a:p>
          </p:txBody>
        </p:sp>
        <p:sp>
          <p:nvSpPr>
            <p:cNvPr id="155" name="Textfeld 57"/>
            <p:cNvSpPr txBox="1"/>
            <p:nvPr/>
          </p:nvSpPr>
          <p:spPr>
            <a:xfrm>
              <a:off x="9492929" y="6291818"/>
              <a:ext cx="1117921" cy="278734"/>
            </a:xfrm>
            <a:prstGeom prst="rect">
              <a:avLst/>
            </a:prstGeom>
            <a:solidFill>
              <a:srgbClr val="D97575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/>
                <a:t>task requiring competencies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7318" y="5185053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Research and Development</a:t>
            </a:r>
          </a:p>
          <a:p>
            <a:pPr algn="ctr"/>
            <a:endParaRPr lang="de-AT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107672" y="-55668"/>
            <a:ext cx="776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Remote Sensing Specialist – Tasks cancelled from the profile</a:t>
            </a:r>
            <a:endParaRPr lang="de-AT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136" y="392597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Communication</a:t>
            </a:r>
          </a:p>
          <a:p>
            <a:pPr algn="ctr"/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72083" y="973751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Project conceptualization</a:t>
            </a:r>
          </a:p>
          <a:p>
            <a:pPr algn="ctr"/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69313" y="1546859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acquisition</a:t>
            </a:r>
          </a:p>
          <a:p>
            <a:pPr algn="ctr"/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69313" y="2136586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preprocessing</a:t>
            </a:r>
          </a:p>
          <a:p>
            <a:pPr algn="ctr"/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787" y="2753818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analysis</a:t>
            </a:r>
          </a:p>
          <a:p>
            <a:pPr algn="ctr"/>
            <a:endParaRPr lang="en-US" sz="14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66024" y="3358057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Validation</a:t>
            </a:r>
          </a:p>
          <a:p>
            <a:pPr algn="ctr"/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787" y="3967504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product creation</a:t>
            </a:r>
          </a:p>
          <a:p>
            <a:pPr algn="ctr"/>
            <a:endParaRPr lang="de-AT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67407" y="4589943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algn="ctr"/>
            <a:r>
              <a:rPr lang="en-US" dirty="0"/>
              <a:t>Manage </a:t>
            </a:r>
            <a:r>
              <a:rPr lang="en-US" dirty="0" smtClean="0"/>
              <a:t>projects</a:t>
            </a:r>
          </a:p>
          <a:p>
            <a:pPr algn="ctr"/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74" y="5769441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Professional development</a:t>
            </a:r>
          </a:p>
          <a:p>
            <a:pPr algn="ctr"/>
            <a:endParaRPr lang="en-US" sz="1400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59787" y="6387084"/>
            <a:ext cx="2246400" cy="50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management</a:t>
            </a:r>
          </a:p>
          <a:p>
            <a:pPr algn="ctr"/>
            <a:endParaRPr lang="en-US" sz="1400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313190" y="390561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continuous exchange with </a:t>
            </a:r>
            <a:r>
              <a:rPr lang="en-US" dirty="0" smtClean="0"/>
              <a:t>users</a:t>
            </a:r>
          </a:p>
          <a:p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4118581" y="38958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reporting of progress, results, </a:t>
            </a:r>
            <a:r>
              <a:rPr lang="en-US" dirty="0" smtClean="0"/>
              <a:t>challenges</a:t>
            </a:r>
            <a:endParaRPr lang="de-AT" dirty="0"/>
          </a:p>
          <a:p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5929061" y="384057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</a:t>
            </a:r>
            <a:r>
              <a:rPr lang="en-US" dirty="0" smtClean="0"/>
              <a:t>repare and communicate an </a:t>
            </a:r>
            <a:r>
              <a:rPr lang="en-US" dirty="0"/>
              <a:t>offer (incl. a quote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7735555" y="384823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within the </a:t>
            </a:r>
            <a:r>
              <a:rPr lang="en-US" dirty="0" smtClean="0"/>
              <a:t>organization</a:t>
            </a:r>
          </a:p>
          <a:p>
            <a:endParaRPr lang="de-AT" dirty="0"/>
          </a:p>
        </p:txBody>
      </p:sp>
      <p:sp>
        <p:nvSpPr>
          <p:cNvPr id="20" name="Textfeld 19"/>
          <p:cNvSpPr txBox="1"/>
          <p:nvPr/>
        </p:nvSpPr>
        <p:spPr>
          <a:xfrm>
            <a:off x="9539432" y="384823"/>
            <a:ext cx="217094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communication with data providers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other </a:t>
            </a:r>
            <a:r>
              <a:rPr lang="en-US" dirty="0" smtClean="0"/>
              <a:t>stakeholders</a:t>
            </a:r>
          </a:p>
          <a:p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2318774" y="970260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/>
              <a:t>analyse</a:t>
            </a:r>
            <a:r>
              <a:rPr lang="en-US" dirty="0"/>
              <a:t> needs of users (incl. order info</a:t>
            </a:r>
            <a:r>
              <a:rPr lang="en-US" dirty="0" smtClean="0"/>
              <a:t>)</a:t>
            </a:r>
            <a:endParaRPr lang="de-AT" dirty="0"/>
          </a:p>
          <a:p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4125554" y="97140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required types of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5936941" y="970828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define the </a:t>
            </a:r>
            <a:r>
              <a:rPr lang="en-US" dirty="0" smtClean="0"/>
              <a:t>methodology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24" name="Textfeld 23"/>
          <p:cNvSpPr txBox="1"/>
          <p:nvPr/>
        </p:nvSpPr>
        <p:spPr>
          <a:xfrm>
            <a:off x="7745479" y="970828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Implement (</a:t>
            </a:r>
            <a:r>
              <a:rPr lang="en-US" dirty="0" err="1" smtClean="0"/>
              <a:t>standardised</a:t>
            </a:r>
            <a:r>
              <a:rPr lang="en-US" dirty="0"/>
              <a:t>) predefined </a:t>
            </a:r>
            <a:r>
              <a:rPr lang="en-US" dirty="0" smtClean="0"/>
              <a:t>workflows</a:t>
            </a:r>
          </a:p>
          <a:p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9549720" y="970828"/>
            <a:ext cx="216065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create classification schemes (incl. semantics)</a:t>
            </a:r>
          </a:p>
          <a:p>
            <a:endParaRPr lang="de-AT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6740665" y="1546859"/>
            <a:ext cx="211817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tasking of a custom image (custom parameter settings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27" name="Textfeld 26"/>
          <p:cNvSpPr txBox="1"/>
          <p:nvPr/>
        </p:nvSpPr>
        <p:spPr>
          <a:xfrm>
            <a:off x="8857011" y="1546859"/>
            <a:ext cx="139561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assure </a:t>
            </a:r>
            <a:r>
              <a:rPr lang="en-US" dirty="0"/>
              <a:t>data </a:t>
            </a:r>
            <a:r>
              <a:rPr lang="en-US" dirty="0" smtClean="0"/>
              <a:t>quality</a:t>
            </a:r>
          </a:p>
          <a:p>
            <a:endParaRPr lang="en-US" dirty="0" smtClean="0"/>
          </a:p>
          <a:p>
            <a:endParaRPr lang="de-AT" dirty="0"/>
          </a:p>
        </p:txBody>
      </p:sp>
      <p:sp>
        <p:nvSpPr>
          <p:cNvPr id="28" name="Textfeld 27"/>
          <p:cNvSpPr txBox="1"/>
          <p:nvPr/>
        </p:nvSpPr>
        <p:spPr>
          <a:xfrm>
            <a:off x="10160474" y="1547861"/>
            <a:ext cx="154062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trouble shoot issues with the </a:t>
            </a:r>
            <a:r>
              <a:rPr lang="en-US" dirty="0" smtClean="0"/>
              <a:t>data</a:t>
            </a:r>
          </a:p>
          <a:p>
            <a:endParaRPr lang="de-AT" dirty="0"/>
          </a:p>
        </p:txBody>
      </p:sp>
      <p:sp>
        <p:nvSpPr>
          <p:cNvPr id="29" name="Textfeld 28"/>
          <p:cNvSpPr txBox="1"/>
          <p:nvPr/>
        </p:nvSpPr>
        <p:spPr>
          <a:xfrm>
            <a:off x="5163051" y="1549708"/>
            <a:ext cx="1577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collect </a:t>
            </a:r>
            <a:r>
              <a:rPr lang="en-US" dirty="0"/>
              <a:t>in-field data (GPS, reference data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32" name="Textfeld 31"/>
          <p:cNvSpPr txBox="1"/>
          <p:nvPr/>
        </p:nvSpPr>
        <p:spPr>
          <a:xfrm>
            <a:off x="2315790" y="2140054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radiometric </a:t>
            </a:r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5736351" y="2141087"/>
            <a:ext cx="1536508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image enhance-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(pan-sharpening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8490888" y="2142594"/>
            <a:ext cx="1421499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LiDAR data processing (filter, 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35" name="Textfeld 34"/>
          <p:cNvSpPr txBox="1"/>
          <p:nvPr/>
        </p:nvSpPr>
        <p:spPr>
          <a:xfrm>
            <a:off x="7269596" y="2144580"/>
            <a:ext cx="121400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data manipulation, </a:t>
            </a:r>
            <a:r>
              <a:rPr lang="en-US" dirty="0" smtClean="0"/>
              <a:t>filtering</a:t>
            </a:r>
          </a:p>
          <a:p>
            <a:endParaRPr lang="de-AT" dirty="0"/>
          </a:p>
        </p:txBody>
      </p:sp>
      <p:sp>
        <p:nvSpPr>
          <p:cNvPr id="36" name="Textfeld 35"/>
          <p:cNvSpPr txBox="1"/>
          <p:nvPr/>
        </p:nvSpPr>
        <p:spPr>
          <a:xfrm>
            <a:off x="9912388" y="2141406"/>
            <a:ext cx="1797983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err="1" smtClean="0"/>
              <a:t>preclassify</a:t>
            </a:r>
            <a:r>
              <a:rPr lang="en-US" dirty="0" smtClean="0"/>
              <a:t> </a:t>
            </a:r>
            <a:r>
              <a:rPr lang="en-US" dirty="0"/>
              <a:t>data (satellite and LiDAR data</a:t>
            </a:r>
            <a:r>
              <a:rPr lang="en-US" dirty="0" smtClean="0"/>
              <a:t>)</a:t>
            </a:r>
            <a:endParaRPr lang="de-AT" dirty="0"/>
          </a:p>
          <a:p>
            <a:endParaRPr lang="de-AT" dirty="0"/>
          </a:p>
        </p:txBody>
      </p:sp>
      <p:sp>
        <p:nvSpPr>
          <p:cNvPr id="37" name="Textfeld 36"/>
          <p:cNvSpPr txBox="1"/>
          <p:nvPr/>
        </p:nvSpPr>
        <p:spPr>
          <a:xfrm>
            <a:off x="3836041" y="2146471"/>
            <a:ext cx="189619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geometric correction (</a:t>
            </a:r>
            <a:r>
              <a:rPr lang="en-US" dirty="0" err="1"/>
              <a:t>ortho</a:t>
            </a:r>
            <a:r>
              <a:rPr lang="en-US" dirty="0"/>
              <a:t>-rectification, co-registration</a:t>
            </a:r>
            <a:r>
              <a:rPr lang="en-US" dirty="0" smtClean="0"/>
              <a:t>...)</a:t>
            </a:r>
          </a:p>
          <a:p>
            <a:endParaRPr lang="de-AT" dirty="0"/>
          </a:p>
        </p:txBody>
      </p:sp>
      <p:sp>
        <p:nvSpPr>
          <p:cNvPr id="38" name="Textfeld 37"/>
          <p:cNvSpPr txBox="1"/>
          <p:nvPr/>
        </p:nvSpPr>
        <p:spPr>
          <a:xfrm>
            <a:off x="2303224" y="2752963"/>
            <a:ext cx="973369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perform </a:t>
            </a:r>
            <a:r>
              <a:rPr lang="en-US" dirty="0"/>
              <a:t>image </a:t>
            </a:r>
            <a:r>
              <a:rPr lang="en-US" dirty="0" smtClean="0"/>
              <a:t>classification</a:t>
            </a:r>
          </a:p>
          <a:p>
            <a:endParaRPr lang="de-AT" dirty="0"/>
          </a:p>
        </p:txBody>
      </p:sp>
      <p:sp>
        <p:nvSpPr>
          <p:cNvPr id="39" name="Textfeld 38"/>
          <p:cNvSpPr txBox="1"/>
          <p:nvPr/>
        </p:nvSpPr>
        <p:spPr>
          <a:xfrm>
            <a:off x="9892859" y="2751452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combine data </a:t>
            </a:r>
            <a:r>
              <a:rPr lang="en-US" dirty="0"/>
              <a:t>for adding context, further </a:t>
            </a:r>
            <a:r>
              <a:rPr lang="en-US" dirty="0" smtClean="0"/>
              <a:t>information</a:t>
            </a:r>
          </a:p>
          <a:p>
            <a:endParaRPr lang="de-AT" dirty="0"/>
          </a:p>
        </p:txBody>
      </p:sp>
      <p:sp>
        <p:nvSpPr>
          <p:cNvPr id="41" name="Textfeld 40"/>
          <p:cNvSpPr txBox="1"/>
          <p:nvPr/>
        </p:nvSpPr>
        <p:spPr>
          <a:xfrm>
            <a:off x="7127707" y="2749777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delineate objects </a:t>
            </a:r>
            <a:r>
              <a:rPr lang="en-US" dirty="0"/>
              <a:t>manually (e.g. houses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43" name="Textfeld 42"/>
          <p:cNvSpPr txBox="1"/>
          <p:nvPr/>
        </p:nvSpPr>
        <p:spPr>
          <a:xfrm>
            <a:off x="3276593" y="2763002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interpret </a:t>
            </a:r>
            <a:r>
              <a:rPr lang="en-US" dirty="0"/>
              <a:t>data using expert </a:t>
            </a:r>
            <a:r>
              <a:rPr lang="en-US" dirty="0" smtClean="0"/>
              <a:t>knowledge</a:t>
            </a:r>
          </a:p>
          <a:p>
            <a:endParaRPr lang="de-AT" dirty="0"/>
          </a:p>
        </p:txBody>
      </p:sp>
      <p:sp>
        <p:nvSpPr>
          <p:cNvPr id="44" name="Textfeld 43"/>
          <p:cNvSpPr txBox="1"/>
          <p:nvPr/>
        </p:nvSpPr>
        <p:spPr>
          <a:xfrm>
            <a:off x="2306186" y="3361221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assessing accuracy of </a:t>
            </a:r>
            <a:r>
              <a:rPr lang="en-US" dirty="0" smtClean="0"/>
              <a:t>classification</a:t>
            </a:r>
            <a:endParaRPr lang="de-AT" dirty="0"/>
          </a:p>
          <a:p>
            <a:endParaRPr lang="de-AT" dirty="0"/>
          </a:p>
        </p:txBody>
      </p:sp>
      <p:sp>
        <p:nvSpPr>
          <p:cNvPr id="45" name="Textfeld 44"/>
          <p:cNvSpPr txBox="1"/>
          <p:nvPr/>
        </p:nvSpPr>
        <p:spPr>
          <a:xfrm>
            <a:off x="4106728" y="3366769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acquire feedback from users (user validation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46" name="Textfeld 45"/>
          <p:cNvSpPr txBox="1"/>
          <p:nvPr/>
        </p:nvSpPr>
        <p:spPr>
          <a:xfrm>
            <a:off x="5912416" y="3366769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incorporate </a:t>
            </a:r>
            <a:r>
              <a:rPr lang="en-US" dirty="0" smtClean="0"/>
              <a:t>feedback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47" name="Textfeld 46"/>
          <p:cNvSpPr txBox="1"/>
          <p:nvPr/>
        </p:nvSpPr>
        <p:spPr>
          <a:xfrm>
            <a:off x="2307324" y="3967504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</a:t>
            </a:r>
            <a:r>
              <a:rPr lang="en-US" dirty="0" smtClean="0"/>
              <a:t>esign look </a:t>
            </a:r>
            <a:r>
              <a:rPr lang="en-US" dirty="0"/>
              <a:t>&amp; feel of product (might include templates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7878875" y="3976070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create information products (PDF, </a:t>
            </a:r>
            <a:r>
              <a:rPr lang="en-US" dirty="0" err="1"/>
              <a:t>webmap</a:t>
            </a:r>
            <a:r>
              <a:rPr lang="en-US" dirty="0" smtClean="0"/>
              <a:t>…)</a:t>
            </a:r>
            <a:endParaRPr lang="de-AT" dirty="0"/>
          </a:p>
          <a:p>
            <a:endParaRPr lang="de-AT" dirty="0"/>
          </a:p>
        </p:txBody>
      </p:sp>
      <p:sp>
        <p:nvSpPr>
          <p:cNvPr id="49" name="Textfeld 48"/>
          <p:cNvSpPr txBox="1"/>
          <p:nvPr/>
        </p:nvSpPr>
        <p:spPr>
          <a:xfrm>
            <a:off x="4110072" y="3969138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prepare a product </a:t>
            </a:r>
            <a:r>
              <a:rPr lang="en-US" dirty="0" smtClean="0"/>
              <a:t>description</a:t>
            </a:r>
          </a:p>
          <a:p>
            <a:endParaRPr lang="de-AT" dirty="0"/>
          </a:p>
        </p:txBody>
      </p:sp>
      <p:sp>
        <p:nvSpPr>
          <p:cNvPr id="50" name="Textfeld 49"/>
          <p:cNvSpPr txBox="1"/>
          <p:nvPr/>
        </p:nvSpPr>
        <p:spPr>
          <a:xfrm>
            <a:off x="5916659" y="3972113"/>
            <a:ext cx="1959939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post-processing of data (format conversion, metadata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57" name="Textfeld 56"/>
          <p:cNvSpPr txBox="1"/>
          <p:nvPr/>
        </p:nvSpPr>
        <p:spPr>
          <a:xfrm>
            <a:off x="2323717" y="5185053"/>
            <a:ext cx="175196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test alternative </a:t>
            </a:r>
            <a:r>
              <a:rPr lang="en-US" dirty="0"/>
              <a:t>software </a:t>
            </a:r>
            <a:r>
              <a:rPr lang="en-US" dirty="0" smtClean="0"/>
              <a:t>products/algorithms</a:t>
            </a:r>
          </a:p>
          <a:p>
            <a:endParaRPr lang="de-AT" dirty="0"/>
          </a:p>
        </p:txBody>
      </p:sp>
      <p:sp>
        <p:nvSpPr>
          <p:cNvPr id="58" name="Textfeld 57"/>
          <p:cNvSpPr txBox="1"/>
          <p:nvPr/>
        </p:nvSpPr>
        <p:spPr>
          <a:xfrm>
            <a:off x="4084414" y="5186451"/>
            <a:ext cx="173179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explore/evaluate upcoming developments and </a:t>
            </a:r>
            <a:r>
              <a:rPr lang="en-US" dirty="0" smtClean="0"/>
              <a:t>trends</a:t>
            </a:r>
          </a:p>
          <a:p>
            <a:endParaRPr lang="de-AT" dirty="0"/>
          </a:p>
        </p:txBody>
      </p:sp>
      <p:sp>
        <p:nvSpPr>
          <p:cNvPr id="59" name="Textfeld 58"/>
          <p:cNvSpPr txBox="1"/>
          <p:nvPr/>
        </p:nvSpPr>
        <p:spPr>
          <a:xfrm>
            <a:off x="5812844" y="5186451"/>
            <a:ext cx="245750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develop predefined workflow (e.g. OBIA workflow, preprocessing workflow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60" name="Textfeld 59"/>
          <p:cNvSpPr txBox="1"/>
          <p:nvPr/>
        </p:nvSpPr>
        <p:spPr>
          <a:xfrm>
            <a:off x="2323718" y="577218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visit conferences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61" name="Textfeld 60"/>
          <p:cNvSpPr txBox="1"/>
          <p:nvPr/>
        </p:nvSpPr>
        <p:spPr>
          <a:xfrm>
            <a:off x="4075682" y="5772186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take </a:t>
            </a:r>
            <a:r>
              <a:rPr lang="en-US" dirty="0"/>
              <a:t>training (webinars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endParaRPr lang="de-AT" dirty="0"/>
          </a:p>
        </p:txBody>
      </p:sp>
      <p:sp>
        <p:nvSpPr>
          <p:cNvPr id="62" name="Textfeld 61"/>
          <p:cNvSpPr txBox="1"/>
          <p:nvPr/>
        </p:nvSpPr>
        <p:spPr>
          <a:xfrm>
            <a:off x="5824380" y="5770173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give </a:t>
            </a:r>
            <a:r>
              <a:rPr lang="en-US" dirty="0" smtClean="0"/>
              <a:t>training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2307325" y="6382063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store data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4053809" y="6383484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Versioning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5837981" y="6382321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share data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7634971" y="6383484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 smtClean="0"/>
              <a:t>license data</a:t>
            </a:r>
          </a:p>
          <a:p>
            <a:endParaRPr lang="en-US" sz="1100" dirty="0"/>
          </a:p>
          <a:p>
            <a:endParaRPr lang="de-AT" sz="1100" dirty="0"/>
          </a:p>
        </p:txBody>
      </p:sp>
      <p:sp>
        <p:nvSpPr>
          <p:cNvPr id="42" name="Textfeld 41"/>
          <p:cNvSpPr txBox="1"/>
          <p:nvPr/>
        </p:nvSpPr>
        <p:spPr>
          <a:xfrm>
            <a:off x="5087127" y="2748000"/>
            <a:ext cx="2031122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modelling </a:t>
            </a:r>
            <a:r>
              <a:rPr lang="en-US" dirty="0"/>
              <a:t>for data analysis (e.g. hydrological modelling, habitat 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40" name="Textfeld 39"/>
          <p:cNvSpPr txBox="1"/>
          <p:nvPr/>
        </p:nvSpPr>
        <p:spPr>
          <a:xfrm>
            <a:off x="8872922" y="2749835"/>
            <a:ext cx="103946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perform change </a:t>
            </a:r>
            <a:r>
              <a:rPr lang="en-US" dirty="0" smtClean="0"/>
              <a:t>detection</a:t>
            </a:r>
          </a:p>
          <a:p>
            <a:endParaRPr lang="de-AT" dirty="0"/>
          </a:p>
        </p:txBody>
      </p:sp>
      <p:sp>
        <p:nvSpPr>
          <p:cNvPr id="78" name="Textfeld 77"/>
          <p:cNvSpPr txBox="1"/>
          <p:nvPr/>
        </p:nvSpPr>
        <p:spPr>
          <a:xfrm>
            <a:off x="2319405" y="1549785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search </a:t>
            </a:r>
            <a:r>
              <a:rPr lang="en-US" dirty="0"/>
              <a:t>for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3364655" y="1546859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order archived </a:t>
            </a:r>
            <a:r>
              <a:rPr lang="en-US" dirty="0"/>
              <a:t>data (images and vector data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80" name="Textfeld 79"/>
          <p:cNvSpPr txBox="1"/>
          <p:nvPr/>
        </p:nvSpPr>
        <p:spPr>
          <a:xfrm>
            <a:off x="7073517" y="4591172"/>
            <a:ext cx="1232283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define </a:t>
            </a:r>
            <a:r>
              <a:rPr lang="en-US" dirty="0"/>
              <a:t>project </a:t>
            </a:r>
            <a:r>
              <a:rPr lang="en-US" dirty="0" smtClean="0"/>
              <a:t>structure</a:t>
            </a:r>
          </a:p>
          <a:p>
            <a:endParaRPr lang="de-AT" dirty="0"/>
          </a:p>
        </p:txBody>
      </p:sp>
      <p:sp>
        <p:nvSpPr>
          <p:cNvPr id="81" name="Textfeld 80"/>
          <p:cNvSpPr txBox="1"/>
          <p:nvPr/>
        </p:nvSpPr>
        <p:spPr>
          <a:xfrm>
            <a:off x="9901383" y="4589353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re-evaluate </a:t>
            </a:r>
            <a:r>
              <a:rPr lang="en-US" dirty="0"/>
              <a:t>the workflow (lessons learnt) </a:t>
            </a:r>
            <a:endParaRPr lang="en-US" dirty="0" smtClean="0"/>
          </a:p>
          <a:p>
            <a:endParaRPr lang="de-AT" dirty="0"/>
          </a:p>
        </p:txBody>
      </p:sp>
      <p:sp>
        <p:nvSpPr>
          <p:cNvPr id="82" name="Textfeld 81"/>
          <p:cNvSpPr txBox="1"/>
          <p:nvPr/>
        </p:nvSpPr>
        <p:spPr>
          <a:xfrm>
            <a:off x="8314602" y="4589353"/>
            <a:ext cx="159192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specify detailed project </a:t>
            </a:r>
            <a:r>
              <a:rPr lang="en-US" dirty="0" smtClean="0"/>
              <a:t>plan</a:t>
            </a:r>
          </a:p>
          <a:p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2323717" y="4585341"/>
            <a:ext cx="114663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ime keeping</a:t>
            </a:r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84" name="Textfeld 83"/>
          <p:cNvSpPr txBox="1"/>
          <p:nvPr/>
        </p:nvSpPr>
        <p:spPr>
          <a:xfrm>
            <a:off x="5270348" y="4588018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 smtClean="0"/>
              <a:t>manage resources </a:t>
            </a:r>
            <a:r>
              <a:rPr lang="en-US" dirty="0"/>
              <a:t>(licenses, data storage, computers</a:t>
            </a:r>
            <a:r>
              <a:rPr lang="en-US" dirty="0" smtClean="0"/>
              <a:t>…)</a:t>
            </a:r>
          </a:p>
          <a:p>
            <a:endParaRPr lang="de-AT" dirty="0"/>
          </a:p>
        </p:txBody>
      </p:sp>
      <p:sp>
        <p:nvSpPr>
          <p:cNvPr id="85" name="Textfeld 84"/>
          <p:cNvSpPr txBox="1"/>
          <p:nvPr/>
        </p:nvSpPr>
        <p:spPr>
          <a:xfrm>
            <a:off x="3470348" y="4585495"/>
            <a:ext cx="180000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54000" tIns="0" rIns="54000" bIns="0" rtlCol="0">
            <a:sp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r>
              <a:rPr lang="en-US" dirty="0"/>
              <a:t>contracting, preparing bills etc. --&gt; administer </a:t>
            </a:r>
            <a:r>
              <a:rPr lang="en-US" dirty="0" smtClean="0"/>
              <a:t>project</a:t>
            </a:r>
          </a:p>
          <a:p>
            <a:endParaRPr lang="de-AT" dirty="0"/>
          </a:p>
        </p:txBody>
      </p:sp>
      <p:sp>
        <p:nvSpPr>
          <p:cNvPr id="96" name="Rechteck 95"/>
          <p:cNvSpPr/>
          <p:nvPr/>
        </p:nvSpPr>
        <p:spPr>
          <a:xfrm>
            <a:off x="2306434" y="6097398"/>
            <a:ext cx="1777980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 96"/>
          <p:cNvSpPr/>
          <p:nvPr/>
        </p:nvSpPr>
        <p:spPr>
          <a:xfrm>
            <a:off x="2309304" y="6710826"/>
            <a:ext cx="1744505" cy="183858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hteck 97"/>
          <p:cNvSpPr/>
          <p:nvPr/>
        </p:nvSpPr>
        <p:spPr>
          <a:xfrm>
            <a:off x="4053809" y="6710826"/>
            <a:ext cx="1800000" cy="183858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/>
          <p:cNvSpPr/>
          <p:nvPr/>
        </p:nvSpPr>
        <p:spPr>
          <a:xfrm>
            <a:off x="5835266" y="6705220"/>
            <a:ext cx="1800000" cy="183858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hteck 99"/>
          <p:cNvSpPr/>
          <p:nvPr/>
        </p:nvSpPr>
        <p:spPr>
          <a:xfrm>
            <a:off x="7638504" y="6708482"/>
            <a:ext cx="1800000" cy="183858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hteck 100"/>
          <p:cNvSpPr/>
          <p:nvPr/>
        </p:nvSpPr>
        <p:spPr>
          <a:xfrm>
            <a:off x="2323718" y="1295472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hteck 101"/>
          <p:cNvSpPr/>
          <p:nvPr/>
        </p:nvSpPr>
        <p:spPr>
          <a:xfrm>
            <a:off x="4113262" y="1296618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hteck 102"/>
          <p:cNvSpPr/>
          <p:nvPr/>
        </p:nvSpPr>
        <p:spPr>
          <a:xfrm>
            <a:off x="5930455" y="1294233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hteck 103"/>
          <p:cNvSpPr/>
          <p:nvPr/>
        </p:nvSpPr>
        <p:spPr>
          <a:xfrm>
            <a:off x="9554816" y="1294232"/>
            <a:ext cx="2146567" cy="1871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hteck 104"/>
          <p:cNvSpPr/>
          <p:nvPr/>
        </p:nvSpPr>
        <p:spPr>
          <a:xfrm>
            <a:off x="7745479" y="1294232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hteck 105"/>
          <p:cNvSpPr/>
          <p:nvPr/>
        </p:nvSpPr>
        <p:spPr>
          <a:xfrm>
            <a:off x="2285580" y="717578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hteck 106"/>
          <p:cNvSpPr/>
          <p:nvPr/>
        </p:nvSpPr>
        <p:spPr>
          <a:xfrm>
            <a:off x="4113262" y="717578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hteck 107"/>
          <p:cNvSpPr/>
          <p:nvPr/>
        </p:nvSpPr>
        <p:spPr>
          <a:xfrm>
            <a:off x="7726461" y="709269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hteck 108"/>
          <p:cNvSpPr/>
          <p:nvPr/>
        </p:nvSpPr>
        <p:spPr>
          <a:xfrm>
            <a:off x="9545478" y="706692"/>
            <a:ext cx="2164893" cy="185196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hteck 109"/>
          <p:cNvSpPr/>
          <p:nvPr/>
        </p:nvSpPr>
        <p:spPr>
          <a:xfrm>
            <a:off x="5932282" y="717578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hteck 110"/>
          <p:cNvSpPr/>
          <p:nvPr/>
        </p:nvSpPr>
        <p:spPr>
          <a:xfrm>
            <a:off x="3344525" y="1874648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hteck 111"/>
          <p:cNvSpPr/>
          <p:nvPr/>
        </p:nvSpPr>
        <p:spPr>
          <a:xfrm>
            <a:off x="2320274" y="2460797"/>
            <a:ext cx="1515767" cy="191614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hteck 112"/>
          <p:cNvSpPr/>
          <p:nvPr/>
        </p:nvSpPr>
        <p:spPr>
          <a:xfrm>
            <a:off x="3846483" y="2465597"/>
            <a:ext cx="1885749" cy="191614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hteck 113"/>
          <p:cNvSpPr/>
          <p:nvPr/>
        </p:nvSpPr>
        <p:spPr>
          <a:xfrm>
            <a:off x="5736351" y="2451801"/>
            <a:ext cx="1536508" cy="20540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hteck 114"/>
          <p:cNvSpPr/>
          <p:nvPr/>
        </p:nvSpPr>
        <p:spPr>
          <a:xfrm>
            <a:off x="7269823" y="2451801"/>
            <a:ext cx="1221065" cy="20540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/>
          <p:cNvSpPr/>
          <p:nvPr/>
        </p:nvSpPr>
        <p:spPr>
          <a:xfrm>
            <a:off x="2320274" y="1871840"/>
            <a:ext cx="1044381" cy="185776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hteck 116"/>
          <p:cNvSpPr/>
          <p:nvPr/>
        </p:nvSpPr>
        <p:spPr>
          <a:xfrm>
            <a:off x="5168373" y="1879011"/>
            <a:ext cx="1582122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hteck 117"/>
          <p:cNvSpPr/>
          <p:nvPr/>
        </p:nvSpPr>
        <p:spPr>
          <a:xfrm>
            <a:off x="6750495" y="1874998"/>
            <a:ext cx="2106516" cy="182270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hteck 118"/>
          <p:cNvSpPr/>
          <p:nvPr/>
        </p:nvSpPr>
        <p:spPr>
          <a:xfrm>
            <a:off x="8858839" y="1868125"/>
            <a:ext cx="1301635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hteck 119"/>
          <p:cNvSpPr/>
          <p:nvPr/>
        </p:nvSpPr>
        <p:spPr>
          <a:xfrm>
            <a:off x="10153304" y="1871387"/>
            <a:ext cx="1539556" cy="179358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hteck 120"/>
          <p:cNvSpPr/>
          <p:nvPr/>
        </p:nvSpPr>
        <p:spPr>
          <a:xfrm>
            <a:off x="8506793" y="2463705"/>
            <a:ext cx="1405595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hteck 121"/>
          <p:cNvSpPr/>
          <p:nvPr/>
        </p:nvSpPr>
        <p:spPr>
          <a:xfrm>
            <a:off x="9894601" y="2462687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69197" y="6097398"/>
            <a:ext cx="1743648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hteck 124"/>
          <p:cNvSpPr/>
          <p:nvPr/>
        </p:nvSpPr>
        <p:spPr>
          <a:xfrm>
            <a:off x="5812845" y="6097398"/>
            <a:ext cx="1811535" cy="179643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hteck 129"/>
          <p:cNvSpPr/>
          <p:nvPr/>
        </p:nvSpPr>
        <p:spPr>
          <a:xfrm>
            <a:off x="5834179" y="5510265"/>
            <a:ext cx="2436166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hteck 130"/>
          <p:cNvSpPr/>
          <p:nvPr/>
        </p:nvSpPr>
        <p:spPr>
          <a:xfrm>
            <a:off x="2318774" y="5522521"/>
            <a:ext cx="1769318" cy="170363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hteck 128"/>
          <p:cNvSpPr/>
          <p:nvPr/>
        </p:nvSpPr>
        <p:spPr>
          <a:xfrm>
            <a:off x="4069197" y="5510436"/>
            <a:ext cx="1755183" cy="182218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hteck 131"/>
          <p:cNvSpPr/>
          <p:nvPr/>
        </p:nvSpPr>
        <p:spPr>
          <a:xfrm>
            <a:off x="2297101" y="4275385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hteck 132"/>
          <p:cNvSpPr/>
          <p:nvPr/>
        </p:nvSpPr>
        <p:spPr>
          <a:xfrm>
            <a:off x="4116090" y="4275385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hteck 133"/>
          <p:cNvSpPr/>
          <p:nvPr/>
        </p:nvSpPr>
        <p:spPr>
          <a:xfrm>
            <a:off x="5922584" y="4292485"/>
            <a:ext cx="1954014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hteck 134"/>
          <p:cNvSpPr/>
          <p:nvPr/>
        </p:nvSpPr>
        <p:spPr>
          <a:xfrm>
            <a:off x="7859936" y="4286271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hteck 135"/>
          <p:cNvSpPr/>
          <p:nvPr/>
        </p:nvSpPr>
        <p:spPr>
          <a:xfrm>
            <a:off x="2297101" y="3682308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hteck 136"/>
          <p:cNvSpPr/>
          <p:nvPr/>
        </p:nvSpPr>
        <p:spPr>
          <a:xfrm>
            <a:off x="4103586" y="3677716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hteck 137"/>
          <p:cNvSpPr/>
          <p:nvPr/>
        </p:nvSpPr>
        <p:spPr>
          <a:xfrm>
            <a:off x="5909254" y="3681841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hteck 138"/>
          <p:cNvSpPr/>
          <p:nvPr/>
        </p:nvSpPr>
        <p:spPr>
          <a:xfrm>
            <a:off x="2317232" y="3078800"/>
            <a:ext cx="959361" cy="177032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hteck 139"/>
          <p:cNvSpPr/>
          <p:nvPr/>
        </p:nvSpPr>
        <p:spPr>
          <a:xfrm>
            <a:off x="3276593" y="3073212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hteck 140"/>
          <p:cNvSpPr/>
          <p:nvPr/>
        </p:nvSpPr>
        <p:spPr>
          <a:xfrm>
            <a:off x="5083657" y="3078800"/>
            <a:ext cx="2034592" cy="177031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hteck 142"/>
          <p:cNvSpPr/>
          <p:nvPr/>
        </p:nvSpPr>
        <p:spPr>
          <a:xfrm>
            <a:off x="7121221" y="3073211"/>
            <a:ext cx="1751701" cy="197622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hteck 143"/>
          <p:cNvSpPr/>
          <p:nvPr/>
        </p:nvSpPr>
        <p:spPr>
          <a:xfrm>
            <a:off x="8872923" y="3082957"/>
            <a:ext cx="1039466" cy="187876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hteck 144"/>
          <p:cNvSpPr/>
          <p:nvPr/>
        </p:nvSpPr>
        <p:spPr>
          <a:xfrm>
            <a:off x="9912960" y="3082957"/>
            <a:ext cx="1779899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hteck 145"/>
          <p:cNvSpPr/>
          <p:nvPr/>
        </p:nvSpPr>
        <p:spPr>
          <a:xfrm>
            <a:off x="2317233" y="4901737"/>
            <a:ext cx="1153116" cy="197266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hteck 146"/>
          <p:cNvSpPr/>
          <p:nvPr/>
        </p:nvSpPr>
        <p:spPr>
          <a:xfrm>
            <a:off x="3470349" y="4912623"/>
            <a:ext cx="1812971" cy="182619"/>
          </a:xfrm>
          <a:prstGeom prst="rect">
            <a:avLst/>
          </a:prstGeom>
          <a:solidFill>
            <a:srgbClr val="FDF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hteck 147"/>
          <p:cNvSpPr/>
          <p:nvPr/>
        </p:nvSpPr>
        <p:spPr>
          <a:xfrm>
            <a:off x="5270348" y="4916384"/>
            <a:ext cx="1812971" cy="182619"/>
          </a:xfrm>
          <a:prstGeom prst="rect">
            <a:avLst/>
          </a:prstGeom>
          <a:solidFill>
            <a:srgbClr val="F7C5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hteck 148"/>
          <p:cNvSpPr/>
          <p:nvPr/>
        </p:nvSpPr>
        <p:spPr>
          <a:xfrm>
            <a:off x="8314633" y="4910707"/>
            <a:ext cx="1598327" cy="188296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hteck 149"/>
          <p:cNvSpPr/>
          <p:nvPr/>
        </p:nvSpPr>
        <p:spPr>
          <a:xfrm>
            <a:off x="9904893" y="4910707"/>
            <a:ext cx="1812971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hteck 150"/>
          <p:cNvSpPr/>
          <p:nvPr/>
        </p:nvSpPr>
        <p:spPr>
          <a:xfrm>
            <a:off x="7083320" y="4912623"/>
            <a:ext cx="1231314" cy="182619"/>
          </a:xfrm>
          <a:prstGeom prst="rect">
            <a:avLst/>
          </a:prstGeom>
          <a:solidFill>
            <a:srgbClr val="D9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2" name="Group 2"/>
          <p:cNvGrpSpPr/>
          <p:nvPr/>
        </p:nvGrpSpPr>
        <p:grpSpPr>
          <a:xfrm>
            <a:off x="10923082" y="5310645"/>
            <a:ext cx="1262604" cy="1023814"/>
            <a:chOff x="9492929" y="5727254"/>
            <a:chExt cx="1117921" cy="843298"/>
          </a:xfrm>
        </p:grpSpPr>
        <p:sp>
          <p:nvSpPr>
            <p:cNvPr id="153" name="Textfeld 16"/>
            <p:cNvSpPr txBox="1"/>
            <p:nvPr/>
          </p:nvSpPr>
          <p:spPr>
            <a:xfrm>
              <a:off x="9492929" y="5727254"/>
              <a:ext cx="1117921" cy="278861"/>
            </a:xfrm>
            <a:prstGeom prst="rect">
              <a:avLst/>
            </a:prstGeom>
            <a:solidFill>
              <a:srgbClr val="FDFDE8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 smtClean="0"/>
                <a:t>task requiring transversal  skills</a:t>
              </a:r>
              <a:endParaRPr lang="de-AT" dirty="0"/>
            </a:p>
          </p:txBody>
        </p:sp>
        <p:sp>
          <p:nvSpPr>
            <p:cNvPr id="154" name="Textfeld 47"/>
            <p:cNvSpPr txBox="1"/>
            <p:nvPr/>
          </p:nvSpPr>
          <p:spPr>
            <a:xfrm>
              <a:off x="9492929" y="6011203"/>
              <a:ext cx="1117921" cy="278861"/>
            </a:xfrm>
            <a:prstGeom prst="rect">
              <a:avLst/>
            </a:prstGeom>
            <a:solidFill>
              <a:srgbClr val="F7C5C1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 smtClean="0"/>
                <a:t>task requiring technical skills </a:t>
              </a:r>
              <a:endParaRPr lang="de-AT" dirty="0"/>
            </a:p>
          </p:txBody>
        </p:sp>
        <p:sp>
          <p:nvSpPr>
            <p:cNvPr id="155" name="Textfeld 57"/>
            <p:cNvSpPr txBox="1"/>
            <p:nvPr/>
          </p:nvSpPr>
          <p:spPr>
            <a:xfrm>
              <a:off x="9492929" y="6291818"/>
              <a:ext cx="1117921" cy="278734"/>
            </a:xfrm>
            <a:prstGeom prst="rect">
              <a:avLst/>
            </a:prstGeom>
            <a:solidFill>
              <a:srgbClr val="D97575"/>
            </a:solidFill>
            <a:ln>
              <a:solidFill>
                <a:schemeClr val="tx1"/>
              </a:solidFill>
            </a:ln>
          </p:spPr>
          <p:txBody>
            <a:bodyPr wrap="square" lIns="54000" tIns="0" rIns="54000" bIns="0" rtlCol="0">
              <a:spAutoFit/>
            </a:bodyPr>
            <a:lstStyle>
              <a:defPPr>
                <a:defRPr lang="de-DE"/>
              </a:defPPr>
              <a:lvl1pPr>
                <a:defRPr sz="1100"/>
              </a:lvl1pPr>
            </a:lstStyle>
            <a:p>
              <a:r>
                <a:rPr lang="en-US" dirty="0"/>
                <a:t>task requiring competencies</a:t>
              </a:r>
              <a:endParaRPr lang="de-AT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2318873" y="2144356"/>
            <a:ext cx="6172015" cy="507600"/>
          </a:xfrm>
          <a:prstGeom prst="rect">
            <a:avLst/>
          </a:prstGeom>
          <a:solidFill>
            <a:srgbClr val="BFBFB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hteck 126"/>
          <p:cNvSpPr/>
          <p:nvPr/>
        </p:nvSpPr>
        <p:spPr>
          <a:xfrm>
            <a:off x="8856885" y="1543144"/>
            <a:ext cx="1296419" cy="507600"/>
          </a:xfrm>
          <a:prstGeom prst="rect">
            <a:avLst/>
          </a:prstGeom>
          <a:solidFill>
            <a:srgbClr val="BFBFB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hteck 127"/>
          <p:cNvSpPr/>
          <p:nvPr/>
        </p:nvSpPr>
        <p:spPr>
          <a:xfrm>
            <a:off x="7127707" y="2759016"/>
            <a:ext cx="2785253" cy="507600"/>
          </a:xfrm>
          <a:prstGeom prst="rect">
            <a:avLst/>
          </a:prstGeom>
          <a:solidFill>
            <a:srgbClr val="BFBFB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hteck 141"/>
          <p:cNvSpPr/>
          <p:nvPr/>
        </p:nvSpPr>
        <p:spPr>
          <a:xfrm>
            <a:off x="2294749" y="3367000"/>
            <a:ext cx="1808837" cy="507600"/>
          </a:xfrm>
          <a:prstGeom prst="rect">
            <a:avLst/>
          </a:prstGeom>
          <a:solidFill>
            <a:srgbClr val="BFBFB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hteck 155"/>
          <p:cNvSpPr/>
          <p:nvPr/>
        </p:nvSpPr>
        <p:spPr>
          <a:xfrm>
            <a:off x="2305636" y="2763002"/>
            <a:ext cx="981844" cy="507600"/>
          </a:xfrm>
          <a:prstGeom prst="rect">
            <a:avLst/>
          </a:prstGeom>
          <a:solidFill>
            <a:srgbClr val="BFBFB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hteck 156"/>
          <p:cNvSpPr/>
          <p:nvPr/>
        </p:nvSpPr>
        <p:spPr>
          <a:xfrm>
            <a:off x="9914631" y="2141637"/>
            <a:ext cx="1803233" cy="507600"/>
          </a:xfrm>
          <a:prstGeom prst="rect">
            <a:avLst/>
          </a:prstGeom>
          <a:solidFill>
            <a:srgbClr val="BFBFB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hteck 157"/>
          <p:cNvSpPr/>
          <p:nvPr/>
        </p:nvSpPr>
        <p:spPr>
          <a:xfrm>
            <a:off x="10630045" y="6426608"/>
            <a:ext cx="1555641" cy="376962"/>
          </a:xfrm>
          <a:prstGeom prst="rect">
            <a:avLst/>
          </a:prstGeom>
          <a:solidFill>
            <a:srgbClr val="BFBFB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smtClean="0">
                <a:solidFill>
                  <a:schemeClr val="tx1"/>
                </a:solidFill>
              </a:rPr>
              <a:t>Tasks </a:t>
            </a:r>
            <a:r>
              <a:rPr lang="de-DE" sz="1100" dirty="0" err="1" smtClean="0">
                <a:solidFill>
                  <a:schemeClr val="tx1"/>
                </a:solidFill>
              </a:rPr>
              <a:t>cancelled</a:t>
            </a:r>
            <a:r>
              <a:rPr lang="de-DE" sz="1100" dirty="0" smtClean="0">
                <a:solidFill>
                  <a:schemeClr val="tx1"/>
                </a:solidFill>
              </a:rPr>
              <a:t> due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automation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or</a:t>
            </a:r>
            <a:r>
              <a:rPr lang="de-DE" sz="1100" dirty="0" smtClean="0">
                <a:solidFill>
                  <a:schemeClr val="tx1"/>
                </a:solidFill>
              </a:rPr>
              <a:t> ARD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Microsoft Office PowerPoint</Application>
  <PresentationFormat>Custom</PresentationFormat>
  <Paragraphs>356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Templates for the exercise on the occupational profiles: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d'Oleire-Oltmanns Sebastian</dc:creator>
  <cp:lastModifiedBy>Hofer Barbara</cp:lastModifiedBy>
  <cp:revision>133</cp:revision>
  <cp:lastPrinted>2018-11-29T15:37:34Z</cp:lastPrinted>
  <dcterms:created xsi:type="dcterms:W3CDTF">2018-10-16T13:09:05Z</dcterms:created>
  <dcterms:modified xsi:type="dcterms:W3CDTF">2019-01-09T16:16:37Z</dcterms:modified>
</cp:coreProperties>
</file>