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notesMasterIdLst>
    <p:notesMasterId r:id="rId17"/>
  </p:notesMasterIdLst>
  <p:sldIdLst>
    <p:sldId id="256" r:id="rId2"/>
    <p:sldId id="257" r:id="rId3"/>
    <p:sldId id="258" r:id="rId4"/>
    <p:sldId id="269" r:id="rId5"/>
    <p:sldId id="268" r:id="rId6"/>
    <p:sldId id="270" r:id="rId7"/>
    <p:sldId id="271" r:id="rId8"/>
    <p:sldId id="259" r:id="rId9"/>
    <p:sldId id="266" r:id="rId10"/>
    <p:sldId id="264" r:id="rId11"/>
    <p:sldId id="263" r:id="rId12"/>
    <p:sldId id="273" r:id="rId13"/>
    <p:sldId id="265" r:id="rId14"/>
    <p:sldId id="261" r:id="rId15"/>
    <p:sldId id="267"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87563" autoAdjust="0"/>
  </p:normalViewPr>
  <p:slideViewPr>
    <p:cSldViewPr snapToGrid="0">
      <p:cViewPr varScale="1">
        <p:scale>
          <a:sx n="75" d="100"/>
          <a:sy n="75"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4AC80B2-293A-4932-A0B6-38C4554B5060}" type="datetimeFigureOut">
              <a:rPr lang="he-IL" smtClean="0"/>
              <a:t>כ"ב/שבט/תשפ"ב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53691AD-C2B6-4D8B-9443-6B865FE67535}" type="slidenum">
              <a:rPr lang="he-IL" smtClean="0"/>
              <a:t>‹#›</a:t>
            </a:fld>
            <a:endParaRPr lang="he-IL"/>
          </a:p>
        </p:txBody>
      </p:sp>
    </p:spTree>
    <p:extLst>
      <p:ext uri="{BB962C8B-B14F-4D97-AF65-F5344CB8AC3E}">
        <p14:creationId xmlns:p14="http://schemas.microsoft.com/office/powerpoint/2010/main" val="230281587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https://www.globes.co.il/news/article.aspx?did=1001153941</a:t>
            </a:r>
            <a:r>
              <a:rPr lang="he-IL" dirty="0"/>
              <a:t> – גלובס</a:t>
            </a:r>
          </a:p>
          <a:p>
            <a:endParaRPr lang="he-IL" dirty="0"/>
          </a:p>
          <a:p>
            <a:r>
              <a:rPr lang="en-US" dirty="0"/>
              <a:t>https://www.kaggle.com/datafiniti/hotel-reviews</a:t>
            </a:r>
            <a:r>
              <a:rPr lang="he-IL" dirty="0"/>
              <a:t> – מקור </a:t>
            </a:r>
            <a:r>
              <a:rPr lang="he-IL" dirty="0" err="1"/>
              <a:t>הדאטא</a:t>
            </a:r>
            <a:endParaRPr lang="he-IL" dirty="0"/>
          </a:p>
        </p:txBody>
      </p:sp>
      <p:sp>
        <p:nvSpPr>
          <p:cNvPr id="4" name="מציין מיקום של מספר שקופית 3"/>
          <p:cNvSpPr>
            <a:spLocks noGrp="1"/>
          </p:cNvSpPr>
          <p:nvPr>
            <p:ph type="sldNum" sz="quarter" idx="10"/>
          </p:nvPr>
        </p:nvSpPr>
        <p:spPr/>
        <p:txBody>
          <a:bodyPr/>
          <a:lstStyle/>
          <a:p>
            <a:fld id="{E53691AD-C2B6-4D8B-9443-6B865FE67535}" type="slidenum">
              <a:rPr lang="he-IL" smtClean="0"/>
              <a:t>2</a:t>
            </a:fld>
            <a:endParaRPr lang="he-IL"/>
          </a:p>
        </p:txBody>
      </p:sp>
    </p:spTree>
    <p:extLst>
      <p:ext uri="{BB962C8B-B14F-4D97-AF65-F5344CB8AC3E}">
        <p14:creationId xmlns:p14="http://schemas.microsoft.com/office/powerpoint/2010/main" val="170083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E53691AD-C2B6-4D8B-9443-6B865FE67535}" type="slidenum">
              <a:rPr lang="he-IL" smtClean="0"/>
              <a:t>3</a:t>
            </a:fld>
            <a:endParaRPr lang="he-IL"/>
          </a:p>
        </p:txBody>
      </p:sp>
    </p:spTree>
    <p:extLst>
      <p:ext uri="{BB962C8B-B14F-4D97-AF65-F5344CB8AC3E}">
        <p14:creationId xmlns:p14="http://schemas.microsoft.com/office/powerpoint/2010/main" val="354251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10"/>
          </p:nvPr>
        </p:nvSpPr>
        <p:spPr/>
        <p:txBody>
          <a:bodyPr/>
          <a:lstStyle/>
          <a:p>
            <a:fld id="{E53691AD-C2B6-4D8B-9443-6B865FE67535}" type="slidenum">
              <a:rPr lang="he-IL" smtClean="0"/>
              <a:t>4</a:t>
            </a:fld>
            <a:endParaRPr lang="he-IL"/>
          </a:p>
        </p:txBody>
      </p:sp>
    </p:spTree>
    <p:extLst>
      <p:ext uri="{BB962C8B-B14F-4D97-AF65-F5344CB8AC3E}">
        <p14:creationId xmlns:p14="http://schemas.microsoft.com/office/powerpoint/2010/main" val="339487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0314ADC-0C08-4119-B6A2-AA570EF7A85A}" type="datetimeFigureOut">
              <a:rPr lang="he-IL" smtClean="0"/>
              <a:t>כ"ב/שבט/תשפ"ב</a:t>
            </a:fld>
            <a:endParaRPr lang="he-I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he-I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7B61081-3F96-4E0F-85AD-5609449F004A}" type="slidenum">
              <a:rPr lang="he-IL" smtClean="0"/>
              <a:t>‹#›</a:t>
            </a:fld>
            <a:endParaRPr lang="he-I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35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217881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169494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206265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0314ADC-0C08-4119-B6A2-AA570EF7A85A}" type="datetimeFigureOut">
              <a:rPr lang="he-IL" smtClean="0"/>
              <a:t>כ"ב/שבט/תשפ"ב</a:t>
            </a:fld>
            <a:endParaRPr lang="he-I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7B61081-3F96-4E0F-85AD-5609449F004A}" type="slidenum">
              <a:rPr lang="he-IL" smtClean="0"/>
              <a:t>‹#›</a:t>
            </a:fld>
            <a:endParaRPr lang="he-I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073896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36754026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57300" y="2909102"/>
            <a:ext cx="4800600" cy="299639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33864" y="2909102"/>
            <a:ext cx="4800600" cy="299639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18868179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7100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14ADC-0C08-4119-B6A2-AA570EF7A85A}" type="datetimeFigureOut">
              <a:rPr lang="he-IL" smtClean="0"/>
              <a:t>כ"ב/שבט/תשפ"ב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394297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65051" y="6375679"/>
            <a:ext cx="1233355" cy="348462"/>
          </a:xfrm>
        </p:spPr>
        <p:txBody>
          <a:bodyPr/>
          <a:lstStyle/>
          <a:p>
            <a:fld id="{60314ADC-0C08-4119-B6A2-AA570EF7A85A}" type="datetimeFigureOut">
              <a:rPr lang="he-IL" smtClean="0"/>
              <a:t>כ"ב/שבט/תשפ"ב</a:t>
            </a:fld>
            <a:endParaRPr lang="he-IL"/>
          </a:p>
        </p:txBody>
      </p:sp>
      <p:sp>
        <p:nvSpPr>
          <p:cNvPr id="6" name="Footer Placeholder 5"/>
          <p:cNvSpPr>
            <a:spLocks noGrp="1"/>
          </p:cNvSpPr>
          <p:nvPr>
            <p:ph type="ftr" sz="quarter" idx="11"/>
          </p:nvPr>
        </p:nvSpPr>
        <p:spPr>
          <a:xfrm>
            <a:off x="2103620" y="6375679"/>
            <a:ext cx="3482179" cy="345796"/>
          </a:xfrm>
        </p:spPr>
        <p:txBody>
          <a:bodyPr/>
          <a:lstStyle/>
          <a:p>
            <a:endParaRPr lang="he-IL"/>
          </a:p>
        </p:txBody>
      </p:sp>
      <p:sp>
        <p:nvSpPr>
          <p:cNvPr id="7" name="Slide Number Placeholder 6"/>
          <p:cNvSpPr>
            <a:spLocks noGrp="1"/>
          </p:cNvSpPr>
          <p:nvPr>
            <p:ph type="sldNum" sz="quarter" idx="12"/>
          </p:nvPr>
        </p:nvSpPr>
        <p:spPr>
          <a:xfrm>
            <a:off x="5691014" y="6375679"/>
            <a:ext cx="1232456" cy="345796"/>
          </a:xfrm>
        </p:spPr>
        <p:txBody>
          <a:bodyPr/>
          <a:lstStyle/>
          <a:p>
            <a:fld id="{87B61081-3F96-4E0F-85AD-5609449F004A}" type="slidenum">
              <a:rPr lang="he-IL" smtClean="0"/>
              <a:t>‹#›</a:t>
            </a:fld>
            <a:endParaRPr lang="he-I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81395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65950" y="6375679"/>
            <a:ext cx="1232456" cy="348462"/>
          </a:xfrm>
        </p:spPr>
        <p:txBody>
          <a:bodyPr/>
          <a:lstStyle/>
          <a:p>
            <a:fld id="{60314ADC-0C08-4119-B6A2-AA570EF7A85A}" type="datetimeFigureOut">
              <a:rPr lang="he-IL" smtClean="0"/>
              <a:t>כ"ב/שבט/תשפ"ב</a:t>
            </a:fld>
            <a:endParaRPr lang="he-IL"/>
          </a:p>
        </p:txBody>
      </p:sp>
      <p:sp>
        <p:nvSpPr>
          <p:cNvPr id="6" name="Footer Placeholder 5"/>
          <p:cNvSpPr>
            <a:spLocks noGrp="1"/>
          </p:cNvSpPr>
          <p:nvPr>
            <p:ph type="ftr" sz="quarter" idx="11"/>
          </p:nvPr>
        </p:nvSpPr>
        <p:spPr>
          <a:xfrm>
            <a:off x="2103621" y="6375679"/>
            <a:ext cx="3482178" cy="345796"/>
          </a:xfrm>
        </p:spPr>
        <p:txBody>
          <a:bodyPr/>
          <a:lstStyle/>
          <a:p>
            <a:endParaRPr lang="he-IL"/>
          </a:p>
        </p:txBody>
      </p:sp>
      <p:sp>
        <p:nvSpPr>
          <p:cNvPr id="7" name="Slide Number Placeholder 6"/>
          <p:cNvSpPr>
            <a:spLocks noGrp="1"/>
          </p:cNvSpPr>
          <p:nvPr>
            <p:ph type="sldNum" sz="quarter" idx="12"/>
          </p:nvPr>
        </p:nvSpPr>
        <p:spPr>
          <a:xfrm>
            <a:off x="5687568" y="6375679"/>
            <a:ext cx="1234440" cy="345796"/>
          </a:xfrm>
        </p:spPr>
        <p:txBody>
          <a:bodyPr/>
          <a:lstStyle/>
          <a:p>
            <a:fld id="{87B61081-3F96-4E0F-85AD-5609449F004A}" type="slidenum">
              <a:rPr lang="he-IL" smtClean="0"/>
              <a:t>‹#›</a:t>
            </a:fld>
            <a:endParaRPr lang="he-IL"/>
          </a:p>
        </p:txBody>
      </p:sp>
    </p:spTree>
    <p:extLst>
      <p:ext uri="{BB962C8B-B14F-4D97-AF65-F5344CB8AC3E}">
        <p14:creationId xmlns:p14="http://schemas.microsoft.com/office/powerpoint/2010/main" val="161170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0314ADC-0C08-4119-B6A2-AA570EF7A85A}" type="datetimeFigureOut">
              <a:rPr lang="he-IL" smtClean="0"/>
              <a:t>כ"ב/שבט/תשפ"ב</a:t>
            </a:fld>
            <a:endParaRPr lang="he-I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7B61081-3F96-4E0F-85AD-5609449F004A}" type="slidenum">
              <a:rPr lang="he-IL" smtClean="0"/>
              <a:t>‹#›</a:t>
            </a:fld>
            <a:endParaRPr lang="he-I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86496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5"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idx="4294967295"/>
          </p:nvPr>
        </p:nvSpPr>
        <p:spPr>
          <a:xfrm>
            <a:off x="614149" y="428625"/>
            <a:ext cx="3872555" cy="4511865"/>
          </a:xfrm>
        </p:spPr>
        <p:txBody>
          <a:bodyPr>
            <a:noAutofit/>
          </a:bodyPr>
          <a:lstStyle/>
          <a:p>
            <a:pPr algn="ctr"/>
            <a:r>
              <a:rPr lang="he-IL" sz="6000" b="1" dirty="0">
                <a:solidFill>
                  <a:schemeClr val="tx1"/>
                </a:solidFill>
                <a:latin typeface="Guttman Kav-Light" panose="02010401010101010101" pitchFamily="2" charset="-79"/>
                <a:ea typeface="Microsoft Sans Serif" panose="020B0604020202020204" pitchFamily="34" charset="0"/>
                <a:cs typeface="Guttman Kav-Light" panose="02010401010101010101" pitchFamily="2" charset="-79"/>
              </a:rPr>
              <a:t>ניתוח דירוגי מלונות בסן דייגו, ארה"ב</a:t>
            </a:r>
            <a:endParaRPr lang="en-US" sz="6000" b="1" dirty="0">
              <a:solidFill>
                <a:schemeClr val="tx1"/>
              </a:solidFill>
              <a:latin typeface="Microsoft Sans Serif" panose="020B0604020202020204" pitchFamily="34" charset="0"/>
              <a:ea typeface="Microsoft Sans Serif" panose="020B0604020202020204" pitchFamily="34" charset="0"/>
              <a:cs typeface="Guttman Kav-Light" panose="02010401010101010101" pitchFamily="2" charset="-79"/>
            </a:endParaRPr>
          </a:p>
        </p:txBody>
      </p:sp>
      <p:sp>
        <p:nvSpPr>
          <p:cNvPr id="5" name="צורה חופשית: צורה 18">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217"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799799" y="3982598"/>
            <a:ext cx="1501253" cy="1200329"/>
          </a:xfrm>
          <a:prstGeom prst="rect">
            <a:avLst/>
          </a:prstGeom>
          <a:noFill/>
        </p:spPr>
        <p:txBody>
          <a:bodyPr wrap="square" rtlCol="1">
            <a:spAutoFit/>
          </a:bodyPr>
          <a:lstStyle/>
          <a:p>
            <a:pPr algn="ctr"/>
            <a:r>
              <a:rPr lang="he-IL" dirty="0">
                <a:latin typeface="Guttman Kav-Light" panose="02010401010101010101" pitchFamily="2" charset="-79"/>
                <a:cs typeface="Guttman Kav-Light" panose="02010401010101010101" pitchFamily="2" charset="-79"/>
              </a:rPr>
              <a:t>כריית טקסט</a:t>
            </a:r>
          </a:p>
          <a:p>
            <a:pPr algn="ctr"/>
            <a:r>
              <a:rPr lang="he-IL" dirty="0">
                <a:latin typeface="Guttman Kav-Light" panose="02010401010101010101" pitchFamily="2" charset="-79"/>
                <a:cs typeface="Guttman Kav-Light" panose="02010401010101010101" pitchFamily="2" charset="-79"/>
              </a:rPr>
              <a:t>רוני רמון-גונן</a:t>
            </a:r>
          </a:p>
          <a:p>
            <a:pPr algn="ctr"/>
            <a:r>
              <a:rPr lang="he-IL" dirty="0">
                <a:latin typeface="Guttman Kav-Light" panose="02010401010101010101" pitchFamily="2" charset="-79"/>
                <a:cs typeface="Guttman Kav-Light" panose="02010401010101010101" pitchFamily="2" charset="-79"/>
              </a:rPr>
              <a:t>22.1.2021</a:t>
            </a:r>
          </a:p>
          <a:p>
            <a:endParaRPr lang="he-IL" dirty="0"/>
          </a:p>
        </p:txBody>
      </p:sp>
      <p:pic>
        <p:nvPicPr>
          <p:cNvPr id="1028" name="Picture 4" descr="Pacific Terrace Hotel, San Diego – Updated 2021 Pr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116" y="0"/>
            <a:ext cx="6500885"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64525" y="5252913"/>
            <a:ext cx="2584545" cy="369332"/>
          </a:xfrm>
          <a:prstGeom prst="rect">
            <a:avLst/>
          </a:prstGeom>
          <a:noFill/>
        </p:spPr>
        <p:txBody>
          <a:bodyPr wrap="square" rtlCol="1">
            <a:spAutoFit/>
          </a:bodyPr>
          <a:lstStyle/>
          <a:p>
            <a:r>
              <a:rPr lang="he-IL" dirty="0">
                <a:latin typeface="Guttman Kav-Light" panose="02010401010101010101" pitchFamily="2" charset="-79"/>
                <a:cs typeface="Guttman Kav-Light" panose="02010401010101010101" pitchFamily="2" charset="-79"/>
              </a:rPr>
              <a:t>יונתן הופמן 304867930</a:t>
            </a:r>
          </a:p>
        </p:txBody>
      </p:sp>
      <p:pic>
        <p:nvPicPr>
          <p:cNvPr id="10" name="תמונה 9" descr="דג הזהב - בין לקוחותינו - אוניברסיטת בר אילן"/>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507" y="5969231"/>
            <a:ext cx="857018" cy="738760"/>
          </a:xfrm>
          <a:prstGeom prst="rect">
            <a:avLst/>
          </a:prstGeom>
          <a:noFill/>
        </p:spPr>
      </p:pic>
    </p:spTree>
    <p:extLst>
      <p:ext uri="{BB962C8B-B14F-4D97-AF65-F5344CB8AC3E}">
        <p14:creationId xmlns:p14="http://schemas.microsoft.com/office/powerpoint/2010/main" val="18305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כותרת 1"/>
          <p:cNvSpPr>
            <a:spLocks noGrp="1"/>
          </p:cNvSpPr>
          <p:nvPr>
            <p:ph type="title"/>
          </p:nvPr>
        </p:nvSpPr>
        <p:spPr>
          <a:xfrm>
            <a:off x="644854" y="643464"/>
            <a:ext cx="3437290" cy="4374850"/>
          </a:xfrm>
        </p:spPr>
        <p:txBody>
          <a:bodyPr vert="horz" lIns="91440" tIns="45720" rIns="91440" bIns="45720" rtlCol="0" anchor="ctr">
            <a:normAutofit/>
          </a:bodyPr>
          <a:lstStyle/>
          <a:p>
            <a:pPr algn="ctr" rtl="0"/>
            <a:r>
              <a:rPr lang="he-IL" sz="4800" b="1" spc="800" dirty="0">
                <a:solidFill>
                  <a:srgbClr val="2A1A00"/>
                </a:solidFill>
              </a:rPr>
              <a:t>פערי שכיחויות</a:t>
            </a:r>
            <a:endParaRPr lang="en-US" sz="4800" spc="800" dirty="0">
              <a:solidFill>
                <a:srgbClr val="2A1A00"/>
              </a:solidFill>
            </a:endParaRPr>
          </a:p>
        </p:txBody>
      </p:sp>
      <p:pic>
        <p:nvPicPr>
          <p:cNvPr id="5" name="תמונה 4">
            <a:extLst>
              <a:ext uri="{FF2B5EF4-FFF2-40B4-BE49-F238E27FC236}">
                <a16:creationId xmlns:a16="http://schemas.microsoft.com/office/drawing/2014/main" id="{30F13E82-3B59-4C7D-BE64-D48B5F6AB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297" y="1059457"/>
            <a:ext cx="6220332" cy="4743003"/>
          </a:xfrm>
          <a:prstGeom prst="rect">
            <a:avLst/>
          </a:prstGeom>
        </p:spPr>
      </p:pic>
    </p:spTree>
    <p:extLst>
      <p:ext uri="{BB962C8B-B14F-4D97-AF65-F5344CB8AC3E}">
        <p14:creationId xmlns:p14="http://schemas.microsoft.com/office/powerpoint/2010/main" val="22993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p:cNvSpPr>
            <a:spLocks noGrp="1"/>
          </p:cNvSpPr>
          <p:nvPr>
            <p:ph type="title"/>
          </p:nvPr>
        </p:nvSpPr>
        <p:spPr>
          <a:xfrm>
            <a:off x="1078523" y="5449151"/>
            <a:ext cx="10318418" cy="523811"/>
          </a:xfrm>
        </p:spPr>
        <p:txBody>
          <a:bodyPr vert="horz" lIns="91440" tIns="45720" rIns="91440" bIns="45720" rtlCol="0" anchor="b">
            <a:normAutofit/>
          </a:bodyPr>
          <a:lstStyle/>
          <a:p>
            <a:pPr algn="ctr" rtl="0"/>
            <a:r>
              <a:rPr lang="he-IL" sz="2400" b="1" spc="800" dirty="0">
                <a:solidFill>
                  <a:srgbClr val="2A1A00"/>
                </a:solidFill>
              </a:rPr>
              <a:t>ניתוח סנטימנט</a:t>
            </a:r>
            <a:endParaRPr lang="en-US" sz="2400" spc="800" dirty="0">
              <a:solidFill>
                <a:srgbClr val="2A1A00"/>
              </a:solidFill>
            </a:endParaRPr>
          </a:p>
        </p:txBody>
      </p:sp>
      <p:pic>
        <p:nvPicPr>
          <p:cNvPr id="5" name="תמונה 4">
            <a:extLst>
              <a:ext uri="{FF2B5EF4-FFF2-40B4-BE49-F238E27FC236}">
                <a16:creationId xmlns:a16="http://schemas.microsoft.com/office/drawing/2014/main" id="{FA06154E-A11C-49DD-9298-F4477329A563}"/>
              </a:ext>
            </a:extLst>
          </p:cNvPr>
          <p:cNvPicPr>
            <a:picLocks noChangeAspect="1"/>
          </p:cNvPicPr>
          <p:nvPr/>
        </p:nvPicPr>
        <p:blipFill rotWithShape="1">
          <a:blip r:embed="rId2">
            <a:extLst>
              <a:ext uri="{28A0092B-C50C-407E-A947-70E740481C1C}">
                <a14:useLocalDpi xmlns:a14="http://schemas.microsoft.com/office/drawing/2010/main" val="0"/>
              </a:ext>
            </a:extLst>
          </a:blip>
          <a:srcRect l="737" t="1180" b="1"/>
          <a:stretch/>
        </p:blipFill>
        <p:spPr>
          <a:xfrm>
            <a:off x="1004824" y="638246"/>
            <a:ext cx="5171813" cy="3925867"/>
          </a:xfrm>
          <a:prstGeom prst="rect">
            <a:avLst/>
          </a:prstGeom>
        </p:spPr>
      </p:pic>
      <p:pic>
        <p:nvPicPr>
          <p:cNvPr id="6" name="תמונה 5" descr="תמונה שמכילה טקסט&#10;&#10;התיאור נוצר באופן אוטומטי">
            <a:extLst>
              <a:ext uri="{FF2B5EF4-FFF2-40B4-BE49-F238E27FC236}">
                <a16:creationId xmlns:a16="http://schemas.microsoft.com/office/drawing/2014/main" id="{D8AD0CD8-5CC9-4D90-9577-3FA4B74D613E}"/>
              </a:ext>
            </a:extLst>
          </p:cNvPr>
          <p:cNvPicPr>
            <a:picLocks noChangeAspect="1"/>
          </p:cNvPicPr>
          <p:nvPr/>
        </p:nvPicPr>
        <p:blipFill rotWithShape="1">
          <a:blip r:embed="rId3">
            <a:extLst>
              <a:ext uri="{28A0092B-C50C-407E-A947-70E740481C1C}">
                <a14:useLocalDpi xmlns:a14="http://schemas.microsoft.com/office/drawing/2010/main" val="0"/>
              </a:ext>
            </a:extLst>
          </a:blip>
          <a:srcRect l="13761" t="16593" r="6010" b="16741"/>
          <a:stretch/>
        </p:blipFill>
        <p:spPr>
          <a:xfrm>
            <a:off x="6897997" y="630936"/>
            <a:ext cx="3893623" cy="4232199"/>
          </a:xfrm>
          <a:prstGeom prst="rect">
            <a:avLst/>
          </a:prstGeom>
        </p:spPr>
      </p:pic>
    </p:spTree>
    <p:extLst>
      <p:ext uri="{BB962C8B-B14F-4D97-AF65-F5344CB8AC3E}">
        <p14:creationId xmlns:p14="http://schemas.microsoft.com/office/powerpoint/2010/main" val="50717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a:solidFill>
                  <a:schemeClr val="tx1"/>
                </a:solidFill>
                <a:latin typeface="Guttman Kav-Light" panose="02010401010101010101" pitchFamily="2" charset="-79"/>
                <a:cs typeface="Guttman Kav-Light" panose="02010401010101010101" pitchFamily="2" charset="-79"/>
              </a:rPr>
              <a:t>סנטימנט לפי נושאים</a:t>
            </a:r>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297" y="1874517"/>
            <a:ext cx="4929788" cy="3998793"/>
          </a:xfrm>
        </p:spPr>
      </p:pic>
      <p:pic>
        <p:nvPicPr>
          <p:cNvPr id="5122" name="Picture 2" descr="רואה חשבון ועוד - ניתוח דוחות כספיים"/>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845" y="159643"/>
            <a:ext cx="1406618" cy="968808"/>
          </a:xfrm>
          <a:prstGeom prst="rect">
            <a:avLst/>
          </a:prstGeom>
          <a:noFill/>
          <a:extLst>
            <a:ext uri="{909E8E84-426E-40DD-AFC4-6F175D3DCCD1}">
              <a14:hiddenFill xmlns:a14="http://schemas.microsoft.com/office/drawing/2010/main">
                <a:solidFill>
                  <a:srgbClr val="FFFFFF"/>
                </a:solidFill>
              </a14:hiddenFill>
            </a:ext>
          </a:extLst>
        </p:spPr>
      </p:pic>
      <p:sp>
        <p:nvSpPr>
          <p:cNvPr id="8" name="אליפסה 7"/>
          <p:cNvSpPr/>
          <p:nvPr/>
        </p:nvSpPr>
        <p:spPr>
          <a:xfrm>
            <a:off x="2681784" y="2097260"/>
            <a:ext cx="525440" cy="384634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ציין מיקום תוכן 2">
            <a:extLst>
              <a:ext uri="{FF2B5EF4-FFF2-40B4-BE49-F238E27FC236}">
                <a16:creationId xmlns:a16="http://schemas.microsoft.com/office/drawing/2014/main" id="{2C0A212D-FA37-43FE-AE4E-BD702615D489}"/>
              </a:ext>
            </a:extLst>
          </p:cNvPr>
          <p:cNvSpPr txBox="1">
            <a:spLocks/>
          </p:cNvSpPr>
          <p:nvPr/>
        </p:nvSpPr>
        <p:spPr>
          <a:xfrm>
            <a:off x="6640284" y="1378424"/>
            <a:ext cx="5212797" cy="5213445"/>
          </a:xfrm>
          <a:prstGeom prst="rect">
            <a:avLst/>
          </a:prstGeom>
        </p:spPr>
        <p:txBody>
          <a:bodyPr vert="horz" lIns="91440" tIns="45720" rIns="91440" bIns="45720" rtlCol="0">
            <a:noAutofit/>
          </a:bodyPr>
          <a:lst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חלוקה של כל הביקורות למשפטים</a:t>
            </a:r>
            <a:endParaRPr lang="he-IL" dirty="0">
              <a:solidFill>
                <a:schemeClr val="tx1"/>
              </a:solidFill>
              <a:cs typeface="Guttman Kav-Light" panose="02010401010101010101" pitchFamily="2" charset="-79"/>
            </a:endParaRPr>
          </a:p>
          <a:p>
            <a:pPr>
              <a:buClrTx/>
              <a:buFont typeface="Courier New" panose="02070309020205020404" pitchFamily="49" charset="0"/>
              <a:buChar char="o"/>
            </a:pPr>
            <a:endParaRPr lang="he-IL" dirty="0">
              <a:solidFill>
                <a:schemeClr val="tx1"/>
              </a:solidFill>
              <a:cs typeface="Guttman Kav-Light" panose="02010401010101010101" pitchFamily="2" charset="-79"/>
            </a:endParaRPr>
          </a:p>
          <a:p>
            <a:pPr>
              <a:buClrTx/>
              <a:buFont typeface="Courier New" panose="02070309020205020404" pitchFamily="49" charset="0"/>
              <a:buChar char="o"/>
            </a:pPr>
            <a:r>
              <a:rPr lang="he-IL" sz="2400" b="1" dirty="0">
                <a:solidFill>
                  <a:schemeClr val="tx1"/>
                </a:solidFill>
                <a:cs typeface="Guttman Kav-Light" panose="02010401010101010101" pitchFamily="2" charset="-79"/>
              </a:rPr>
              <a:t>אלגוריתם </a:t>
            </a:r>
            <a:r>
              <a:rPr lang="en-US" sz="2400" b="1" dirty="0">
                <a:solidFill>
                  <a:schemeClr val="tx1"/>
                </a:solidFill>
                <a:cs typeface="Guttman Kav-Light" panose="02010401010101010101" pitchFamily="2" charset="-79"/>
              </a:rPr>
              <a:t>LDA-GIBBS</a:t>
            </a:r>
          </a:p>
          <a:p>
            <a:pPr>
              <a:buClrTx/>
              <a:buFont typeface="Courier New" panose="02070309020205020404" pitchFamily="49" charset="0"/>
              <a:buChar char="o"/>
            </a:pPr>
            <a:endParaRPr lang="en-US" sz="2400" b="1" dirty="0">
              <a:solidFill>
                <a:schemeClr val="tx1"/>
              </a:solidFill>
              <a:cs typeface="Guttman Kav-Light" panose="02010401010101010101" pitchFamily="2" charset="-79"/>
            </a:endParaRPr>
          </a:p>
          <a:p>
            <a:pPr>
              <a:buClrTx/>
              <a:buFont typeface="Courier New" panose="02070309020205020404" pitchFamily="49" charset="0"/>
              <a:buChar char="o"/>
            </a:pPr>
            <a:r>
              <a:rPr lang="he-IL" sz="2400" b="1" dirty="0">
                <a:solidFill>
                  <a:schemeClr val="tx1"/>
                </a:solidFill>
                <a:cs typeface="Guttman Kav-Light" panose="02010401010101010101" pitchFamily="2" charset="-79"/>
              </a:rPr>
              <a:t>חלוקה ל 9 נושאים</a:t>
            </a:r>
            <a:endParaRPr lang="en-US" sz="2400" b="1" dirty="0">
              <a:solidFill>
                <a:schemeClr val="tx1"/>
              </a:solidFill>
              <a:cs typeface="Guttman Kav-Light" panose="02010401010101010101" pitchFamily="2" charset="-79"/>
            </a:endParaRPr>
          </a:p>
        </p:txBody>
      </p:sp>
    </p:spTree>
    <p:extLst>
      <p:ext uri="{BB962C8B-B14F-4D97-AF65-F5344CB8AC3E}">
        <p14:creationId xmlns:p14="http://schemas.microsoft.com/office/powerpoint/2010/main" val="62528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solidFill>
                  <a:schemeClr val="tx1"/>
                </a:solidFill>
                <a:latin typeface="Guttman Kav-Light" panose="02010401010101010101" pitchFamily="2" charset="-79"/>
                <a:cs typeface="Guttman Kav-Light" panose="02010401010101010101" pitchFamily="2" charset="-79"/>
              </a:rPr>
              <a:t>תוצאות</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774" y="1286899"/>
            <a:ext cx="10842340" cy="5188715"/>
          </a:xfrm>
          <a:prstGeom prst="rect">
            <a:avLst/>
          </a:prstGeom>
        </p:spPr>
      </p:pic>
      <p:sp>
        <p:nvSpPr>
          <p:cNvPr id="7" name="אליפסה 6">
            <a:extLst>
              <a:ext uri="{FF2B5EF4-FFF2-40B4-BE49-F238E27FC236}">
                <a16:creationId xmlns:a16="http://schemas.microsoft.com/office/drawing/2014/main" id="{709084FD-C7B4-49DF-BEA8-D1D062E2B522}"/>
              </a:ext>
            </a:extLst>
          </p:cNvPr>
          <p:cNvSpPr/>
          <p:nvPr/>
        </p:nvSpPr>
        <p:spPr>
          <a:xfrm>
            <a:off x="1381304" y="1595120"/>
            <a:ext cx="1118056" cy="525353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אליפסה 7">
            <a:extLst>
              <a:ext uri="{FF2B5EF4-FFF2-40B4-BE49-F238E27FC236}">
                <a16:creationId xmlns:a16="http://schemas.microsoft.com/office/drawing/2014/main" id="{7F53C59B-6E4A-4D93-84E3-00E7B3712330}"/>
              </a:ext>
            </a:extLst>
          </p:cNvPr>
          <p:cNvSpPr/>
          <p:nvPr/>
        </p:nvSpPr>
        <p:spPr>
          <a:xfrm>
            <a:off x="3636824" y="1595119"/>
            <a:ext cx="1118056" cy="526288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a:extLst>
              <a:ext uri="{FF2B5EF4-FFF2-40B4-BE49-F238E27FC236}">
                <a16:creationId xmlns:a16="http://schemas.microsoft.com/office/drawing/2014/main" id="{45630467-A412-422B-9744-8A5AF7C4B742}"/>
              </a:ext>
            </a:extLst>
          </p:cNvPr>
          <p:cNvSpPr/>
          <p:nvPr/>
        </p:nvSpPr>
        <p:spPr>
          <a:xfrm>
            <a:off x="10418796" y="1659940"/>
            <a:ext cx="1118056" cy="518871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F15B6DED-00F6-4527-A4BC-1A36B21682EE}"/>
              </a:ext>
            </a:extLst>
          </p:cNvPr>
          <p:cNvSpPr/>
          <p:nvPr/>
        </p:nvSpPr>
        <p:spPr>
          <a:xfrm>
            <a:off x="4836160" y="1585774"/>
            <a:ext cx="5527040" cy="48898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3726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a:solidFill>
                  <a:schemeClr val="tx1"/>
                </a:solidFill>
                <a:latin typeface="Guttman Kav-Light" panose="02010401010101010101" pitchFamily="2" charset="-79"/>
                <a:cs typeface="Guttman Kav-Light" panose="02010401010101010101" pitchFamily="2" charset="-79"/>
              </a:rPr>
              <a:t>סיכום ומסקנות</a:t>
            </a:r>
          </a:p>
        </p:txBody>
      </p:sp>
      <p:pic>
        <p:nvPicPr>
          <p:cNvPr id="7170" name="Picture 2" descr="דיון ומסקנות – בלוג בגרות בתקשורת"/>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6375" y="314145"/>
            <a:ext cx="907247" cy="680435"/>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תוכן 2">
            <a:extLst>
              <a:ext uri="{FF2B5EF4-FFF2-40B4-BE49-F238E27FC236}">
                <a16:creationId xmlns:a16="http://schemas.microsoft.com/office/drawing/2014/main" id="{7658DE2C-9352-445A-90DC-1736ECFB10C1}"/>
              </a:ext>
            </a:extLst>
          </p:cNvPr>
          <p:cNvSpPr txBox="1">
            <a:spLocks noGrp="1"/>
          </p:cNvSpPr>
          <p:nvPr>
            <p:ph idx="1"/>
          </p:nvPr>
        </p:nvSpPr>
        <p:spPr>
          <a:xfrm>
            <a:off x="1250950" y="2286000"/>
            <a:ext cx="10179050" cy="3594100"/>
          </a:xfrm>
          <a:prstGeom prst="rect">
            <a:avLst/>
          </a:prstGeom>
        </p:spPr>
        <p:txBody>
          <a:bodyPr vert="horz" lIns="91440" tIns="45720" rIns="91440" bIns="45720" rtlCol="0">
            <a:noAutofit/>
          </a:bodyPr>
          <a:lst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Tx/>
              <a:buFont typeface="Courier New" panose="02070309020205020404" pitchFamily="49" charset="0"/>
              <a:buChar char="o"/>
            </a:pPr>
            <a:r>
              <a:rPr lang="he-IL" sz="2400" b="1" dirty="0">
                <a:solidFill>
                  <a:schemeClr val="tx1"/>
                </a:solidFill>
                <a:latin typeface="Guttman Kav-Light" panose="02010401010101010101" pitchFamily="2" charset="-79"/>
                <a:cs typeface="Guttman Kav-Light" panose="02010401010101010101" pitchFamily="2" charset="-79"/>
              </a:rPr>
              <a:t>ניתן לייצר ערך למלון בעזרת הביקורות ברשת</a:t>
            </a:r>
            <a:endParaRPr lang="he-IL" sz="2400" b="1" dirty="0">
              <a:solidFill>
                <a:schemeClr val="tx1"/>
              </a:solidFill>
              <a:cs typeface="Guttman Kav-Light" panose="02010401010101010101" pitchFamily="2" charset="-79"/>
            </a:endParaRPr>
          </a:p>
          <a:p>
            <a:pPr>
              <a:buClrTx/>
              <a:buFont typeface="Courier New" panose="02070309020205020404" pitchFamily="49" charset="0"/>
              <a:buChar char="o"/>
            </a:pPr>
            <a:endParaRPr lang="he-IL" b="1" dirty="0">
              <a:solidFill>
                <a:schemeClr val="tx1"/>
              </a:solidFill>
              <a:cs typeface="Guttman Kav-Light" panose="02010401010101010101" pitchFamily="2" charset="-79"/>
            </a:endParaRPr>
          </a:p>
          <a:p>
            <a:pPr>
              <a:buClrTx/>
              <a:buFont typeface="Courier New" panose="02070309020205020404" pitchFamily="49" charset="0"/>
              <a:buChar char="o"/>
            </a:pPr>
            <a:r>
              <a:rPr lang="he-IL" sz="2400" b="1">
                <a:solidFill>
                  <a:schemeClr val="tx1"/>
                </a:solidFill>
                <a:cs typeface="Guttman Kav-Light" panose="02010401010101010101" pitchFamily="2" charset="-79"/>
              </a:rPr>
              <a:t>נקודות חוזק </a:t>
            </a:r>
            <a:r>
              <a:rPr lang="he-IL" sz="2400" b="1" dirty="0">
                <a:solidFill>
                  <a:schemeClr val="tx1"/>
                </a:solidFill>
                <a:cs typeface="Guttman Kav-Light" panose="02010401010101010101" pitchFamily="2" charset="-79"/>
              </a:rPr>
              <a:t>– מיקוד בשיווק ובמיצוב</a:t>
            </a:r>
            <a:endParaRPr lang="en-US" sz="2400" b="1" dirty="0">
              <a:solidFill>
                <a:schemeClr val="tx1"/>
              </a:solidFill>
              <a:cs typeface="Guttman Kav-Light" panose="02010401010101010101" pitchFamily="2" charset="-79"/>
            </a:endParaRPr>
          </a:p>
          <a:p>
            <a:pPr>
              <a:buClrTx/>
              <a:buFont typeface="Courier New" panose="02070309020205020404" pitchFamily="49" charset="0"/>
              <a:buChar char="o"/>
            </a:pPr>
            <a:endParaRPr lang="en-US" sz="2400" b="1" dirty="0">
              <a:solidFill>
                <a:schemeClr val="tx1"/>
              </a:solidFill>
              <a:cs typeface="Guttman Kav-Light" panose="02010401010101010101" pitchFamily="2" charset="-79"/>
            </a:endParaRPr>
          </a:p>
          <a:p>
            <a:pPr>
              <a:buClrTx/>
              <a:buFont typeface="Courier New" panose="02070309020205020404" pitchFamily="49" charset="0"/>
              <a:buChar char="o"/>
            </a:pPr>
            <a:r>
              <a:rPr lang="he-IL" sz="2400" b="1" dirty="0">
                <a:solidFill>
                  <a:schemeClr val="tx1"/>
                </a:solidFill>
                <a:cs typeface="Guttman Kav-Light" panose="02010401010101010101" pitchFamily="2" charset="-79"/>
              </a:rPr>
              <a:t>נקודות תורפה – לטפל</a:t>
            </a:r>
            <a:endParaRPr lang="en-US" sz="2400" b="1" dirty="0">
              <a:solidFill>
                <a:schemeClr val="tx1"/>
              </a:solidFill>
              <a:cs typeface="Guttman Kav-Light" panose="02010401010101010101" pitchFamily="2" charset="-79"/>
            </a:endParaRPr>
          </a:p>
        </p:txBody>
      </p:sp>
    </p:spTree>
    <p:extLst>
      <p:ext uri="{BB962C8B-B14F-4D97-AF65-F5344CB8AC3E}">
        <p14:creationId xmlns:p14="http://schemas.microsoft.com/office/powerpoint/2010/main" val="82970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74006" y="1985998"/>
            <a:ext cx="10178322" cy="1492132"/>
          </a:xfrm>
        </p:spPr>
        <p:txBody>
          <a:bodyPr>
            <a:normAutofit/>
          </a:bodyPr>
          <a:lstStyle/>
          <a:p>
            <a:r>
              <a:rPr lang="he-IL" sz="9600" b="1" dirty="0">
                <a:solidFill>
                  <a:schemeClr val="tx1"/>
                </a:solidFill>
                <a:latin typeface="Guttman Kav-Light" panose="02010401010101010101" pitchFamily="2" charset="-79"/>
                <a:cs typeface="Guttman Kav-Light" panose="02010401010101010101" pitchFamily="2" charset="-79"/>
              </a:rPr>
              <a:t>תודה על ההקשבה</a:t>
            </a:r>
          </a:p>
        </p:txBody>
      </p:sp>
      <p:pic>
        <p:nvPicPr>
          <p:cNvPr id="8194" name="Picture 2" descr="הכרת תודה היא האמצעי היעיל והפשוט ביותר להגברת הט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082" y="3313347"/>
            <a:ext cx="1864294" cy="245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2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a:solidFill>
                  <a:schemeClr val="tx1"/>
                </a:solidFill>
                <a:latin typeface="Guttman Kav-Light" panose="02010401010101010101" pitchFamily="2" charset="-79"/>
                <a:cs typeface="Guttman Kav-Light" panose="02010401010101010101" pitchFamily="2" charset="-79"/>
              </a:rPr>
              <a:t>מבוא</a:t>
            </a:r>
          </a:p>
        </p:txBody>
      </p:sp>
      <p:pic>
        <p:nvPicPr>
          <p:cNvPr id="4" name="מציין מיקום תוכן 3"/>
          <p:cNvPicPr>
            <a:picLocks noGrp="1" noChangeAspect="1"/>
          </p:cNvPicPr>
          <p:nvPr>
            <p:ph idx="1"/>
          </p:nvPr>
        </p:nvPicPr>
        <p:blipFill>
          <a:blip r:embed="rId3"/>
          <a:stretch>
            <a:fillRect/>
          </a:stretch>
        </p:blipFill>
        <p:spPr>
          <a:xfrm>
            <a:off x="1251678" y="5036025"/>
            <a:ext cx="4162242" cy="1469168"/>
          </a:xfrm>
          <a:prstGeom prst="rect">
            <a:avLst/>
          </a:prstGeom>
        </p:spPr>
      </p:pic>
      <p:sp>
        <p:nvSpPr>
          <p:cNvPr id="8" name="TextBox 7"/>
          <p:cNvSpPr txBox="1"/>
          <p:nvPr/>
        </p:nvSpPr>
        <p:spPr>
          <a:xfrm>
            <a:off x="1576317" y="1705971"/>
            <a:ext cx="10116162" cy="3724096"/>
          </a:xfrm>
          <a:prstGeom prst="rect">
            <a:avLst/>
          </a:prstGeom>
          <a:noFill/>
        </p:spPr>
        <p:txBody>
          <a:bodyPr wrap="square" rtlCol="1">
            <a:spAutoFit/>
          </a:bodyPr>
          <a:lstStyle/>
          <a:p>
            <a:pPr marL="285750" indent="-285750">
              <a:buFont typeface="Courier New" panose="02070309020205020404" pitchFamily="49" charset="0"/>
              <a:buChar char="o"/>
            </a:pPr>
            <a:r>
              <a:rPr lang="he-IL" sz="2000" dirty="0">
                <a:latin typeface="Guttman Kav-Light" panose="02010401010101010101" pitchFamily="2" charset="-79"/>
                <a:cs typeface="Guttman Kav-Light" panose="02010401010101010101" pitchFamily="2" charset="-79"/>
              </a:rPr>
              <a:t>חוות דעת אורחים כבר מזמן לא מסתכמות רק בדירוג של מלון ע"י סימון מספר ★. בשנים האחרונות נכנסו סקרי חוות דעת ואתרי שביעות רצון כמו </a:t>
            </a:r>
            <a:r>
              <a:rPr lang="en-US" sz="2000" dirty="0">
                <a:cs typeface="Guttman Kav-Light" panose="02010401010101010101" pitchFamily="2" charset="-79"/>
              </a:rPr>
              <a:t>TripAdvisor</a:t>
            </a:r>
            <a:r>
              <a:rPr lang="he-IL" sz="2000" dirty="0">
                <a:latin typeface="Guttman Kav-Light" panose="02010401010101010101" pitchFamily="2" charset="-79"/>
                <a:cs typeface="Guttman Kav-Light" panose="02010401010101010101" pitchFamily="2" charset="-79"/>
              </a:rPr>
              <a:t>, שבאמצעותם אורחי המלון משאירים חוות דעת מפורטות כדי לסייע לאנשים אחרים לקבל החלטות על בחירת המלון.</a:t>
            </a:r>
          </a:p>
          <a:p>
            <a:r>
              <a:rPr lang="he-IL" sz="2000" dirty="0">
                <a:latin typeface="Guttman Kav-Light" panose="02010401010101010101" pitchFamily="2" charset="-79"/>
                <a:cs typeface="Guttman Kav-Light" panose="02010401010101010101" pitchFamily="2" charset="-79"/>
              </a:rPr>
              <a:t> </a:t>
            </a:r>
          </a:p>
          <a:p>
            <a:pPr marL="285750" indent="-285750">
              <a:buFont typeface="Courier New" panose="02070309020205020404" pitchFamily="49" charset="0"/>
              <a:buChar char="o"/>
            </a:pPr>
            <a:r>
              <a:rPr lang="he-IL" sz="2000" dirty="0">
                <a:latin typeface="Guttman Kav-Light" panose="02010401010101010101" pitchFamily="2" charset="-79"/>
                <a:cs typeface="Guttman Kav-Light" panose="02010401010101010101" pitchFamily="2" charset="-79"/>
              </a:rPr>
              <a:t>לא רק אנשים המחפשים מקום לינה יכולים להפיק תועלת מחוות הדעת האלו, אלא גם מנהלי בתי המלון עצמם. </a:t>
            </a:r>
          </a:p>
          <a:p>
            <a:endParaRPr lang="he-IL" sz="2000" dirty="0">
              <a:latin typeface="Guttman Kav-Light" panose="02010401010101010101" pitchFamily="2" charset="-79"/>
              <a:cs typeface="Guttman Kav-Light" panose="02010401010101010101" pitchFamily="2" charset="-79"/>
            </a:endParaRPr>
          </a:p>
          <a:p>
            <a:pPr marL="285750" indent="-285750">
              <a:buFont typeface="Courier New" panose="02070309020205020404" pitchFamily="49" charset="0"/>
              <a:buChar char="o"/>
            </a:pPr>
            <a:r>
              <a:rPr lang="he-IL" sz="2000" dirty="0">
                <a:latin typeface="Guttman Kav-Light" panose="02010401010101010101" pitchFamily="2" charset="-79"/>
                <a:cs typeface="Guttman Kav-Light" panose="02010401010101010101" pitchFamily="2" charset="-79"/>
              </a:rPr>
              <a:t>באמצעות חוות הדעת- בין אם שליליות ובין אם חיוביות, מנהלי בתי המלון יכולים לזהות את נקודות החולשה ולפעול בהתאם על מנת לשפרן. בנוסף, ניתן לאתר את נקודות החוזק של המלון ולמצב את המלון בהתאם.</a:t>
            </a:r>
          </a:p>
          <a:p>
            <a:endParaRPr lang="he-IL" dirty="0">
              <a:latin typeface="Guttman Kav-Light" panose="02010401010101010101" pitchFamily="2" charset="-79"/>
              <a:cs typeface="Guttman Kav-Light" panose="02010401010101010101" pitchFamily="2" charset="-79"/>
            </a:endParaRPr>
          </a:p>
          <a:p>
            <a:endParaRPr lang="he-IL" dirty="0">
              <a:latin typeface="Guttman Kav-Light" panose="02010401010101010101" pitchFamily="2" charset="-79"/>
              <a:cs typeface="Guttman Kav-Light" panose="02010401010101010101" pitchFamily="2" charset="-79"/>
            </a:endParaRPr>
          </a:p>
        </p:txBody>
      </p:sp>
    </p:spTree>
    <p:extLst>
      <p:ext uri="{BB962C8B-B14F-4D97-AF65-F5344CB8AC3E}">
        <p14:creationId xmlns:p14="http://schemas.microsoft.com/office/powerpoint/2010/main" val="232392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a:solidFill>
                  <a:schemeClr val="tx1"/>
                </a:solidFill>
                <a:latin typeface="Guttman Kav-Light" panose="02010401010101010101" pitchFamily="2" charset="-79"/>
                <a:cs typeface="Guttman Kav-Light" panose="02010401010101010101" pitchFamily="2" charset="-79"/>
              </a:rPr>
              <a:t>הגדרת הצורך והמטרה</a:t>
            </a:r>
          </a:p>
        </p:txBody>
      </p:sp>
      <p:sp>
        <p:nvSpPr>
          <p:cNvPr id="3" name="מציין מיקום תוכן 2"/>
          <p:cNvSpPr>
            <a:spLocks noGrp="1"/>
          </p:cNvSpPr>
          <p:nvPr>
            <p:ph idx="1"/>
          </p:nvPr>
        </p:nvSpPr>
        <p:spPr>
          <a:xfrm>
            <a:off x="6640284" y="1378424"/>
            <a:ext cx="5212797" cy="5213445"/>
          </a:xfrm>
        </p:spPr>
        <p:txBody>
          <a:bodyPr>
            <a:noAutofit/>
          </a:bodyPr>
          <a:lstStyle/>
          <a:p>
            <a:pPr>
              <a:buClrTx/>
              <a:buFont typeface="Courier New" panose="02070309020205020404" pitchFamily="49" charset="0"/>
              <a:buChar char="o"/>
            </a:pPr>
            <a:r>
              <a:rPr lang="he-IL" b="1" u="sng" dirty="0">
                <a:solidFill>
                  <a:schemeClr val="tx1"/>
                </a:solidFill>
                <a:latin typeface="Guttman Kav-Light" panose="02010401010101010101" pitchFamily="2" charset="-79"/>
                <a:cs typeface="Guttman Kav-Light" panose="02010401010101010101" pitchFamily="2" charset="-79"/>
              </a:rPr>
              <a:t>הצורך-</a:t>
            </a:r>
            <a:r>
              <a:rPr lang="he-IL" dirty="0">
                <a:solidFill>
                  <a:schemeClr val="tx1"/>
                </a:solidFill>
                <a:latin typeface="Guttman Kav-Light" panose="02010401010101010101" pitchFamily="2" charset="-79"/>
                <a:cs typeface="Guttman Kav-Light" panose="02010401010101010101" pitchFamily="2" charset="-79"/>
              </a:rPr>
              <a:t> קיים מידע שימושי רב הטמון בביקורות ברשת. האתגר הוא להפיק ידע שימושי בצורה שיטתית ומאורגנת.</a:t>
            </a:r>
            <a:endParaRPr lang="en-US" dirty="0">
              <a:solidFill>
                <a:schemeClr val="tx1"/>
              </a:solidFill>
              <a:cs typeface="Guttman Kav-Light" panose="02010401010101010101" pitchFamily="2" charset="-79"/>
            </a:endParaRPr>
          </a:p>
          <a:p>
            <a:pPr>
              <a:buClrTx/>
              <a:buFont typeface="Courier New" panose="02070309020205020404" pitchFamily="49" charset="0"/>
              <a:buChar char="o"/>
            </a:pPr>
            <a:r>
              <a:rPr lang="he-IL" b="1" u="sng" dirty="0">
                <a:solidFill>
                  <a:schemeClr val="tx1"/>
                </a:solidFill>
                <a:latin typeface="Guttman Kav-Light" panose="02010401010101010101" pitchFamily="2" charset="-79"/>
                <a:cs typeface="Guttman Kav-Light" panose="02010401010101010101" pitchFamily="2" charset="-79"/>
              </a:rPr>
              <a:t>המטרה-</a:t>
            </a:r>
            <a:r>
              <a:rPr lang="he-IL" dirty="0">
                <a:solidFill>
                  <a:schemeClr val="tx1"/>
                </a:solidFill>
                <a:latin typeface="Guttman Kav-Light" panose="02010401010101010101" pitchFamily="2" charset="-79"/>
                <a:cs typeface="Guttman Kav-Light" panose="02010401010101010101" pitchFamily="2" charset="-79"/>
              </a:rPr>
              <a:t> להפיק ידע שימושי למנהל המלון ע"י שימוש בטכניקות מעולם כריית הטקסט.</a:t>
            </a:r>
          </a:p>
          <a:p>
            <a:pPr>
              <a:buClrTx/>
              <a:buFont typeface="Courier New" panose="02070309020205020404" pitchFamily="49" charset="0"/>
              <a:buChar char="o"/>
            </a:pPr>
            <a:r>
              <a:rPr lang="he-IL" b="1" u="sng" dirty="0">
                <a:solidFill>
                  <a:schemeClr val="tx1"/>
                </a:solidFill>
                <a:latin typeface="Guttman Kav-Light" panose="02010401010101010101" pitchFamily="2" charset="-79"/>
                <a:cs typeface="Guttman Kav-Light" panose="02010401010101010101" pitchFamily="2" charset="-79"/>
              </a:rPr>
              <a:t>מקרה בוחן-</a:t>
            </a:r>
            <a:r>
              <a:rPr lang="he-IL" dirty="0">
                <a:solidFill>
                  <a:schemeClr val="tx1"/>
                </a:solidFill>
                <a:latin typeface="Guttman Kav-Light" panose="02010401010101010101" pitchFamily="2" charset="-79"/>
                <a:cs typeface="Guttman Kav-Light" panose="02010401010101010101" pitchFamily="2" charset="-79"/>
              </a:rPr>
              <a:t> המלון עם ממוצע דירוג הכוכבים הנמוך ביותר בעיר:</a:t>
            </a:r>
            <a:r>
              <a:rPr lang="en-US" dirty="0">
                <a:solidFill>
                  <a:schemeClr val="tx1"/>
                </a:solidFill>
                <a:cs typeface="Guttman Kav-Light" panose="02010401010101010101" pitchFamily="2" charset="-79"/>
              </a:rPr>
              <a:t>Quality Suites San Diego </a:t>
            </a:r>
            <a:r>
              <a:rPr lang="en-US" dirty="0" err="1">
                <a:solidFill>
                  <a:schemeClr val="tx1"/>
                </a:solidFill>
                <a:cs typeface="Guttman Kav-Light" panose="02010401010101010101" pitchFamily="2" charset="-79"/>
              </a:rPr>
              <a:t>Seaworld</a:t>
            </a:r>
            <a:r>
              <a:rPr lang="en-US" dirty="0">
                <a:solidFill>
                  <a:schemeClr val="tx1"/>
                </a:solidFill>
                <a:cs typeface="Guttman Kav-Light" panose="02010401010101010101" pitchFamily="2" charset="-79"/>
              </a:rPr>
              <a:t> Area</a:t>
            </a:r>
            <a:endParaRPr lang="he-IL" dirty="0">
              <a:solidFill>
                <a:schemeClr val="tx1"/>
              </a:solidFill>
              <a:latin typeface="Guttman Kav-Light" panose="02010401010101010101" pitchFamily="2" charset="-79"/>
              <a:cs typeface="Guttman Kav-Light" panose="02010401010101010101" pitchFamily="2" charset="-79"/>
            </a:endParaRPr>
          </a:p>
        </p:txBody>
      </p:sp>
      <p:pic>
        <p:nvPicPr>
          <p:cNvPr id="4" name="תמונה 3"/>
          <p:cNvPicPr>
            <a:picLocks noChangeAspect="1"/>
          </p:cNvPicPr>
          <p:nvPr/>
        </p:nvPicPr>
        <p:blipFill rotWithShape="1">
          <a:blip r:embed="rId3">
            <a:extLst>
              <a:ext uri="{28A0092B-C50C-407E-A947-70E740481C1C}">
                <a14:useLocalDpi xmlns:a14="http://schemas.microsoft.com/office/drawing/2010/main" val="0"/>
              </a:ext>
            </a:extLst>
          </a:blip>
          <a:srcRect l="2475" r="1730"/>
          <a:stretch/>
        </p:blipFill>
        <p:spPr>
          <a:xfrm>
            <a:off x="903513" y="1606123"/>
            <a:ext cx="5736771" cy="4514898"/>
          </a:xfrm>
          <a:prstGeom prst="rect">
            <a:avLst/>
          </a:prstGeom>
        </p:spPr>
      </p:pic>
      <p:sp>
        <p:nvSpPr>
          <p:cNvPr id="5" name="אליפסה 4"/>
          <p:cNvSpPr/>
          <p:nvPr/>
        </p:nvSpPr>
        <p:spPr>
          <a:xfrm>
            <a:off x="1251678" y="5540991"/>
            <a:ext cx="2085200" cy="36849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6953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solidFill>
                  <a:schemeClr val="tx1"/>
                </a:solidFill>
                <a:latin typeface="Guttman Kav-Light" panose="02010401010101010101" pitchFamily="2" charset="-79"/>
                <a:cs typeface="Guttman Kav-Light" panose="02010401010101010101" pitchFamily="2" charset="-79"/>
              </a:rPr>
              <a:t>סקירת ספרות</a:t>
            </a:r>
          </a:p>
        </p:txBody>
      </p:sp>
      <p:sp>
        <p:nvSpPr>
          <p:cNvPr id="3" name="מציין מיקום תוכן 2"/>
          <p:cNvSpPr>
            <a:spLocks noGrp="1"/>
          </p:cNvSpPr>
          <p:nvPr>
            <p:ph idx="1"/>
          </p:nvPr>
        </p:nvSpPr>
        <p:spPr>
          <a:xfrm>
            <a:off x="777923" y="1153236"/>
            <a:ext cx="10979624" cy="5704763"/>
          </a:xfrm>
        </p:spPr>
        <p:txBody>
          <a:bodyPr>
            <a:noAutofit/>
          </a:bodyPr>
          <a:lstStyle/>
          <a:p>
            <a:pPr>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במאמרם של </a:t>
            </a:r>
            <a:r>
              <a:rPr lang="en-US" dirty="0">
                <a:solidFill>
                  <a:schemeClr val="tx1"/>
                </a:solidFill>
                <a:cs typeface="Guttman Kav-Light" panose="02010401010101010101" pitchFamily="2" charset="-79"/>
              </a:rPr>
              <a:t>Reza Amalia </a:t>
            </a:r>
            <a:r>
              <a:rPr lang="en-US" dirty="0" err="1">
                <a:solidFill>
                  <a:schemeClr val="tx1"/>
                </a:solidFill>
                <a:cs typeface="Guttman Kav-Light" panose="02010401010101010101" pitchFamily="2" charset="-79"/>
              </a:rPr>
              <a:t>Priyantina</a:t>
            </a:r>
            <a:r>
              <a:rPr lang="he-IL" dirty="0">
                <a:solidFill>
                  <a:schemeClr val="tx1"/>
                </a:solidFill>
                <a:latin typeface="Guttman Kav-Light" panose="02010401010101010101" pitchFamily="2" charset="-79"/>
                <a:cs typeface="Guttman Kav-Light" panose="02010401010101010101" pitchFamily="2" charset="-79"/>
              </a:rPr>
              <a:t> &amp; </a:t>
            </a:r>
            <a:r>
              <a:rPr lang="en-US" dirty="0" err="1">
                <a:solidFill>
                  <a:schemeClr val="tx1"/>
                </a:solidFill>
                <a:cs typeface="Guttman Kav-Light" panose="02010401010101010101" pitchFamily="2" charset="-79"/>
              </a:rPr>
              <a:t>Riyanarto</a:t>
            </a:r>
            <a:r>
              <a:rPr lang="en-US" dirty="0">
                <a:solidFill>
                  <a:schemeClr val="tx1"/>
                </a:solidFill>
                <a:cs typeface="Guttman Kav-Light" panose="02010401010101010101" pitchFamily="2" charset="-79"/>
              </a:rPr>
              <a:t> </a:t>
            </a:r>
            <a:r>
              <a:rPr lang="en-US" dirty="0" err="1">
                <a:solidFill>
                  <a:schemeClr val="tx1"/>
                </a:solidFill>
                <a:cs typeface="Guttman Kav-Light" panose="02010401010101010101" pitchFamily="2" charset="-79"/>
              </a:rPr>
              <a:t>Sarno</a:t>
            </a:r>
            <a:r>
              <a:rPr lang="he-IL" dirty="0">
                <a:solidFill>
                  <a:schemeClr val="tx1"/>
                </a:solidFill>
                <a:latin typeface="Guttman Kav-Light" panose="02010401010101010101" pitchFamily="2" charset="-79"/>
                <a:cs typeface="Guttman Kav-Light" panose="02010401010101010101" pitchFamily="2" charset="-79"/>
              </a:rPr>
              <a:t> (2019), העוסק בנושא ה- </a:t>
            </a:r>
            <a:r>
              <a:rPr lang="en-US" dirty="0">
                <a:solidFill>
                  <a:schemeClr val="tx1"/>
                </a:solidFill>
                <a:cs typeface="Guttman Kav-Light" panose="02010401010101010101" pitchFamily="2" charset="-79"/>
              </a:rPr>
              <a:t>Sentiment Analysis</a:t>
            </a:r>
            <a:r>
              <a:rPr lang="he-IL" dirty="0">
                <a:solidFill>
                  <a:schemeClr val="tx1"/>
                </a:solidFill>
                <a:latin typeface="Guttman Kav-Light" panose="02010401010101010101" pitchFamily="2" charset="-79"/>
                <a:cs typeface="Guttman Kav-Light" panose="02010401010101010101" pitchFamily="2" charset="-79"/>
              </a:rPr>
              <a:t>, נמצא כי למלון יש 5 היבטים שמשפיעים על דירוגו- מיקום, ארוחה, שירות, נוחות וניקיון. </a:t>
            </a:r>
            <a:r>
              <a:rPr lang="he-IL" u="sng" dirty="0">
                <a:solidFill>
                  <a:schemeClr val="tx1"/>
                </a:solidFill>
                <a:latin typeface="Guttman Kav-Light" panose="02010401010101010101" pitchFamily="2" charset="-79"/>
                <a:cs typeface="Guttman Kav-Light" panose="02010401010101010101" pitchFamily="2" charset="-79"/>
              </a:rPr>
              <a:t>מחקרם מציע שיטות לקביעת סנטימנט הביקורת בהתאם להיבטי המלונות</a:t>
            </a:r>
            <a:r>
              <a:rPr lang="he-IL" dirty="0">
                <a:solidFill>
                  <a:schemeClr val="tx1"/>
                </a:solidFill>
                <a:latin typeface="Guttman Kav-Light" panose="02010401010101010101" pitchFamily="2" charset="-79"/>
                <a:cs typeface="Guttman Kav-Light" panose="02010401010101010101" pitchFamily="2" charset="-79"/>
              </a:rPr>
              <a:t>. ביקורות על מלונות מעובדות מראש לרשימת מונחים. החוקרים משתמשים ב- </a:t>
            </a:r>
            <a:r>
              <a:rPr lang="en-US" dirty="0">
                <a:solidFill>
                  <a:schemeClr val="tx1"/>
                </a:solidFill>
                <a:cs typeface="Guttman Kav-Light" panose="02010401010101010101" pitchFamily="2" charset="-79"/>
              </a:rPr>
              <a:t>LDA</a:t>
            </a:r>
            <a:r>
              <a:rPr lang="he-IL" dirty="0">
                <a:solidFill>
                  <a:schemeClr val="tx1"/>
                </a:solidFill>
                <a:latin typeface="Guttman Kav-Light" panose="02010401010101010101" pitchFamily="2" charset="-79"/>
                <a:cs typeface="Guttman Kav-Light" panose="02010401010101010101" pitchFamily="2" charset="-79"/>
              </a:rPr>
              <a:t> ואז בחישוב מדידת הדמיון, כמו כן, רשימת המונחים מורחבת על ידי שימוש בשיטת </a:t>
            </a:r>
            <a:r>
              <a:rPr lang="en-US" dirty="0">
                <a:solidFill>
                  <a:schemeClr val="tx1"/>
                </a:solidFill>
                <a:cs typeface="Guttman Kav-Light" panose="02010401010101010101" pitchFamily="2" charset="-79"/>
              </a:rPr>
              <a:t>Term Frequency-Inverse Cluster Frequency (TF-ICF)</a:t>
            </a:r>
            <a:r>
              <a:rPr lang="he-IL" dirty="0">
                <a:solidFill>
                  <a:schemeClr val="tx1"/>
                </a:solidFill>
                <a:latin typeface="Guttman Kav-Light" panose="02010401010101010101" pitchFamily="2" charset="-79"/>
                <a:cs typeface="Guttman Kav-Light" panose="02010401010101010101" pitchFamily="2" charset="-79"/>
              </a:rPr>
              <a:t>. לבסוף, סיווג של סנטימנט הלקוח (מרוצה/לא מרוצה) מתבצע באמצעות השילוב של הטמעת מילים וזיכרון לטווח ארוך-קצר (</a:t>
            </a:r>
            <a:r>
              <a:rPr lang="en-US" dirty="0">
                <a:solidFill>
                  <a:schemeClr val="tx1"/>
                </a:solidFill>
                <a:cs typeface="Guttman Kav-Light" panose="02010401010101010101" pitchFamily="2" charset="-79"/>
              </a:rPr>
              <a:t>LSTM</a:t>
            </a:r>
            <a:r>
              <a:rPr lang="he-IL" dirty="0">
                <a:solidFill>
                  <a:schemeClr val="tx1"/>
                </a:solidFill>
                <a:latin typeface="Guttman Kav-Light" panose="02010401010101010101" pitchFamily="2" charset="-79"/>
                <a:cs typeface="Guttman Kav-Light" panose="02010401010101010101" pitchFamily="2" charset="-79"/>
              </a:rPr>
              <a:t>). התוצאות מראות שהשיטה המוצעת יכולה לסווג את הביקורות בחמשת ההיבטים המלונאים. </a:t>
            </a:r>
          </a:p>
          <a:p>
            <a:endParaRPr lang="he-IL" dirty="0">
              <a:solidFill>
                <a:schemeClr val="tx1"/>
              </a:solidFill>
              <a:latin typeface="Guttman Kav-Light" panose="02010401010101010101" pitchFamily="2" charset="-79"/>
              <a:cs typeface="Guttman Kav-Light" panose="02010401010101010101" pitchFamily="2" charset="-79"/>
            </a:endParaRPr>
          </a:p>
          <a:p>
            <a:pPr>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במאמרם של </a:t>
            </a:r>
            <a:r>
              <a:rPr lang="en-US" dirty="0" err="1">
                <a:solidFill>
                  <a:schemeClr val="tx1"/>
                </a:solidFill>
                <a:cs typeface="Guttman Kav-Light" panose="02010401010101010101" pitchFamily="2" charset="-79"/>
              </a:rPr>
              <a:t>Youngseok</a:t>
            </a:r>
            <a:r>
              <a:rPr lang="en-US" dirty="0">
                <a:solidFill>
                  <a:schemeClr val="tx1"/>
                </a:solidFill>
                <a:cs typeface="Guttman Kav-Light" panose="02010401010101010101" pitchFamily="2" charset="-79"/>
              </a:rPr>
              <a:t> Sim, </a:t>
            </a:r>
            <a:r>
              <a:rPr lang="en-US" dirty="0" err="1">
                <a:solidFill>
                  <a:schemeClr val="tx1"/>
                </a:solidFill>
                <a:cs typeface="Guttman Kav-Light" panose="02010401010101010101" pitchFamily="2" charset="-79"/>
              </a:rPr>
              <a:t>Seul</a:t>
            </a:r>
            <a:r>
              <a:rPr lang="en-US" dirty="0">
                <a:solidFill>
                  <a:schemeClr val="tx1"/>
                </a:solidFill>
                <a:cs typeface="Guttman Kav-Light" panose="02010401010101010101" pitchFamily="2" charset="-79"/>
              </a:rPr>
              <a:t> Ki Lee, </a:t>
            </a:r>
            <a:r>
              <a:rPr lang="en-US" dirty="0" err="1">
                <a:solidFill>
                  <a:schemeClr val="tx1"/>
                </a:solidFill>
                <a:cs typeface="Guttman Kav-Light" panose="02010401010101010101" pitchFamily="2" charset="-79"/>
              </a:rPr>
              <a:t>Jaemun</a:t>
            </a:r>
            <a:r>
              <a:rPr lang="en-US" dirty="0">
                <a:solidFill>
                  <a:schemeClr val="tx1"/>
                </a:solidFill>
                <a:cs typeface="Guttman Kav-Light" panose="02010401010101010101" pitchFamily="2" charset="-79"/>
              </a:rPr>
              <a:t> Byun and </a:t>
            </a:r>
            <a:r>
              <a:rPr lang="en-US" dirty="0" err="1">
                <a:solidFill>
                  <a:schemeClr val="tx1"/>
                </a:solidFill>
                <a:cs typeface="Guttman Kav-Light" panose="02010401010101010101" pitchFamily="2" charset="-79"/>
              </a:rPr>
              <a:t>Kiattipoom</a:t>
            </a:r>
            <a:r>
              <a:rPr lang="en-US" dirty="0">
                <a:solidFill>
                  <a:schemeClr val="tx1"/>
                </a:solidFill>
                <a:cs typeface="Guttman Kav-Light" panose="02010401010101010101" pitchFamily="2" charset="-79"/>
              </a:rPr>
              <a:t> </a:t>
            </a:r>
            <a:r>
              <a:rPr lang="en-US" dirty="0" err="1">
                <a:solidFill>
                  <a:schemeClr val="tx1"/>
                </a:solidFill>
                <a:cs typeface="Guttman Kav-Light" panose="02010401010101010101" pitchFamily="2" charset="-79"/>
              </a:rPr>
              <a:t>Kiatkawsin</a:t>
            </a:r>
            <a:r>
              <a:rPr lang="he-IL" dirty="0">
                <a:solidFill>
                  <a:schemeClr val="tx1"/>
                </a:solidFill>
                <a:latin typeface="Guttman Kav-Light" panose="02010401010101010101" pitchFamily="2" charset="-79"/>
                <a:cs typeface="Guttman Kav-Light" panose="02010401010101010101" pitchFamily="2" charset="-79"/>
              </a:rPr>
              <a:t> </a:t>
            </a:r>
            <a:r>
              <a:rPr lang="en-US" dirty="0">
                <a:solidFill>
                  <a:schemeClr val="tx1"/>
                </a:solidFill>
                <a:cs typeface="Guttman Kav-Light" panose="02010401010101010101" pitchFamily="2" charset="-79"/>
              </a:rPr>
              <a:t>Ian Sutherland, </a:t>
            </a:r>
            <a:r>
              <a:rPr lang="he-IL" dirty="0">
                <a:solidFill>
                  <a:schemeClr val="tx1"/>
                </a:solidFill>
                <a:latin typeface="Guttman Kav-Light" panose="02010401010101010101" pitchFamily="2" charset="-79"/>
                <a:cs typeface="Guttman Kav-Light" panose="02010401010101010101" pitchFamily="2" charset="-79"/>
              </a:rPr>
              <a:t> (2020), העוסק בנושא ה- </a:t>
            </a:r>
            <a:r>
              <a:rPr lang="en-US" dirty="0">
                <a:solidFill>
                  <a:schemeClr val="tx1"/>
                </a:solidFill>
                <a:cs typeface="Guttman Kav-Light" panose="02010401010101010101" pitchFamily="2" charset="-79"/>
              </a:rPr>
              <a:t>topic modeling</a:t>
            </a:r>
            <a:r>
              <a:rPr lang="he-IL" dirty="0">
                <a:solidFill>
                  <a:schemeClr val="tx1"/>
                </a:solidFill>
                <a:latin typeface="Guttman Kav-Light" panose="02010401010101010101" pitchFamily="2" charset="-79"/>
                <a:cs typeface="Guttman Kav-Light" panose="02010401010101010101" pitchFamily="2" charset="-79"/>
              </a:rPr>
              <a:t>, מיישמים גישה אינדוקטיבית על ידי שימוש בנתוני טקסט גדולים ולא מובנים של 104,161 ביקורות מקוונות של לקוחות אירוח קוריאניים </a:t>
            </a:r>
            <a:r>
              <a:rPr lang="he-IL" u="sng" dirty="0">
                <a:solidFill>
                  <a:schemeClr val="tx1"/>
                </a:solidFill>
                <a:latin typeface="Guttman Kav-Light" panose="02010401010101010101" pitchFamily="2" charset="-79"/>
                <a:cs typeface="Guttman Kav-Light" panose="02010401010101010101" pitchFamily="2" charset="-79"/>
              </a:rPr>
              <a:t>כדי להבין אילו קטגוריות מעניינות את האורחים</a:t>
            </a:r>
            <a:r>
              <a:rPr lang="he-IL" dirty="0">
                <a:solidFill>
                  <a:schemeClr val="tx1"/>
                </a:solidFill>
                <a:latin typeface="Guttman Kav-Light" panose="02010401010101010101" pitchFamily="2" charset="-79"/>
                <a:cs typeface="Guttman Kav-Light" panose="02010401010101010101" pitchFamily="2" charset="-79"/>
              </a:rPr>
              <a:t>. באמצעות </a:t>
            </a:r>
            <a:r>
              <a:rPr lang="en-US" dirty="0">
                <a:solidFill>
                  <a:schemeClr val="tx1"/>
                </a:solidFill>
                <a:cs typeface="Guttman Kav-Light" panose="02010401010101010101" pitchFamily="2" charset="-79"/>
              </a:rPr>
              <a:t>LDA</a:t>
            </a:r>
            <a:r>
              <a:rPr lang="he-IL" dirty="0">
                <a:solidFill>
                  <a:schemeClr val="tx1"/>
                </a:solidFill>
                <a:latin typeface="Guttman Kav-Light" panose="02010401010101010101" pitchFamily="2" charset="-79"/>
                <a:cs typeface="Guttman Kav-Light" panose="02010401010101010101" pitchFamily="2" charset="-79"/>
              </a:rPr>
              <a:t>, מחלצים ומאמתים נושאים בעלי עניין. התוצאות מאששות ספרות קיימת בכך שממדים, כמו מיקום ואיכות השירות, הם חשובים. עם זאת, המחקר הנ"ל מרחיב את הממדים ומוצא כי יש חשיבות לסוג הלינה והאם מקום האירוח נמצא בכפר/עיר. </a:t>
            </a:r>
          </a:p>
          <a:p>
            <a:endParaRPr lang="he-IL" dirty="0">
              <a:solidFill>
                <a:schemeClr val="tx1"/>
              </a:solidFill>
              <a:latin typeface="Guttman Kav-Light" panose="02010401010101010101" pitchFamily="2" charset="-79"/>
              <a:cs typeface="Guttman Kav-Light" panose="02010401010101010101" pitchFamily="2" charset="-79"/>
            </a:endParaRPr>
          </a:p>
        </p:txBody>
      </p:sp>
      <p:pic>
        <p:nvPicPr>
          <p:cNvPr id="2050" name="Picture 2" descr="ספרי לימוד מאושרים - אצטבא"/>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2135" y="241039"/>
            <a:ext cx="851430" cy="832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7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solidFill>
                  <a:schemeClr val="tx1"/>
                </a:solidFill>
                <a:latin typeface="Guttman Kav-Light" panose="02010401010101010101" pitchFamily="2" charset="-79"/>
                <a:cs typeface="Guttman Kav-Light" panose="02010401010101010101" pitchFamily="2" charset="-79"/>
              </a:rPr>
              <a:t>סט הנתונים</a:t>
            </a:r>
          </a:p>
        </p:txBody>
      </p:sp>
      <p:sp>
        <p:nvSpPr>
          <p:cNvPr id="3" name="מציין מיקום תוכן 2"/>
          <p:cNvSpPr>
            <a:spLocks noGrp="1"/>
          </p:cNvSpPr>
          <p:nvPr>
            <p:ph idx="1"/>
          </p:nvPr>
        </p:nvSpPr>
        <p:spPr>
          <a:xfrm>
            <a:off x="1337482" y="1937984"/>
            <a:ext cx="10092518" cy="4259615"/>
          </a:xfrm>
          <a:ln w="38100">
            <a:noFill/>
          </a:ln>
        </p:spPr>
        <p:txBody>
          <a:bodyPr>
            <a:noAutofit/>
          </a:bodyPr>
          <a:lstStyle/>
          <a:p>
            <a:pPr>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אתר </a:t>
            </a:r>
            <a:r>
              <a:rPr lang="en-US" dirty="0" err="1">
                <a:solidFill>
                  <a:schemeClr val="tx1"/>
                </a:solidFill>
                <a:cs typeface="Guttman Kav-Light" panose="02010401010101010101" pitchFamily="2" charset="-79"/>
              </a:rPr>
              <a:t>kaggle</a:t>
            </a:r>
            <a:r>
              <a:rPr lang="he-IL" dirty="0">
                <a:solidFill>
                  <a:schemeClr val="tx1"/>
                </a:solidFill>
                <a:latin typeface="Guttman Kav-Light" panose="02010401010101010101" pitchFamily="2" charset="-79"/>
                <a:cs typeface="Guttman Kav-Light" panose="02010401010101010101" pitchFamily="2" charset="-79"/>
              </a:rPr>
              <a:t>- "</a:t>
            </a:r>
            <a:r>
              <a:rPr lang="en-US" dirty="0">
                <a:solidFill>
                  <a:schemeClr val="tx1"/>
                </a:solidFill>
                <a:latin typeface="Guttman Kav-Light" panose="02010401010101010101" pitchFamily="2" charset="-79"/>
                <a:cs typeface="Guttman Kav-Light" panose="02010401010101010101" pitchFamily="2" charset="-79"/>
              </a:rPr>
              <a:t>"</a:t>
            </a:r>
            <a:r>
              <a:rPr lang="en-US" dirty="0">
                <a:solidFill>
                  <a:schemeClr val="tx1"/>
                </a:solidFill>
              </a:rPr>
              <a:t>Hotel Reviews</a:t>
            </a:r>
            <a:r>
              <a:rPr lang="he-IL" dirty="0">
                <a:solidFill>
                  <a:schemeClr val="tx1"/>
                </a:solidFill>
              </a:rPr>
              <a:t>.</a:t>
            </a:r>
            <a:r>
              <a:rPr lang="he-IL" dirty="0">
                <a:solidFill>
                  <a:schemeClr val="tx1"/>
                </a:solidFill>
                <a:latin typeface="Guttman Kav-Light" panose="02010401010101010101" pitchFamily="2" charset="-79"/>
                <a:cs typeface="Guttman Kav-Light" panose="02010401010101010101" pitchFamily="2" charset="-79"/>
              </a:rPr>
              <a:t> שני מערכי נתונים המכילים יחדיו 3,400 בתי מלון בארה"ב ו-20,000 ביקורות מאתר </a:t>
            </a:r>
            <a:r>
              <a:rPr lang="en-US" dirty="0">
                <a:solidFill>
                  <a:schemeClr val="tx1"/>
                </a:solidFill>
                <a:cs typeface="Guttman Kav-Light" panose="02010401010101010101" pitchFamily="2" charset="-79"/>
              </a:rPr>
              <a:t>Trip Advisor</a:t>
            </a:r>
            <a:r>
              <a:rPr lang="he-IL" dirty="0">
                <a:solidFill>
                  <a:schemeClr val="tx1"/>
                </a:solidFill>
                <a:cs typeface="Guttman Kav-Light" panose="02010401010101010101" pitchFamily="2" charset="-79"/>
              </a:rPr>
              <a:t> </a:t>
            </a:r>
            <a:r>
              <a:rPr lang="he-IL" dirty="0">
                <a:solidFill>
                  <a:schemeClr val="tx1"/>
                </a:solidFill>
                <a:latin typeface="Guttman Kav-Light" panose="02010401010101010101" pitchFamily="2" charset="-79"/>
                <a:cs typeface="Guttman Kav-Light" panose="02010401010101010101" pitchFamily="2" charset="-79"/>
              </a:rPr>
              <a:t>ממאגר המידע של </a:t>
            </a:r>
            <a:r>
              <a:rPr lang="en-US" dirty="0" err="1">
                <a:solidFill>
                  <a:schemeClr val="tx1"/>
                </a:solidFill>
                <a:cs typeface="Guttman Kav-Light" panose="02010401010101010101" pitchFamily="2" charset="-79"/>
              </a:rPr>
              <a:t>Datafiniti</a:t>
            </a:r>
            <a:r>
              <a:rPr lang="he-IL" dirty="0">
                <a:solidFill>
                  <a:schemeClr val="tx1"/>
                </a:solidFill>
                <a:latin typeface="Guttman Kav-Light" panose="02010401010101010101" pitchFamily="2" charset="-79"/>
                <a:cs typeface="Guttman Kav-Light" panose="02010401010101010101" pitchFamily="2" charset="-79"/>
              </a:rPr>
              <a:t>. המאגר התעדכן בין דצמבר 2018 עד מאי 2019.</a:t>
            </a:r>
          </a:p>
          <a:p>
            <a:pPr>
              <a:buClrTx/>
              <a:buFont typeface="Courier New" panose="02070309020205020404" pitchFamily="49" charset="0"/>
              <a:buChar char="o"/>
            </a:pPr>
            <a:endParaRPr lang="en-US" dirty="0">
              <a:solidFill>
                <a:schemeClr val="tx1"/>
              </a:solidFill>
              <a:cs typeface="Guttman Kav-Light" panose="02010401010101010101" pitchFamily="2" charset="-79"/>
            </a:endParaRPr>
          </a:p>
          <a:p>
            <a:pPr>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מערך הנתונים כולל מיקום בתי מלון, שם, דירוג, נתוני ביקורת ועוד.</a:t>
            </a:r>
          </a:p>
          <a:p>
            <a:pPr>
              <a:buClrTx/>
              <a:buFont typeface="Courier New" panose="02070309020205020404" pitchFamily="49" charset="0"/>
              <a:buChar char="o"/>
            </a:pPr>
            <a:endParaRPr lang="he-IL" dirty="0">
              <a:solidFill>
                <a:schemeClr val="tx1"/>
              </a:solidFill>
              <a:latin typeface="Guttman Kav-Light" panose="02010401010101010101" pitchFamily="2" charset="-79"/>
              <a:cs typeface="Guttman Kav-Light" panose="02010401010101010101" pitchFamily="2" charset="-79"/>
            </a:endParaRPr>
          </a:p>
          <a:p>
            <a:pPr>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מיקוד במלונות השוכנים בסן דייגו (1195 ביקורות, 27 מלונות)</a:t>
            </a:r>
          </a:p>
          <a:p>
            <a:pPr>
              <a:buClrTx/>
              <a:buFont typeface="Courier New" panose="02070309020205020404" pitchFamily="49" charset="0"/>
              <a:buChar char="o"/>
            </a:pPr>
            <a:endParaRPr lang="he-IL" dirty="0">
              <a:solidFill>
                <a:schemeClr val="tx1"/>
              </a:solidFill>
              <a:latin typeface="Guttman Kav-Light" panose="02010401010101010101" pitchFamily="2" charset="-79"/>
              <a:cs typeface="Guttman Kav-Light" panose="02010401010101010101" pitchFamily="2" charset="-79"/>
            </a:endParaRPr>
          </a:p>
          <a:p>
            <a:pPr>
              <a:buClrTx/>
              <a:buFont typeface="Courier New" panose="02070309020205020404" pitchFamily="49" charset="0"/>
              <a:buChar char="o"/>
            </a:pPr>
            <a:endParaRPr lang="he-IL" dirty="0">
              <a:solidFill>
                <a:schemeClr val="tx1"/>
              </a:solidFill>
              <a:latin typeface="Guttman Kav-Light" panose="02010401010101010101" pitchFamily="2" charset="-79"/>
              <a:cs typeface="Guttman Kav-Light" panose="02010401010101010101" pitchFamily="2" charset="-79"/>
            </a:endParaRPr>
          </a:p>
          <a:p>
            <a:pPr>
              <a:buClrTx/>
              <a:buFont typeface="Courier New" panose="02070309020205020404" pitchFamily="49" charset="0"/>
              <a:buChar char="o"/>
            </a:pPr>
            <a:endParaRPr lang="he-IL" dirty="0"/>
          </a:p>
        </p:txBody>
      </p:sp>
      <p:pic>
        <p:nvPicPr>
          <p:cNvPr id="3074" name="Picture 2" descr="תוכן, העבר, זרום טבלה, ציור. זרום טבלה, העבר, תוכן, board., ציור, נגב,  שקוף. | CanStoc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786"/>
          <a:stretch/>
        </p:blipFill>
        <p:spPr bwMode="auto">
          <a:xfrm>
            <a:off x="7040871" y="382385"/>
            <a:ext cx="955724" cy="70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53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solidFill>
                  <a:schemeClr val="tx1"/>
                </a:solidFill>
                <a:latin typeface="Guttman Kav-Light" panose="02010401010101010101" pitchFamily="2" charset="-79"/>
                <a:cs typeface="Guttman Kav-Light" panose="02010401010101010101" pitchFamily="2" charset="-79"/>
              </a:rPr>
              <a:t>דוגמאות לביקורות</a:t>
            </a:r>
          </a:p>
        </p:txBody>
      </p:sp>
      <p:pic>
        <p:nvPicPr>
          <p:cNvPr id="4" name="תמונה 3"/>
          <p:cNvPicPr>
            <a:picLocks noChangeAspect="1"/>
          </p:cNvPicPr>
          <p:nvPr/>
        </p:nvPicPr>
        <p:blipFill rotWithShape="1">
          <a:blip r:embed="rId2"/>
          <a:srcRect l="16515" r="51926"/>
          <a:stretch/>
        </p:blipFill>
        <p:spPr>
          <a:xfrm>
            <a:off x="1254586" y="1858950"/>
            <a:ext cx="6825934" cy="1873086"/>
          </a:xfrm>
          <a:prstGeom prst="rect">
            <a:avLst/>
          </a:prstGeom>
        </p:spPr>
      </p:pic>
      <p:pic>
        <p:nvPicPr>
          <p:cNvPr id="5" name="תמונה 4"/>
          <p:cNvPicPr>
            <a:picLocks noChangeAspect="1"/>
          </p:cNvPicPr>
          <p:nvPr/>
        </p:nvPicPr>
        <p:blipFill rotWithShape="1">
          <a:blip r:embed="rId3"/>
          <a:srcRect r="51546"/>
          <a:stretch/>
        </p:blipFill>
        <p:spPr>
          <a:xfrm>
            <a:off x="1226245" y="4622925"/>
            <a:ext cx="6854276" cy="1913834"/>
          </a:xfrm>
          <a:prstGeom prst="rect">
            <a:avLst/>
          </a:prstGeom>
        </p:spPr>
      </p:pic>
      <p:sp>
        <p:nvSpPr>
          <p:cNvPr id="7" name="TextBox 6"/>
          <p:cNvSpPr txBox="1"/>
          <p:nvPr/>
        </p:nvSpPr>
        <p:spPr>
          <a:xfrm>
            <a:off x="1037230" y="1303361"/>
            <a:ext cx="3807725" cy="369332"/>
          </a:xfrm>
          <a:prstGeom prst="rect">
            <a:avLst/>
          </a:prstGeom>
          <a:noFill/>
        </p:spPr>
        <p:txBody>
          <a:bodyPr wrap="square" rtlCol="1">
            <a:spAutoFit/>
          </a:bodyPr>
          <a:lstStyle/>
          <a:p>
            <a:pPr algn="l"/>
            <a:r>
              <a:rPr lang="en-US" dirty="0">
                <a:cs typeface="Guttman Kav-Light" panose="02010401010101010101" pitchFamily="2" charset="-79"/>
              </a:rPr>
              <a:t>Hampton Inn San Diego/Mission Valley</a:t>
            </a:r>
            <a:endParaRPr lang="he-IL" dirty="0"/>
          </a:p>
        </p:txBody>
      </p:sp>
      <p:sp>
        <p:nvSpPr>
          <p:cNvPr id="8" name="TextBox 7"/>
          <p:cNvSpPr txBox="1"/>
          <p:nvPr/>
        </p:nvSpPr>
        <p:spPr>
          <a:xfrm>
            <a:off x="1037229" y="4164841"/>
            <a:ext cx="4162568" cy="369332"/>
          </a:xfrm>
          <a:prstGeom prst="rect">
            <a:avLst/>
          </a:prstGeom>
          <a:noFill/>
        </p:spPr>
        <p:txBody>
          <a:bodyPr wrap="square" rtlCol="1">
            <a:spAutoFit/>
          </a:bodyPr>
          <a:lstStyle/>
          <a:p>
            <a:pPr algn="l"/>
            <a:r>
              <a:rPr lang="en-US" dirty="0">
                <a:cs typeface="Guttman Kav-Light" panose="02010401010101010101" pitchFamily="2" charset="-79"/>
              </a:rPr>
              <a:t>Quality Suites San Diego </a:t>
            </a:r>
            <a:r>
              <a:rPr lang="en-US" dirty="0" err="1">
                <a:cs typeface="Guttman Kav-Light" panose="02010401010101010101" pitchFamily="2" charset="-79"/>
              </a:rPr>
              <a:t>Seaworld</a:t>
            </a:r>
            <a:r>
              <a:rPr lang="en-US" dirty="0">
                <a:cs typeface="Guttman Kav-Light" panose="02010401010101010101" pitchFamily="2" charset="-79"/>
              </a:rPr>
              <a:t> Area</a:t>
            </a:r>
            <a:endParaRPr lang="he-IL" dirty="0"/>
          </a:p>
        </p:txBody>
      </p:sp>
      <p:sp>
        <p:nvSpPr>
          <p:cNvPr id="9" name="אליפסה 8"/>
          <p:cNvSpPr/>
          <p:nvPr/>
        </p:nvSpPr>
        <p:spPr>
          <a:xfrm>
            <a:off x="1251679" y="2037769"/>
            <a:ext cx="839764" cy="184606"/>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p:cNvSpPr/>
          <p:nvPr/>
        </p:nvSpPr>
        <p:spPr>
          <a:xfrm>
            <a:off x="1226244" y="2330301"/>
            <a:ext cx="957398" cy="263368"/>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אליפסה 10"/>
          <p:cNvSpPr/>
          <p:nvPr/>
        </p:nvSpPr>
        <p:spPr>
          <a:xfrm>
            <a:off x="1251678" y="2992963"/>
            <a:ext cx="1654356" cy="324608"/>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p:cNvSpPr/>
          <p:nvPr/>
        </p:nvSpPr>
        <p:spPr>
          <a:xfrm>
            <a:off x="1144357" y="4720194"/>
            <a:ext cx="1203058" cy="260576"/>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p:cNvSpPr/>
          <p:nvPr/>
        </p:nvSpPr>
        <p:spPr>
          <a:xfrm>
            <a:off x="1198949" y="5381443"/>
            <a:ext cx="505994" cy="22052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אליפסה 13"/>
          <p:cNvSpPr/>
          <p:nvPr/>
        </p:nvSpPr>
        <p:spPr>
          <a:xfrm>
            <a:off x="1144357" y="5961163"/>
            <a:ext cx="1571547" cy="263021"/>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926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solidFill>
                  <a:schemeClr val="tx1"/>
                </a:solidFill>
                <a:latin typeface="Guttman Kav-Light" panose="02010401010101010101" pitchFamily="2" charset="-79"/>
                <a:cs typeface="Guttman Kav-Light" panose="02010401010101010101" pitchFamily="2" charset="-79"/>
              </a:rPr>
              <a:t>ארגון הטקסט</a:t>
            </a:r>
          </a:p>
        </p:txBody>
      </p:sp>
      <p:sp>
        <p:nvSpPr>
          <p:cNvPr id="3" name="מציין מיקום תוכן 2"/>
          <p:cNvSpPr>
            <a:spLocks noGrp="1"/>
          </p:cNvSpPr>
          <p:nvPr>
            <p:ph idx="1"/>
          </p:nvPr>
        </p:nvSpPr>
        <p:spPr>
          <a:xfrm>
            <a:off x="5186150" y="1283549"/>
            <a:ext cx="6550926" cy="5171841"/>
          </a:xfrm>
        </p:spPr>
        <p:txBody>
          <a:bodyPr>
            <a:noAutofit/>
          </a:bodyPr>
          <a:lstStyle/>
          <a:p>
            <a:pPr>
              <a:lnSpc>
                <a:spcPct val="100000"/>
              </a:lnSpc>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מציאת הערים עם הביקורות הרבות ביותר</a:t>
            </a:r>
          </a:p>
          <a:p>
            <a:pPr>
              <a:lnSpc>
                <a:spcPct val="100000"/>
              </a:lnSpc>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צמצום הביקורות לעיר סן דייגו עם הקטגוריות הרלוונטיות</a:t>
            </a:r>
          </a:p>
          <a:p>
            <a:pPr>
              <a:lnSpc>
                <a:spcPct val="100000"/>
              </a:lnSpc>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הסרת מלונות עם פחות מ-10 ביקורות</a:t>
            </a:r>
          </a:p>
          <a:p>
            <a:pPr>
              <a:lnSpc>
                <a:spcPct val="100000"/>
              </a:lnSpc>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יצירת גרף המציג את דירוגי בתי המלון</a:t>
            </a:r>
          </a:p>
          <a:p>
            <a:pPr>
              <a:lnSpc>
                <a:spcPct val="100000"/>
              </a:lnSpc>
              <a:buClrTx/>
              <a:buFont typeface="Courier New" panose="02070309020205020404" pitchFamily="49" charset="0"/>
              <a:buChar char="o"/>
            </a:pPr>
            <a:r>
              <a:rPr lang="he-IL" sz="1800" u="sng" dirty="0">
                <a:solidFill>
                  <a:schemeClr val="tx1"/>
                </a:solidFill>
                <a:latin typeface="Guttman Kav-Light" panose="02010401010101010101" pitchFamily="2" charset="-79"/>
                <a:cs typeface="Guttman Kav-Light" panose="02010401010101010101" pitchFamily="2" charset="-79"/>
              </a:rPr>
              <a:t>ניקוי הטקסט- </a:t>
            </a:r>
          </a:p>
          <a:p>
            <a:pPr lvl="1">
              <a:lnSpc>
                <a:spcPct val="100000"/>
              </a:lnSpc>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הורדת </a:t>
            </a:r>
            <a:r>
              <a:rPr lang="en-US" dirty="0" err="1">
                <a:solidFill>
                  <a:schemeClr val="tx1"/>
                </a:solidFill>
                <a:cs typeface="Guttman Kav-Light" panose="02010401010101010101" pitchFamily="2" charset="-79"/>
              </a:rPr>
              <a:t>stopwords</a:t>
            </a:r>
            <a:r>
              <a:rPr lang="he-IL" dirty="0">
                <a:solidFill>
                  <a:schemeClr val="tx1"/>
                </a:solidFill>
                <a:latin typeface="Guttman Kav-Light" panose="02010401010101010101" pitchFamily="2" charset="-79"/>
                <a:cs typeface="Guttman Kav-Light" panose="02010401010101010101" pitchFamily="2" charset="-79"/>
              </a:rPr>
              <a:t> ומילים נוספות שראינו כי חוזרות על עצמן</a:t>
            </a:r>
          </a:p>
          <a:p>
            <a:pPr lvl="1">
              <a:lnSpc>
                <a:spcPct val="100000"/>
              </a:lnSpc>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הפיכת כל האותיות לאותיות קטנות</a:t>
            </a:r>
          </a:p>
          <a:p>
            <a:pPr lvl="1">
              <a:lnSpc>
                <a:spcPct val="100000"/>
              </a:lnSpc>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הורדת סימני פיסוק</a:t>
            </a:r>
          </a:p>
          <a:p>
            <a:pPr lvl="1">
              <a:lnSpc>
                <a:spcPct val="100000"/>
              </a:lnSpc>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הורדת מספרים </a:t>
            </a:r>
          </a:p>
          <a:p>
            <a:pPr lvl="1">
              <a:lnSpc>
                <a:spcPct val="100000"/>
              </a:lnSpc>
              <a:buClrTx/>
              <a:buFont typeface="Courier New" panose="02070309020205020404" pitchFamily="49" charset="0"/>
              <a:buChar char="o"/>
            </a:pPr>
            <a:r>
              <a:rPr lang="he-IL" dirty="0">
                <a:solidFill>
                  <a:schemeClr val="tx1"/>
                </a:solidFill>
                <a:latin typeface="Guttman Kav-Light" panose="02010401010101010101" pitchFamily="2" charset="-79"/>
                <a:cs typeface="Guttman Kav-Light" panose="02010401010101010101" pitchFamily="2" charset="-79"/>
              </a:rPr>
              <a:t>צמצום רווחים</a:t>
            </a:r>
          </a:p>
          <a:p>
            <a:pPr>
              <a:lnSpc>
                <a:spcPct val="100000"/>
              </a:lnSpc>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תרגום ביקורות שלא בשפה האנגלית</a:t>
            </a:r>
          </a:p>
          <a:p>
            <a:pPr>
              <a:lnSpc>
                <a:spcPct val="100000"/>
              </a:lnSpc>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מחיקה של תגובות המלונות לביקורות</a:t>
            </a:r>
          </a:p>
        </p:txBody>
      </p:sp>
      <p:pic>
        <p:nvPicPr>
          <p:cNvPr id="4" name="תמונה 3"/>
          <p:cNvPicPr>
            <a:picLocks noChangeAspect="1"/>
          </p:cNvPicPr>
          <p:nvPr/>
        </p:nvPicPr>
        <p:blipFill>
          <a:blip r:embed="rId2"/>
          <a:stretch>
            <a:fillRect/>
          </a:stretch>
        </p:blipFill>
        <p:spPr>
          <a:xfrm>
            <a:off x="944603" y="1874517"/>
            <a:ext cx="5579027" cy="1194484"/>
          </a:xfrm>
          <a:prstGeom prst="rect">
            <a:avLst/>
          </a:prstGeom>
        </p:spPr>
      </p:pic>
      <p:pic>
        <p:nvPicPr>
          <p:cNvPr id="5" name="תמונה 4"/>
          <p:cNvPicPr>
            <a:picLocks noChangeAspect="1"/>
          </p:cNvPicPr>
          <p:nvPr/>
        </p:nvPicPr>
        <p:blipFill>
          <a:blip r:embed="rId3"/>
          <a:stretch>
            <a:fillRect/>
          </a:stretch>
        </p:blipFill>
        <p:spPr>
          <a:xfrm>
            <a:off x="944603" y="4148920"/>
            <a:ext cx="6573736" cy="756832"/>
          </a:xfrm>
          <a:prstGeom prst="rect">
            <a:avLst/>
          </a:prstGeom>
        </p:spPr>
      </p:pic>
      <p:pic>
        <p:nvPicPr>
          <p:cNvPr id="4098" name="Picture 2" descr="חברות ניקיון במרכז | חודש מתנה למצטרפים | שילת אחזקה וניקיון"/>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3630" y="203630"/>
            <a:ext cx="1297911" cy="97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1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a:solidFill>
                  <a:schemeClr val="tx1"/>
                </a:solidFill>
                <a:latin typeface="Guttman Kav-Light" panose="02010401010101010101" pitchFamily="2" charset="-79"/>
                <a:cs typeface="Guttman Kav-Light" panose="02010401010101010101" pitchFamily="2" charset="-79"/>
              </a:rPr>
              <a:t>שיטות הניתוח</a:t>
            </a:r>
          </a:p>
        </p:txBody>
      </p:sp>
      <p:pic>
        <p:nvPicPr>
          <p:cNvPr id="5122" name="Picture 2" descr="רואה חשבון ועוד - ניתוח דוחות כספיים"/>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0085" y="159643"/>
            <a:ext cx="1406618" cy="968808"/>
          </a:xfrm>
          <a:prstGeom prst="rect">
            <a:avLst/>
          </a:prstGeom>
          <a:noFill/>
          <a:extLst>
            <a:ext uri="{909E8E84-426E-40DD-AFC4-6F175D3DCCD1}">
              <a14:hiddenFill xmlns:a14="http://schemas.microsoft.com/office/drawing/2010/main">
                <a:solidFill>
                  <a:srgbClr val="FFFFFF"/>
                </a:solidFill>
              </a14:hiddenFill>
            </a:ext>
          </a:extLst>
        </p:spPr>
      </p:pic>
      <p:pic>
        <p:nvPicPr>
          <p:cNvPr id="10" name="תמונה 9">
            <a:extLst>
              <a:ext uri="{FF2B5EF4-FFF2-40B4-BE49-F238E27FC236}">
                <a16:creationId xmlns:a16="http://schemas.microsoft.com/office/drawing/2014/main" id="{938A7124-2E29-44F7-9058-91D7FCEEF9AD}"/>
              </a:ext>
            </a:extLst>
          </p:cNvPr>
          <p:cNvPicPr>
            <a:picLocks noChangeAspect="1"/>
          </p:cNvPicPr>
          <p:nvPr/>
        </p:nvPicPr>
        <p:blipFill rotWithShape="1">
          <a:blip r:embed="rId3">
            <a:extLst>
              <a:ext uri="{28A0092B-C50C-407E-A947-70E740481C1C}">
                <a14:useLocalDpi xmlns:a14="http://schemas.microsoft.com/office/drawing/2010/main" val="0"/>
              </a:ext>
            </a:extLst>
          </a:blip>
          <a:srcRect l="2475" r="1730"/>
          <a:stretch/>
        </p:blipFill>
        <p:spPr>
          <a:xfrm>
            <a:off x="903513" y="1606123"/>
            <a:ext cx="5736771" cy="4514898"/>
          </a:xfrm>
          <a:prstGeom prst="rect">
            <a:avLst/>
          </a:prstGeom>
        </p:spPr>
      </p:pic>
      <p:sp>
        <p:nvSpPr>
          <p:cNvPr id="11" name="אליפסה 10">
            <a:extLst>
              <a:ext uri="{FF2B5EF4-FFF2-40B4-BE49-F238E27FC236}">
                <a16:creationId xmlns:a16="http://schemas.microsoft.com/office/drawing/2014/main" id="{5E2AC98C-1BA5-4F2A-BABC-24A7C2FF3581}"/>
              </a:ext>
            </a:extLst>
          </p:cNvPr>
          <p:cNvSpPr/>
          <p:nvPr/>
        </p:nvSpPr>
        <p:spPr>
          <a:xfrm>
            <a:off x="1251678" y="5540991"/>
            <a:ext cx="2085200" cy="36849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589421A3-A44C-4BD2-9F0D-760F9CD9AD10}"/>
              </a:ext>
            </a:extLst>
          </p:cNvPr>
          <p:cNvSpPr/>
          <p:nvPr/>
        </p:nvSpPr>
        <p:spPr>
          <a:xfrm>
            <a:off x="1282158" y="2045951"/>
            <a:ext cx="2085200" cy="36849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ציין מיקום תוכן 2">
            <a:extLst>
              <a:ext uri="{FF2B5EF4-FFF2-40B4-BE49-F238E27FC236}">
                <a16:creationId xmlns:a16="http://schemas.microsoft.com/office/drawing/2014/main" id="{FD40FD18-F299-48FC-BD4F-5BF208FB6EC8}"/>
              </a:ext>
            </a:extLst>
          </p:cNvPr>
          <p:cNvSpPr>
            <a:spLocks noGrp="1"/>
          </p:cNvSpPr>
          <p:nvPr>
            <p:ph idx="1"/>
          </p:nvPr>
        </p:nvSpPr>
        <p:spPr>
          <a:xfrm>
            <a:off x="6640284" y="1378424"/>
            <a:ext cx="5212797" cy="5213445"/>
          </a:xfrm>
        </p:spPr>
        <p:txBody>
          <a:bodyPr>
            <a:noAutofit/>
          </a:bodyPr>
          <a:lstStyle/>
          <a:p>
            <a:pPr>
              <a:buClrTx/>
              <a:buFont typeface="Courier New" panose="02070309020205020404" pitchFamily="49" charset="0"/>
              <a:buChar char="o"/>
            </a:pPr>
            <a:r>
              <a:rPr lang="he-IL" sz="1800" dirty="0">
                <a:solidFill>
                  <a:schemeClr val="tx1"/>
                </a:solidFill>
                <a:latin typeface="Guttman Kav-Light" panose="02010401010101010101" pitchFamily="2" charset="-79"/>
                <a:cs typeface="Guttman Kav-Light" panose="02010401010101010101" pitchFamily="2" charset="-79"/>
              </a:rPr>
              <a:t>השוואה למלון עם דירוג מוצלח יותר: </a:t>
            </a:r>
            <a:r>
              <a:rPr lang="en-US" sz="1800" dirty="0">
                <a:solidFill>
                  <a:schemeClr val="tx1"/>
                </a:solidFill>
                <a:cs typeface="Guttman Kav-Light" panose="02010401010101010101" pitchFamily="2" charset="-79"/>
              </a:rPr>
              <a:t>Hampton Inn San Diego/Mission Valley</a:t>
            </a:r>
            <a:endParaRPr lang="he-IL" sz="1800" dirty="0">
              <a:solidFill>
                <a:schemeClr val="tx1"/>
              </a:solidFill>
              <a:cs typeface="Guttman Kav-Light" panose="02010401010101010101" pitchFamily="2" charset="-79"/>
            </a:endParaRPr>
          </a:p>
          <a:p>
            <a:pPr>
              <a:buClrTx/>
              <a:buFont typeface="Courier New" panose="02070309020205020404" pitchFamily="49" charset="0"/>
              <a:buChar char="o"/>
            </a:pPr>
            <a:endParaRPr lang="he-IL" sz="1800" dirty="0">
              <a:solidFill>
                <a:schemeClr val="tx1"/>
              </a:solidFill>
              <a:cs typeface="Guttman Kav-Light" panose="02010401010101010101" pitchFamily="2" charset="-79"/>
            </a:endParaRPr>
          </a:p>
          <a:p>
            <a:pPr>
              <a:buClrTx/>
              <a:buFont typeface="Courier New" panose="02070309020205020404" pitchFamily="49" charset="0"/>
              <a:buChar char="o"/>
            </a:pPr>
            <a:r>
              <a:rPr lang="he-IL" sz="1800" dirty="0">
                <a:solidFill>
                  <a:schemeClr val="tx1"/>
                </a:solidFill>
                <a:cs typeface="Guttman Kav-Light" panose="02010401010101010101" pitchFamily="2" charset="-79"/>
              </a:rPr>
              <a:t>ניתוח סנטימנט והשוואה בין ביקורות חיוביות לשליליות</a:t>
            </a:r>
          </a:p>
          <a:p>
            <a:pPr>
              <a:buClrTx/>
              <a:buFont typeface="Courier New" panose="02070309020205020404" pitchFamily="49" charset="0"/>
              <a:buChar char="o"/>
            </a:pPr>
            <a:endParaRPr lang="he-IL" sz="1800" dirty="0">
              <a:solidFill>
                <a:schemeClr val="tx1"/>
              </a:solidFill>
              <a:cs typeface="Guttman Kav-Light" panose="02010401010101010101" pitchFamily="2" charset="-79"/>
            </a:endParaRPr>
          </a:p>
          <a:p>
            <a:pPr>
              <a:buClrTx/>
              <a:buFont typeface="Courier New" panose="02070309020205020404" pitchFamily="49" charset="0"/>
              <a:buChar char="o"/>
            </a:pPr>
            <a:r>
              <a:rPr lang="he-IL" b="1" dirty="0">
                <a:solidFill>
                  <a:schemeClr val="tx1"/>
                </a:solidFill>
                <a:cs typeface="Guttman Kav-Light" panose="02010401010101010101" pitchFamily="2" charset="-79"/>
              </a:rPr>
              <a:t>מציאת נקודות חוזק וחולשה ע"י פירוק כל ביקורת למשפטים, ביצוע חלוקה לנושאים וניתוח סנטימנט</a:t>
            </a:r>
            <a:endParaRPr lang="en-US" b="1" dirty="0">
              <a:solidFill>
                <a:schemeClr val="tx1"/>
              </a:solidFill>
              <a:cs typeface="Guttman Kav-Light" panose="02010401010101010101" pitchFamily="2" charset="-79"/>
            </a:endParaRPr>
          </a:p>
        </p:txBody>
      </p:sp>
    </p:spTree>
    <p:extLst>
      <p:ext uri="{BB962C8B-B14F-4D97-AF65-F5344CB8AC3E}">
        <p14:creationId xmlns:p14="http://schemas.microsoft.com/office/powerpoint/2010/main" val="236200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solidFill>
                  <a:schemeClr val="tx1"/>
                </a:solidFill>
                <a:latin typeface="Guttman Kav-Light" panose="02010401010101010101" pitchFamily="2" charset="-79"/>
                <a:cs typeface="Guttman Kav-Light" panose="02010401010101010101" pitchFamily="2" charset="-79"/>
              </a:rPr>
              <a:t>השוואה בין המלונות</a:t>
            </a:r>
            <a:endParaRPr lang="he-IL" dirty="0"/>
          </a:p>
        </p:txBody>
      </p:sp>
      <p:pic>
        <p:nvPicPr>
          <p:cNvPr id="4" name="תמונה 3"/>
          <p:cNvPicPr>
            <a:picLocks noChangeAspect="1"/>
          </p:cNvPicPr>
          <p:nvPr/>
        </p:nvPicPr>
        <p:blipFill rotWithShape="1">
          <a:blip r:embed="rId2">
            <a:extLst>
              <a:ext uri="{28A0092B-C50C-407E-A947-70E740481C1C}">
                <a14:useLocalDpi xmlns:a14="http://schemas.microsoft.com/office/drawing/2010/main" val="0"/>
              </a:ext>
            </a:extLst>
          </a:blip>
          <a:srcRect l="23138" t="15119" r="21869" b="10234"/>
          <a:stretch/>
        </p:blipFill>
        <p:spPr>
          <a:xfrm>
            <a:off x="4558279" y="1526922"/>
            <a:ext cx="3775860" cy="3623854"/>
          </a:xfrm>
          <a:prstGeom prst="rect">
            <a:avLst/>
          </a:prstGeom>
        </p:spPr>
      </p:pic>
      <p:sp>
        <p:nvSpPr>
          <p:cNvPr id="5" name="מציין מיקום תוכן 2">
            <a:extLst>
              <a:ext uri="{FF2B5EF4-FFF2-40B4-BE49-F238E27FC236}">
                <a16:creationId xmlns:a16="http://schemas.microsoft.com/office/drawing/2014/main" id="{E32C1A12-E653-4E30-AB38-E9092BB1DD16}"/>
              </a:ext>
            </a:extLst>
          </p:cNvPr>
          <p:cNvSpPr>
            <a:spLocks noGrp="1"/>
          </p:cNvSpPr>
          <p:nvPr>
            <p:ph idx="1"/>
          </p:nvPr>
        </p:nvSpPr>
        <p:spPr>
          <a:xfrm>
            <a:off x="6640284" y="1378424"/>
            <a:ext cx="5212797" cy="5213445"/>
          </a:xfrm>
        </p:spPr>
        <p:txBody>
          <a:bodyPr>
            <a:noAutofit/>
          </a:bodyPr>
          <a:lstStyle/>
          <a:p>
            <a:pPr marL="0" indent="0">
              <a:buClrTx/>
              <a:buNone/>
            </a:pPr>
            <a:r>
              <a:rPr lang="he-IL" sz="2800" b="1" dirty="0">
                <a:solidFill>
                  <a:schemeClr val="tx1"/>
                </a:solidFill>
                <a:cs typeface="Guttman Kav-Light" panose="02010401010101010101" pitchFamily="2" charset="-79"/>
              </a:rPr>
              <a:t>ענן מילים משותפות</a:t>
            </a:r>
          </a:p>
          <a:p>
            <a:pPr lvl="1">
              <a:buClrTx/>
              <a:buFont typeface="Courier New" panose="02070309020205020404" pitchFamily="49" charset="0"/>
              <a:buChar char="o"/>
            </a:pPr>
            <a:r>
              <a:rPr lang="he-IL" sz="2000" b="1" dirty="0">
                <a:solidFill>
                  <a:schemeClr val="tx1"/>
                </a:solidFill>
                <a:cs typeface="Guttman Kav-Light" panose="02010401010101010101" pitchFamily="2" charset="-79"/>
              </a:rPr>
              <a:t>מה היה חשוב למבקרים</a:t>
            </a:r>
          </a:p>
          <a:p>
            <a:pPr lvl="1">
              <a:buClrTx/>
              <a:buFont typeface="Courier New" panose="02070309020205020404" pitchFamily="49" charset="0"/>
              <a:buChar char="o"/>
            </a:pPr>
            <a:r>
              <a:rPr lang="he-IL" sz="2000" b="1" dirty="0">
                <a:solidFill>
                  <a:schemeClr val="tx1"/>
                </a:solidFill>
                <a:cs typeface="Guttman Kav-Light" panose="02010401010101010101" pitchFamily="2" charset="-79"/>
              </a:rPr>
              <a:t>תחומים שלא כדאי לפספס</a:t>
            </a:r>
          </a:p>
          <a:p>
            <a:pPr lvl="1">
              <a:buClrTx/>
              <a:buFont typeface="Courier New" panose="02070309020205020404" pitchFamily="49" charset="0"/>
              <a:buChar char="o"/>
            </a:pPr>
            <a:endParaRPr lang="he-IL" sz="2000" b="1" dirty="0">
              <a:solidFill>
                <a:schemeClr val="tx1"/>
              </a:solidFill>
              <a:cs typeface="Guttman Kav-Light" panose="02010401010101010101" pitchFamily="2" charset="-79"/>
            </a:endParaRPr>
          </a:p>
          <a:p>
            <a:pPr lvl="1">
              <a:buClrTx/>
              <a:buFont typeface="Courier New" panose="02070309020205020404" pitchFamily="49" charset="0"/>
              <a:buChar char="o"/>
            </a:pPr>
            <a:endParaRPr lang="he-IL" sz="2000" b="1" dirty="0">
              <a:solidFill>
                <a:schemeClr val="tx1"/>
              </a:solidFill>
              <a:cs typeface="Guttman Kav-Light" panose="02010401010101010101" pitchFamily="2" charset="-79"/>
            </a:endParaRPr>
          </a:p>
          <a:p>
            <a:pPr marL="0" indent="0">
              <a:buClrTx/>
              <a:buNone/>
            </a:pPr>
            <a:r>
              <a:rPr lang="he-IL" sz="2800" b="1" dirty="0">
                <a:solidFill>
                  <a:schemeClr val="tx1"/>
                </a:solidFill>
                <a:cs typeface="Guttman Kav-Light" panose="02010401010101010101" pitchFamily="2" charset="-79"/>
              </a:rPr>
              <a:t>ענן השוואה</a:t>
            </a:r>
          </a:p>
          <a:p>
            <a:pPr lvl="1">
              <a:buClrTx/>
              <a:buFont typeface="Courier New" panose="02070309020205020404" pitchFamily="49" charset="0"/>
              <a:buChar char="o"/>
            </a:pPr>
            <a:r>
              <a:rPr lang="he-IL" sz="2000" b="1" dirty="0">
                <a:solidFill>
                  <a:schemeClr val="tx1"/>
                </a:solidFill>
                <a:cs typeface="Guttman Kav-Light" panose="02010401010101010101" pitchFamily="2" charset="-79"/>
              </a:rPr>
              <a:t>במה התמקדו המבקרים של כל מלון</a:t>
            </a:r>
          </a:p>
          <a:p>
            <a:pPr lvl="1">
              <a:buClrTx/>
              <a:buFont typeface="Courier New" panose="02070309020205020404" pitchFamily="49" charset="0"/>
              <a:buChar char="o"/>
            </a:pPr>
            <a:r>
              <a:rPr lang="he-IL" sz="2000" b="1" dirty="0">
                <a:solidFill>
                  <a:schemeClr val="tx1"/>
                </a:solidFill>
                <a:cs typeface="Guttman Kav-Light" panose="02010401010101010101" pitchFamily="2" charset="-79"/>
              </a:rPr>
              <a:t>הנושא הבוער ביותר עבור המלון שלנו</a:t>
            </a:r>
          </a:p>
          <a:p>
            <a:pPr lvl="1">
              <a:buClrTx/>
              <a:buFont typeface="Courier New" panose="02070309020205020404" pitchFamily="49" charset="0"/>
              <a:buChar char="o"/>
            </a:pPr>
            <a:endParaRPr lang="he-IL" sz="2000" b="1" dirty="0">
              <a:solidFill>
                <a:schemeClr val="tx1"/>
              </a:solidFill>
              <a:cs typeface="Guttman Kav-Light" panose="02010401010101010101" pitchFamily="2" charset="-79"/>
            </a:endParaRPr>
          </a:p>
          <a:p>
            <a:pPr lvl="1">
              <a:buClrTx/>
              <a:buFont typeface="Courier New" panose="02070309020205020404" pitchFamily="49" charset="0"/>
              <a:buChar char="o"/>
            </a:pPr>
            <a:r>
              <a:rPr lang="he-IL" sz="2000" b="1" dirty="0">
                <a:solidFill>
                  <a:schemeClr val="tx1"/>
                </a:solidFill>
                <a:cs typeface="Guttman Kav-Light" panose="02010401010101010101" pitchFamily="2" charset="-79"/>
              </a:rPr>
              <a:t>בסיס לבחינה בהמשך</a:t>
            </a:r>
          </a:p>
          <a:p>
            <a:pPr lvl="1">
              <a:buClrTx/>
              <a:buFont typeface="Courier New" panose="02070309020205020404" pitchFamily="49" charset="0"/>
              <a:buChar char="o"/>
            </a:pPr>
            <a:endParaRPr lang="en-US" sz="2000" b="1" dirty="0">
              <a:solidFill>
                <a:schemeClr val="tx1"/>
              </a:solidFill>
              <a:cs typeface="Guttman Kav-Light" panose="02010401010101010101" pitchFamily="2" charset="-79"/>
            </a:endParaRPr>
          </a:p>
        </p:txBody>
      </p:sp>
      <p:pic>
        <p:nvPicPr>
          <p:cNvPr id="6" name="תמונה 5" descr="תמונה שמכילה טקסט&#10;&#10;התיאור נוצר באופן אוטומטי">
            <a:extLst>
              <a:ext uri="{FF2B5EF4-FFF2-40B4-BE49-F238E27FC236}">
                <a16:creationId xmlns:a16="http://schemas.microsoft.com/office/drawing/2014/main" id="{8CAE3708-4DE1-49D4-84EE-35FB73AFF444}"/>
              </a:ext>
            </a:extLst>
          </p:cNvPr>
          <p:cNvPicPr>
            <a:picLocks noChangeAspect="1"/>
          </p:cNvPicPr>
          <p:nvPr/>
        </p:nvPicPr>
        <p:blipFill rotWithShape="1">
          <a:blip r:embed="rId3">
            <a:extLst>
              <a:ext uri="{28A0092B-C50C-407E-A947-70E740481C1C}">
                <a14:useLocalDpi xmlns:a14="http://schemas.microsoft.com/office/drawing/2010/main" val="0"/>
              </a:ext>
            </a:extLst>
          </a:blip>
          <a:srcRect l="20488" t="15001" r="16601" b="15082"/>
          <a:stretch/>
        </p:blipFill>
        <p:spPr>
          <a:xfrm>
            <a:off x="946878" y="754418"/>
            <a:ext cx="3726722" cy="5168863"/>
          </a:xfrm>
          <a:prstGeom prst="rect">
            <a:avLst/>
          </a:prstGeom>
        </p:spPr>
      </p:pic>
    </p:spTree>
    <p:extLst>
      <p:ext uri="{BB962C8B-B14F-4D97-AF65-F5344CB8AC3E}">
        <p14:creationId xmlns:p14="http://schemas.microsoft.com/office/powerpoint/2010/main" val="1730493442"/>
      </p:ext>
    </p:extLst>
  </p:cSld>
  <p:clrMapOvr>
    <a:masterClrMapping/>
  </p:clrMapOvr>
</p:sld>
</file>

<file path=ppt/theme/theme1.xml><?xml version="1.0" encoding="utf-8"?>
<a:theme xmlns:a="http://schemas.openxmlformats.org/drawingml/2006/main" name="Badge">
  <a:themeElements>
    <a:clrScheme name="התאמה אישית 10">
      <a:dk1>
        <a:srgbClr val="2A1A00"/>
      </a:dk1>
      <a:lt1>
        <a:sysClr val="window" lastClr="FFFFFF"/>
      </a:lt1>
      <a:dk2>
        <a:srgbClr val="D3F3FF"/>
      </a:dk2>
      <a:lt2>
        <a:srgbClr val="FFFFFF"/>
      </a:lt2>
      <a:accent1>
        <a:srgbClr val="D3F3FF"/>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תג</Template>
  <TotalTime>2099</TotalTime>
  <Words>678</Words>
  <Application>Microsoft Office PowerPoint</Application>
  <PresentationFormat>מסך רחב</PresentationFormat>
  <Paragraphs>81</Paragraphs>
  <Slides>15</Slides>
  <Notes>3</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15</vt:i4>
      </vt:variant>
    </vt:vector>
  </HeadingPairs>
  <TitlesOfParts>
    <vt:vector size="24" baseType="lpstr">
      <vt:lpstr>Arial</vt:lpstr>
      <vt:lpstr>Calibri</vt:lpstr>
      <vt:lpstr>Courier New</vt:lpstr>
      <vt:lpstr>Gill Sans MT</vt:lpstr>
      <vt:lpstr>Guttman Kav-Light</vt:lpstr>
      <vt:lpstr>Impact</vt:lpstr>
      <vt:lpstr>Microsoft Sans Serif</vt:lpstr>
      <vt:lpstr>Tahoma</vt:lpstr>
      <vt:lpstr>Badge</vt:lpstr>
      <vt:lpstr>ניתוח דירוגי מלונות בסן דייגו, ארה"ב</vt:lpstr>
      <vt:lpstr>מבוא</vt:lpstr>
      <vt:lpstr>הגדרת הצורך והמטרה</vt:lpstr>
      <vt:lpstr>סקירת ספרות</vt:lpstr>
      <vt:lpstr>סט הנתונים</vt:lpstr>
      <vt:lpstr>דוגמאות לביקורות</vt:lpstr>
      <vt:lpstr>ארגון הטקסט</vt:lpstr>
      <vt:lpstr>שיטות הניתוח</vt:lpstr>
      <vt:lpstr>השוואה בין המלונות</vt:lpstr>
      <vt:lpstr>פערי שכיחויות</vt:lpstr>
      <vt:lpstr>ניתוח סנטימנט</vt:lpstr>
      <vt:lpstr>סנטימנט לפי נושאים</vt:lpstr>
      <vt:lpstr>תוצאות</vt:lpstr>
      <vt:lpstr>סיכום ומסקנות</vt:lpstr>
      <vt:lpstr>תודה על ההקשבה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חשבון Microsoft</dc:creator>
  <cp:lastModifiedBy>Yonatan Hoffmann</cp:lastModifiedBy>
  <cp:revision>90</cp:revision>
  <dcterms:created xsi:type="dcterms:W3CDTF">2021-01-11T16:42:59Z</dcterms:created>
  <dcterms:modified xsi:type="dcterms:W3CDTF">2022-01-24T21:09:14Z</dcterms:modified>
</cp:coreProperties>
</file>