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endParaRPr lang="en-US" sz="2200" b="1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28680" y="864000"/>
            <a:ext cx="8455320" cy="40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955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endParaRPr lang="en-US" sz="2200" b="1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28680" y="864000"/>
            <a:ext cx="8455320" cy="40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A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endParaRPr lang="en-US" sz="2200" b="1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28680" y="864000"/>
            <a:ext cx="8455320" cy="40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955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CAB8150-A221-4F41-AD98-3AB8B592058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/>
          <p:cNvPicPr/>
          <p:nvPr/>
        </p:nvPicPr>
        <p:blipFill>
          <a:blip r:embed="rId4"/>
          <a:stretch/>
        </p:blipFill>
        <p:spPr>
          <a:xfrm>
            <a:off x="8831160" y="4552920"/>
            <a:ext cx="159840" cy="431280"/>
          </a:xfrm>
          <a:prstGeom prst="rect">
            <a:avLst/>
          </a:prstGeom>
          <a:ln w="9360">
            <a:noFill/>
          </a:ln>
        </p:spPr>
      </p:pic>
      <p:sp>
        <p:nvSpPr>
          <p:cNvPr id="6" name="Text Placeholder 9" hidden="1"/>
          <p:cNvSpPr/>
          <p:nvPr/>
        </p:nvSpPr>
        <p:spPr>
          <a:xfrm>
            <a:off x="3565800" y="4893480"/>
            <a:ext cx="1962720" cy="2041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AU" sz="900" b="0" strike="noStrike" spc="-1">
                <a:solidFill>
                  <a:srgbClr val="808284"/>
                </a:solidFill>
                <a:latin typeface="Arial"/>
              </a:rPr>
              <a:t>IBM Confidential. </a:t>
            </a:r>
            <a:r>
              <a:rPr lang="en-AU" sz="900" b="1" strike="noStrike" spc="-1">
                <a:solidFill>
                  <a:srgbClr val="808284"/>
                </a:solidFill>
                <a:latin typeface="Arial"/>
              </a:rPr>
              <a:t>NOT</a:t>
            </a:r>
            <a:r>
              <a:rPr lang="en-AU" sz="900" b="0" strike="noStrike" spc="-1">
                <a:solidFill>
                  <a:srgbClr val="808284"/>
                </a:solidFill>
                <a:latin typeface="Arial"/>
              </a:rPr>
              <a:t> for Distribution.</a:t>
            </a:r>
            <a:endParaRPr lang="en-AU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body"/>
          </p:nvPr>
        </p:nvSpPr>
        <p:spPr>
          <a:xfrm>
            <a:off x="365760" y="2777400"/>
            <a:ext cx="8530920" cy="25344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91919"/>
                </a:solidFill>
                <a:latin typeface="Arial"/>
              </a:rPr>
              <a:t>Click to edit the outline text format</a:t>
            </a:r>
            <a:endParaRPr lang="en-US" sz="2200" b="0" strike="noStrike" spc="-1">
              <a:solidFill>
                <a:srgbClr val="6D6E7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191919"/>
                </a:solidFill>
                <a:latin typeface="Arial"/>
              </a:rPr>
              <a:t>Second Outline Level</a:t>
            </a:r>
            <a:endParaRPr lang="en-US" sz="2200" b="0" strike="noStrike" spc="-1">
              <a:solidFill>
                <a:srgbClr val="6D6E7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91919"/>
                </a:solidFill>
                <a:latin typeface="Arial"/>
              </a:rPr>
              <a:t>Third Outline Level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191919"/>
                </a:solidFill>
                <a:latin typeface="Arial"/>
              </a:rPr>
              <a:t>Fourth Outline Level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91919"/>
                </a:solidFill>
                <a:latin typeface="Arial"/>
              </a:rPr>
              <a:t>Fifth Outline Level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191919"/>
                </a:solidFill>
                <a:latin typeface="Arial"/>
              </a:rPr>
              <a:t>Sixth Outline Level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200" b="0" strike="noStrike" spc="-1">
                <a:solidFill>
                  <a:srgbClr val="191919"/>
                </a:solidFill>
                <a:latin typeface="Arial"/>
              </a:rPr>
              <a:t>Seventh Outline LevelSubtitle of presentation in this location as long as needed</a:t>
            </a:r>
            <a:endParaRPr lang="en-US" sz="2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5760" y="3840480"/>
            <a:ext cx="8530920" cy="3654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6D6E7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6D6E7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6D6E70"/>
                </a:solidFill>
                <a:latin typeface="Arial"/>
              </a:rPr>
              <a:t>Third Outline Level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6D6E70"/>
                </a:solidFill>
                <a:latin typeface="Arial"/>
              </a:rPr>
              <a:t>Fourth Outline Level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6D6E70"/>
                </a:solidFill>
                <a:latin typeface="Arial"/>
              </a:rPr>
              <a:t>Fifth Outline Level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6D6E70"/>
                </a:solidFill>
                <a:latin typeface="Arial"/>
              </a:rPr>
              <a:t>Sixth Outline Level</a:t>
            </a:r>
            <a:endParaRPr lang="en-US" sz="12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6D6E70"/>
                </a:solidFill>
                <a:latin typeface="Arial"/>
              </a:rPr>
              <a:t>Seventh Outline LevelName of presenter, Title of presenter if needed</a:t>
            </a:r>
            <a:br>
              <a:rPr sz="1200"/>
            </a:br>
            <a:r>
              <a:rPr lang="en-US" sz="1200" b="0" strike="noStrike" spc="-1">
                <a:solidFill>
                  <a:srgbClr val="6D6E70"/>
                </a:solidFill>
                <a:latin typeface="Arial"/>
              </a:rPr>
              <a:t>Date in local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338400" y="2130480"/>
            <a:ext cx="8558280" cy="6307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00B0DA"/>
                </a:solidFill>
                <a:latin typeface="Arial"/>
              </a:rPr>
              <a:t>IBM Presentation Title</a:t>
            </a:r>
            <a:endParaRPr lang="en-US" sz="4800" b="0" strike="noStrike" spc="-1">
              <a:solidFill>
                <a:srgbClr val="191919"/>
              </a:solidFill>
              <a:latin typeface="HelvNeue Light for IBM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191919"/>
                </a:solidFill>
                <a:latin typeface="Arial"/>
              </a:rPr>
              <a:t>Click to edit Master title style</a:t>
            </a:r>
            <a:endParaRPr lang="en-US" sz="2800" b="1" strike="noStrike" spc="-1">
              <a:solidFill>
                <a:srgbClr val="191919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28680" y="864000"/>
            <a:ext cx="8455320" cy="4032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6D6E70"/>
                </a:solidFill>
                <a:latin typeface="Arial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6D6E70"/>
                </a:solidFill>
                <a:latin typeface="Arial"/>
              </a:rPr>
              <a:t>Second Outline Level</a:t>
            </a: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6D6E70"/>
                </a:solidFill>
                <a:latin typeface="Arial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6D6E70"/>
                </a:solidFill>
                <a:latin typeface="Arial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6D6E70"/>
                </a:solidFill>
                <a:latin typeface="Arial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6D6E70"/>
                </a:solidFill>
                <a:latin typeface="Arial"/>
              </a:rPr>
              <a:t>Sixth Outline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6D6E70"/>
                </a:solidFill>
                <a:latin typeface="Arial"/>
              </a:rPr>
              <a:t>Seventh Outline</a:t>
            </a:r>
            <a:r>
              <a:rPr lang="en-US" sz="2800" b="0" strike="noStrike" spc="-1">
                <a:solidFill>
                  <a:srgbClr val="6D6E70"/>
                </a:solidFill>
                <a:latin typeface="Arial"/>
              </a:rPr>
              <a:t> LevelClick to edit Master text styles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3456000" lvl="7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6D6E70"/>
                </a:solidFill>
                <a:latin typeface="Arial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888000" lvl="8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6D6E70"/>
                </a:solidFill>
                <a:latin typeface="Arial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03480" lvl="0" indent="-172800"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0" lvl="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32480" y="1370520"/>
            <a:ext cx="4150800" cy="274176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6D6E70"/>
                </a:solidFill>
                <a:latin typeface="Arial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6D6E70"/>
                </a:solidFill>
                <a:latin typeface="Arial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6D6E70"/>
                </a:solidFill>
                <a:latin typeface="Arial"/>
              </a:rPr>
              <a:t>Third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6D6E70"/>
                </a:solidFill>
                <a:latin typeface="Arial"/>
              </a:rPr>
              <a:t>Fourth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6D6E70"/>
                </a:solidFill>
                <a:latin typeface="Arial"/>
              </a:rPr>
              <a:t>Fifth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6D6E70"/>
                </a:solidFill>
                <a:latin typeface="Arial"/>
              </a:rPr>
              <a:t>Sixth Outline Level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73160" indent="-172800">
              <a:lnSpc>
                <a:spcPct val="100000"/>
              </a:lnSpc>
              <a:spcBef>
                <a:spcPts val="1400"/>
              </a:spcBef>
              <a:buClr>
                <a:srgbClr val="6D6E70"/>
              </a:buClr>
              <a:buSzPct val="90000"/>
              <a:buFont typeface="Wingdings" charset="2"/>
              <a:buChar char=""/>
            </a:pPr>
            <a:r>
              <a:rPr lang="en-US" sz="2800" b="0" strike="noStrike" spc="-1">
                <a:solidFill>
                  <a:srgbClr val="6D6E70"/>
                </a:solidFill>
                <a:latin typeface="Arial"/>
              </a:rPr>
              <a:t>Seventh Outline LevelClick to edit Master text styles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509760" lvl="1" indent="-163080">
              <a:lnSpc>
                <a:spcPct val="100000"/>
              </a:lnSpc>
              <a:buClr>
                <a:srgbClr val="6D6E70"/>
              </a:buClr>
              <a:buSzPct val="90000"/>
              <a:buFont typeface="Arial"/>
              <a:buChar char="–"/>
            </a:pPr>
            <a:r>
              <a:rPr lang="en-US" sz="2400" b="0" strike="noStrike" spc="-1">
                <a:solidFill>
                  <a:srgbClr val="6D6E70"/>
                </a:solidFill>
                <a:latin typeface="Arial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855720" lvl="2" indent="-172800">
              <a:lnSpc>
                <a:spcPct val="100000"/>
              </a:lnSpc>
              <a:buClr>
                <a:srgbClr val="6D6E70"/>
              </a:buClr>
              <a:buSzPct val="90000"/>
              <a:buFont typeface="Wingdings" charset="2"/>
              <a:buChar char=""/>
            </a:pPr>
            <a:r>
              <a:rPr lang="en-US" sz="2000" b="0" strike="noStrike" spc="-1">
                <a:solidFill>
                  <a:srgbClr val="6D6E70"/>
                </a:solidFill>
                <a:latin typeface="Arial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03480" indent="-172800"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539720" lvl="4" indent="-163080"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StarSymbol"/>
              <a:buChar char="»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1"/>
          </p:nvPr>
        </p:nvSpPr>
        <p:spPr>
          <a:xfrm>
            <a:off x="328680" y="4893480"/>
            <a:ext cx="2123640" cy="17100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defRPr lang="en-AU" sz="900" b="0" strike="noStrike" spc="-1">
                <a:solidFill>
                  <a:srgbClr val="7F7F7F"/>
                </a:solidFill>
                <a:latin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9DA415BD-B03F-488A-B9C5-1F66C0CFF908}" type="slidenum">
              <a:rPr lang="en-AU" sz="900" b="0" strike="noStrike" spc="-1">
                <a:solidFill>
                  <a:srgbClr val="7F7F7F"/>
                </a:solidFill>
                <a:latin typeface="Arial"/>
              </a:rPr>
              <a:t>‹#›</a:t>
            </a:fld>
            <a:endParaRPr lang="en-AU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/>
          </p:nvPr>
        </p:nvSpPr>
        <p:spPr>
          <a:xfrm>
            <a:off x="360000" y="2880000"/>
            <a:ext cx="8530920" cy="25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00000"/>
              </a:lnSpc>
              <a:spcBef>
                <a:spcPts val="1321"/>
              </a:spcBef>
              <a:buNone/>
              <a:tabLst>
                <a:tab pos="0" algn="l"/>
              </a:tabLst>
            </a:pPr>
            <a:r>
              <a:rPr lang="en-US" sz="2200" b="0" strike="noStrike" spc="-1">
                <a:solidFill>
                  <a:srgbClr val="191919"/>
                </a:solidFill>
                <a:latin typeface="Arial"/>
                <a:ea typeface="ＭＳ Ｐゴシック"/>
              </a:rPr>
              <a:t>Paul Mackerras</a:t>
            </a:r>
            <a:endParaRPr lang="en-US" sz="2200" b="0" strike="noStrike" spc="-1">
              <a:solidFill>
                <a:srgbClr val="6D6E7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5760" y="3840480"/>
            <a:ext cx="8530920" cy="365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808284"/>
                </a:solidFill>
                <a:latin typeface="Arial"/>
              </a:rPr>
              <a:t>2024-Jul-30</a:t>
            </a:r>
            <a:endParaRPr lang="en-US" sz="1200" b="0" strike="noStrike" spc="-1">
              <a:solidFill>
                <a:srgbClr val="6D6E7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title"/>
          </p:nvPr>
        </p:nvSpPr>
        <p:spPr>
          <a:xfrm>
            <a:off x="338400" y="2262960"/>
            <a:ext cx="8558280" cy="49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B0DA"/>
                </a:solidFill>
                <a:latin typeface="Arial"/>
              </a:rPr>
              <a:t>Microwatt Microarchitecture</a:t>
            </a:r>
            <a:endParaRPr lang="en-US" sz="3600" b="0" strike="noStrike" spc="-1">
              <a:solidFill>
                <a:srgbClr val="191919"/>
              </a:solidFill>
              <a:latin typeface="HelvNeue Light for IB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200" b="1" strike="noStrike" spc="-1">
                <a:solidFill>
                  <a:srgbClr val="191919"/>
                </a:solidFill>
                <a:latin typeface="Arial"/>
              </a:rPr>
              <a:t>Memory management unit</a:t>
            </a: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328680" y="864000"/>
            <a:ext cx="8455320" cy="40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ISA defines two address translation schemes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Hashed page table (HPT), used by AIX and IBM/i and older Linux kernels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Radix page table, used by recent Linux kernels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Microwatt implements radix and not HPT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ISA defines a very general tree structure for radix trees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48000" y="3060000"/>
            <a:ext cx="720000" cy="216000"/>
          </a:xfrm>
          <a:prstGeom prst="rect">
            <a:avLst/>
          </a:prstGeom>
          <a:solidFill>
            <a:srgbClr val="FFFFFF"/>
          </a:solidFill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000" tIns="54000" rIns="99000" bIns="54000" anchor="ctr">
            <a:noAutofit/>
          </a:bodyPr>
          <a:lstStyle/>
          <a:p>
            <a:pPr algn="ctr"/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PTCR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476000" y="2772000"/>
            <a:ext cx="1273320" cy="29016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Partition table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656000" y="3096000"/>
            <a:ext cx="828000" cy="1368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3600" tIns="48600" rIns="93600" bIns="486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Straight Connector 183"/>
          <p:cNvSpPr/>
          <p:nvPr/>
        </p:nvSpPr>
        <p:spPr>
          <a:xfrm>
            <a:off x="1368000" y="3168000"/>
            <a:ext cx="288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-54000" rIns="99000" bIns="-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656000" y="3780000"/>
            <a:ext cx="828000" cy="108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348000" y="3120120"/>
            <a:ext cx="864000" cy="130788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3600" tIns="48600" rIns="93600" bIns="486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348000" y="4032000"/>
            <a:ext cx="864000" cy="108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332000" y="4500000"/>
            <a:ext cx="1422720" cy="26100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200" b="0" strike="noStrike" spc="-1">
                <a:solidFill>
                  <a:srgbClr val="000000"/>
                </a:solidFill>
                <a:latin typeface="Arial"/>
              </a:rPr>
              <a:t>Indexed by LPIDR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3132000" y="2769840"/>
            <a:ext cx="1264320" cy="29016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Process table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3132000" y="4500000"/>
            <a:ext cx="1337400" cy="26100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200" b="0" strike="noStrike" spc="-1">
                <a:solidFill>
                  <a:srgbClr val="000000"/>
                </a:solidFill>
                <a:latin typeface="Arial"/>
              </a:rPr>
              <a:t>Indexed by PIDR</a:t>
            </a:r>
          </a:p>
        </p:txBody>
      </p:sp>
      <p:sp>
        <p:nvSpPr>
          <p:cNvPr id="191" name="Straight Connector 190"/>
          <p:cNvSpPr/>
          <p:nvPr/>
        </p:nvSpPr>
        <p:spPr>
          <a:xfrm flipV="1">
            <a:off x="2484000" y="3168000"/>
            <a:ext cx="864000" cy="684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4968000" y="3132000"/>
            <a:ext cx="396000" cy="576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5616000" y="3312000"/>
            <a:ext cx="432000" cy="576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6300000" y="3456000"/>
            <a:ext cx="432000" cy="576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Rectangle 194"/>
          <p:cNvSpPr/>
          <p:nvPr/>
        </p:nvSpPr>
        <p:spPr>
          <a:xfrm>
            <a:off x="6984000" y="3636000"/>
            <a:ext cx="432000" cy="576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7956000" y="3132000"/>
            <a:ext cx="576000" cy="1116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5552280" y="2769840"/>
            <a:ext cx="1611720" cy="29016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Radix page tables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7956000" y="2772000"/>
            <a:ext cx="596880" cy="29016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400" b="0" strike="noStrike" spc="-1">
                <a:solidFill>
                  <a:srgbClr val="000000"/>
                </a:solidFill>
                <a:latin typeface="Arial"/>
              </a:rPr>
              <a:t>Page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5148000" y="4500000"/>
            <a:ext cx="2078280" cy="26100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200" b="0" strike="noStrike" spc="-1">
                <a:solidFill>
                  <a:srgbClr val="000000"/>
                </a:solidFill>
                <a:latin typeface="Arial"/>
              </a:rPr>
              <a:t>Indexed by address bitfields</a:t>
            </a:r>
          </a:p>
        </p:txBody>
      </p:sp>
      <p:sp>
        <p:nvSpPr>
          <p:cNvPr id="200" name="Straight Connector 199"/>
          <p:cNvSpPr/>
          <p:nvPr/>
        </p:nvSpPr>
        <p:spPr>
          <a:xfrm flipV="1">
            <a:off x="4212000" y="3168000"/>
            <a:ext cx="756000" cy="900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Straight Connector 200"/>
          <p:cNvSpPr/>
          <p:nvPr/>
        </p:nvSpPr>
        <p:spPr>
          <a:xfrm flipV="1">
            <a:off x="5364000" y="3348000"/>
            <a:ext cx="252000" cy="36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-14400" rIns="95400" bIns="-14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Straight Connector 201"/>
          <p:cNvSpPr/>
          <p:nvPr/>
        </p:nvSpPr>
        <p:spPr>
          <a:xfrm>
            <a:off x="6048000" y="3384000"/>
            <a:ext cx="252000" cy="108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Straight Connector 202"/>
          <p:cNvSpPr/>
          <p:nvPr/>
        </p:nvSpPr>
        <p:spPr>
          <a:xfrm flipV="1">
            <a:off x="6732000" y="3708000"/>
            <a:ext cx="252000" cy="180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Straight Connector 203"/>
          <p:cNvSpPr/>
          <p:nvPr/>
        </p:nvSpPr>
        <p:spPr>
          <a:xfrm flipV="1">
            <a:off x="7416000" y="3168000"/>
            <a:ext cx="540000" cy="972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200" b="1" strike="noStrike" spc="-1">
                <a:solidFill>
                  <a:srgbClr val="191919"/>
                </a:solidFill>
                <a:latin typeface="Arial"/>
              </a:rPr>
              <a:t>Memory management unit</a:t>
            </a: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328680" y="864000"/>
            <a:ext cx="8455320" cy="40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239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Radix tree page directory entry format: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0">
              <a:lnSpc>
                <a:spcPct val="100000"/>
              </a:lnSpc>
              <a:spcBef>
                <a:spcPts val="4535"/>
              </a:spcBef>
              <a:spcAft>
                <a:spcPts val="283"/>
              </a:spcAft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NLS = Next level size, number of bits used to index next level of tree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Two standard layouts defined in ISA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52-bit EA, 4 levels, 64k page size (index fields 13, 9, 9, 5 bits)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52-bit EA, 4 levels, 4k page size (index fields 13, 9, 9, 9 bits)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Microwatt implements a general radix tree walker state machine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Any NLS value from 5 to 16 is permitted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Address space size from 31 bits (2 GiB) to 62 bits (4 EiB)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Any power-of-2 page size &gt;= 4 kiB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Any number of levels between 1 and 10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1080000" y="1296000"/>
            <a:ext cx="6408000" cy="288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1332000" y="1296000"/>
            <a:ext cx="252000" cy="288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L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1035000" y="1273680"/>
            <a:ext cx="333000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V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1980000" y="1296000"/>
            <a:ext cx="4032000" cy="288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NLB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6516000" y="1296000"/>
            <a:ext cx="972000" cy="288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NLS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200" b="1" strike="noStrike" spc="-1">
                <a:solidFill>
                  <a:srgbClr val="191919"/>
                </a:solidFill>
                <a:latin typeface="Arial"/>
              </a:rPr>
              <a:t>Memory management unit</a:t>
            </a: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328680" y="864000"/>
            <a:ext cx="8455320" cy="40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Level-1 TLBs in fetch1 and dcache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4kB page size, looked up in parallel with cache tags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Instruction TLB is direct-mapped, 64 entries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Data TLB is 2-way set associative, 128 entries total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MMU is a state machine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Sends a series of requests to the dcache to read the process table and PTEs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Eventually sends the translation to the dcache or fetch1</a:t>
            </a:r>
          </a:p>
          <a:p>
            <a:pPr marL="1296000" lvl="2" indent="-288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EA bits inserted if page size &gt; 4kB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Currently no caching of PTEs or PDEs in the MMU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Nor any caching of partial translation results (no “page walk cache”)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Just the L1 iTLB and dTLB inside the instruction and data caches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Microwatt implements vestigial (1 entry) partition table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200" b="1" strike="noStrike" spc="-1">
                <a:solidFill>
                  <a:srgbClr val="191919"/>
                </a:solidFill>
                <a:latin typeface="Arial"/>
              </a:rPr>
              <a:t>Floating-point unit</a:t>
            </a: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328680" y="864000"/>
            <a:ext cx="8455320" cy="40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Non-pipelined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Has its own data path with 64-bit adder, shifter, multiplier (64x64 → 128) and count-leading-zeroes logic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Control is a state machine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Implemented with “random” logic (not microcode)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One operation at a time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Add/subtract generally take 5–12 cycles, multiply takes 8–15 cycles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Handles all architected exception conditions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Denormalized operands and results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Underflow and overflow conditions, including trap-enabled and trap-disabled results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200" b="1" strike="noStrike" spc="-1">
                <a:solidFill>
                  <a:srgbClr val="191919"/>
                </a:solidFill>
                <a:latin typeface="Arial"/>
              </a:rPr>
              <a:t>FPU – Data paths (simplified)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1548000" y="1116000"/>
            <a:ext cx="864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A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2592000" y="1116000"/>
            <a:ext cx="864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B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3636000" y="1116000"/>
            <a:ext cx="864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C</a:t>
            </a:r>
          </a:p>
        </p:txBody>
      </p:sp>
      <p:sp>
        <p:nvSpPr>
          <p:cNvPr id="220" name="Rectangle 219"/>
          <p:cNvSpPr/>
          <p:nvPr/>
        </p:nvSpPr>
        <p:spPr>
          <a:xfrm>
            <a:off x="1764000" y="3024000"/>
            <a:ext cx="1152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R</a:t>
            </a:r>
          </a:p>
        </p:txBody>
      </p:sp>
      <p:sp>
        <p:nvSpPr>
          <p:cNvPr id="221" name="Rectangle 220"/>
          <p:cNvSpPr/>
          <p:nvPr/>
        </p:nvSpPr>
        <p:spPr>
          <a:xfrm>
            <a:off x="3996000" y="3024000"/>
            <a:ext cx="864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S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3672720" y="3708000"/>
            <a:ext cx="1332000" cy="216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500" b="0" strike="noStrike" spc="-1">
                <a:solidFill>
                  <a:srgbClr val="000000"/>
                </a:solidFill>
                <a:latin typeface="Arial"/>
              </a:rPr>
              <a:t>Shifter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2592000" y="1980000"/>
            <a:ext cx="1008000" cy="288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500" b="0" strike="noStrike" spc="-1">
                <a:solidFill>
                  <a:srgbClr val="000000"/>
                </a:solidFill>
                <a:latin typeface="Arial"/>
              </a:rPr>
              <a:t>Adder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5616000" y="1836000"/>
            <a:ext cx="1260000" cy="576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500" b="0" strike="noStrike" spc="-1">
                <a:solidFill>
                  <a:srgbClr val="000000"/>
                </a:solidFill>
                <a:latin typeface="Arial"/>
              </a:rPr>
              <a:t>Multiply/</a:t>
            </a:r>
          </a:p>
          <a:p>
            <a:pPr algn="ctr"/>
            <a:r>
              <a:rPr lang="en-AU" sz="1500" b="0" strike="noStrike" spc="-1">
                <a:solidFill>
                  <a:srgbClr val="000000"/>
                </a:solidFill>
                <a:latin typeface="Arial"/>
              </a:rPr>
              <a:t>add</a:t>
            </a:r>
          </a:p>
        </p:txBody>
      </p:sp>
      <p:sp>
        <p:nvSpPr>
          <p:cNvPr id="225" name="Rectangle 224"/>
          <p:cNvSpPr/>
          <p:nvPr/>
        </p:nvSpPr>
        <p:spPr>
          <a:xfrm>
            <a:off x="5184000" y="3024000"/>
            <a:ext cx="864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P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6408000" y="3024000"/>
            <a:ext cx="864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Y</a:t>
            </a:r>
          </a:p>
        </p:txBody>
      </p:sp>
      <p:sp>
        <p:nvSpPr>
          <p:cNvPr id="227" name="Straight Connector 226"/>
          <p:cNvSpPr/>
          <p:nvPr/>
        </p:nvSpPr>
        <p:spPr>
          <a:xfrm>
            <a:off x="1980000" y="828000"/>
            <a:ext cx="0" cy="288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Straight Connector 227"/>
          <p:cNvSpPr/>
          <p:nvPr/>
        </p:nvSpPr>
        <p:spPr>
          <a:xfrm>
            <a:off x="3024000" y="828000"/>
            <a:ext cx="0" cy="288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Straight Connector 228"/>
          <p:cNvSpPr/>
          <p:nvPr/>
        </p:nvSpPr>
        <p:spPr>
          <a:xfrm>
            <a:off x="4068000" y="828000"/>
            <a:ext cx="0" cy="288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Straight Connector 229"/>
          <p:cNvSpPr/>
          <p:nvPr/>
        </p:nvSpPr>
        <p:spPr>
          <a:xfrm>
            <a:off x="4307400" y="3924000"/>
            <a:ext cx="0" cy="252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Straight Connector 230"/>
          <p:cNvSpPr/>
          <p:nvPr/>
        </p:nvSpPr>
        <p:spPr>
          <a:xfrm flipH="1">
            <a:off x="972000" y="4176000"/>
            <a:ext cx="3335400" cy="36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-14400" rIns="95400" bIns="-14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Straight Connector 231"/>
          <p:cNvSpPr/>
          <p:nvPr/>
        </p:nvSpPr>
        <p:spPr>
          <a:xfrm flipV="1">
            <a:off x="972000" y="2736000"/>
            <a:ext cx="0" cy="1476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Straight Connector 232"/>
          <p:cNvSpPr/>
          <p:nvPr/>
        </p:nvSpPr>
        <p:spPr>
          <a:xfrm>
            <a:off x="972000" y="936000"/>
            <a:ext cx="2916000" cy="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Straight Connector 233"/>
          <p:cNvSpPr/>
          <p:nvPr/>
        </p:nvSpPr>
        <p:spPr>
          <a:xfrm>
            <a:off x="3888000" y="936000"/>
            <a:ext cx="0" cy="180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Straight Connector 234"/>
          <p:cNvSpPr/>
          <p:nvPr/>
        </p:nvSpPr>
        <p:spPr>
          <a:xfrm>
            <a:off x="2808000" y="936000"/>
            <a:ext cx="0" cy="180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Straight Connector 235"/>
          <p:cNvSpPr/>
          <p:nvPr/>
        </p:nvSpPr>
        <p:spPr>
          <a:xfrm>
            <a:off x="1764000" y="936000"/>
            <a:ext cx="0" cy="180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Straight Connector 236"/>
          <p:cNvSpPr/>
          <p:nvPr/>
        </p:nvSpPr>
        <p:spPr>
          <a:xfrm>
            <a:off x="2340000" y="3276000"/>
            <a:ext cx="0" cy="1224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Straight Connector 237"/>
          <p:cNvSpPr/>
          <p:nvPr/>
        </p:nvSpPr>
        <p:spPr>
          <a:xfrm>
            <a:off x="2340000" y="3528000"/>
            <a:ext cx="129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-50400" rIns="95400" bIns="-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Straight Connector 238"/>
          <p:cNvSpPr/>
          <p:nvPr/>
        </p:nvSpPr>
        <p:spPr>
          <a:xfrm>
            <a:off x="4140000" y="3528000"/>
            <a:ext cx="0" cy="180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Straight Connector 239"/>
          <p:cNvSpPr/>
          <p:nvPr/>
        </p:nvSpPr>
        <p:spPr>
          <a:xfrm>
            <a:off x="4428000" y="3276000"/>
            <a:ext cx="0" cy="432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Straight Connector 240"/>
          <p:cNvSpPr/>
          <p:nvPr/>
        </p:nvSpPr>
        <p:spPr>
          <a:xfrm>
            <a:off x="2844000" y="1512000"/>
            <a:ext cx="0" cy="468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Straight Connector 241"/>
          <p:cNvSpPr/>
          <p:nvPr/>
        </p:nvSpPr>
        <p:spPr>
          <a:xfrm>
            <a:off x="3024000" y="1368000"/>
            <a:ext cx="0" cy="612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Straight Connector 242"/>
          <p:cNvSpPr/>
          <p:nvPr/>
        </p:nvSpPr>
        <p:spPr>
          <a:xfrm>
            <a:off x="3204000" y="1728000"/>
            <a:ext cx="0" cy="252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Straight Connector 243"/>
          <p:cNvSpPr/>
          <p:nvPr/>
        </p:nvSpPr>
        <p:spPr>
          <a:xfrm>
            <a:off x="1980000" y="1368000"/>
            <a:ext cx="0" cy="14400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Straight Connector 244"/>
          <p:cNvSpPr/>
          <p:nvPr/>
        </p:nvSpPr>
        <p:spPr>
          <a:xfrm>
            <a:off x="1980000" y="1512000"/>
            <a:ext cx="864000" cy="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Straight Connector 245"/>
          <p:cNvSpPr/>
          <p:nvPr/>
        </p:nvSpPr>
        <p:spPr>
          <a:xfrm>
            <a:off x="4068000" y="1368000"/>
            <a:ext cx="0" cy="36000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Straight Connector 246"/>
          <p:cNvSpPr/>
          <p:nvPr/>
        </p:nvSpPr>
        <p:spPr>
          <a:xfrm>
            <a:off x="3204000" y="1728000"/>
            <a:ext cx="864000" cy="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Straight Connector 247"/>
          <p:cNvSpPr/>
          <p:nvPr/>
        </p:nvSpPr>
        <p:spPr>
          <a:xfrm>
            <a:off x="972000" y="2736000"/>
            <a:ext cx="104832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-50400" rIns="95400" bIns="-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Straight Connector 248"/>
          <p:cNvSpPr/>
          <p:nvPr/>
        </p:nvSpPr>
        <p:spPr>
          <a:xfrm>
            <a:off x="2020320" y="2736000"/>
            <a:ext cx="0" cy="288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Straight Connector 249"/>
          <p:cNvSpPr/>
          <p:nvPr/>
        </p:nvSpPr>
        <p:spPr>
          <a:xfrm flipV="1">
            <a:off x="3780000" y="1836000"/>
            <a:ext cx="0" cy="168768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Straight Connector 250"/>
          <p:cNvSpPr/>
          <p:nvPr/>
        </p:nvSpPr>
        <p:spPr>
          <a:xfrm>
            <a:off x="3384000" y="1836000"/>
            <a:ext cx="39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-50400" rIns="95400" bIns="-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Straight Connector 251"/>
          <p:cNvSpPr/>
          <p:nvPr/>
        </p:nvSpPr>
        <p:spPr>
          <a:xfrm>
            <a:off x="3384000" y="1836000"/>
            <a:ext cx="0" cy="144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Straight Connector 252"/>
          <p:cNvSpPr/>
          <p:nvPr/>
        </p:nvSpPr>
        <p:spPr>
          <a:xfrm>
            <a:off x="6192000" y="2412000"/>
            <a:ext cx="0" cy="28800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Straight Connector 253"/>
          <p:cNvSpPr/>
          <p:nvPr/>
        </p:nvSpPr>
        <p:spPr>
          <a:xfrm>
            <a:off x="6840000" y="2700000"/>
            <a:ext cx="0" cy="324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Straight Connector 254"/>
          <p:cNvSpPr/>
          <p:nvPr/>
        </p:nvSpPr>
        <p:spPr>
          <a:xfrm>
            <a:off x="5616000" y="2700000"/>
            <a:ext cx="0" cy="324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Straight Connector 255"/>
          <p:cNvSpPr/>
          <p:nvPr/>
        </p:nvSpPr>
        <p:spPr>
          <a:xfrm>
            <a:off x="4428000" y="2700000"/>
            <a:ext cx="0" cy="324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Straight Connector 256"/>
          <p:cNvSpPr/>
          <p:nvPr/>
        </p:nvSpPr>
        <p:spPr>
          <a:xfrm>
            <a:off x="2700000" y="2700000"/>
            <a:ext cx="0" cy="324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Straight Connector 257"/>
          <p:cNvSpPr/>
          <p:nvPr/>
        </p:nvSpPr>
        <p:spPr>
          <a:xfrm>
            <a:off x="2700000" y="2700000"/>
            <a:ext cx="4140000" cy="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Straight Connector 258"/>
          <p:cNvSpPr/>
          <p:nvPr/>
        </p:nvSpPr>
        <p:spPr>
          <a:xfrm>
            <a:off x="2844000" y="1512000"/>
            <a:ext cx="2916000" cy="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Straight Connector 259"/>
          <p:cNvSpPr/>
          <p:nvPr/>
        </p:nvSpPr>
        <p:spPr>
          <a:xfrm>
            <a:off x="5760000" y="1512000"/>
            <a:ext cx="0" cy="324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Straight Connector 260"/>
          <p:cNvSpPr/>
          <p:nvPr/>
        </p:nvSpPr>
        <p:spPr>
          <a:xfrm>
            <a:off x="3024000" y="1620000"/>
            <a:ext cx="2916000" cy="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Straight Connector 261"/>
          <p:cNvSpPr/>
          <p:nvPr/>
        </p:nvSpPr>
        <p:spPr>
          <a:xfrm>
            <a:off x="4068000" y="1728000"/>
            <a:ext cx="2052000" cy="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Straight Connector 262"/>
          <p:cNvSpPr/>
          <p:nvPr/>
        </p:nvSpPr>
        <p:spPr>
          <a:xfrm>
            <a:off x="5940000" y="1620000"/>
            <a:ext cx="0" cy="216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Straight Connector 263"/>
          <p:cNvSpPr/>
          <p:nvPr/>
        </p:nvSpPr>
        <p:spPr>
          <a:xfrm>
            <a:off x="6120000" y="1728000"/>
            <a:ext cx="0" cy="108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4932000" y="1116000"/>
            <a:ext cx="1188000" cy="288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500" b="0" strike="noStrike" spc="-1">
                <a:solidFill>
                  <a:srgbClr val="000000"/>
                </a:solidFill>
                <a:latin typeface="Arial"/>
              </a:rPr>
              <a:t>Lookup table</a:t>
            </a:r>
          </a:p>
        </p:txBody>
      </p:sp>
      <p:sp>
        <p:nvSpPr>
          <p:cNvPr id="266" name="Straight Connector 265"/>
          <p:cNvSpPr/>
          <p:nvPr/>
        </p:nvSpPr>
        <p:spPr>
          <a:xfrm flipV="1">
            <a:off x="4716000" y="1260000"/>
            <a:ext cx="0" cy="36000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Straight Connector 266"/>
          <p:cNvSpPr/>
          <p:nvPr/>
        </p:nvSpPr>
        <p:spPr>
          <a:xfrm>
            <a:off x="7740000" y="1512000"/>
            <a:ext cx="0" cy="201168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Straight Connector 267"/>
          <p:cNvSpPr/>
          <p:nvPr/>
        </p:nvSpPr>
        <p:spPr>
          <a:xfrm flipV="1">
            <a:off x="3636000" y="3523680"/>
            <a:ext cx="4104000" cy="43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-46080" rIns="95400" bIns="-4608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Straight Connector 268"/>
          <p:cNvSpPr/>
          <p:nvPr/>
        </p:nvSpPr>
        <p:spPr>
          <a:xfrm>
            <a:off x="4716000" y="1260000"/>
            <a:ext cx="216000" cy="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Straight Connector 269"/>
          <p:cNvSpPr/>
          <p:nvPr/>
        </p:nvSpPr>
        <p:spPr>
          <a:xfrm flipH="1">
            <a:off x="6120000" y="1260000"/>
            <a:ext cx="180000" cy="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Straight Connector 270"/>
          <p:cNvSpPr/>
          <p:nvPr/>
        </p:nvSpPr>
        <p:spPr>
          <a:xfrm>
            <a:off x="6300000" y="1260000"/>
            <a:ext cx="0" cy="576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Straight Connector 271"/>
          <p:cNvSpPr/>
          <p:nvPr/>
        </p:nvSpPr>
        <p:spPr>
          <a:xfrm>
            <a:off x="6840000" y="3276000"/>
            <a:ext cx="0" cy="7200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7000" rIns="90000" bIns="27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Straight Connector 272"/>
          <p:cNvSpPr/>
          <p:nvPr/>
        </p:nvSpPr>
        <p:spPr>
          <a:xfrm>
            <a:off x="6840000" y="3348000"/>
            <a:ext cx="612000" cy="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Straight Connector 273"/>
          <p:cNvSpPr/>
          <p:nvPr/>
        </p:nvSpPr>
        <p:spPr>
          <a:xfrm flipV="1">
            <a:off x="7452000" y="1728000"/>
            <a:ext cx="0" cy="162000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Straight Connector 274"/>
          <p:cNvSpPr/>
          <p:nvPr/>
        </p:nvSpPr>
        <p:spPr>
          <a:xfrm>
            <a:off x="6736680" y="1728000"/>
            <a:ext cx="715320" cy="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Straight Connector 275"/>
          <p:cNvSpPr/>
          <p:nvPr/>
        </p:nvSpPr>
        <p:spPr>
          <a:xfrm>
            <a:off x="6736680" y="1728000"/>
            <a:ext cx="0" cy="108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Straight Connector 276"/>
          <p:cNvSpPr/>
          <p:nvPr/>
        </p:nvSpPr>
        <p:spPr>
          <a:xfrm>
            <a:off x="6588000" y="1620000"/>
            <a:ext cx="0" cy="216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Straight Connector 277"/>
          <p:cNvSpPr/>
          <p:nvPr/>
        </p:nvSpPr>
        <p:spPr>
          <a:xfrm>
            <a:off x="6588000" y="1620000"/>
            <a:ext cx="1008000" cy="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Straight Connector 278"/>
          <p:cNvSpPr/>
          <p:nvPr/>
        </p:nvSpPr>
        <p:spPr>
          <a:xfrm>
            <a:off x="7596000" y="1620000"/>
            <a:ext cx="0" cy="180000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Straight Connector 279"/>
          <p:cNvSpPr/>
          <p:nvPr/>
        </p:nvSpPr>
        <p:spPr>
          <a:xfrm flipH="1">
            <a:off x="5616000" y="3420000"/>
            <a:ext cx="1980000" cy="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Straight Connector 280"/>
          <p:cNvSpPr/>
          <p:nvPr/>
        </p:nvSpPr>
        <p:spPr>
          <a:xfrm>
            <a:off x="5616000" y="3276000"/>
            <a:ext cx="0" cy="14400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Straight Connector 281"/>
          <p:cNvSpPr/>
          <p:nvPr/>
        </p:nvSpPr>
        <p:spPr>
          <a:xfrm>
            <a:off x="6444000" y="1512000"/>
            <a:ext cx="0" cy="324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Straight Connector 282"/>
          <p:cNvSpPr/>
          <p:nvPr/>
        </p:nvSpPr>
        <p:spPr>
          <a:xfrm>
            <a:off x="6444000" y="1512000"/>
            <a:ext cx="1296000" cy="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Straight Connector 283"/>
          <p:cNvSpPr/>
          <p:nvPr/>
        </p:nvSpPr>
        <p:spPr>
          <a:xfrm>
            <a:off x="2484000" y="2412000"/>
            <a:ext cx="0" cy="612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Straight Connector 284"/>
          <p:cNvSpPr/>
          <p:nvPr/>
        </p:nvSpPr>
        <p:spPr>
          <a:xfrm>
            <a:off x="2484000" y="2412000"/>
            <a:ext cx="612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-50400" rIns="95400" bIns="-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Straight Connector 285"/>
          <p:cNvSpPr/>
          <p:nvPr/>
        </p:nvSpPr>
        <p:spPr>
          <a:xfrm flipV="1">
            <a:off x="3096000" y="2268000"/>
            <a:ext cx="0" cy="144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1620000" y="4477680"/>
            <a:ext cx="1440000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To writeback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6200640" y="3703320"/>
            <a:ext cx="1332000" cy="216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500" b="0" strike="noStrike" spc="-1">
                <a:solidFill>
                  <a:srgbClr val="000000"/>
                </a:solidFill>
                <a:latin typeface="Arial"/>
              </a:rPr>
              <a:t>Count zeroes</a:t>
            </a:r>
          </a:p>
        </p:txBody>
      </p:sp>
      <p:sp>
        <p:nvSpPr>
          <p:cNvPr id="289" name="Straight Connector 288"/>
          <p:cNvSpPr/>
          <p:nvPr/>
        </p:nvSpPr>
        <p:spPr>
          <a:xfrm>
            <a:off x="6876000" y="3528000"/>
            <a:ext cx="0" cy="180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Rectangle 289"/>
          <p:cNvSpPr/>
          <p:nvPr/>
        </p:nvSpPr>
        <p:spPr>
          <a:xfrm>
            <a:off x="2772000" y="3708000"/>
            <a:ext cx="648000" cy="216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500" b="0" strike="noStrike" spc="-1">
                <a:solidFill>
                  <a:srgbClr val="000000"/>
                </a:solidFill>
                <a:latin typeface="Arial"/>
              </a:rPr>
              <a:t>Shift</a:t>
            </a:r>
          </a:p>
        </p:txBody>
      </p:sp>
      <p:sp>
        <p:nvSpPr>
          <p:cNvPr id="291" name="Straight Connector 290"/>
          <p:cNvSpPr/>
          <p:nvPr/>
        </p:nvSpPr>
        <p:spPr>
          <a:xfrm>
            <a:off x="3420000" y="3816000"/>
            <a:ext cx="252720" cy="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Straight Connector 291"/>
          <p:cNvSpPr/>
          <p:nvPr/>
        </p:nvSpPr>
        <p:spPr>
          <a:xfrm>
            <a:off x="2587320" y="3820680"/>
            <a:ext cx="180720" cy="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Straight Connector 292"/>
          <p:cNvSpPr/>
          <p:nvPr/>
        </p:nvSpPr>
        <p:spPr>
          <a:xfrm>
            <a:off x="2587320" y="3820680"/>
            <a:ext cx="4680" cy="21132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Straight Connector 293"/>
          <p:cNvSpPr/>
          <p:nvPr/>
        </p:nvSpPr>
        <p:spPr>
          <a:xfrm>
            <a:off x="2587320" y="4032000"/>
            <a:ext cx="4288680" cy="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Straight Connector 294"/>
          <p:cNvSpPr/>
          <p:nvPr/>
        </p:nvSpPr>
        <p:spPr>
          <a:xfrm>
            <a:off x="6876000" y="3919320"/>
            <a:ext cx="0" cy="11268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Straight Connector 295"/>
          <p:cNvSpPr/>
          <p:nvPr/>
        </p:nvSpPr>
        <p:spPr>
          <a:xfrm>
            <a:off x="972000" y="936000"/>
            <a:ext cx="0" cy="180000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Rectangle 296"/>
          <p:cNvSpPr/>
          <p:nvPr/>
        </p:nvSpPr>
        <p:spPr>
          <a:xfrm>
            <a:off x="1296000" y="1980000"/>
            <a:ext cx="1008000" cy="288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500" b="0" strike="noStrike" spc="-1">
                <a:solidFill>
                  <a:srgbClr val="000000"/>
                </a:solidFill>
                <a:latin typeface="Arial"/>
              </a:rPr>
              <a:t>Constants</a:t>
            </a:r>
          </a:p>
        </p:txBody>
      </p:sp>
      <p:sp>
        <p:nvSpPr>
          <p:cNvPr id="298" name="Straight Connector 297"/>
          <p:cNvSpPr/>
          <p:nvPr/>
        </p:nvSpPr>
        <p:spPr>
          <a:xfrm>
            <a:off x="1836000" y="2268000"/>
            <a:ext cx="0" cy="21600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Straight Connector 298"/>
          <p:cNvSpPr/>
          <p:nvPr/>
        </p:nvSpPr>
        <p:spPr>
          <a:xfrm>
            <a:off x="1836000" y="2484000"/>
            <a:ext cx="396000" cy="0"/>
          </a:xfrm>
          <a:prstGeom prst="line">
            <a:avLst/>
          </a:prstGeom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Straight Connector 299"/>
          <p:cNvSpPr/>
          <p:nvPr/>
        </p:nvSpPr>
        <p:spPr>
          <a:xfrm>
            <a:off x="2232000" y="2484000"/>
            <a:ext cx="0" cy="540000"/>
          </a:xfrm>
          <a:prstGeom prst="line">
            <a:avLst/>
          </a:prstGeom>
          <a:ln w="72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Freeform 300"/>
          <p:cNvSpPr/>
          <p:nvPr/>
        </p:nvSpPr>
        <p:spPr>
          <a:xfrm>
            <a:off x="360000" y="1440000"/>
            <a:ext cx="36000" cy="72000"/>
          </a:xfrm>
          <a:custGeom>
            <a:avLst/>
            <a:gdLst/>
            <a:ahLst/>
            <a:cxnLst/>
            <a:rect l="0" t="0" r="r" b="b"/>
            <a:pathLst>
              <a:path w="100" h="200">
                <a:moveTo>
                  <a:pt x="0" y="0"/>
                </a:moveTo>
                <a:lnTo>
                  <a:pt x="0" y="200"/>
                </a:lnTo>
                <a:lnTo>
                  <a:pt x="100" y="100"/>
                </a:lnTo>
                <a:lnTo>
                  <a:pt x="0" y="0"/>
                </a:lnTo>
                <a:close/>
              </a:path>
            </a:pathLst>
          </a:custGeom>
          <a:noFill/>
          <a:ln w="7200">
            <a:solidFill>
              <a:srgbClr val="000000"/>
            </a:solidFill>
            <a:round/>
          </a:ln>
        </p:spPr>
        <p:txBody>
          <a:bodyPr lIns="90000" tIns="27000" rIns="90000" bIns="27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Freeform 301"/>
          <p:cNvSpPr/>
          <p:nvPr/>
        </p:nvSpPr>
        <p:spPr>
          <a:xfrm>
            <a:off x="1764000" y="3096000"/>
            <a:ext cx="36000" cy="72000"/>
          </a:xfrm>
          <a:custGeom>
            <a:avLst/>
            <a:gdLst/>
            <a:ahLst/>
            <a:cxnLst/>
            <a:rect l="0" t="0" r="r" b="b"/>
            <a:pathLst>
              <a:path w="100" h="200">
                <a:moveTo>
                  <a:pt x="0" y="0"/>
                </a:moveTo>
                <a:lnTo>
                  <a:pt x="0" y="200"/>
                </a:lnTo>
                <a:lnTo>
                  <a:pt x="100" y="100"/>
                </a:lnTo>
                <a:lnTo>
                  <a:pt x="0" y="0"/>
                </a:lnTo>
                <a:close/>
              </a:path>
            </a:pathLst>
          </a:custGeom>
          <a:noFill/>
          <a:ln w="7200">
            <a:solidFill>
              <a:srgbClr val="000000"/>
            </a:solidFill>
            <a:round/>
          </a:ln>
        </p:spPr>
        <p:txBody>
          <a:bodyPr lIns="90000" tIns="27000" rIns="90000" bIns="27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Freeform 302"/>
          <p:cNvSpPr/>
          <p:nvPr/>
        </p:nvSpPr>
        <p:spPr>
          <a:xfrm>
            <a:off x="3996000" y="3096000"/>
            <a:ext cx="72000" cy="72000"/>
          </a:xfrm>
          <a:custGeom>
            <a:avLst/>
            <a:gdLst/>
            <a:ahLst/>
            <a:cxnLst/>
            <a:rect l="0" t="0" r="r" b="b"/>
            <a:pathLst>
              <a:path w="200" h="200">
                <a:moveTo>
                  <a:pt x="0" y="0"/>
                </a:moveTo>
                <a:lnTo>
                  <a:pt x="0" y="200"/>
                </a:lnTo>
                <a:lnTo>
                  <a:pt x="200" y="100"/>
                </a:lnTo>
                <a:lnTo>
                  <a:pt x="0" y="0"/>
                </a:lnTo>
                <a:close/>
              </a:path>
            </a:pathLst>
          </a:custGeom>
          <a:noFill/>
          <a:ln w="7200">
            <a:solidFill>
              <a:srgbClr val="000000"/>
            </a:solidFill>
            <a:round/>
          </a:ln>
        </p:spPr>
        <p:txBody>
          <a:bodyPr lIns="90000" tIns="27000" rIns="90000" bIns="27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Freeform 303"/>
          <p:cNvSpPr/>
          <p:nvPr/>
        </p:nvSpPr>
        <p:spPr>
          <a:xfrm>
            <a:off x="5184000" y="3096000"/>
            <a:ext cx="72000" cy="72000"/>
          </a:xfrm>
          <a:custGeom>
            <a:avLst/>
            <a:gdLst/>
            <a:ahLst/>
            <a:cxnLst/>
            <a:rect l="0" t="0" r="r" b="b"/>
            <a:pathLst>
              <a:path w="200" h="200">
                <a:moveTo>
                  <a:pt x="0" y="0"/>
                </a:moveTo>
                <a:lnTo>
                  <a:pt x="0" y="200"/>
                </a:lnTo>
                <a:lnTo>
                  <a:pt x="200" y="100"/>
                </a:lnTo>
                <a:lnTo>
                  <a:pt x="0" y="0"/>
                </a:lnTo>
                <a:close/>
              </a:path>
            </a:pathLst>
          </a:custGeom>
          <a:noFill/>
          <a:ln w="7200">
            <a:solidFill>
              <a:srgbClr val="000000"/>
            </a:solidFill>
            <a:round/>
          </a:ln>
        </p:spPr>
        <p:txBody>
          <a:bodyPr lIns="90000" tIns="27000" rIns="90000" bIns="27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Freeform 304"/>
          <p:cNvSpPr/>
          <p:nvPr/>
        </p:nvSpPr>
        <p:spPr>
          <a:xfrm>
            <a:off x="6408000" y="3096000"/>
            <a:ext cx="72000" cy="72000"/>
          </a:xfrm>
          <a:custGeom>
            <a:avLst/>
            <a:gdLst/>
            <a:ahLst/>
            <a:cxnLst/>
            <a:rect l="0" t="0" r="r" b="b"/>
            <a:pathLst>
              <a:path w="200" h="200">
                <a:moveTo>
                  <a:pt x="0" y="0"/>
                </a:moveTo>
                <a:lnTo>
                  <a:pt x="0" y="200"/>
                </a:lnTo>
                <a:lnTo>
                  <a:pt x="200" y="100"/>
                </a:lnTo>
                <a:lnTo>
                  <a:pt x="0" y="0"/>
                </a:lnTo>
                <a:close/>
              </a:path>
            </a:pathLst>
          </a:custGeom>
          <a:noFill/>
          <a:ln w="7200">
            <a:solidFill>
              <a:srgbClr val="000000"/>
            </a:solidFill>
            <a:round/>
          </a:ln>
        </p:spPr>
        <p:txBody>
          <a:bodyPr lIns="90000" tIns="27000" rIns="90000" bIns="27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Freeform 305"/>
          <p:cNvSpPr/>
          <p:nvPr/>
        </p:nvSpPr>
        <p:spPr>
          <a:xfrm>
            <a:off x="1548000" y="1188000"/>
            <a:ext cx="72000" cy="72000"/>
          </a:xfrm>
          <a:custGeom>
            <a:avLst/>
            <a:gdLst/>
            <a:ahLst/>
            <a:cxnLst/>
            <a:rect l="0" t="0" r="r" b="b"/>
            <a:pathLst>
              <a:path w="200" h="200">
                <a:moveTo>
                  <a:pt x="0" y="0"/>
                </a:moveTo>
                <a:lnTo>
                  <a:pt x="0" y="200"/>
                </a:lnTo>
                <a:lnTo>
                  <a:pt x="200" y="100"/>
                </a:lnTo>
                <a:lnTo>
                  <a:pt x="0" y="0"/>
                </a:lnTo>
                <a:close/>
              </a:path>
            </a:pathLst>
          </a:custGeom>
          <a:noFill/>
          <a:ln w="7200">
            <a:solidFill>
              <a:srgbClr val="000000"/>
            </a:solidFill>
            <a:round/>
          </a:ln>
        </p:spPr>
        <p:txBody>
          <a:bodyPr lIns="90000" tIns="27000" rIns="90000" bIns="27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Freeform 306"/>
          <p:cNvSpPr/>
          <p:nvPr/>
        </p:nvSpPr>
        <p:spPr>
          <a:xfrm>
            <a:off x="2592000" y="1188000"/>
            <a:ext cx="72000" cy="72000"/>
          </a:xfrm>
          <a:custGeom>
            <a:avLst/>
            <a:gdLst/>
            <a:ahLst/>
            <a:cxnLst/>
            <a:rect l="0" t="0" r="r" b="b"/>
            <a:pathLst>
              <a:path w="200" h="200">
                <a:moveTo>
                  <a:pt x="0" y="0"/>
                </a:moveTo>
                <a:lnTo>
                  <a:pt x="0" y="200"/>
                </a:lnTo>
                <a:lnTo>
                  <a:pt x="200" y="100"/>
                </a:lnTo>
                <a:lnTo>
                  <a:pt x="0" y="0"/>
                </a:lnTo>
                <a:close/>
              </a:path>
            </a:pathLst>
          </a:custGeom>
          <a:noFill/>
          <a:ln w="7200">
            <a:solidFill>
              <a:srgbClr val="000000"/>
            </a:solidFill>
            <a:round/>
          </a:ln>
        </p:spPr>
        <p:txBody>
          <a:bodyPr lIns="90000" tIns="27000" rIns="90000" bIns="27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Freeform 307"/>
          <p:cNvSpPr/>
          <p:nvPr/>
        </p:nvSpPr>
        <p:spPr>
          <a:xfrm>
            <a:off x="3636000" y="1188000"/>
            <a:ext cx="72000" cy="72000"/>
          </a:xfrm>
          <a:custGeom>
            <a:avLst/>
            <a:gdLst/>
            <a:ahLst/>
            <a:cxnLst/>
            <a:rect l="0" t="0" r="r" b="b"/>
            <a:pathLst>
              <a:path w="200" h="200">
                <a:moveTo>
                  <a:pt x="0" y="0"/>
                </a:moveTo>
                <a:lnTo>
                  <a:pt x="0" y="200"/>
                </a:lnTo>
                <a:lnTo>
                  <a:pt x="200" y="100"/>
                </a:lnTo>
                <a:lnTo>
                  <a:pt x="0" y="0"/>
                </a:lnTo>
                <a:close/>
              </a:path>
            </a:pathLst>
          </a:custGeom>
          <a:noFill/>
          <a:ln w="7200">
            <a:solidFill>
              <a:srgbClr val="000000"/>
            </a:solidFill>
            <a:round/>
          </a:ln>
        </p:spPr>
        <p:txBody>
          <a:bodyPr lIns="90000" tIns="27000" rIns="90000" bIns="27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200" b="1" strike="noStrike" spc="-1">
                <a:solidFill>
                  <a:srgbClr val="191919"/>
                </a:solidFill>
                <a:latin typeface="Arial"/>
              </a:rPr>
              <a:t>Introduction</a:t>
            </a: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13200" y="786240"/>
            <a:ext cx="8326800" cy="403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Microwatt started as demo/proof-of-concept for announcement of Power ISA being made open (August 2019).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Core structure is relatively simple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Code hosted on github, updated through pull requests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Use automated testing to catch bugs early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Targets simulation and synthesis for FPGAs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Artix-7, ECP5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Wishbone memory interface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Peripherals from Litex project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Aims to be a compliant PowerISA v3.1C implementation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Includes support for prefixed instructions (2-word instructions)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Can run Linux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200" b="1" strike="noStrike" spc="-1">
                <a:solidFill>
                  <a:srgbClr val="191919"/>
                </a:solidFill>
                <a:latin typeface="Arial"/>
              </a:rPr>
              <a:t>Pipeline Overview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24000" y="1152000"/>
            <a:ext cx="7092000" cy="3492000"/>
            <a:chOff x="324000" y="1152000"/>
            <a:chExt cx="7092000" cy="3492000"/>
          </a:xfrm>
        </p:grpSpPr>
        <p:sp>
          <p:nvSpPr>
            <p:cNvPr id="22" name="Rectangle 21"/>
            <p:cNvSpPr/>
            <p:nvPr/>
          </p:nvSpPr>
          <p:spPr>
            <a:xfrm>
              <a:off x="3967200" y="1152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1800" b="0" strike="noStrike" spc="-1">
                  <a:solidFill>
                    <a:srgbClr val="000000"/>
                  </a:solidFill>
                  <a:latin typeface="Arial"/>
                </a:rPr>
                <a:t>fetch1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67200" y="1512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1800" b="0" strike="noStrike" spc="-1">
                  <a:solidFill>
                    <a:srgbClr val="000000"/>
                  </a:solidFill>
                  <a:latin typeface="Arial"/>
                </a:rPr>
                <a:t>icache</a:t>
              </a:r>
            </a:p>
          </p:txBody>
        </p:sp>
        <p:sp>
          <p:nvSpPr>
            <p:cNvPr id="24" name="Straight Connector 23"/>
            <p:cNvSpPr/>
            <p:nvPr/>
          </p:nvSpPr>
          <p:spPr>
            <a:xfrm>
              <a:off x="4615200" y="1368000"/>
              <a:ext cx="0" cy="144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440000" y="3996000"/>
              <a:ext cx="1296000" cy="468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1800" b="0" strike="noStrike" spc="-1">
                  <a:solidFill>
                    <a:srgbClr val="000000"/>
                  </a:solidFill>
                  <a:latin typeface="Arial"/>
                </a:rPr>
                <a:t>MMU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960000" y="1872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1800" b="0" strike="noStrike" spc="-1">
                  <a:solidFill>
                    <a:srgbClr val="000000"/>
                  </a:solidFill>
                  <a:latin typeface="Arial"/>
                </a:rPr>
                <a:t>decode1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960000" y="2232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1800" b="0" strike="noStrike" spc="-1">
                  <a:solidFill>
                    <a:srgbClr val="000000"/>
                  </a:solidFill>
                  <a:latin typeface="Arial"/>
                </a:rPr>
                <a:t>decode2</a:t>
              </a:r>
            </a:p>
          </p:txBody>
        </p:sp>
        <p:sp>
          <p:nvSpPr>
            <p:cNvPr id="28" name="Straight Connector 27"/>
            <p:cNvSpPr/>
            <p:nvPr/>
          </p:nvSpPr>
          <p:spPr>
            <a:xfrm>
              <a:off x="4615200" y="1728000"/>
              <a:ext cx="0" cy="144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 flipH="1">
              <a:off x="2376000" y="3384000"/>
              <a:ext cx="612000" cy="612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4608000" y="2088000"/>
              <a:ext cx="0" cy="144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36000" y="3060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1800" b="0" strike="noStrike" spc="-1">
                  <a:solidFill>
                    <a:srgbClr val="000000"/>
                  </a:solidFill>
                  <a:latin typeface="Arial"/>
                </a:rPr>
                <a:t>execute1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88000" y="3060000"/>
              <a:ext cx="1296000" cy="468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1800" b="0" strike="noStrike" spc="-1">
                  <a:solidFill>
                    <a:srgbClr val="000000"/>
                  </a:solidFill>
                  <a:latin typeface="Arial"/>
                </a:rPr>
                <a:t>loadstore1/2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440000" y="3060000"/>
              <a:ext cx="1296000" cy="468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1800" b="0" strike="noStrike" spc="-1">
                  <a:solidFill>
                    <a:srgbClr val="000000"/>
                  </a:solidFill>
                  <a:latin typeface="Arial"/>
                </a:rPr>
                <a:t>dcache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048000" y="3060000"/>
              <a:ext cx="864000" cy="57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1800" b="0" strike="noStrike" spc="-1">
                  <a:solidFill>
                    <a:srgbClr val="000000"/>
                  </a:solidFill>
                  <a:latin typeface="Arial"/>
                </a:rPr>
                <a:t>FPU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996000" y="3996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1800" b="0" strike="noStrike" spc="-1">
                  <a:solidFill>
                    <a:srgbClr val="000000"/>
                  </a:solidFill>
                  <a:latin typeface="Arial"/>
                </a:rPr>
                <a:t>writeback</a:t>
              </a: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3636000" y="2700000"/>
              <a:ext cx="0" cy="360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4608000" y="2448000"/>
              <a:ext cx="0" cy="252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2160000" y="3528000"/>
              <a:ext cx="0" cy="468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3636000" y="3528000"/>
              <a:ext cx="720000" cy="468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Straight Connector 39"/>
            <p:cNvSpPr/>
            <p:nvPr/>
          </p:nvSpPr>
          <p:spPr>
            <a:xfrm flipH="1">
              <a:off x="4680000" y="3492000"/>
              <a:ext cx="468000" cy="504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 flipH="1">
              <a:off x="3355200" y="1620000"/>
              <a:ext cx="6120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-54000" rIns="99000" bIns="-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 flipH="1">
              <a:off x="1108800" y="3168000"/>
              <a:ext cx="3312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-54000" rIns="99000" bIns="-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520000" y="1440000"/>
              <a:ext cx="871200" cy="302040"/>
            </a:xfrm>
            <a:prstGeom prst="rect">
              <a:avLst/>
            </a:prstGeom>
            <a:noFill/>
            <a:ln w="720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AU" sz="1500" b="0" strike="noStrike" spc="-1">
                  <a:solidFill>
                    <a:srgbClr val="000000"/>
                  </a:solidFill>
                  <a:latin typeface="Arial"/>
                </a:rPr>
                <a:t>memory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4000" y="2988000"/>
              <a:ext cx="907200" cy="302040"/>
            </a:xfrm>
            <a:prstGeom prst="rect">
              <a:avLst/>
            </a:prstGeom>
            <a:noFill/>
            <a:ln w="720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AU" sz="1500" b="0" strike="noStrike" spc="-1">
                  <a:solidFill>
                    <a:srgbClr val="000000"/>
                  </a:solidFill>
                  <a:latin typeface="Arial"/>
                </a:rPr>
                <a:t>memory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24000" y="3816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1600" b="0" strike="noStrike" spc="-1">
                  <a:solidFill>
                    <a:srgbClr val="000000"/>
                  </a:solidFill>
                  <a:latin typeface="Arial"/>
                </a:rPr>
                <a:t>register_file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724000" y="4140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1600" b="0" strike="noStrike" spc="-1">
                  <a:solidFill>
                    <a:srgbClr val="000000"/>
                  </a:solidFill>
                  <a:latin typeface="Arial"/>
                </a:rPr>
                <a:t>cr_file</a:t>
              </a: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5292000" y="4140000"/>
              <a:ext cx="432000" cy="108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 flipV="1">
              <a:off x="5292000" y="3924000"/>
              <a:ext cx="432000" cy="144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49" name="Elbow Connector 48"/>
            <p:cNvCxnSpPr>
              <a:stCxn id="45" idx="3"/>
              <a:endCxn id="27" idx="3"/>
            </p:cNvCxnSpPr>
            <p:nvPr/>
          </p:nvCxnSpPr>
          <p:spPr>
            <a:xfrm flipH="1" flipV="1">
              <a:off x="5256000" y="2340000"/>
              <a:ext cx="1764360" cy="1584360"/>
            </a:xfrm>
            <a:prstGeom prst="bentConnector3">
              <a:avLst>
                <a:gd name="adj1" fmla="val -10408"/>
              </a:avLst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cxnSp>
          <p:nvCxnSpPr>
            <p:cNvPr id="50" name="Elbow Connector 49"/>
            <p:cNvCxnSpPr>
              <a:stCxn id="46" idx="3"/>
              <a:endCxn id="27" idx="3"/>
            </p:cNvCxnSpPr>
            <p:nvPr/>
          </p:nvCxnSpPr>
          <p:spPr>
            <a:xfrm flipH="1" flipV="1">
              <a:off x="5256000" y="2340000"/>
              <a:ext cx="1764360" cy="1908360"/>
            </a:xfrm>
            <a:prstGeom prst="bentConnector3">
              <a:avLst>
                <a:gd name="adj1" fmla="val -10408"/>
              </a:avLst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</p:cxnSp>
        <p:sp>
          <p:nvSpPr>
            <p:cNvPr id="51" name="Straight Connector 50"/>
            <p:cNvSpPr/>
            <p:nvPr/>
          </p:nvSpPr>
          <p:spPr>
            <a:xfrm flipH="1">
              <a:off x="2736000" y="3276000"/>
              <a:ext cx="2520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-54000" rIns="99000" bIns="-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Straight Connector 51"/>
            <p:cNvSpPr/>
            <p:nvPr/>
          </p:nvSpPr>
          <p:spPr>
            <a:xfrm flipH="1">
              <a:off x="6473520" y="2700000"/>
              <a:ext cx="6480" cy="37116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Straight Connector 52"/>
            <p:cNvSpPr/>
            <p:nvPr/>
          </p:nvSpPr>
          <p:spPr>
            <a:xfrm flipH="1">
              <a:off x="4932000" y="3636000"/>
              <a:ext cx="1224000" cy="360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Straight Connector 53"/>
            <p:cNvSpPr/>
            <p:nvPr/>
          </p:nvSpPr>
          <p:spPr>
            <a:xfrm>
              <a:off x="3636000" y="2700000"/>
              <a:ext cx="28440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5400" tIns="-50400" rIns="95400" bIns="-504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Straight Connector 54"/>
            <p:cNvSpPr/>
            <p:nvPr/>
          </p:nvSpPr>
          <p:spPr>
            <a:xfrm>
              <a:off x="5256000" y="1980000"/>
              <a:ext cx="2520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5400" tIns="-50400" rIns="95400" bIns="-504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Straight Connector 55"/>
            <p:cNvSpPr/>
            <p:nvPr/>
          </p:nvSpPr>
          <p:spPr>
            <a:xfrm flipV="1">
              <a:off x="5508000" y="1332000"/>
              <a:ext cx="0" cy="648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5400" tIns="50400" rIns="95400" bIns="504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Straight Connector 56"/>
            <p:cNvSpPr/>
            <p:nvPr/>
          </p:nvSpPr>
          <p:spPr>
            <a:xfrm flipH="1">
              <a:off x="5263200" y="1332000"/>
              <a:ext cx="2448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5400" tIns="-50400" rIns="95400" bIns="-504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Straight Connector 57"/>
            <p:cNvSpPr/>
            <p:nvPr/>
          </p:nvSpPr>
          <p:spPr>
            <a:xfrm flipH="1">
              <a:off x="5254560" y="1260000"/>
              <a:ext cx="20448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5400" tIns="-50400" rIns="95400" bIns="-504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Straight Connector 58"/>
            <p:cNvSpPr/>
            <p:nvPr/>
          </p:nvSpPr>
          <p:spPr>
            <a:xfrm flipV="1">
              <a:off x="7308000" y="1260000"/>
              <a:ext cx="0" cy="3204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5400" tIns="50400" rIns="95400" bIns="504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Straight Connector 59"/>
            <p:cNvSpPr/>
            <p:nvPr/>
          </p:nvSpPr>
          <p:spPr>
            <a:xfrm>
              <a:off x="4788000" y="4212000"/>
              <a:ext cx="0" cy="252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5400" tIns="50400" rIns="95400" bIns="504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536000" y="3276000"/>
              <a:ext cx="1296000" cy="216000"/>
            </a:xfrm>
            <a:prstGeom prst="rect">
              <a:avLst/>
            </a:prstGeom>
            <a:solidFill>
              <a:srgbClr val="FFFF99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1800" b="0" strike="noStrike" spc="-1">
                  <a:solidFill>
                    <a:srgbClr val="000000"/>
                  </a:solidFill>
                  <a:latin typeface="Arial"/>
                </a:rPr>
                <a:t>execute2</a:t>
              </a:r>
            </a:p>
          </p:txBody>
        </p:sp>
        <p:sp>
          <p:nvSpPr>
            <p:cNvPr id="62" name="Straight Connector 61"/>
            <p:cNvSpPr/>
            <p:nvPr/>
          </p:nvSpPr>
          <p:spPr>
            <a:xfrm flipH="1">
              <a:off x="5213520" y="2688840"/>
              <a:ext cx="6480" cy="37116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9000" tIns="54000" rIns="99000" bIns="54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Straight Connector 62"/>
            <p:cNvSpPr/>
            <p:nvPr/>
          </p:nvSpPr>
          <p:spPr>
            <a:xfrm>
              <a:off x="4788000" y="4464000"/>
              <a:ext cx="25200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5400" tIns="-50400" rIns="95400" bIns="-504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Straight Connector 63"/>
            <p:cNvSpPr/>
            <p:nvPr/>
          </p:nvSpPr>
          <p:spPr>
            <a:xfrm>
              <a:off x="2196000" y="4464000"/>
              <a:ext cx="0" cy="180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5400" tIns="50400" rIns="95400" bIns="504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Straight Connector 64"/>
            <p:cNvSpPr/>
            <p:nvPr/>
          </p:nvSpPr>
          <p:spPr>
            <a:xfrm>
              <a:off x="2196000" y="4644000"/>
              <a:ext cx="52200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5400" tIns="-50400" rIns="95400" bIns="-504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Straight Connector 65"/>
            <p:cNvSpPr/>
            <p:nvPr/>
          </p:nvSpPr>
          <p:spPr>
            <a:xfrm flipV="1">
              <a:off x="7416000" y="1188000"/>
              <a:ext cx="0" cy="345600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5400" tIns="50400" rIns="95400" bIns="504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Straight Connector 66"/>
            <p:cNvSpPr/>
            <p:nvPr/>
          </p:nvSpPr>
          <p:spPr>
            <a:xfrm flipH="1">
              <a:off x="5263200" y="1188000"/>
              <a:ext cx="2152800" cy="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5400" tIns="-50400" rIns="95400" bIns="-504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8" name="Rectangle 67"/>
          <p:cNvSpPr/>
          <p:nvPr/>
        </p:nvSpPr>
        <p:spPr>
          <a:xfrm>
            <a:off x="7596000" y="2448000"/>
            <a:ext cx="936000" cy="468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PMU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200" b="1" strike="noStrike" spc="-1">
                <a:solidFill>
                  <a:srgbClr val="191919"/>
                </a:solidFill>
                <a:latin typeface="Arial"/>
              </a:rPr>
              <a:t>System overview</a:t>
            </a:r>
          </a:p>
        </p:txBody>
      </p:sp>
      <p:sp>
        <p:nvSpPr>
          <p:cNvPr id="70" name="Rectangle 69"/>
          <p:cNvSpPr/>
          <p:nvPr/>
        </p:nvSpPr>
        <p:spPr>
          <a:xfrm>
            <a:off x="5590080" y="1152000"/>
            <a:ext cx="648000" cy="108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590080" y="1332000"/>
            <a:ext cx="648000" cy="108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Straight Connector 71"/>
          <p:cNvSpPr/>
          <p:nvPr/>
        </p:nvSpPr>
        <p:spPr>
          <a:xfrm>
            <a:off x="5914080" y="1260000"/>
            <a:ext cx="0" cy="72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18000" rIns="99000" bIns="18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326480" y="2574000"/>
            <a:ext cx="648000" cy="23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586480" y="1512000"/>
            <a:ext cx="648000" cy="108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586480" y="1692000"/>
            <a:ext cx="648000" cy="108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Straight Connector 75"/>
          <p:cNvSpPr/>
          <p:nvPr/>
        </p:nvSpPr>
        <p:spPr>
          <a:xfrm>
            <a:off x="5914080" y="1440000"/>
            <a:ext cx="0" cy="72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18000" rIns="99000" bIns="18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Straight Connector 76"/>
          <p:cNvSpPr/>
          <p:nvPr/>
        </p:nvSpPr>
        <p:spPr>
          <a:xfrm flipH="1">
            <a:off x="4794480" y="2268000"/>
            <a:ext cx="306000" cy="306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Straight Connector 77"/>
          <p:cNvSpPr/>
          <p:nvPr/>
        </p:nvSpPr>
        <p:spPr>
          <a:xfrm>
            <a:off x="5910480" y="1620000"/>
            <a:ext cx="0" cy="72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18000" rIns="99000" bIns="18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568480" y="1926000"/>
            <a:ext cx="648000" cy="108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0480" y="2106000"/>
            <a:ext cx="648000" cy="23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26480" y="2106000"/>
            <a:ext cx="648000" cy="23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108480" y="2106000"/>
            <a:ext cx="432000" cy="288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604480" y="2574000"/>
            <a:ext cx="648000" cy="108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Straight Connector 83"/>
          <p:cNvSpPr/>
          <p:nvPr/>
        </p:nvSpPr>
        <p:spPr>
          <a:xfrm>
            <a:off x="5424480" y="1854000"/>
            <a:ext cx="0" cy="252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Straight Connector 84"/>
          <p:cNvSpPr/>
          <p:nvPr/>
        </p:nvSpPr>
        <p:spPr>
          <a:xfrm>
            <a:off x="5910480" y="1800000"/>
            <a:ext cx="0" cy="126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Straight Connector 85"/>
          <p:cNvSpPr/>
          <p:nvPr/>
        </p:nvSpPr>
        <p:spPr>
          <a:xfrm>
            <a:off x="4686480" y="2340000"/>
            <a:ext cx="0" cy="234000"/>
          </a:xfrm>
          <a:prstGeom prst="line">
            <a:avLst/>
          </a:prstGeom>
          <a:ln w="18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Straight Connector 86"/>
          <p:cNvSpPr/>
          <p:nvPr/>
        </p:nvSpPr>
        <p:spPr>
          <a:xfrm>
            <a:off x="5424480" y="2340000"/>
            <a:ext cx="360000" cy="234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Straight Connector 87"/>
          <p:cNvSpPr/>
          <p:nvPr/>
        </p:nvSpPr>
        <p:spPr>
          <a:xfrm>
            <a:off x="5910480" y="2034000"/>
            <a:ext cx="0" cy="558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Straight Connector 88"/>
          <p:cNvSpPr/>
          <p:nvPr/>
        </p:nvSpPr>
        <p:spPr>
          <a:xfrm flipH="1" flipV="1">
            <a:off x="3204000" y="1368000"/>
            <a:ext cx="2386080" cy="18000"/>
          </a:xfrm>
          <a:prstGeom prst="line">
            <a:avLst/>
          </a:prstGeom>
          <a:ln w="18000">
            <a:solidFill>
              <a:srgbClr val="3465A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-36000" rIns="99000" bIns="-36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Straight Connector 89"/>
          <p:cNvSpPr/>
          <p:nvPr/>
        </p:nvSpPr>
        <p:spPr>
          <a:xfrm flipH="1" flipV="1">
            <a:off x="3204000" y="1548000"/>
            <a:ext cx="1122480" cy="612000"/>
          </a:xfrm>
          <a:prstGeom prst="line">
            <a:avLst/>
          </a:prstGeom>
          <a:ln w="18000">
            <a:solidFill>
              <a:srgbClr val="3465A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468480" y="2484000"/>
            <a:ext cx="648000" cy="108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468480" y="2646000"/>
            <a:ext cx="648000" cy="108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Straight Connector 92"/>
          <p:cNvSpPr/>
          <p:nvPr/>
        </p:nvSpPr>
        <p:spPr>
          <a:xfrm>
            <a:off x="6252480" y="2646000"/>
            <a:ext cx="216000" cy="54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0" rIns="99000" bIns="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Straight Connector 93"/>
          <p:cNvSpPr/>
          <p:nvPr/>
        </p:nvSpPr>
        <p:spPr>
          <a:xfrm flipV="1">
            <a:off x="6252480" y="2538000"/>
            <a:ext cx="216000" cy="72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18000" rIns="99000" bIns="18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5" name="Elbow Connector 94"/>
          <p:cNvCxnSpPr>
            <a:stCxn id="91" idx="3"/>
            <a:endCxn id="75" idx="3"/>
          </p:cNvCxnSpPr>
          <p:nvPr/>
        </p:nvCxnSpPr>
        <p:spPr>
          <a:xfrm flipH="1" flipV="1">
            <a:off x="6234480" y="1746000"/>
            <a:ext cx="882360" cy="792360"/>
          </a:xfrm>
          <a:prstGeom prst="bentConnector3">
            <a:avLst>
              <a:gd name="adj1" fmla="val -20816"/>
            </a:avLst>
          </a:prstGeom>
          <a:ln w="18000">
            <a:solidFill>
              <a:srgbClr val="000000"/>
            </a:solidFill>
            <a:round/>
            <a:tailEnd type="triangle" w="med" len="med"/>
          </a:ln>
        </p:spPr>
      </p:cxnSp>
      <p:cxnSp>
        <p:nvCxnSpPr>
          <p:cNvPr id="96" name="Elbow Connector 95"/>
          <p:cNvCxnSpPr>
            <a:stCxn id="92" idx="3"/>
            <a:endCxn id="75" idx="3"/>
          </p:cNvCxnSpPr>
          <p:nvPr/>
        </p:nvCxnSpPr>
        <p:spPr>
          <a:xfrm flipH="1" flipV="1">
            <a:off x="6234480" y="1746000"/>
            <a:ext cx="882360" cy="954360"/>
          </a:xfrm>
          <a:prstGeom prst="bentConnector3">
            <a:avLst>
              <a:gd name="adj1" fmla="val -20816"/>
            </a:avLst>
          </a:prstGeom>
          <a:ln w="18000">
            <a:solidFill>
              <a:srgbClr val="000000"/>
            </a:solidFill>
            <a:round/>
            <a:tailEnd type="triangle" w="med" len="med"/>
          </a:ln>
        </p:spPr>
      </p:cxnSp>
      <p:sp>
        <p:nvSpPr>
          <p:cNvPr id="97" name="Straight Connector 96"/>
          <p:cNvSpPr/>
          <p:nvPr/>
        </p:nvSpPr>
        <p:spPr>
          <a:xfrm flipH="1">
            <a:off x="4974480" y="2160000"/>
            <a:ext cx="126000" cy="0"/>
          </a:xfrm>
          <a:prstGeom prst="line">
            <a:avLst/>
          </a:prstGeom>
          <a:ln w="180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-54000" rIns="99000" bIns="-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Straight Connector 97"/>
          <p:cNvSpPr/>
          <p:nvPr/>
        </p:nvSpPr>
        <p:spPr>
          <a:xfrm>
            <a:off x="6324480" y="1854000"/>
            <a:ext cx="0" cy="252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Straight Connector 98"/>
          <p:cNvSpPr/>
          <p:nvPr/>
        </p:nvSpPr>
        <p:spPr>
          <a:xfrm flipH="1">
            <a:off x="6072480" y="2394000"/>
            <a:ext cx="216000" cy="180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Straight Connector 99"/>
          <p:cNvSpPr/>
          <p:nvPr/>
        </p:nvSpPr>
        <p:spPr>
          <a:xfrm>
            <a:off x="5424480" y="1854000"/>
            <a:ext cx="900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-50400" rIns="95400" bIns="-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Straight Connector 100"/>
          <p:cNvSpPr/>
          <p:nvPr/>
        </p:nvSpPr>
        <p:spPr>
          <a:xfrm>
            <a:off x="6234480" y="1566000"/>
            <a:ext cx="126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-50400" rIns="95400" bIns="-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Straight Connector 101"/>
          <p:cNvSpPr/>
          <p:nvPr/>
        </p:nvSpPr>
        <p:spPr>
          <a:xfrm flipV="1">
            <a:off x="6360480" y="1242000"/>
            <a:ext cx="0" cy="324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Straight Connector 102"/>
          <p:cNvSpPr/>
          <p:nvPr/>
        </p:nvSpPr>
        <p:spPr>
          <a:xfrm flipH="1">
            <a:off x="6238080" y="1242000"/>
            <a:ext cx="1224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-50400" rIns="95400" bIns="-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Straight Connector 103"/>
          <p:cNvSpPr/>
          <p:nvPr/>
        </p:nvSpPr>
        <p:spPr>
          <a:xfrm flipH="1">
            <a:off x="6238080" y="1188000"/>
            <a:ext cx="2304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-50400" rIns="95400" bIns="-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Straight Connector 104"/>
          <p:cNvSpPr/>
          <p:nvPr/>
        </p:nvSpPr>
        <p:spPr>
          <a:xfrm flipV="1">
            <a:off x="6468480" y="1188000"/>
            <a:ext cx="0" cy="79200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50400" rIns="95400" bIns="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Straight Connector 105"/>
          <p:cNvSpPr/>
          <p:nvPr/>
        </p:nvSpPr>
        <p:spPr>
          <a:xfrm>
            <a:off x="6216480" y="1980000"/>
            <a:ext cx="252000" cy="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-50400" rIns="95400" bIns="-504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4212000" y="1044000"/>
            <a:ext cx="3312000" cy="1908000"/>
          </a:xfrm>
          <a:prstGeom prst="rect">
            <a:avLst/>
          </a:prstGeom>
          <a:noFill/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588000" y="756000"/>
            <a:ext cx="774908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 dirty="0">
                <a:solidFill>
                  <a:srgbClr val="000000"/>
                </a:solidFill>
                <a:latin typeface="Arial"/>
              </a:rPr>
              <a:t>Core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944000" y="1188000"/>
            <a:ext cx="1260000" cy="50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600" b="0" strike="noStrike" spc="-1">
                <a:solidFill>
                  <a:srgbClr val="000000"/>
                </a:solidFill>
                <a:latin typeface="Arial"/>
              </a:rPr>
              <a:t>Wishbone</a:t>
            </a:r>
          </a:p>
          <a:p>
            <a:pPr algn="ctr"/>
            <a:r>
              <a:rPr lang="en-AU" sz="1600" b="0" strike="noStrike" spc="-1">
                <a:solidFill>
                  <a:srgbClr val="000000"/>
                </a:solidFill>
                <a:latin typeface="Arial"/>
              </a:rPr>
              <a:t>arbiter</a:t>
            </a:r>
          </a:p>
        </p:txBody>
      </p:sp>
      <p:sp>
        <p:nvSpPr>
          <p:cNvPr id="110" name="Straight Connector 109"/>
          <p:cNvSpPr/>
          <p:nvPr/>
        </p:nvSpPr>
        <p:spPr>
          <a:xfrm>
            <a:off x="2592000" y="1692000"/>
            <a:ext cx="0" cy="432000"/>
          </a:xfrm>
          <a:prstGeom prst="line">
            <a:avLst/>
          </a:prstGeom>
          <a:ln w="18000">
            <a:solidFill>
              <a:srgbClr val="3465A4"/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944000" y="2124000"/>
            <a:ext cx="1260000" cy="50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600" b="0" strike="noStrike" spc="-1">
                <a:solidFill>
                  <a:srgbClr val="000000"/>
                </a:solidFill>
                <a:latin typeface="Arial"/>
              </a:rPr>
              <a:t>Address</a:t>
            </a:r>
          </a:p>
          <a:p>
            <a:pPr algn="ctr"/>
            <a:r>
              <a:rPr lang="en-AU" sz="1600" b="0" strike="noStrike" spc="-1">
                <a:solidFill>
                  <a:srgbClr val="000000"/>
                </a:solidFill>
                <a:latin typeface="Arial"/>
              </a:rPr>
              <a:t>decoder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1260000" y="3096000"/>
            <a:ext cx="648000" cy="900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600" b="0" strike="noStrike" spc="-1">
                <a:solidFill>
                  <a:srgbClr val="000000"/>
                </a:solidFill>
                <a:latin typeface="Arial"/>
              </a:rPr>
              <a:t>L2C/</a:t>
            </a:r>
          </a:p>
          <a:p>
            <a:pPr algn="ctr"/>
            <a:r>
              <a:rPr lang="en-AU" sz="1600" b="0" strike="noStrike" spc="-1">
                <a:solidFill>
                  <a:srgbClr val="000000"/>
                </a:solidFill>
                <a:latin typeface="Arial"/>
              </a:rPr>
              <a:t>DRAM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2196000" y="3096000"/>
            <a:ext cx="648000" cy="468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600" b="0" strike="noStrike" spc="-1">
                <a:solidFill>
                  <a:srgbClr val="000000"/>
                </a:solidFill>
                <a:latin typeface="Arial"/>
              </a:rPr>
              <a:t>BRAM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3168000" y="3096000"/>
            <a:ext cx="1260000" cy="468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600" b="0" strike="noStrike" spc="-1">
                <a:solidFill>
                  <a:srgbClr val="000000"/>
                </a:solidFill>
                <a:latin typeface="Arial"/>
              </a:rPr>
              <a:t>I/O decoder</a:t>
            </a:r>
          </a:p>
        </p:txBody>
      </p:sp>
      <p:sp>
        <p:nvSpPr>
          <p:cNvPr id="115" name="Straight Connector 114"/>
          <p:cNvSpPr/>
          <p:nvPr/>
        </p:nvSpPr>
        <p:spPr>
          <a:xfrm flipH="1">
            <a:off x="1584000" y="2628000"/>
            <a:ext cx="702000" cy="468000"/>
          </a:xfrm>
          <a:prstGeom prst="line">
            <a:avLst/>
          </a:prstGeom>
          <a:ln w="180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Straight Connector 115"/>
          <p:cNvSpPr/>
          <p:nvPr/>
        </p:nvSpPr>
        <p:spPr>
          <a:xfrm>
            <a:off x="2556000" y="2628000"/>
            <a:ext cx="0" cy="468000"/>
          </a:xfrm>
          <a:prstGeom prst="line">
            <a:avLst/>
          </a:prstGeom>
          <a:ln w="180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Straight Connector 116"/>
          <p:cNvSpPr/>
          <p:nvPr/>
        </p:nvSpPr>
        <p:spPr>
          <a:xfrm>
            <a:off x="2880000" y="2628000"/>
            <a:ext cx="792000" cy="468000"/>
          </a:xfrm>
          <a:prstGeom prst="line">
            <a:avLst/>
          </a:prstGeom>
          <a:ln w="180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664000" y="4014000"/>
            <a:ext cx="648000" cy="23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100" b="0" strike="noStrike" spc="-1">
                <a:solidFill>
                  <a:srgbClr val="000000"/>
                </a:solidFill>
                <a:latin typeface="Arial"/>
              </a:rPr>
              <a:t>SYSCON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3564000" y="4014000"/>
            <a:ext cx="648000" cy="23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100" b="0" strike="noStrike" spc="-1">
                <a:solidFill>
                  <a:srgbClr val="000000"/>
                </a:solidFill>
                <a:latin typeface="Arial"/>
              </a:rPr>
              <a:t>SPI flash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464000" y="4014000"/>
            <a:ext cx="648000" cy="23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100" b="0" strike="noStrike" spc="-1">
                <a:solidFill>
                  <a:srgbClr val="000000"/>
                </a:solidFill>
                <a:latin typeface="Arial"/>
              </a:rPr>
              <a:t>UART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5364000" y="4014000"/>
            <a:ext cx="648000" cy="23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100" b="0" strike="noStrike" spc="-1">
                <a:solidFill>
                  <a:srgbClr val="000000"/>
                </a:solidFill>
                <a:latin typeface="Arial"/>
              </a:rPr>
              <a:t>XICS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264000" y="4014000"/>
            <a:ext cx="648000" cy="23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100" b="0" strike="noStrike" spc="-1">
                <a:solidFill>
                  <a:srgbClr val="000000"/>
                </a:solidFill>
                <a:latin typeface="Arial"/>
              </a:rPr>
              <a:t>ENET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60000" y="1188000"/>
            <a:ext cx="1008000" cy="648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600" b="0" strike="noStrike" spc="-1">
                <a:solidFill>
                  <a:srgbClr val="000000"/>
                </a:solidFill>
                <a:latin typeface="Arial"/>
              </a:rPr>
              <a:t>JTAG/</a:t>
            </a:r>
          </a:p>
          <a:p>
            <a:pPr algn="ctr"/>
            <a:r>
              <a:rPr lang="en-AU" sz="1600" b="0" strike="noStrike" spc="-1">
                <a:solidFill>
                  <a:srgbClr val="000000"/>
                </a:solidFill>
                <a:latin typeface="Arial"/>
              </a:rPr>
              <a:t>debug</a:t>
            </a:r>
          </a:p>
        </p:txBody>
      </p:sp>
      <p:sp>
        <p:nvSpPr>
          <p:cNvPr id="124" name="Straight Connector 123"/>
          <p:cNvSpPr/>
          <p:nvPr/>
        </p:nvSpPr>
        <p:spPr>
          <a:xfrm>
            <a:off x="1368000" y="1440000"/>
            <a:ext cx="576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-54000" rIns="99000" bIns="-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Straight Connector 124"/>
          <p:cNvSpPr/>
          <p:nvPr/>
        </p:nvSpPr>
        <p:spPr>
          <a:xfrm flipH="1">
            <a:off x="2952000" y="3564000"/>
            <a:ext cx="468000" cy="450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Straight Connector 125"/>
          <p:cNvSpPr/>
          <p:nvPr/>
        </p:nvSpPr>
        <p:spPr>
          <a:xfrm>
            <a:off x="3564000" y="3559680"/>
            <a:ext cx="324000" cy="45432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Straight Connector 126"/>
          <p:cNvSpPr/>
          <p:nvPr/>
        </p:nvSpPr>
        <p:spPr>
          <a:xfrm>
            <a:off x="3816000" y="3559680"/>
            <a:ext cx="972000" cy="45432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Straight Connector 127"/>
          <p:cNvSpPr/>
          <p:nvPr/>
        </p:nvSpPr>
        <p:spPr>
          <a:xfrm>
            <a:off x="4068000" y="3564000"/>
            <a:ext cx="1620000" cy="45000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Straight Connector 128"/>
          <p:cNvSpPr/>
          <p:nvPr/>
        </p:nvSpPr>
        <p:spPr>
          <a:xfrm>
            <a:off x="4428000" y="3559680"/>
            <a:ext cx="2160000" cy="45432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128000" y="4014000"/>
            <a:ext cx="648000" cy="234000"/>
          </a:xfrm>
          <a:prstGeom prst="rect">
            <a:avLst/>
          </a:prstGeom>
          <a:solidFill>
            <a:srgbClr val="FFFF99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100" b="0" strike="noStrike" spc="-1">
                <a:solidFill>
                  <a:srgbClr val="000000"/>
                </a:solidFill>
                <a:latin typeface="Arial"/>
              </a:rPr>
              <a:t>SDcard</a:t>
            </a:r>
          </a:p>
        </p:txBody>
      </p:sp>
      <p:sp>
        <p:nvSpPr>
          <p:cNvPr id="131" name="Straight Connector 130"/>
          <p:cNvSpPr/>
          <p:nvPr/>
        </p:nvSpPr>
        <p:spPr>
          <a:xfrm>
            <a:off x="4428720" y="3465360"/>
            <a:ext cx="3023280" cy="54864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54000" rIns="99000" bIns="54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200" b="1" strike="noStrike" spc="-1">
                <a:solidFill>
                  <a:srgbClr val="191919"/>
                </a:solidFill>
                <a:latin typeface="Arial"/>
              </a:rPr>
              <a:t>Fetch1 and icache</a:t>
            </a: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28680" y="864000"/>
            <a:ext cx="8455320" cy="40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333"/>
          </a:bodyPr>
          <a:lstStyle/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Fetch1 generates a sequence of effective and corresponding real addresses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Increment by 4 each cycle unless redirected by decode1 or writeback</a:t>
            </a:r>
          </a:p>
          <a:p>
            <a:pPr marL="1296000" lvl="2" indent="-288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Branches, interrupts, rfid, isync cause redirects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Contains instruction TLB and tiny 2-entry cache of TLB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Contains (optional) Branch Target Cache (BTC)</a:t>
            </a:r>
          </a:p>
          <a:p>
            <a:pPr marL="1296000" lvl="2" indent="-288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Stores instruction address, target address and taken indication for executed direct branches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Icache reads and caches instructions from memory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Use of real address for index and tag avoids aliasing problems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Instructions are predecoded into 36-bit form on icache refill</a:t>
            </a:r>
          </a:p>
          <a:p>
            <a:pPr marL="1296000" lvl="2" indent="-288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6-bit primary opcode gets replaced by 10-bit instruction index determined from primary and extended opcodes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No support currently from fetching from cache-disabled pages of memory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Icache snoops writes to memory and invalidates corresponding lines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200" b="1" strike="noStrike" spc="-1">
                <a:solidFill>
                  <a:srgbClr val="191919"/>
                </a:solidFill>
                <a:latin typeface="Arial"/>
              </a:rPr>
              <a:t>Decode1 and decode2</a:t>
            </a: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28680" y="864000"/>
            <a:ext cx="8455320" cy="40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Decode1 looks up a decode ROM using instruction index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Decode ROM gives control signals used to control operand decoding, ALU function, result selection, etc.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Does static branch prediction for direct branches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Computes register file addresses (GPRs and FPRs) for up to 3 register operands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Decodes SPR (special purpose register) numbers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Decode2 does instruction scheduling and dispatch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Calculates instruction dependencies and stalls until operands are available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Forwards operands from previous instruction results (where available)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Does immediate operand selection and formatting</a:t>
            </a:r>
          </a:p>
          <a:p>
            <a:pPr marL="1296000" lvl="2" indent="-288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Operand can come from instruction field, or be the address of the instruction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Computes some control signals for execute stage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200" b="1" strike="noStrike" spc="-1">
                <a:solidFill>
                  <a:srgbClr val="191919"/>
                </a:solidFill>
                <a:latin typeface="Arial"/>
              </a:rPr>
              <a:t>Prefixed Instructions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320000" y="1201680"/>
            <a:ext cx="1836000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lfd   f2,0x20(r4)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080000" y="1246320"/>
            <a:ext cx="3024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1692000" y="1246320"/>
            <a:ext cx="396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088000" y="1246320"/>
            <a:ext cx="396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186200" y="1210320"/>
            <a:ext cx="433800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50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4330080" y="2704320"/>
            <a:ext cx="2952000" cy="38016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plfd   f2,0x123450020(r4),0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1063080" y="2774160"/>
            <a:ext cx="3024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                   0x12345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1675080" y="2774160"/>
            <a:ext cx="252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1927080" y="2774160"/>
            <a:ext cx="360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175040" y="2727000"/>
            <a:ext cx="433800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 1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080000" y="1669680"/>
            <a:ext cx="612000" cy="60228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260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828000" y="1705680"/>
            <a:ext cx="3276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692000" y="1705680"/>
            <a:ext cx="396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088000" y="1705680"/>
            <a:ext cx="396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4320000" y="1656000"/>
            <a:ext cx="1980720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After predecoding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88000" y="828000"/>
            <a:ext cx="1889280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Word instruction: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60000" y="2304000"/>
            <a:ext cx="2184840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Prefixed instruction:</a:t>
            </a:r>
          </a:p>
        </p:txBody>
      </p:sp>
      <p:grpSp>
        <p:nvGrpSpPr>
          <p:cNvPr id="154" name="Group 153"/>
          <p:cNvGrpSpPr/>
          <p:nvPr/>
        </p:nvGrpSpPr>
        <p:grpSpPr>
          <a:xfrm>
            <a:off x="1063080" y="3125520"/>
            <a:ext cx="3024000" cy="346320"/>
            <a:chOff x="1063080" y="3125520"/>
            <a:chExt cx="3024000" cy="346320"/>
          </a:xfrm>
        </p:grpSpPr>
        <p:sp>
          <p:nvSpPr>
            <p:cNvPr id="155" name="Rectangle 154"/>
            <p:cNvSpPr/>
            <p:nvPr/>
          </p:nvSpPr>
          <p:spPr>
            <a:xfrm>
              <a:off x="1063080" y="3161520"/>
              <a:ext cx="3024000" cy="252000"/>
            </a:xfrm>
            <a:prstGeom prst="rect">
              <a:avLst/>
            </a:prstGeom>
            <a:solidFill>
              <a:srgbClr val="FFFFFF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A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1675080" y="3161520"/>
              <a:ext cx="396000" cy="252000"/>
            </a:xfrm>
            <a:prstGeom prst="rect">
              <a:avLst/>
            </a:prstGeom>
            <a:solidFill>
              <a:srgbClr val="FFFFFF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1800" b="0" strike="noStrike" spc="-1">
                  <a:solidFill>
                    <a:srgbClr val="000000"/>
                  </a:solidFill>
                  <a:latin typeface="Arial"/>
                </a:rPr>
                <a:t>2</a:t>
              </a: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071080" y="3161520"/>
              <a:ext cx="396000" cy="252000"/>
            </a:xfrm>
            <a:prstGeom prst="rect">
              <a:avLst/>
            </a:prstGeom>
            <a:solidFill>
              <a:srgbClr val="FFFFFF"/>
            </a:solidFill>
            <a:ln w="72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pPr algn="ctr"/>
              <a:r>
                <a:rPr lang="en-AU" sz="1800" b="0" strike="noStrike" spc="-1">
                  <a:solidFill>
                    <a:srgbClr val="000000"/>
                  </a:solidFill>
                  <a:latin typeface="Arial"/>
                </a:rPr>
                <a:t>4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1169280" y="3125520"/>
              <a:ext cx="433800" cy="346320"/>
            </a:xfrm>
            <a:prstGeom prst="rect">
              <a:avLst/>
            </a:prstGeom>
            <a:noFill/>
            <a:ln w="720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AU" sz="1800" b="0" strike="noStrike" spc="-1">
                  <a:solidFill>
                    <a:srgbClr val="000000"/>
                  </a:solidFill>
                  <a:latin typeface="Arial"/>
                </a:rPr>
                <a:t>50</a:t>
              </a: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3052440" y="3111840"/>
            <a:ext cx="674640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0x20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828000" y="3647160"/>
            <a:ext cx="3276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                       0x12345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1692000" y="3647160"/>
            <a:ext cx="252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944000" y="3647160"/>
            <a:ext cx="360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191960" y="3600000"/>
            <a:ext cx="433800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 2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28000" y="4045680"/>
            <a:ext cx="3276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1692000" y="4045680"/>
            <a:ext cx="396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66" name="Rectangle 165"/>
          <p:cNvSpPr/>
          <p:nvPr/>
        </p:nvSpPr>
        <p:spPr>
          <a:xfrm>
            <a:off x="2088000" y="4045680"/>
            <a:ext cx="396000" cy="252000"/>
          </a:xfrm>
          <a:prstGeom prst="rect">
            <a:avLst/>
          </a:prstGeom>
          <a:solidFill>
            <a:srgbClr val="FFFFFF"/>
          </a:solidFill>
          <a:ln w="72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095840" y="1669680"/>
            <a:ext cx="560160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260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095840" y="4009680"/>
            <a:ext cx="560160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260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320000" y="3600000"/>
            <a:ext cx="1980720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After predecoding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840000" y="1260000"/>
            <a:ext cx="1800000" cy="68400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Decode1 uses entry 260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840000" y="3132000"/>
            <a:ext cx="1800000" cy="68400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Decode1 uses entry </a:t>
            </a:r>
            <a:r>
              <a:rPr lang="en-AU" sz="1800" b="1" strike="noStrike" spc="-1">
                <a:solidFill>
                  <a:srgbClr val="000000"/>
                </a:solidFill>
                <a:latin typeface="Arial"/>
              </a:rPr>
              <a:t>261</a:t>
            </a:r>
            <a:endParaRPr lang="en-A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033360" y="1201680"/>
            <a:ext cx="674640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0x20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3033360" y="1669680"/>
            <a:ext cx="674640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0x20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060000" y="3996000"/>
            <a:ext cx="674640" cy="346320"/>
          </a:xfrm>
          <a:prstGeom prst="rect">
            <a:avLst/>
          </a:prstGeom>
          <a:noFill/>
          <a:ln w="720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AU" sz="1800" b="0" strike="noStrike" spc="-1">
                <a:solidFill>
                  <a:srgbClr val="000000"/>
                </a:solidFill>
                <a:latin typeface="Arial"/>
              </a:rPr>
              <a:t>0x20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200" b="1" strike="noStrike" spc="-1">
                <a:solidFill>
                  <a:srgbClr val="191919"/>
                </a:solidFill>
                <a:latin typeface="Arial"/>
              </a:rPr>
              <a:t>Execute1 and execute2</a:t>
            </a: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328680" y="864000"/>
            <a:ext cx="8455320" cy="40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Executes all instructions except load/store and FPU instructions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64-bit integer multiply and integer division are now done by FPU (if present)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Submodules handle shift/rotate instructions, logical instructions, count-bits instructions, 32-bit multiplications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“Main adder” performs add/subtract instructions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Exception detection and interrupt generation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Interlocks to ensure instructions complete in order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Execute1 does most integer computations and forwards results to decode2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Count-bits, multiply, and some move from SPR instructions take 2 cycles to generate their result, so their results are not forwarded from execute1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Execute2 does updating of SPRs, condition-code result generation for dot-form instructions, and forwarding of results.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28680" y="219240"/>
            <a:ext cx="8686440" cy="39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en-US" sz="2200" b="1" strike="noStrike" spc="-1">
                <a:solidFill>
                  <a:srgbClr val="191919"/>
                </a:solidFill>
                <a:latin typeface="Arial"/>
              </a:rPr>
              <a:t>Loadstore1/2 and dcache</a:t>
            </a: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28680" y="864000"/>
            <a:ext cx="8455320" cy="4032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333"/>
          </a:bodyPr>
          <a:lstStyle/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Loadstore1 receives instruction from execute1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Evaluates whether the access is misaligned and crosses a doubleword boundary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Converts FP data to single-precision form for stfs[x] instruction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Effective address sent to dcache in first cycle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Dcache reads the cache RAM, cache tag, and TLB in the second cycle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Dcache is store-through; all stores are written to memory immediately</a:t>
            </a:r>
          </a:p>
          <a:p>
            <a:pPr marL="864000" lvl="1" indent="-324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Cache tags and TLB looked up in parallel;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 both can have multiple ways</a:t>
            </a:r>
          </a:p>
          <a:p>
            <a:pPr marL="1296000" lvl="2" indent="-288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Matrix of tag comparators to decide on TLB and cache hits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State machine to handle stores, load misses and non-cacheable loads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Store data forwarded to later loads to avoid stalling load-hit-store cases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For loads, formatting of result data occurs in third (writeback) cycle</a:t>
            </a:r>
          </a:p>
          <a:p>
            <a:pPr marL="864000" lvl="1" indent="-324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Except conversion of single-precision data to DP form (lfs[x]) takes an extra cycle</a:t>
            </a:r>
          </a:p>
          <a:p>
            <a:pPr marL="432000" indent="-324000">
              <a:spcBef>
                <a:spcPts val="95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Loadstore 2 (and 3) has state machine to handle complex cases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20641</TotalTime>
  <Words>1119</Words>
  <Application>Microsoft Macintosh PowerPoint</Application>
  <PresentationFormat>On-screen Show (16:9)</PresentationFormat>
  <Paragraphs>202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HelvNeue Light for IBM</vt:lpstr>
      <vt:lpstr>StarSymbol</vt:lpstr>
      <vt:lpstr>Symbol</vt:lpstr>
      <vt:lpstr>Times New Roman</vt:lpstr>
      <vt:lpstr>Wingdings</vt:lpstr>
      <vt:lpstr>Office Theme</vt:lpstr>
      <vt:lpstr>Office Theme</vt:lpstr>
      <vt:lpstr>Microwatt Microarchitecture</vt:lpstr>
      <vt:lpstr>Introduction</vt:lpstr>
      <vt:lpstr>Pipeline Overview</vt:lpstr>
      <vt:lpstr>System overview</vt:lpstr>
      <vt:lpstr>Fetch1 and icache</vt:lpstr>
      <vt:lpstr>Decode1 and decode2</vt:lpstr>
      <vt:lpstr>Prefixed Instructions</vt:lpstr>
      <vt:lpstr>Execute1 and execute2</vt:lpstr>
      <vt:lpstr>Loadstore1/2 and dcache</vt:lpstr>
      <vt:lpstr>Memory management unit</vt:lpstr>
      <vt:lpstr>Memory management unit</vt:lpstr>
      <vt:lpstr>Memory management unit</vt:lpstr>
      <vt:lpstr>Floating-point unit</vt:lpstr>
      <vt:lpstr>FPU – Data paths (simplified)</vt:lpstr>
    </vt:vector>
  </TitlesOfParts>
  <Company>IBM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Presentations: Smart Planet Template</dc:title>
  <dc:subject/>
  <dc:creator>krisbiron</dc:creator>
  <dc:description/>
  <cp:lastModifiedBy>H Peter Hofstee</cp:lastModifiedBy>
  <cp:revision>325</cp:revision>
  <dcterms:created xsi:type="dcterms:W3CDTF">2014-12-08T21:56:56Z</dcterms:created>
  <dcterms:modified xsi:type="dcterms:W3CDTF">2025-01-30T14:27:32Z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0</vt:r8>
  </property>
  <property fmtid="{D5CDD505-2E9C-101B-9397-08002B2CF9AE}" pid="6" name="Notes">
    <vt:r8>0</vt:r8>
  </property>
  <property fmtid="{D5CDD505-2E9C-101B-9397-08002B2CF9AE}" pid="7" name="PresentationFormat">
    <vt:lpwstr>On-screen Show (16:9)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r8>5</vt:r8>
  </property>
</Properties>
</file>