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a68e9c9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a68e9c9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focused on terminal version</a:t>
            </a:r>
            <a:endParaRPr/>
          </a:p>
          <a:p>
            <a:pPr indent="0" lvl="0" marL="0" rtl="0" algn="l">
              <a:spcBef>
                <a:spcPts val="0"/>
              </a:spcBef>
              <a:spcAft>
                <a:spcPts val="0"/>
              </a:spcAft>
              <a:buNone/>
            </a:pPr>
            <a:r>
              <a:rPr lang="en"/>
              <a:t>UI was pushed more to the forefront, it is the gateway for the main program to interact with the other classes</a:t>
            </a:r>
            <a:endParaRPr/>
          </a:p>
          <a:p>
            <a:pPr indent="0" lvl="0" marL="0" rtl="0" algn="l">
              <a:spcBef>
                <a:spcPts val="0"/>
              </a:spcBef>
              <a:spcAft>
                <a:spcPts val="0"/>
              </a:spcAft>
              <a:buNone/>
            </a:pPr>
            <a:r>
              <a:rPr lang="en"/>
              <a:t>Our powering program main.py was very short in the end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a68e9c99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a68e9c99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start of the game the UI class will gather the names of the players from the terminal.</a:t>
            </a:r>
            <a:endParaRPr/>
          </a:p>
          <a:p>
            <a:pPr indent="0" lvl="0" marL="0" rtl="0" algn="l">
              <a:spcBef>
                <a:spcPts val="0"/>
              </a:spcBef>
              <a:spcAft>
                <a:spcPts val="0"/>
              </a:spcAft>
              <a:buNone/>
            </a:pPr>
            <a:r>
              <a:rPr lang="en"/>
              <a:t>When the game starts, player objects, their racks and the board object is created.</a:t>
            </a:r>
            <a:endParaRPr/>
          </a:p>
          <a:p>
            <a:pPr indent="0" lvl="0" marL="0" rtl="0" algn="l">
              <a:spcBef>
                <a:spcPts val="0"/>
              </a:spcBef>
              <a:spcAft>
                <a:spcPts val="0"/>
              </a:spcAft>
              <a:buNone/>
            </a:pPr>
            <a:r>
              <a:rPr lang="en"/>
              <a:t>Players can see the rules displayed by our rulebook class before the game starts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9a68e9c99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9a68e9c99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a very simple loop takes over in our runner file</a:t>
            </a:r>
            <a:endParaRPr/>
          </a:p>
          <a:p>
            <a:pPr indent="0" lvl="0" marL="0" rtl="0" algn="l">
              <a:spcBef>
                <a:spcPts val="0"/>
              </a:spcBef>
              <a:spcAft>
                <a:spcPts val="0"/>
              </a:spcAft>
              <a:buNone/>
            </a:pPr>
            <a:r>
              <a:rPr lang="en"/>
              <a:t>Each player is shown their rack and options to choose from, each option corresponds to a method in our rack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a68e9c99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a68e9c99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a68e9c99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a68e9c99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a68e9c99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9a68e9c99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a2f86743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a2f86743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a2f86743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a2f86743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Responsibilities</a:t>
            </a:r>
            <a:r>
              <a:rPr lang="en"/>
              <a:t> -&gt; methods to the class in our game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Collaborators -&gt; the other class this class interacts with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a68e9c9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a68e9c9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focus for part 1 was to </a:t>
            </a:r>
            <a:r>
              <a:rPr lang="en"/>
              <a:t>build </a:t>
            </a:r>
            <a:r>
              <a:rPr lang="en"/>
              <a:t>a solid </a:t>
            </a:r>
            <a:r>
              <a:rPr b="1" lang="en"/>
              <a:t>foundation </a:t>
            </a:r>
            <a:r>
              <a:rPr lang="en"/>
              <a:t>for the project and we chose to do this using an agile development style. This involved constantly moving back and forth between </a:t>
            </a:r>
            <a:r>
              <a:rPr b="1" lang="en"/>
              <a:t>testing </a:t>
            </a:r>
            <a:r>
              <a:rPr lang="en"/>
              <a:t>and </a:t>
            </a:r>
            <a:r>
              <a:rPr b="1" lang="en"/>
              <a:t>developing </a:t>
            </a:r>
            <a:r>
              <a:rPr lang="en"/>
              <a:t>the </a:t>
            </a:r>
            <a:r>
              <a:rPr b="1" lang="en"/>
              <a:t>code </a:t>
            </a:r>
            <a:r>
              <a:rPr lang="en"/>
              <a:t>and </a:t>
            </a:r>
            <a:r>
              <a:rPr b="1" lang="en"/>
              <a:t>reviewing </a:t>
            </a:r>
            <a:r>
              <a:rPr lang="en"/>
              <a:t>and </a:t>
            </a:r>
            <a:r>
              <a:rPr b="1" lang="en"/>
              <a:t>refining </a:t>
            </a:r>
            <a:r>
              <a:rPr lang="en"/>
              <a:t>our </a:t>
            </a:r>
            <a:r>
              <a:rPr b="1" lang="en"/>
              <a:t>models </a:t>
            </a:r>
            <a:r>
              <a:rPr lang="en"/>
              <a:t>as shown previously. We </a:t>
            </a:r>
            <a:r>
              <a:rPr lang="en"/>
              <a:t>benefited</a:t>
            </a:r>
            <a:r>
              <a:rPr lang="en"/>
              <a:t> from this </a:t>
            </a:r>
            <a:r>
              <a:rPr b="1" lang="en"/>
              <a:t>iterative </a:t>
            </a:r>
            <a:r>
              <a:rPr lang="en"/>
              <a:t>process as it helped us to make sure all of our diagrams were up to date with any changes we’ve made. This helped us to develop an abstract skeleton of how we expected our code to look as shown in this class diagram which Eimear will discuss.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a68e9c99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a68e9c99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a68e9c99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a68e9c99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a68e9c99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a68e9c99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a68e9c99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a68e9c99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we see how the user interacts with the program and what functions are used to start the game.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starts with the user communicating with the menu to start the game, we then see the menu interacting with the playboard to reset the board from the previous game and get the players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From there the board interacts with the tilerack with the chosen dictionary and fillRacks functions being used.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we see the process of how the information is being sent back and displayed to the users.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tile rack is sent back to the board which is then sent to the User Interface and displayed for the user to see.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a68e9c9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a68e9c9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a:t>
            </a:r>
            <a:r>
              <a:rPr b="1" lang="en"/>
              <a:t>goal </a:t>
            </a:r>
            <a:r>
              <a:rPr lang="en"/>
              <a:t>for part 2 of the project was to </a:t>
            </a:r>
            <a:r>
              <a:rPr b="1" lang="en"/>
              <a:t>refine </a:t>
            </a:r>
            <a:r>
              <a:rPr lang="en"/>
              <a:t>the work we did in part 1 and make the diagrams and tables as </a:t>
            </a:r>
            <a:r>
              <a:rPr b="1" lang="en"/>
              <a:t>concise </a:t>
            </a:r>
            <a:r>
              <a:rPr lang="en"/>
              <a:t>and accurate as possible. We allowed us to continue on and begin focus on the UI mockup + implementation as well an attempt at some networking features. So, in terms of the refinements, we </a:t>
            </a:r>
            <a:r>
              <a:rPr lang="en"/>
              <a:t>altered the method in the class diagram as they were redundant. This made the classes more straightforward as all the methods were chosen more carefully this time. Regarding networking, we were planning on implementing an online matchmaker to allow users to play against strangers but due to the complexity of it all we reconsidered and wanted to implement a LAN version but due to time constraints this wasn’t possible unfortunately.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13.png"/><Relationship Id="rId8"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88"/>
              <a:t>Scrabble Project Presentation &amp; Demo</a:t>
            </a:r>
            <a:endParaRPr sz="3888"/>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CA314  - OO Analysis &amp;  Design - Group 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309875" y="393750"/>
            <a:ext cx="7038900" cy="5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Showcase: Scrabble</a:t>
            </a:r>
            <a:endParaRPr/>
          </a:p>
        </p:txBody>
      </p:sp>
      <p:sp>
        <p:nvSpPr>
          <p:cNvPr id="192" name="Google Shape;192;p22"/>
          <p:cNvSpPr txBox="1"/>
          <p:nvPr/>
        </p:nvSpPr>
        <p:spPr>
          <a:xfrm>
            <a:off x="1301375" y="842800"/>
            <a:ext cx="68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3" name="Google Shape;193;p22"/>
          <p:cNvSpPr txBox="1"/>
          <p:nvPr/>
        </p:nvSpPr>
        <p:spPr>
          <a:xfrm>
            <a:off x="1375725" y="1016300"/>
            <a:ext cx="7089300" cy="1075500"/>
          </a:xfrm>
          <a:prstGeom prst="rect">
            <a:avLst/>
          </a:prstGeom>
          <a:noFill/>
          <a:ln>
            <a:noFill/>
          </a:ln>
        </p:spPr>
        <p:txBody>
          <a:bodyPr anchorCtr="0" anchor="t" bIns="91425" lIns="91425" spcFirstLastPara="1" rIns="91425" wrap="square" tIns="91425">
            <a:spAutoFit/>
          </a:bodyPr>
          <a:lstStyle/>
          <a:p>
            <a:pPr indent="-320464" lvl="0" marL="457200" rtl="0" algn="l">
              <a:lnSpc>
                <a:spcPct val="150000"/>
              </a:lnSpc>
              <a:spcBef>
                <a:spcPts val="0"/>
              </a:spcBef>
              <a:spcAft>
                <a:spcPts val="0"/>
              </a:spcAft>
              <a:buClr>
                <a:schemeClr val="lt1"/>
              </a:buClr>
              <a:buSzPts val="1447"/>
              <a:buFont typeface="Lato"/>
              <a:buChar char="●"/>
            </a:pPr>
            <a:r>
              <a:rPr lang="en" sz="1446">
                <a:solidFill>
                  <a:schemeClr val="lt1"/>
                </a:solidFill>
                <a:latin typeface="Lato"/>
                <a:ea typeface="Lato"/>
                <a:cs typeface="Lato"/>
                <a:sym typeface="Lato"/>
              </a:rPr>
              <a:t>We got our backend and basic classes working in a terminal version of Scrabble</a:t>
            </a:r>
            <a:endParaRPr sz="1446">
              <a:solidFill>
                <a:schemeClr val="lt1"/>
              </a:solidFill>
              <a:latin typeface="Lato"/>
              <a:ea typeface="Lato"/>
              <a:cs typeface="Lato"/>
              <a:sym typeface="Lato"/>
            </a:endParaRPr>
          </a:p>
          <a:p>
            <a:pPr indent="-320464" lvl="0" marL="457200" rtl="0" algn="l">
              <a:lnSpc>
                <a:spcPct val="150000"/>
              </a:lnSpc>
              <a:spcBef>
                <a:spcPts val="0"/>
              </a:spcBef>
              <a:spcAft>
                <a:spcPts val="0"/>
              </a:spcAft>
              <a:buClr>
                <a:schemeClr val="lt1"/>
              </a:buClr>
              <a:buSzPts val="1447"/>
              <a:buFont typeface="Lato"/>
              <a:buChar char="●"/>
            </a:pPr>
            <a:r>
              <a:rPr lang="en" sz="1446">
                <a:solidFill>
                  <a:schemeClr val="lt1"/>
                </a:solidFill>
                <a:latin typeface="Lato"/>
                <a:ea typeface="Lato"/>
                <a:cs typeface="Lato"/>
                <a:sym typeface="Lato"/>
              </a:rPr>
              <a:t>Our design shifted slightly from class diagram - UI was more prominent</a:t>
            </a:r>
            <a:endParaRPr sz="1446">
              <a:solidFill>
                <a:schemeClr val="lt1"/>
              </a:solidFill>
              <a:latin typeface="Lato"/>
              <a:ea typeface="Lato"/>
              <a:cs typeface="Lato"/>
              <a:sym typeface="Lato"/>
            </a:endParaRPr>
          </a:p>
          <a:p>
            <a:pPr indent="-320464" lvl="0" marL="457200" rtl="0" algn="l">
              <a:lnSpc>
                <a:spcPct val="150000"/>
              </a:lnSpc>
              <a:spcBef>
                <a:spcPts val="0"/>
              </a:spcBef>
              <a:spcAft>
                <a:spcPts val="0"/>
              </a:spcAft>
              <a:buClr>
                <a:schemeClr val="lt1"/>
              </a:buClr>
              <a:buSzPts val="1447"/>
              <a:buFont typeface="Lato"/>
              <a:buChar char="●"/>
            </a:pPr>
            <a:r>
              <a:rPr lang="en" sz="1446">
                <a:solidFill>
                  <a:schemeClr val="lt1"/>
                </a:solidFill>
                <a:latin typeface="Lato"/>
                <a:ea typeface="Lato"/>
                <a:cs typeface="Lato"/>
                <a:sym typeface="Lato"/>
              </a:rPr>
              <a:t>Short main.py file to power the game - uses functions of all the classes</a:t>
            </a:r>
            <a:endParaRPr sz="1446">
              <a:solidFill>
                <a:schemeClr val="lt1"/>
              </a:solidFill>
              <a:latin typeface="Lato"/>
              <a:ea typeface="Lato"/>
              <a:cs typeface="Lato"/>
              <a:sym typeface="Lato"/>
            </a:endParaRPr>
          </a:p>
        </p:txBody>
      </p:sp>
      <p:pic>
        <p:nvPicPr>
          <p:cNvPr id="194" name="Google Shape;194;p22"/>
          <p:cNvPicPr preferRelativeResize="0"/>
          <p:nvPr/>
        </p:nvPicPr>
        <p:blipFill>
          <a:blip r:embed="rId3">
            <a:alphaModFix/>
          </a:blip>
          <a:stretch>
            <a:fillRect/>
          </a:stretch>
        </p:blipFill>
        <p:spPr>
          <a:xfrm>
            <a:off x="152400" y="2348675"/>
            <a:ext cx="8839201" cy="205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6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Starting the game</a:t>
            </a:r>
            <a:endParaRPr/>
          </a:p>
        </p:txBody>
      </p:sp>
      <p:pic>
        <p:nvPicPr>
          <p:cNvPr id="200" name="Google Shape;200;p23"/>
          <p:cNvPicPr preferRelativeResize="0"/>
          <p:nvPr/>
        </p:nvPicPr>
        <p:blipFill>
          <a:blip r:embed="rId3">
            <a:alphaModFix/>
          </a:blip>
          <a:stretch>
            <a:fillRect/>
          </a:stretch>
        </p:blipFill>
        <p:spPr>
          <a:xfrm>
            <a:off x="264963" y="1003950"/>
            <a:ext cx="4505325" cy="1943100"/>
          </a:xfrm>
          <a:prstGeom prst="rect">
            <a:avLst/>
          </a:prstGeom>
          <a:noFill/>
          <a:ln>
            <a:noFill/>
          </a:ln>
        </p:spPr>
      </p:pic>
      <p:pic>
        <p:nvPicPr>
          <p:cNvPr id="201" name="Google Shape;201;p23"/>
          <p:cNvPicPr preferRelativeResize="0"/>
          <p:nvPr/>
        </p:nvPicPr>
        <p:blipFill>
          <a:blip r:embed="rId4">
            <a:alphaModFix/>
          </a:blip>
          <a:stretch>
            <a:fillRect/>
          </a:stretch>
        </p:blipFill>
        <p:spPr>
          <a:xfrm>
            <a:off x="1359451" y="1660800"/>
            <a:ext cx="7611051" cy="3296800"/>
          </a:xfrm>
          <a:prstGeom prst="rect">
            <a:avLst/>
          </a:prstGeom>
          <a:noFill/>
          <a:ln>
            <a:noFill/>
          </a:ln>
        </p:spPr>
      </p:pic>
      <p:sp>
        <p:nvSpPr>
          <p:cNvPr id="202" name="Google Shape;202;p23"/>
          <p:cNvSpPr txBox="1"/>
          <p:nvPr/>
        </p:nvSpPr>
        <p:spPr>
          <a:xfrm>
            <a:off x="2992350" y="1222800"/>
            <a:ext cx="5740800" cy="468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846">
                <a:solidFill>
                  <a:schemeClr val="lt1"/>
                </a:solidFill>
                <a:latin typeface="Lato"/>
                <a:ea typeface="Lato"/>
                <a:cs typeface="Lato"/>
                <a:sym typeface="Lato"/>
              </a:rPr>
              <a:t>Players </a:t>
            </a:r>
            <a:r>
              <a:rPr lang="en" sz="1846">
                <a:solidFill>
                  <a:schemeClr val="lt1"/>
                </a:solidFill>
                <a:latin typeface="Lato"/>
                <a:ea typeface="Lato"/>
                <a:cs typeface="Lato"/>
                <a:sym typeface="Lato"/>
              </a:rPr>
              <a:t>get</a:t>
            </a:r>
            <a:r>
              <a:rPr lang="en" sz="1846">
                <a:solidFill>
                  <a:schemeClr val="lt1"/>
                </a:solidFill>
                <a:latin typeface="Lato"/>
                <a:ea typeface="Lato"/>
                <a:cs typeface="Lato"/>
                <a:sym typeface="Lato"/>
              </a:rPr>
              <a:t> option to see rules before they start</a:t>
            </a:r>
            <a:endParaRPr sz="1800">
              <a:latin typeface="Lato"/>
              <a:ea typeface="Lato"/>
              <a:cs typeface="Lato"/>
              <a:sym typeface="Lato"/>
            </a:endParaRPr>
          </a:p>
        </p:txBody>
      </p:sp>
      <p:sp>
        <p:nvSpPr>
          <p:cNvPr id="203" name="Google Shape;203;p23"/>
          <p:cNvSpPr txBox="1"/>
          <p:nvPr/>
        </p:nvSpPr>
        <p:spPr>
          <a:xfrm>
            <a:off x="264975" y="3074750"/>
            <a:ext cx="4505400" cy="132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846">
                <a:solidFill>
                  <a:schemeClr val="lt1"/>
                </a:solidFill>
                <a:latin typeface="Lato"/>
                <a:ea typeface="Lato"/>
                <a:cs typeface="Lato"/>
                <a:sym typeface="Lato"/>
              </a:rPr>
              <a:t>The welcome screen takes in players names. When the game starts it will set up a player object and tile rack for each name.</a:t>
            </a:r>
            <a:endParaRPr sz="18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106750" y="855200"/>
            <a:ext cx="2970900" cy="53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game begins</a:t>
            </a:r>
            <a:endParaRPr/>
          </a:p>
        </p:txBody>
      </p:sp>
      <p:pic>
        <p:nvPicPr>
          <p:cNvPr id="209" name="Google Shape;209;p24"/>
          <p:cNvPicPr preferRelativeResize="0"/>
          <p:nvPr/>
        </p:nvPicPr>
        <p:blipFill>
          <a:blip r:embed="rId3">
            <a:alphaModFix/>
          </a:blip>
          <a:stretch>
            <a:fillRect/>
          </a:stretch>
        </p:blipFill>
        <p:spPr>
          <a:xfrm>
            <a:off x="4316775" y="76200"/>
            <a:ext cx="4625422" cy="4991100"/>
          </a:xfrm>
          <a:prstGeom prst="rect">
            <a:avLst/>
          </a:prstGeom>
          <a:noFill/>
          <a:ln>
            <a:noFill/>
          </a:ln>
        </p:spPr>
      </p:pic>
      <p:pic>
        <p:nvPicPr>
          <p:cNvPr id="210" name="Google Shape;210;p24"/>
          <p:cNvPicPr preferRelativeResize="0"/>
          <p:nvPr/>
        </p:nvPicPr>
        <p:blipFill>
          <a:blip r:embed="rId4">
            <a:alphaModFix/>
          </a:blip>
          <a:stretch>
            <a:fillRect/>
          </a:stretch>
        </p:blipFill>
        <p:spPr>
          <a:xfrm>
            <a:off x="792275" y="2087450"/>
            <a:ext cx="2590800" cy="552450"/>
          </a:xfrm>
          <a:prstGeom prst="rect">
            <a:avLst/>
          </a:prstGeom>
          <a:noFill/>
          <a:ln>
            <a:noFill/>
          </a:ln>
        </p:spPr>
      </p:pic>
      <p:sp>
        <p:nvSpPr>
          <p:cNvPr id="211" name="Google Shape;211;p24"/>
          <p:cNvSpPr txBox="1"/>
          <p:nvPr/>
        </p:nvSpPr>
        <p:spPr>
          <a:xfrm>
            <a:off x="0" y="1649450"/>
            <a:ext cx="4505400" cy="438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646">
                <a:solidFill>
                  <a:schemeClr val="lt1"/>
                </a:solidFill>
                <a:latin typeface="Lato"/>
                <a:ea typeface="Lato"/>
                <a:cs typeface="Lato"/>
                <a:sym typeface="Lato"/>
              </a:rPr>
              <a:t>Now a basic looping mechanism takes control</a:t>
            </a:r>
            <a:endParaRPr sz="1600">
              <a:latin typeface="Lato"/>
              <a:ea typeface="Lato"/>
              <a:cs typeface="Lato"/>
              <a:sym typeface="Lato"/>
            </a:endParaRPr>
          </a:p>
        </p:txBody>
      </p:sp>
      <p:pic>
        <p:nvPicPr>
          <p:cNvPr id="212" name="Google Shape;212;p24"/>
          <p:cNvPicPr preferRelativeResize="0"/>
          <p:nvPr/>
        </p:nvPicPr>
        <p:blipFill>
          <a:blip r:embed="rId5">
            <a:alphaModFix/>
          </a:blip>
          <a:stretch>
            <a:fillRect/>
          </a:stretch>
        </p:blipFill>
        <p:spPr>
          <a:xfrm>
            <a:off x="4316775" y="391325"/>
            <a:ext cx="4011975" cy="2180421"/>
          </a:xfrm>
          <a:prstGeom prst="rect">
            <a:avLst/>
          </a:prstGeom>
          <a:noFill/>
          <a:ln>
            <a:noFill/>
          </a:ln>
        </p:spPr>
      </p:pic>
      <p:pic>
        <p:nvPicPr>
          <p:cNvPr id="213" name="Google Shape;213;p24"/>
          <p:cNvPicPr preferRelativeResize="0"/>
          <p:nvPr/>
        </p:nvPicPr>
        <p:blipFill>
          <a:blip r:embed="rId6">
            <a:alphaModFix/>
          </a:blip>
          <a:stretch>
            <a:fillRect/>
          </a:stretch>
        </p:blipFill>
        <p:spPr>
          <a:xfrm>
            <a:off x="4324038" y="2639900"/>
            <a:ext cx="3997446" cy="2180425"/>
          </a:xfrm>
          <a:prstGeom prst="rect">
            <a:avLst/>
          </a:prstGeom>
          <a:noFill/>
          <a:ln>
            <a:noFill/>
          </a:ln>
        </p:spPr>
      </p:pic>
      <p:sp>
        <p:nvSpPr>
          <p:cNvPr id="214" name="Google Shape;214;p24"/>
          <p:cNvSpPr txBox="1"/>
          <p:nvPr/>
        </p:nvSpPr>
        <p:spPr>
          <a:xfrm>
            <a:off x="25625" y="2796138"/>
            <a:ext cx="4124100" cy="818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646">
                <a:solidFill>
                  <a:schemeClr val="lt1"/>
                </a:solidFill>
                <a:latin typeface="Lato"/>
                <a:ea typeface="Lato"/>
                <a:cs typeface="Lato"/>
                <a:sym typeface="Lato"/>
              </a:rPr>
              <a:t>Each Player is shown the board and their rack and given options of what to do</a:t>
            </a:r>
            <a:endParaRPr sz="1600">
              <a:latin typeface="Lato"/>
              <a:ea typeface="Lato"/>
              <a:cs typeface="Lato"/>
              <a:sym typeface="Lato"/>
            </a:endParaRPr>
          </a:p>
        </p:txBody>
      </p:sp>
      <p:pic>
        <p:nvPicPr>
          <p:cNvPr id="215" name="Google Shape;215;p24"/>
          <p:cNvPicPr preferRelativeResize="0"/>
          <p:nvPr/>
        </p:nvPicPr>
        <p:blipFill>
          <a:blip r:embed="rId7">
            <a:alphaModFix/>
          </a:blip>
          <a:stretch>
            <a:fillRect/>
          </a:stretch>
        </p:blipFill>
        <p:spPr>
          <a:xfrm>
            <a:off x="781063" y="3989850"/>
            <a:ext cx="1809750" cy="333375"/>
          </a:xfrm>
          <a:prstGeom prst="rect">
            <a:avLst/>
          </a:prstGeom>
          <a:noFill/>
          <a:ln>
            <a:noFill/>
          </a:ln>
        </p:spPr>
      </p:pic>
      <p:pic>
        <p:nvPicPr>
          <p:cNvPr id="216" name="Google Shape;216;p24"/>
          <p:cNvPicPr preferRelativeResize="0"/>
          <p:nvPr/>
        </p:nvPicPr>
        <p:blipFill>
          <a:blip r:embed="rId8">
            <a:alphaModFix/>
          </a:blip>
          <a:stretch>
            <a:fillRect/>
          </a:stretch>
        </p:blipFill>
        <p:spPr>
          <a:xfrm>
            <a:off x="781063" y="3627900"/>
            <a:ext cx="1619250" cy="361950"/>
          </a:xfrm>
          <a:prstGeom prst="rect">
            <a:avLst/>
          </a:prstGeom>
          <a:noFill/>
          <a:ln>
            <a:noFill/>
          </a:ln>
        </p:spPr>
      </p:pic>
      <p:pic>
        <p:nvPicPr>
          <p:cNvPr id="217" name="Google Shape;217;p24"/>
          <p:cNvPicPr preferRelativeResize="0"/>
          <p:nvPr/>
        </p:nvPicPr>
        <p:blipFill>
          <a:blip r:embed="rId9">
            <a:alphaModFix/>
          </a:blip>
          <a:stretch>
            <a:fillRect/>
          </a:stretch>
        </p:blipFill>
        <p:spPr>
          <a:xfrm>
            <a:off x="781063" y="4323225"/>
            <a:ext cx="2613234" cy="33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9"/>
                                        </p:tgtEl>
                                      </p:cBhvr>
                                    </p:animEffect>
                                    <p:set>
                                      <p:cBhvr>
                                        <p:cTn dur="1" fill="hold">
                                          <p:stCondLst>
                                            <p:cond delay="1000"/>
                                          </p:stCondLst>
                                        </p:cTn>
                                        <p:tgtEl>
                                          <p:spTgt spid="2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0" y="0"/>
            <a:ext cx="4071226" cy="2752367"/>
          </a:xfrm>
          <a:prstGeom prst="rect">
            <a:avLst/>
          </a:prstGeom>
          <a:noFill/>
          <a:ln>
            <a:noFill/>
          </a:ln>
        </p:spPr>
      </p:pic>
      <p:pic>
        <p:nvPicPr>
          <p:cNvPr id="223" name="Google Shape;223;p25"/>
          <p:cNvPicPr preferRelativeResize="0"/>
          <p:nvPr/>
        </p:nvPicPr>
        <p:blipFill>
          <a:blip r:embed="rId4">
            <a:alphaModFix/>
          </a:blip>
          <a:stretch>
            <a:fillRect/>
          </a:stretch>
        </p:blipFill>
        <p:spPr>
          <a:xfrm>
            <a:off x="4071234" y="-4"/>
            <a:ext cx="5072775" cy="2915300"/>
          </a:xfrm>
          <a:prstGeom prst="rect">
            <a:avLst/>
          </a:prstGeom>
          <a:noFill/>
          <a:ln>
            <a:noFill/>
          </a:ln>
        </p:spPr>
      </p:pic>
      <p:pic>
        <p:nvPicPr>
          <p:cNvPr id="224" name="Google Shape;224;p25"/>
          <p:cNvPicPr preferRelativeResize="0"/>
          <p:nvPr/>
        </p:nvPicPr>
        <p:blipFill>
          <a:blip r:embed="rId5">
            <a:alphaModFix/>
          </a:blip>
          <a:stretch>
            <a:fillRect/>
          </a:stretch>
        </p:blipFill>
        <p:spPr>
          <a:xfrm>
            <a:off x="152400" y="4171696"/>
            <a:ext cx="8839199" cy="708765"/>
          </a:xfrm>
          <a:prstGeom prst="rect">
            <a:avLst/>
          </a:prstGeom>
          <a:noFill/>
          <a:ln>
            <a:noFill/>
          </a:ln>
        </p:spPr>
      </p:pic>
      <p:sp>
        <p:nvSpPr>
          <p:cNvPr id="225" name="Google Shape;225;p25"/>
          <p:cNvSpPr txBox="1"/>
          <p:nvPr/>
        </p:nvSpPr>
        <p:spPr>
          <a:xfrm>
            <a:off x="284275" y="2915300"/>
            <a:ext cx="7793700" cy="438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646">
                <a:solidFill>
                  <a:schemeClr val="lt1"/>
                </a:solidFill>
                <a:latin typeface="Lato"/>
                <a:ea typeface="Lato"/>
                <a:cs typeface="Lato"/>
                <a:sym typeface="Lato"/>
              </a:rPr>
              <a:t>Play continues until bag is empty, the board filling up, each players score increasing</a:t>
            </a:r>
            <a:endParaRPr sz="1600">
              <a:latin typeface="Lato"/>
              <a:ea typeface="Lato"/>
              <a:cs typeface="Lato"/>
              <a:sym typeface="Lato"/>
            </a:endParaRPr>
          </a:p>
        </p:txBody>
      </p:sp>
      <p:sp>
        <p:nvSpPr>
          <p:cNvPr id="226" name="Google Shape;226;p25"/>
          <p:cNvSpPr txBox="1"/>
          <p:nvPr/>
        </p:nvSpPr>
        <p:spPr>
          <a:xfrm>
            <a:off x="346775" y="3733711"/>
            <a:ext cx="6652500" cy="438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646">
                <a:solidFill>
                  <a:schemeClr val="lt1"/>
                </a:solidFill>
                <a:latin typeface="Lato"/>
                <a:ea typeface="Lato"/>
                <a:cs typeface="Lato"/>
                <a:sym typeface="Lato"/>
              </a:rPr>
              <a:t>We used an API to check if the words were from the dictionary</a:t>
            </a:r>
            <a:endParaRPr sz="16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6"/>
          <p:cNvPicPr preferRelativeResize="0"/>
          <p:nvPr/>
        </p:nvPicPr>
        <p:blipFill rotWithShape="1">
          <a:blip r:embed="rId3">
            <a:alphaModFix/>
          </a:blip>
          <a:srcRect b="0" l="0" r="0" t="79462"/>
          <a:stretch/>
        </p:blipFill>
        <p:spPr>
          <a:xfrm>
            <a:off x="1218425" y="155670"/>
            <a:ext cx="7846376" cy="1488200"/>
          </a:xfrm>
          <a:prstGeom prst="rect">
            <a:avLst/>
          </a:prstGeom>
          <a:noFill/>
          <a:ln>
            <a:noFill/>
          </a:ln>
        </p:spPr>
      </p:pic>
      <p:sp>
        <p:nvSpPr>
          <p:cNvPr id="232" name="Google Shape;232;p26"/>
          <p:cNvSpPr txBox="1"/>
          <p:nvPr/>
        </p:nvSpPr>
        <p:spPr>
          <a:xfrm>
            <a:off x="130175" y="1753350"/>
            <a:ext cx="5418000" cy="818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646">
                <a:solidFill>
                  <a:schemeClr val="lt1"/>
                </a:solidFill>
                <a:latin typeface="Lato"/>
                <a:ea typeface="Lato"/>
                <a:cs typeface="Lato"/>
                <a:sym typeface="Lato"/>
              </a:rPr>
              <a:t>When the game is over, an option to replay is presented, this is </a:t>
            </a:r>
            <a:r>
              <a:rPr lang="en" sz="1646">
                <a:solidFill>
                  <a:schemeClr val="lt1"/>
                </a:solidFill>
                <a:latin typeface="Lato"/>
                <a:ea typeface="Lato"/>
                <a:cs typeface="Lato"/>
                <a:sym typeface="Lato"/>
              </a:rPr>
              <a:t>easily achieved using our OO model.</a:t>
            </a:r>
            <a:endParaRPr sz="1600">
              <a:latin typeface="Lato"/>
              <a:ea typeface="Lato"/>
              <a:cs typeface="Lato"/>
              <a:sym typeface="Lato"/>
            </a:endParaRPr>
          </a:p>
        </p:txBody>
      </p:sp>
      <p:pic>
        <p:nvPicPr>
          <p:cNvPr id="233" name="Google Shape;233;p26"/>
          <p:cNvPicPr preferRelativeResize="0"/>
          <p:nvPr/>
        </p:nvPicPr>
        <p:blipFill>
          <a:blip r:embed="rId4">
            <a:alphaModFix/>
          </a:blip>
          <a:stretch>
            <a:fillRect/>
          </a:stretch>
        </p:blipFill>
        <p:spPr>
          <a:xfrm>
            <a:off x="4229100" y="2244575"/>
            <a:ext cx="4914900" cy="2190750"/>
          </a:xfrm>
          <a:prstGeom prst="rect">
            <a:avLst/>
          </a:prstGeom>
          <a:noFill/>
          <a:ln>
            <a:noFill/>
          </a:ln>
        </p:spPr>
      </p:pic>
      <p:sp>
        <p:nvSpPr>
          <p:cNvPr id="234" name="Google Shape;234;p26"/>
          <p:cNvSpPr txBox="1"/>
          <p:nvPr/>
        </p:nvSpPr>
        <p:spPr>
          <a:xfrm>
            <a:off x="348500" y="2843425"/>
            <a:ext cx="3557400" cy="195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646">
                <a:solidFill>
                  <a:schemeClr val="lt1"/>
                </a:solidFill>
                <a:latin typeface="Lato"/>
                <a:ea typeface="Lato"/>
                <a:cs typeface="Lato"/>
                <a:sym typeface="Lato"/>
              </a:rPr>
              <a:t>There are still some unfinished parts and features, but we are very happy to be able to see how our classes and methods interact and work together through this simple terminal game</a:t>
            </a:r>
            <a:endParaRPr sz="16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2347950" y="1910300"/>
            <a:ext cx="4448100" cy="83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Thanks for Listening</a:t>
            </a:r>
            <a:endParaRPr sz="2600"/>
          </a:p>
        </p:txBody>
      </p:sp>
      <p:sp>
        <p:nvSpPr>
          <p:cNvPr id="240" name="Google Shape;240;p27"/>
          <p:cNvSpPr txBox="1"/>
          <p:nvPr>
            <p:ph type="title"/>
          </p:nvPr>
        </p:nvSpPr>
        <p:spPr>
          <a:xfrm>
            <a:off x="2347950" y="2510275"/>
            <a:ext cx="4448100" cy="83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Any Questions?</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739700"/>
            <a:ext cx="7038900" cy="59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One : Analysis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274"/>
              <a:t>In Part One we focused on the </a:t>
            </a:r>
            <a:r>
              <a:rPr lang="en" sz="2274"/>
              <a:t>initial</a:t>
            </a:r>
            <a:r>
              <a:rPr lang="en" sz="2274"/>
              <a:t> design of our scrabble game and began the brainstorming process as a group.</a:t>
            </a:r>
            <a:endParaRPr sz="2274"/>
          </a:p>
          <a:p>
            <a:pPr indent="0" lvl="0" marL="0" rtl="0" algn="l">
              <a:spcBef>
                <a:spcPts val="1200"/>
              </a:spcBef>
              <a:spcAft>
                <a:spcPts val="0"/>
              </a:spcAft>
              <a:buNone/>
            </a:pPr>
            <a:r>
              <a:rPr lang="en" sz="2274"/>
              <a:t>We narrowed down the framework of the game to give a </a:t>
            </a:r>
            <a:r>
              <a:rPr lang="en" sz="2274"/>
              <a:t>clear</a:t>
            </a:r>
            <a:r>
              <a:rPr lang="en" sz="2274"/>
              <a:t> and concise path to the next stage of our agile development process.</a:t>
            </a:r>
            <a:endParaRPr sz="2274"/>
          </a:p>
          <a:p>
            <a:pPr indent="0" lvl="0" marL="0" rtl="0" algn="l">
              <a:spcBef>
                <a:spcPts val="1200"/>
              </a:spcBef>
              <a:spcAft>
                <a:spcPts val="0"/>
              </a:spcAft>
              <a:buNone/>
            </a:pPr>
            <a:r>
              <a:rPr lang="en" sz="2274"/>
              <a:t>We decided we would have to evenly distribute work to be done, this included defining requirements, creating the classes and developing CRC cards.</a:t>
            </a:r>
            <a:endParaRPr sz="2274"/>
          </a:p>
          <a:p>
            <a:pPr indent="0" lvl="0" marL="0" rtl="0" algn="l">
              <a:spcBef>
                <a:spcPts val="1200"/>
              </a:spcBef>
              <a:spcAft>
                <a:spcPts val="0"/>
              </a:spcAft>
              <a:buNone/>
            </a:pPr>
            <a:r>
              <a:rPr lang="en" sz="2274"/>
              <a:t>We created the following CRC card based on the player classification.</a:t>
            </a:r>
            <a:endParaRPr sz="2274"/>
          </a:p>
          <a:p>
            <a:pPr indent="0" lvl="0" marL="0" rtl="0" algn="l">
              <a:spcBef>
                <a:spcPts val="1200"/>
              </a:spcBef>
              <a:spcAft>
                <a:spcPts val="0"/>
              </a:spcAft>
              <a:buNone/>
            </a:pPr>
            <a:r>
              <a:t/>
            </a:r>
            <a:endParaRPr sz="2016"/>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a:t>
            </a:r>
            <a:r>
              <a:rPr lang="en"/>
              <a:t> CRC Card of a Player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7" name="Google Shape;147;p15"/>
          <p:cNvPicPr preferRelativeResize="0"/>
          <p:nvPr/>
        </p:nvPicPr>
        <p:blipFill>
          <a:blip r:embed="rId3">
            <a:alphaModFix/>
          </a:blip>
          <a:stretch>
            <a:fillRect/>
          </a:stretch>
        </p:blipFill>
        <p:spPr>
          <a:xfrm>
            <a:off x="1319580" y="1186572"/>
            <a:ext cx="6504832" cy="3379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 in Part 1</a:t>
            </a:r>
            <a:endParaRPr/>
          </a:p>
        </p:txBody>
      </p:sp>
      <p:sp>
        <p:nvSpPr>
          <p:cNvPr id="153" name="Google Shape;153;p16"/>
          <p:cNvSpPr txBox="1"/>
          <p:nvPr>
            <p:ph idx="1" type="body"/>
          </p:nvPr>
        </p:nvSpPr>
        <p:spPr>
          <a:xfrm>
            <a:off x="670675" y="1871900"/>
            <a:ext cx="7963800" cy="214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600"/>
              <a:t>While </a:t>
            </a:r>
            <a:r>
              <a:rPr lang="en" sz="1600"/>
              <a:t>working on Part 1 of this assignment, we learned how to work using an Agile Development Style. This was emphasised in our weekly meetings.</a:t>
            </a:r>
            <a:endParaRPr sz="1600"/>
          </a:p>
          <a:p>
            <a:pPr indent="0" lvl="0" marL="0" rtl="0" algn="l">
              <a:lnSpc>
                <a:spcPct val="95000"/>
              </a:lnSpc>
              <a:spcBef>
                <a:spcPts val="1200"/>
              </a:spcBef>
              <a:spcAft>
                <a:spcPts val="0"/>
              </a:spcAft>
              <a:buSzPts val="852"/>
              <a:buNone/>
            </a:pPr>
            <a:r>
              <a:rPr lang="en" sz="1600"/>
              <a:t>Further understood the importance of iterative development as when we refined one model, we’d have to review others too. (r</a:t>
            </a:r>
            <a:r>
              <a:rPr lang="en" sz="1600"/>
              <a:t>efined</a:t>
            </a:r>
            <a:r>
              <a:rPr lang="en" sz="1600"/>
              <a:t> requirements - scenarios - diagrams - code)</a:t>
            </a:r>
            <a:endParaRPr sz="1600"/>
          </a:p>
          <a:p>
            <a:pPr indent="0" lvl="0" marL="0" rtl="0" algn="l">
              <a:lnSpc>
                <a:spcPct val="95000"/>
              </a:lnSpc>
              <a:spcBef>
                <a:spcPts val="1200"/>
              </a:spcBef>
              <a:spcAft>
                <a:spcPts val="0"/>
              </a:spcAft>
              <a:buSzPts val="852"/>
              <a:buNone/>
            </a:pPr>
            <a:r>
              <a:rPr lang="en" sz="1600"/>
              <a:t>Abstract skeleton (class diagram) Each step we’ve taken so far was </a:t>
            </a:r>
            <a:r>
              <a:rPr lang="en" sz="1600"/>
              <a:t>guiding how our code would be written. </a:t>
            </a:r>
            <a:endParaRPr sz="1600"/>
          </a:p>
          <a:p>
            <a:pPr indent="0" lvl="0" marL="0" rtl="0" algn="l">
              <a:lnSpc>
                <a:spcPct val="95000"/>
              </a:lnSpc>
              <a:spcBef>
                <a:spcPts val="1200"/>
              </a:spcBef>
              <a:spcAft>
                <a:spcPts val="0"/>
              </a:spcAft>
              <a:buSzPts val="852"/>
              <a:buNone/>
            </a:pPr>
            <a:r>
              <a:t/>
            </a:r>
            <a:endParaRPr sz="1600"/>
          </a:p>
          <a:p>
            <a:pPr indent="0" lvl="0" marL="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SzPts val="85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77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First Class Diagrams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297875" y="1003788"/>
            <a:ext cx="4011301" cy="3877475"/>
          </a:xfrm>
          <a:prstGeom prst="rect">
            <a:avLst/>
          </a:prstGeom>
          <a:noFill/>
          <a:ln>
            <a:noFill/>
          </a:ln>
        </p:spPr>
      </p:pic>
      <p:pic>
        <p:nvPicPr>
          <p:cNvPr id="161" name="Google Shape;161;p17"/>
          <p:cNvPicPr preferRelativeResize="0"/>
          <p:nvPr/>
        </p:nvPicPr>
        <p:blipFill>
          <a:blip r:embed="rId4">
            <a:alphaModFix/>
          </a:blip>
          <a:stretch>
            <a:fillRect/>
          </a:stretch>
        </p:blipFill>
        <p:spPr>
          <a:xfrm>
            <a:off x="4823500" y="1003800"/>
            <a:ext cx="4011300" cy="3877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Iterated Class Diagram</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2684400" y="940200"/>
            <a:ext cx="3775201" cy="400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 SUBMISSION INTRO</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the second submission we focused on the implementation of the game itself, product and class design.</a:t>
            </a:r>
            <a:endParaRPr sz="1600"/>
          </a:p>
          <a:p>
            <a:pPr indent="0" lvl="0" marL="0" rtl="0" algn="l">
              <a:spcBef>
                <a:spcPts val="1200"/>
              </a:spcBef>
              <a:spcAft>
                <a:spcPts val="0"/>
              </a:spcAft>
              <a:buNone/>
            </a:pPr>
            <a:r>
              <a:rPr lang="en" sz="1600"/>
              <a:t>We used diagrams to show how the program would interact with the users and also how the functions within the game would interact with each other.</a:t>
            </a:r>
            <a:endParaRPr sz="1600"/>
          </a:p>
          <a:p>
            <a:pPr indent="0" lvl="0" marL="0" rtl="0" algn="l">
              <a:spcBef>
                <a:spcPts val="1200"/>
              </a:spcBef>
              <a:spcAft>
                <a:spcPts val="1200"/>
              </a:spcAft>
              <a:buNone/>
            </a:pPr>
            <a:r>
              <a:rPr lang="en" sz="1600"/>
              <a:t>Diagrams such as communication, sequence and object diagrams were created to show how this would work, We created this communication diagram to show how the game would start: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A COMMUNICATION DIAGRAM</a:t>
            </a:r>
            <a:endParaRPr/>
          </a:p>
        </p:txBody>
      </p:sp>
      <p:pic>
        <p:nvPicPr>
          <p:cNvPr id="180" name="Google Shape;180;p20"/>
          <p:cNvPicPr preferRelativeResize="0"/>
          <p:nvPr/>
        </p:nvPicPr>
        <p:blipFill>
          <a:blip r:embed="rId3">
            <a:alphaModFix/>
          </a:blip>
          <a:stretch>
            <a:fillRect/>
          </a:stretch>
        </p:blipFill>
        <p:spPr>
          <a:xfrm>
            <a:off x="2123714" y="929726"/>
            <a:ext cx="4896575" cy="394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 in Part 2</a:t>
            </a:r>
            <a:endParaRPr/>
          </a:p>
        </p:txBody>
      </p:sp>
      <p:sp>
        <p:nvSpPr>
          <p:cNvPr id="186" name="Google Shape;186;p21"/>
          <p:cNvSpPr txBox="1"/>
          <p:nvPr>
            <p:ph idx="1" type="body"/>
          </p:nvPr>
        </p:nvSpPr>
        <p:spPr>
          <a:xfrm>
            <a:off x="1297500" y="17199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Goal was to  refine the work we did in part 1. We also focused in on the UI mockup and Networking</a:t>
            </a:r>
            <a:endParaRPr/>
          </a:p>
          <a:p>
            <a:pPr indent="0" lvl="0" marL="0" rtl="0" algn="l">
              <a:spcBef>
                <a:spcPts val="1200"/>
              </a:spcBef>
              <a:spcAft>
                <a:spcPts val="0"/>
              </a:spcAft>
              <a:buNone/>
            </a:pPr>
            <a:r>
              <a:rPr lang="en"/>
              <a:t>Refinements - Altered the methods in the Class Diagram as they were redundant. Makes the classes more straightforward.</a:t>
            </a:r>
            <a:endParaRPr/>
          </a:p>
          <a:p>
            <a:pPr indent="0" lvl="0" marL="0" rtl="0" algn="l">
              <a:spcBef>
                <a:spcPts val="1200"/>
              </a:spcBef>
              <a:spcAft>
                <a:spcPts val="0"/>
              </a:spcAft>
              <a:buNone/>
            </a:pPr>
            <a:r>
              <a:rPr lang="en"/>
              <a:t>UI Mockup - designed using principles learned in the UI module, simple layout. We ultimately chose to go with a command line version due to time constraints.</a:t>
            </a:r>
            <a:endParaRPr/>
          </a:p>
          <a:p>
            <a:pPr indent="0" lvl="0" marL="0" rtl="0" algn="l">
              <a:spcBef>
                <a:spcPts val="1200"/>
              </a:spcBef>
              <a:spcAft>
                <a:spcPts val="0"/>
              </a:spcAft>
              <a:buNone/>
            </a:pPr>
            <a:r>
              <a:rPr lang="en"/>
              <a:t>Networking - allow for online gaming using a matchmaker as well as a LAN version to play </a:t>
            </a:r>
            <a:r>
              <a:rPr lang="en"/>
              <a:t>against</a:t>
            </a:r>
            <a:r>
              <a:rPr lang="en"/>
              <a:t> nearby friends. Complexity prevented implementation of matchmaker but LAN version is </a:t>
            </a:r>
            <a:r>
              <a:rPr lang="en"/>
              <a:t>achievable</a:t>
            </a:r>
            <a:r>
              <a:rPr lang="en"/>
              <a:t> had we more time.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