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57" r:id="rId4"/>
    <p:sldId id="276" r:id="rId5"/>
    <p:sldId id="258" r:id="rId6"/>
    <p:sldId id="271" r:id="rId7"/>
    <p:sldId id="266" r:id="rId8"/>
    <p:sldId id="267" r:id="rId9"/>
    <p:sldId id="269" r:id="rId10"/>
    <p:sldId id="277" r:id="rId11"/>
    <p:sldId id="272" r:id="rId12"/>
    <p:sldId id="278" r:id="rId13"/>
    <p:sldId id="268" r:id="rId14"/>
    <p:sldId id="27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290" autoAdjust="0"/>
    <p:restoredTop sz="94660"/>
  </p:normalViewPr>
  <p:slideViewPr>
    <p:cSldViewPr snapToGrid="0">
      <p:cViewPr varScale="1">
        <p:scale>
          <a:sx n="95" d="100"/>
          <a:sy n="95" d="100"/>
        </p:scale>
        <p:origin x="10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48945-2186-9216-E71C-5AD9900935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49D6A6-09D3-CA1F-05EB-6EA5D0B07C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2471B-F1BA-694F-B1BB-C67E91AAD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B4045-CD1B-4BB7-8632-AE82AFA81C3E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CC5870-D56C-306A-4F1B-D1695D381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0654EC-5340-AB68-E1AD-AA3948A69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E01D7-7646-47E1-BDAC-D8090883C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953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61185-DBD1-46B6-191B-A211378A8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2F0B1A-5377-213C-CEBF-4CA569B340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5DEA4-4BB0-9339-E891-C64278FF1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B4045-CD1B-4BB7-8632-AE82AFA81C3E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B9F8D0-7E85-7E1D-C66E-01676BF4A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734383-DC7E-3948-0CB8-93DBE6C24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E01D7-7646-47E1-BDAC-D8090883C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451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A70291-B2B0-5602-F37B-4C83ABE5B4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C20F08-2C25-08DF-7325-3B8E294404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953010-D230-3041-AAEB-FA704F7C1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B4045-CD1B-4BB7-8632-AE82AFA81C3E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69E653-3C35-D0E5-903A-D34D1E21F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7C0A55-01D8-E91D-F480-8E3797FD6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E01D7-7646-47E1-BDAC-D8090883C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014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C6D05-3780-81EB-46F7-C1FBF6769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5B4E5-F825-B34F-7477-ABB134719E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13CE6D-DB94-52DA-9405-0CD067EF9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B4045-CD1B-4BB7-8632-AE82AFA81C3E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0E68D9-6E17-388A-697E-31F697489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50D849-534A-A1B7-1C0B-6D73979E8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E01D7-7646-47E1-BDAC-D8090883C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842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A46E6-0ACF-7323-EFFB-98AF3B21A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841C2B-1E44-C1FA-D4DB-57319F5B80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78AD86-710E-1F88-76B3-568A919E1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B4045-CD1B-4BB7-8632-AE82AFA81C3E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8DC14F-C415-EC56-0A84-4D6A4F07A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1D608B-BB53-C88D-EE70-B844FE04D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E01D7-7646-47E1-BDAC-D8090883C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829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BF76C-36DD-424F-3827-8D0764C0A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E5416D-87F2-E0D4-D187-35E1FA2EAF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5FC9F5-F0CF-7A49-D14D-B7151F5774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6B690F-90A8-639F-5377-CA6B22494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B4045-CD1B-4BB7-8632-AE82AFA81C3E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644E94-28C3-C993-AAFA-559669634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9F6E35-3DD8-73CB-41C3-6B47FC125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E01D7-7646-47E1-BDAC-D8090883C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478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F2CBA-4FF0-E5DC-991D-D2C0274C9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E9A26A-C87B-0A55-B2FE-3A658E43E4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CCA39A-27D4-C0F1-26B5-72408FFC2A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B8839D-EBF5-D6B2-021F-EC4239DFE2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C3AAC5-1DB8-0542-1ECF-15523D244B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B49530-BE60-81F3-8123-4E9CE8B58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B4045-CD1B-4BB7-8632-AE82AFA81C3E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144A1A-C9DF-C75D-C4D9-15F86459B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AA4C95-7B98-E25E-AB10-FFA7BFC05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E01D7-7646-47E1-BDAC-D8090883C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254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43908-10ED-6387-AA28-223AC9FDC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57002D-76E1-6661-38C3-C15000443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B4045-CD1B-4BB7-8632-AE82AFA81C3E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98F535-FC8E-9C97-F560-A6F890084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0B7560-3D40-D78C-7E3B-BF8D3820C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E01D7-7646-47E1-BDAC-D8090883C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922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3BDEE6-5AD8-2AD2-225B-40ED42CC2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B4045-CD1B-4BB7-8632-AE82AFA81C3E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CC5064-9123-4C8B-8DE0-2D5CEA379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E54F41-0C8F-8B7F-CBF9-4019B7C40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E01D7-7646-47E1-BDAC-D8090883C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18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91566-2B6C-C34A-C999-1EB0FE050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1A936-337E-8EE9-5805-6A67B7A3FB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B6B928-E2F0-B7A4-C638-451319C1FF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185814-2B62-B09B-B9FD-7AD5A1D5E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B4045-CD1B-4BB7-8632-AE82AFA81C3E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CE5159-F225-EE18-FB7E-E8A747683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1C1435-26A6-6FA3-1E1F-DE860177E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E01D7-7646-47E1-BDAC-D8090883C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961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50D65-40B6-56D3-8007-0143AD683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4CD15D-6AF8-0AD1-0EBB-B9D95B9592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E1E44C-3761-FC97-5A7C-314D9E6535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C540C1-E67F-8BF5-E8B5-5C2305A74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B4045-CD1B-4BB7-8632-AE82AFA81C3E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7C7C33-AF2D-CEF1-7F56-CA54CDDD1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0C3986-799C-EFCE-D56D-B6F9FB7B2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E01D7-7646-47E1-BDAC-D8090883C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464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831EE9-824D-3D21-4CC2-005F0D784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627BB6-02DD-CF2D-4844-62713E9F54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8CBE93-F625-38F5-25BF-B03FD3A386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4B4045-CD1B-4BB7-8632-AE82AFA81C3E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E49824-EF9E-C60B-F346-FF3E6E2C95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2E3129-D9B1-45DE-7F72-C2659E6D19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DE01D7-7646-47E1-BDAC-D8090883C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009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86C43-6F51-96B6-3169-622A6B88C6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7800" y="3963534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Analysis of </a:t>
            </a:r>
            <a:br>
              <a:rPr lang="en-US" dirty="0"/>
            </a:br>
            <a:r>
              <a:rPr lang="en-US" i="1" dirty="0"/>
              <a:t>Pseudomonas aeruginosa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NADH oxidoreductase using the</a:t>
            </a:r>
            <a:br>
              <a:rPr lang="en-US" dirty="0"/>
            </a:br>
            <a:r>
              <a:rPr lang="en-US" dirty="0"/>
              <a:t> </a:t>
            </a:r>
            <a:r>
              <a:rPr lang="en-US" i="1" dirty="0"/>
              <a:t>P. aeruginosa </a:t>
            </a:r>
            <a:r>
              <a:rPr lang="en-US" dirty="0"/>
              <a:t>gene expression compendium</a:t>
            </a:r>
            <a:br>
              <a:rPr lang="en-US" dirty="0">
                <a:solidFill>
                  <a:srgbClr val="FF0000"/>
                </a:solidFill>
              </a:rPr>
            </a:br>
            <a:br>
              <a:rPr lang="en-US" dirty="0"/>
            </a:br>
            <a:r>
              <a:rPr lang="en-US" dirty="0"/>
              <a:t>Carson Finger </a:t>
            </a:r>
            <a:br>
              <a:rPr lang="en-US" dirty="0"/>
            </a:br>
            <a:r>
              <a:rPr lang="en-US" dirty="0"/>
              <a:t>(Hogan Lab)</a:t>
            </a:r>
          </a:p>
        </p:txBody>
      </p:sp>
    </p:spTree>
    <p:extLst>
      <p:ext uri="{BB962C8B-B14F-4D97-AF65-F5344CB8AC3E}">
        <p14:creationId xmlns:p14="http://schemas.microsoft.com/office/powerpoint/2010/main" val="7880036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88252-638F-79AF-4C1E-A6ACB5690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/>
              <a:t>Several studies have analyzed </a:t>
            </a:r>
            <a:r>
              <a:rPr lang="en-US" sz="3200" i="1" dirty="0"/>
              <a:t>P. aeruginosa </a:t>
            </a:r>
            <a:r>
              <a:rPr lang="en-US" sz="3200" dirty="0"/>
              <a:t>gene expression in CF patient sputum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BB001-6643-66F6-D1D1-63719C632C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Expectorated sputum is a mixture of mucus and saliva from the patient’s lungs and airways </a:t>
            </a:r>
          </a:p>
          <a:p>
            <a:r>
              <a:rPr lang="en-US" i="1" dirty="0"/>
              <a:t>P. aeruginosa </a:t>
            </a:r>
            <a:r>
              <a:rPr lang="en-US" dirty="0"/>
              <a:t>RNA extracted from sputum has been analyzed by RNA-seq (42 samples)</a:t>
            </a:r>
          </a:p>
        </p:txBody>
      </p:sp>
    </p:spTree>
    <p:extLst>
      <p:ext uri="{BB962C8B-B14F-4D97-AF65-F5344CB8AC3E}">
        <p14:creationId xmlns:p14="http://schemas.microsoft.com/office/powerpoint/2010/main" val="41356599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6DDFE-B89C-53F5-2197-68F0FECF7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/>
              <a:t>Heat map showing the relative gene expression in sputum samples (42 samples)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391512-31D7-0FE3-984D-A1B1FBC343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19863" cy="4351338"/>
          </a:xfrm>
        </p:spPr>
        <p:txBody>
          <a:bodyPr/>
          <a:lstStyle/>
          <a:p>
            <a:r>
              <a:rPr lang="en-US" dirty="0"/>
              <a:t>It is interesting that certain genes have higher levels in sputum (</a:t>
            </a:r>
            <a:r>
              <a:rPr lang="en-US" dirty="0" err="1"/>
              <a:t>nuoL</a:t>
            </a:r>
            <a:r>
              <a:rPr lang="en-US" dirty="0"/>
              <a:t> and </a:t>
            </a:r>
            <a:r>
              <a:rPr lang="en-US" dirty="0" err="1"/>
              <a:t>nuoF</a:t>
            </a:r>
            <a:r>
              <a:rPr lang="en-US" dirty="0"/>
              <a:t>)</a:t>
            </a:r>
          </a:p>
          <a:p>
            <a:r>
              <a:rPr lang="en-US" dirty="0"/>
              <a:t>There are no broad similarities between the sputum samples or across gene or gene families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C5D0829-88D5-5859-4E11-58147278521A}"/>
              </a:ext>
            </a:extLst>
          </p:cNvPr>
          <p:cNvGrpSpPr/>
          <p:nvPr/>
        </p:nvGrpSpPr>
        <p:grpSpPr>
          <a:xfrm>
            <a:off x="5506453" y="1825625"/>
            <a:ext cx="6942221" cy="4835998"/>
            <a:chOff x="5506453" y="1825625"/>
            <a:chExt cx="6942221" cy="4835998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524499F-A66D-A69A-267C-EC33B9C5D0C0}"/>
                </a:ext>
              </a:extLst>
            </p:cNvPr>
            <p:cNvGrpSpPr/>
            <p:nvPr/>
          </p:nvGrpSpPr>
          <p:grpSpPr>
            <a:xfrm>
              <a:off x="5506453" y="1825625"/>
              <a:ext cx="6942221" cy="4516395"/>
              <a:chOff x="1596189" y="1447632"/>
              <a:chExt cx="9087853" cy="5297069"/>
            </a:xfrm>
          </p:grpSpPr>
          <p:pic>
            <p:nvPicPr>
              <p:cNvPr id="4" name="Picture 3" descr="A blue and red pixelated background&#10;&#10;Description automatically generated">
                <a:extLst>
                  <a:ext uri="{FF2B5EF4-FFF2-40B4-BE49-F238E27FC236}">
                    <a16:creationId xmlns:a16="http://schemas.microsoft.com/office/drawing/2014/main" id="{BD05619C-E802-F31D-2030-7B6ABD4B0FE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9384"/>
              <a:stretch/>
            </p:blipFill>
            <p:spPr>
              <a:xfrm>
                <a:off x="1596189" y="1447632"/>
                <a:ext cx="9087853" cy="5297069"/>
              </a:xfrm>
              <a:prstGeom prst="rect">
                <a:avLst/>
              </a:prstGeom>
            </p:spPr>
          </p:pic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49CB73C5-2FFF-388B-BC6A-AA33227B0161}"/>
                  </a:ext>
                </a:extLst>
              </p:cNvPr>
              <p:cNvSpPr/>
              <p:nvPr/>
            </p:nvSpPr>
            <p:spPr>
              <a:xfrm>
                <a:off x="2181726" y="1447632"/>
                <a:ext cx="7539790" cy="243056"/>
              </a:xfrm>
              <a:prstGeom prst="rect">
                <a:avLst/>
              </a:prstGeom>
              <a:noFill/>
              <a:ln w="28575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A8AAA6B-2533-FF44-7957-357015122131}"/>
                </a:ext>
              </a:extLst>
            </p:cNvPr>
            <p:cNvSpPr txBox="1"/>
            <p:nvPr/>
          </p:nvSpPr>
          <p:spPr>
            <a:xfrm>
              <a:off x="8342892" y="6292291"/>
              <a:ext cx="9813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Samples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91590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290F6-B99B-68D9-8ED9-1F51C7F04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790" y="18064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Using </a:t>
            </a:r>
            <a:r>
              <a:rPr lang="en-US" sz="3200" dirty="0" err="1"/>
              <a:t>nadB</a:t>
            </a:r>
            <a:r>
              <a:rPr lang="en-US" sz="3200" dirty="0"/>
              <a:t> as a housekeeping gene, samples were normalized by subtracting the expression of </a:t>
            </a:r>
            <a:r>
              <a:rPr lang="en-US" sz="3200" dirty="0" err="1"/>
              <a:t>nadB</a:t>
            </a:r>
            <a:r>
              <a:rPr lang="en-US" sz="3200" dirty="0"/>
              <a:t> from all other samples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5136043-139F-5C28-0A34-3E70990D29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0594" y="3222864"/>
            <a:ext cx="5906531" cy="3742820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2A81E1-2C0F-F015-1386-2B476E66D8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4363" y="1506204"/>
            <a:ext cx="11254947" cy="4351338"/>
          </a:xfrm>
        </p:spPr>
        <p:txBody>
          <a:bodyPr/>
          <a:lstStyle/>
          <a:p>
            <a:r>
              <a:rPr lang="en-US" dirty="0"/>
              <a:t>The log2 of Expression values were calculated to reduce the noise of very large and small values.</a:t>
            </a:r>
          </a:p>
          <a:p>
            <a:pPr lvl="1"/>
            <a:r>
              <a:rPr lang="en-US" dirty="0"/>
              <a:t>Ex : log2 (100) = 6.6</a:t>
            </a:r>
          </a:p>
          <a:p>
            <a:r>
              <a:rPr lang="en-US" dirty="0"/>
              <a:t>Delta log2_expression: log2 expression[all other genes] - log2 expression[“</a:t>
            </a:r>
            <a:r>
              <a:rPr lang="en-US" dirty="0" err="1"/>
              <a:t>nadB</a:t>
            </a:r>
            <a:r>
              <a:rPr lang="en-US" dirty="0"/>
              <a:t>"]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8399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290F6-B99B-68D9-8ED9-1F51C7F04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790" y="18064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Some genes are more expressed in sputum at levels higher than average expression for all samples in the compendium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5136043-139F-5C28-0A34-3E70990D29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9284" y="1672281"/>
            <a:ext cx="7725590" cy="4895512"/>
          </a:xfrm>
          <a:prstGeom prst="rect">
            <a:avLst/>
          </a:prstGeom>
        </p:spPr>
      </p:pic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AA845AA2-684F-F84F-04D4-E30DA3B390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253" y="1672280"/>
            <a:ext cx="3822031" cy="4895511"/>
          </a:xfrm>
        </p:spPr>
        <p:txBody>
          <a:bodyPr>
            <a:normAutofit fontScale="92500"/>
          </a:bodyPr>
          <a:lstStyle/>
          <a:p>
            <a:r>
              <a:rPr lang="en-US" dirty="0"/>
              <a:t>The </a:t>
            </a:r>
            <a:r>
              <a:rPr lang="en-US" dirty="0" err="1"/>
              <a:t>formate</a:t>
            </a:r>
            <a:r>
              <a:rPr lang="en-US" dirty="0"/>
              <a:t> dehydrogenases (</a:t>
            </a:r>
            <a:r>
              <a:rPr lang="en-US" dirty="0" err="1"/>
              <a:t>fdn</a:t>
            </a:r>
            <a:r>
              <a:rPr lang="en-US" dirty="0"/>
              <a:t>) have two genes with similar expression and one subunit with lower expression</a:t>
            </a:r>
          </a:p>
          <a:p>
            <a:r>
              <a:rPr lang="en-US" dirty="0"/>
              <a:t>The </a:t>
            </a:r>
            <a:r>
              <a:rPr lang="en-US" dirty="0" err="1"/>
              <a:t>succinate:quinone</a:t>
            </a:r>
            <a:r>
              <a:rPr lang="en-US" dirty="0"/>
              <a:t> Oxidoreductase-  </a:t>
            </a:r>
            <a:r>
              <a:rPr lang="en-US" dirty="0" err="1"/>
              <a:t>sdh</a:t>
            </a:r>
            <a:r>
              <a:rPr lang="en-US" dirty="0"/>
              <a:t> (A-D) also have a subunit that has a different mean expression compared to the rest of the gene family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3517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78DCB-400A-4764-F763-99C75373A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978" y="244627"/>
            <a:ext cx="11666621" cy="1325563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For each gene the mean of all samples and mean of only sputum samples were calculated. The tables below show the difference of the means. </a:t>
            </a:r>
            <a:r>
              <a:rPr lang="en-US" b="1" dirty="0"/>
              <a:t>(sputum samples - all samples )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0D6BFB-7AC0-E6EB-EC36-1FF956ED2DFF}"/>
              </a:ext>
            </a:extLst>
          </p:cNvPr>
          <p:cNvSpPr txBox="1"/>
          <p:nvPr/>
        </p:nvSpPr>
        <p:spPr>
          <a:xfrm>
            <a:off x="7050271" y="1711513"/>
            <a:ext cx="3595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Mean expression of Sputum is lower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A15186F-D8AA-9885-1686-96DA4E1FF778}"/>
              </a:ext>
            </a:extLst>
          </p:cNvPr>
          <p:cNvSpPr txBox="1"/>
          <p:nvPr/>
        </p:nvSpPr>
        <p:spPr>
          <a:xfrm>
            <a:off x="1160011" y="1711513"/>
            <a:ext cx="3606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Mean expression of Sputum is larger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17F0A8B-F39A-1272-7154-75EB228818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8477325"/>
              </p:ext>
            </p:extLst>
          </p:nvPr>
        </p:nvGraphicFramePr>
        <p:xfrm>
          <a:off x="1843116" y="2080845"/>
          <a:ext cx="2240546" cy="4287864"/>
        </p:xfrm>
        <a:graphic>
          <a:graphicData uri="http://schemas.openxmlformats.org/drawingml/2006/table">
            <a:tbl>
              <a:tblPr/>
              <a:tblGrid>
                <a:gridCol w="1151683">
                  <a:extLst>
                    <a:ext uri="{9D8B030D-6E8A-4147-A177-3AD203B41FA5}">
                      <a16:colId xmlns:a16="http://schemas.microsoft.com/office/drawing/2014/main" val="487257825"/>
                    </a:ext>
                  </a:extLst>
                </a:gridCol>
                <a:gridCol w="1088863">
                  <a:extLst>
                    <a:ext uri="{9D8B030D-6E8A-4147-A177-3AD203B41FA5}">
                      <a16:colId xmlns:a16="http://schemas.microsoft.com/office/drawing/2014/main" val="1206619291"/>
                    </a:ext>
                  </a:extLst>
                </a:gridCol>
              </a:tblGrid>
              <a:tr h="1786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 name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Mean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6635255"/>
                  </a:ext>
                </a:extLst>
              </a:tr>
              <a:tr h="1786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etfB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3816.9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377641"/>
                  </a:ext>
                </a:extLst>
              </a:tr>
              <a:tr h="1786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putA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2039.7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9560107"/>
                  </a:ext>
                </a:extLst>
              </a:tr>
              <a:tr h="1786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etfA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1947.0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270130"/>
                  </a:ext>
                </a:extLst>
              </a:tr>
              <a:tr h="1786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sdhB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1390.5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5209912"/>
                  </a:ext>
                </a:extLst>
              </a:tr>
              <a:tr h="1786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fdnG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1375.6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2638949"/>
                  </a:ext>
                </a:extLst>
              </a:tr>
              <a:tr h="1786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gcd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693.8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0771650"/>
                  </a:ext>
                </a:extLst>
              </a:tr>
              <a:tr h="1786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nuoF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629.7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1618224"/>
                  </a:ext>
                </a:extLst>
              </a:tr>
              <a:tr h="1786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nuoE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313.9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125460"/>
                  </a:ext>
                </a:extLst>
              </a:tr>
              <a:tr h="1786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nqrF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260.8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2613065"/>
                  </a:ext>
                </a:extLst>
              </a:tr>
              <a:tr h="1786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nqrE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199.4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4530659"/>
                  </a:ext>
                </a:extLst>
              </a:tr>
              <a:tr h="1786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napA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192.8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547364"/>
                  </a:ext>
                </a:extLst>
              </a:tr>
              <a:tr h="1786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mqoa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181.3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61569"/>
                  </a:ext>
                </a:extLst>
              </a:tr>
              <a:tr h="1786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napC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118.2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0830801"/>
                  </a:ext>
                </a:extLst>
              </a:tr>
              <a:tr h="1786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nqrD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90.3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7815331"/>
                  </a:ext>
                </a:extLst>
              </a:tr>
              <a:tr h="1786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ccoN2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89.0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9628837"/>
                  </a:ext>
                </a:extLst>
              </a:tr>
              <a:tr h="1786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fdnI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75.6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5275458"/>
                  </a:ext>
                </a:extLst>
              </a:tr>
              <a:tr h="1786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nuoL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60.4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6924793"/>
                  </a:ext>
                </a:extLst>
              </a:tr>
              <a:tr h="1786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nqrC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43.8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601119"/>
                  </a:ext>
                </a:extLst>
              </a:tr>
              <a:tr h="1786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cyoB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43.3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7497676"/>
                  </a:ext>
                </a:extLst>
              </a:tr>
              <a:tr h="1786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fdnH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41.6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2532866"/>
                  </a:ext>
                </a:extLst>
              </a:tr>
              <a:tr h="1786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cyoD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21.0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3259273"/>
                  </a:ext>
                </a:extLst>
              </a:tr>
              <a:tr h="1786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norC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16.9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3470917"/>
                  </a:ext>
                </a:extLst>
              </a:tr>
              <a:tr h="1786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napD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14.4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411113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D7C0E6B-A8EC-A5AD-E0C3-1BF1682714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9810557"/>
              </p:ext>
            </p:extLst>
          </p:nvPr>
        </p:nvGraphicFramePr>
        <p:xfrm>
          <a:off x="7727509" y="2080845"/>
          <a:ext cx="2240546" cy="4287860"/>
        </p:xfrm>
        <a:graphic>
          <a:graphicData uri="http://schemas.openxmlformats.org/drawingml/2006/table">
            <a:tbl>
              <a:tblPr/>
              <a:tblGrid>
                <a:gridCol w="1120273">
                  <a:extLst>
                    <a:ext uri="{9D8B030D-6E8A-4147-A177-3AD203B41FA5}">
                      <a16:colId xmlns:a16="http://schemas.microsoft.com/office/drawing/2014/main" val="2317553069"/>
                    </a:ext>
                  </a:extLst>
                </a:gridCol>
                <a:gridCol w="1120273">
                  <a:extLst>
                    <a:ext uri="{9D8B030D-6E8A-4147-A177-3AD203B41FA5}">
                      <a16:colId xmlns:a16="http://schemas.microsoft.com/office/drawing/2014/main" val="3462027862"/>
                    </a:ext>
                  </a:extLst>
                </a:gridCol>
              </a:tblGrid>
              <a:tr h="2143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 name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Mean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9465956"/>
                  </a:ext>
                </a:extLst>
              </a:tr>
              <a:tr h="2143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napF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7782002"/>
                  </a:ext>
                </a:extLst>
              </a:tr>
              <a:tr h="2143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napB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218783"/>
                  </a:ext>
                </a:extLst>
              </a:tr>
              <a:tr h="2143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napE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-5.9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1265554"/>
                  </a:ext>
                </a:extLst>
              </a:tr>
              <a:tr h="2143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norA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-22.5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7584943"/>
                  </a:ext>
                </a:extLst>
              </a:tr>
              <a:tr h="2143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norB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-27.4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2161246"/>
                  </a:ext>
                </a:extLst>
              </a:tr>
              <a:tr h="2143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glpD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-34.0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662494"/>
                  </a:ext>
                </a:extLst>
              </a:tr>
              <a:tr h="2143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dadA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-51.4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6492907"/>
                  </a:ext>
                </a:extLst>
              </a:tr>
              <a:tr h="2143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sdhD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-57.2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3860879"/>
                  </a:ext>
                </a:extLst>
              </a:tr>
              <a:tr h="2143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nqrB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-142.9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023331"/>
                  </a:ext>
                </a:extLst>
              </a:tr>
              <a:tr h="2143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rnfB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-148.2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715068"/>
                  </a:ext>
                </a:extLst>
              </a:tr>
              <a:tr h="2143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rnfC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-222.6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9784925"/>
                  </a:ext>
                </a:extLst>
              </a:tr>
              <a:tr h="2143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nqrA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-317.0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2174205"/>
                  </a:ext>
                </a:extLst>
              </a:tr>
              <a:tr h="2143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ndh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-334.4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0240959"/>
                  </a:ext>
                </a:extLst>
              </a:tr>
              <a:tr h="2143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prD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-524.0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231027"/>
                  </a:ext>
                </a:extLst>
              </a:tr>
              <a:tr h="2143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sdhC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-849.3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4590407"/>
                  </a:ext>
                </a:extLst>
              </a:tr>
              <a:tr h="2143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nuoH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-926.6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8012980"/>
                  </a:ext>
                </a:extLst>
              </a:tr>
              <a:tr h="2143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mqob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-1270.3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6271491"/>
                  </a:ext>
                </a:extLst>
              </a:tr>
              <a:tr h="2143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nadB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-1451.6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5206631"/>
                  </a:ext>
                </a:extLst>
              </a:tr>
              <a:tr h="2143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sdhA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-4296.1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4535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1662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5B749-FE97-64A5-79DE-6FC627E74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PA14 gene expression compendium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2B35C6-148E-BD02-01D8-2666CD115C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NCBI SRA database was queried for RNA samples of the organism Pseudomonas aeruginosa </a:t>
            </a:r>
          </a:p>
          <a:p>
            <a:pPr lvl="1"/>
            <a:r>
              <a:rPr lang="en-US" dirty="0"/>
              <a:t>Resulted in 2,867 samples (indexed by SRA “experiment” accession numbers). For these samples, each run was downloaded as a </a:t>
            </a:r>
            <a:r>
              <a:rPr lang="en-US" dirty="0" err="1"/>
              <a:t>fastq</a:t>
            </a:r>
            <a:r>
              <a:rPr lang="en-US" dirty="0"/>
              <a:t> file </a:t>
            </a:r>
          </a:p>
          <a:p>
            <a:pPr lvl="1"/>
            <a:r>
              <a:rPr lang="en-US" dirty="0"/>
              <a:t>All samples were sequenced with Illumina technologies, with read lengths ranging from 50 to 150 bp. After read mapping, read counts (</a:t>
            </a:r>
            <a:r>
              <a:rPr lang="en-US" dirty="0" err="1"/>
              <a:t>NumReads</a:t>
            </a:r>
            <a:r>
              <a:rPr lang="en-US" dirty="0"/>
              <a:t>) and transcripts per million (TPM) </a:t>
            </a:r>
          </a:p>
          <a:p>
            <a:pPr lvl="1"/>
            <a:r>
              <a:rPr lang="en-US" dirty="0"/>
              <a:t>mapped to PA14 coding DNA genome using Salmon. </a:t>
            </a:r>
          </a:p>
          <a:p>
            <a:r>
              <a:rPr lang="en-US" dirty="0"/>
              <a:t>RNA sequencing (RNA-seq) samples of PA01, PA14. and clinical strain samples aligned to the PA14 genome. </a:t>
            </a:r>
          </a:p>
          <a:p>
            <a:r>
              <a:rPr lang="en-US" dirty="0"/>
              <a:t>2,333 samples at the end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6F6CF6-BF12-0AE2-BBD2-388FA6B67BE0}"/>
              </a:ext>
            </a:extLst>
          </p:cNvPr>
          <p:cNvSpPr txBox="1"/>
          <p:nvPr/>
        </p:nvSpPr>
        <p:spPr>
          <a:xfrm>
            <a:off x="0" y="6334780"/>
            <a:ext cx="121375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Our lab has a paper fully explaining the construction of this data set: </a:t>
            </a:r>
            <a:r>
              <a:rPr lang="en-US" sz="1400" b="1" dirty="0"/>
              <a:t>Computationally Efficient Assembly of Pseudomonas aeruginosa Gene Expression Compendia</a:t>
            </a:r>
          </a:p>
          <a:p>
            <a:r>
              <a:rPr lang="en-US" sz="1400" b="1" dirty="0"/>
              <a:t>https://www.ncbi.nlm.nih.gov/pmc/articles/PMC9948711/</a:t>
            </a:r>
          </a:p>
        </p:txBody>
      </p:sp>
    </p:spTree>
    <p:extLst>
      <p:ext uri="{BB962C8B-B14F-4D97-AF65-F5344CB8AC3E}">
        <p14:creationId xmlns:p14="http://schemas.microsoft.com/office/powerpoint/2010/main" val="2637422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6E992-8F0E-AC78-14A7-A9F6CEC8F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fr-FR" dirty="0"/>
              <a:t>Gene </a:t>
            </a:r>
            <a:r>
              <a:rPr lang="fr-FR" dirty="0" err="1"/>
              <a:t>were</a:t>
            </a:r>
            <a:r>
              <a:rPr lang="fr-FR" dirty="0"/>
              <a:t> </a:t>
            </a:r>
            <a:r>
              <a:rPr lang="fr-FR" dirty="0" err="1"/>
              <a:t>selected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compendia</a:t>
            </a:r>
            <a:r>
              <a:rPr lang="fr-FR" dirty="0"/>
              <a:t> </a:t>
            </a:r>
            <a:r>
              <a:rPr lang="fr-FR" dirty="0" err="1"/>
              <a:t>based</a:t>
            </a:r>
            <a:r>
              <a:rPr lang="fr-FR" dirty="0"/>
              <a:t> on the </a:t>
            </a:r>
            <a:r>
              <a:rPr lang="fr-FR" dirty="0" err="1"/>
              <a:t>list</a:t>
            </a:r>
            <a:r>
              <a:rPr lang="fr-FR" dirty="0"/>
              <a:t> </a:t>
            </a:r>
            <a:r>
              <a:rPr lang="fr-FR" dirty="0" err="1"/>
              <a:t>provided</a:t>
            </a:r>
            <a:r>
              <a:rPr lang="fr-FR" dirty="0"/>
              <a:t> and </a:t>
            </a:r>
            <a:r>
              <a:rPr lang="fr-FR" dirty="0" err="1"/>
              <a:t>analyzed</a:t>
            </a:r>
            <a:r>
              <a:rPr lang="fr-FR" dirty="0"/>
              <a:t> to </a:t>
            </a:r>
            <a:r>
              <a:rPr lang="fr-FR" dirty="0" err="1"/>
              <a:t>acess</a:t>
            </a:r>
            <a:r>
              <a:rPr lang="fr-FR" dirty="0"/>
              <a:t> </a:t>
            </a:r>
            <a:r>
              <a:rPr lang="fr-FR" dirty="0" err="1"/>
              <a:t>overall</a:t>
            </a:r>
            <a:r>
              <a:rPr lang="fr-FR" dirty="0"/>
              <a:t> </a:t>
            </a:r>
            <a:r>
              <a:rPr lang="fr-FR" dirty="0" err="1"/>
              <a:t>gene</a:t>
            </a:r>
            <a:r>
              <a:rPr lang="fr-FR" dirty="0"/>
              <a:t> expression for </a:t>
            </a:r>
            <a:r>
              <a:rPr lang="fr-FR" dirty="0" err="1"/>
              <a:t>different</a:t>
            </a:r>
            <a:r>
              <a:rPr lang="fr-FR" dirty="0"/>
              <a:t> </a:t>
            </a:r>
            <a:r>
              <a:rPr lang="fr-FR" dirty="0" err="1"/>
              <a:t>samples</a:t>
            </a:r>
            <a:r>
              <a:rPr lang="fr-FR" dirty="0"/>
              <a:t> </a:t>
            </a:r>
            <a:r>
              <a:rPr lang="fr-FR" dirty="0" err="1"/>
              <a:t>corresponding</a:t>
            </a:r>
            <a:r>
              <a:rPr lang="fr-FR" dirty="0"/>
              <a:t> to unique </a:t>
            </a:r>
            <a:r>
              <a:rPr lang="fr-FR" dirty="0" err="1"/>
              <a:t>experiments</a:t>
            </a:r>
            <a:r>
              <a:rPr lang="fr-FR" dirty="0"/>
              <a:t> and environnements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8AACA5E-56E3-85FD-8F61-7F81C445C6A4}"/>
              </a:ext>
            </a:extLst>
          </p:cNvPr>
          <p:cNvSpPr txBox="1">
            <a:spLocks/>
          </p:cNvSpPr>
          <p:nvPr/>
        </p:nvSpPr>
        <p:spPr>
          <a:xfrm>
            <a:off x="557463" y="2141537"/>
            <a:ext cx="10896600" cy="4351338"/>
          </a:xfrm>
          <a:prstGeom prst="rect">
            <a:avLst/>
          </a:prstGeom>
        </p:spPr>
        <p:txBody>
          <a:bodyPr vert="horz" lIns="91440" tIns="45720" rIns="91440" bIns="45720" numCol="2" rtlCol="0"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600" dirty="0"/>
              <a:t>Analysis of 42 genes total</a:t>
            </a:r>
          </a:p>
          <a:p>
            <a:endParaRPr lang="en-US" dirty="0"/>
          </a:p>
          <a:p>
            <a:r>
              <a:rPr lang="en-US" sz="6400" dirty="0"/>
              <a:t>1. Type II </a:t>
            </a:r>
            <a:r>
              <a:rPr lang="en-US" sz="6400" dirty="0" err="1"/>
              <a:t>NADH:quinone</a:t>
            </a:r>
            <a:r>
              <a:rPr lang="en-US" sz="6400" dirty="0"/>
              <a:t> Oxidoreductase (NDH-2)- </a:t>
            </a:r>
            <a:r>
              <a:rPr lang="en-US" sz="6400" dirty="0" err="1"/>
              <a:t>ndh</a:t>
            </a:r>
            <a:r>
              <a:rPr lang="en-US" sz="6400" dirty="0"/>
              <a:t>  </a:t>
            </a:r>
          </a:p>
          <a:p>
            <a:r>
              <a:rPr lang="en-US" sz="6400" dirty="0"/>
              <a:t>2. </a:t>
            </a:r>
            <a:r>
              <a:rPr lang="en-US" sz="6400" dirty="0" err="1"/>
              <a:t>Dihydroorotate:quinone</a:t>
            </a:r>
            <a:r>
              <a:rPr lang="en-US" sz="6400" dirty="0"/>
              <a:t> Oxidoreductase-  </a:t>
            </a:r>
            <a:r>
              <a:rPr lang="en-US" sz="6400" dirty="0" err="1"/>
              <a:t>pyrD</a:t>
            </a:r>
            <a:r>
              <a:rPr lang="en-US" sz="6400" dirty="0"/>
              <a:t> </a:t>
            </a:r>
          </a:p>
          <a:p>
            <a:r>
              <a:rPr lang="en-US" sz="6400" dirty="0"/>
              <a:t>3. Glycerol-3-phosphate:quinone Oxidoreductase-  </a:t>
            </a:r>
            <a:r>
              <a:rPr lang="en-US" sz="6400" dirty="0" err="1"/>
              <a:t>glpD</a:t>
            </a:r>
            <a:r>
              <a:rPr lang="en-US" sz="6400" dirty="0"/>
              <a:t> </a:t>
            </a:r>
          </a:p>
          <a:p>
            <a:r>
              <a:rPr lang="en-US" sz="6400" dirty="0"/>
              <a:t>4. </a:t>
            </a:r>
            <a:r>
              <a:rPr lang="en-US" sz="6400" dirty="0" err="1"/>
              <a:t>Malate:quinone</a:t>
            </a:r>
            <a:r>
              <a:rPr lang="en-US" sz="6400" dirty="0"/>
              <a:t> Oxidoreductase-   </a:t>
            </a:r>
            <a:r>
              <a:rPr lang="en-US" sz="6400" dirty="0" err="1"/>
              <a:t>mqoa</a:t>
            </a:r>
            <a:r>
              <a:rPr lang="en-US" sz="6400" dirty="0"/>
              <a:t>, </a:t>
            </a:r>
            <a:r>
              <a:rPr lang="en-US" sz="6400" dirty="0" err="1"/>
              <a:t>mqob</a:t>
            </a:r>
            <a:r>
              <a:rPr lang="en-US" sz="6400" dirty="0"/>
              <a:t> </a:t>
            </a:r>
          </a:p>
          <a:p>
            <a:r>
              <a:rPr lang="en-US" sz="6400" dirty="0"/>
              <a:t>5. ETF: quinone Oxidoreductase-  </a:t>
            </a:r>
            <a:r>
              <a:rPr lang="en-US" sz="6400" dirty="0" err="1"/>
              <a:t>etfA</a:t>
            </a:r>
            <a:r>
              <a:rPr lang="en-US" sz="6400" dirty="0"/>
              <a:t> , </a:t>
            </a:r>
            <a:r>
              <a:rPr lang="en-US" sz="6400" dirty="0" err="1"/>
              <a:t>etfB</a:t>
            </a:r>
            <a:r>
              <a:rPr lang="en-US" sz="6400" dirty="0"/>
              <a:t> </a:t>
            </a:r>
          </a:p>
          <a:p>
            <a:r>
              <a:rPr lang="en-US" sz="6400" dirty="0"/>
              <a:t>6. </a:t>
            </a:r>
            <a:r>
              <a:rPr lang="en-US" sz="6400" dirty="0" err="1"/>
              <a:t>L-proline:quinone</a:t>
            </a:r>
            <a:r>
              <a:rPr lang="en-US" sz="6400" dirty="0"/>
              <a:t> Oxidoreductase- </a:t>
            </a:r>
            <a:r>
              <a:rPr lang="en-US" sz="6400" dirty="0" err="1"/>
              <a:t>putA</a:t>
            </a:r>
            <a:r>
              <a:rPr lang="en-US" sz="6400" dirty="0"/>
              <a:t> </a:t>
            </a:r>
          </a:p>
          <a:p>
            <a:r>
              <a:rPr lang="en-US" sz="6400" dirty="0"/>
              <a:t>7. D- amino </a:t>
            </a:r>
            <a:r>
              <a:rPr lang="en-US" sz="6400" dirty="0" err="1"/>
              <a:t>acid:quinone</a:t>
            </a:r>
            <a:r>
              <a:rPr lang="en-US" sz="6400" dirty="0"/>
              <a:t> Oxidoreductase- </a:t>
            </a:r>
            <a:r>
              <a:rPr lang="en-US" sz="6400" dirty="0" err="1"/>
              <a:t>dadA</a:t>
            </a:r>
            <a:r>
              <a:rPr lang="en-US" sz="6400" dirty="0"/>
              <a:t> </a:t>
            </a:r>
          </a:p>
          <a:p>
            <a:r>
              <a:rPr lang="en-US" sz="6400" dirty="0"/>
              <a:t>8. </a:t>
            </a:r>
            <a:r>
              <a:rPr lang="en-US" sz="6400" dirty="0" err="1"/>
              <a:t>Glucose:quinone</a:t>
            </a:r>
            <a:r>
              <a:rPr lang="en-US" sz="6400" dirty="0"/>
              <a:t> Oxidoreductase-  </a:t>
            </a:r>
            <a:r>
              <a:rPr lang="en-US" sz="6400" dirty="0" err="1"/>
              <a:t>gcd</a:t>
            </a:r>
            <a:r>
              <a:rPr lang="en-US" sz="6400" dirty="0"/>
              <a:t> </a:t>
            </a:r>
          </a:p>
          <a:p>
            <a:r>
              <a:rPr lang="en-US" sz="6400" dirty="0"/>
              <a:t>9. Complex I- </a:t>
            </a:r>
            <a:r>
              <a:rPr lang="en-US" sz="6400" dirty="0" err="1"/>
              <a:t>nuo</a:t>
            </a:r>
            <a:r>
              <a:rPr lang="en-US" sz="6400" dirty="0"/>
              <a:t> </a:t>
            </a:r>
            <a:r>
              <a:rPr lang="en-US" sz="6400" dirty="0" err="1"/>
              <a:t>nuoE</a:t>
            </a:r>
            <a:r>
              <a:rPr lang="en-US" sz="6400" dirty="0"/>
              <a:t> , </a:t>
            </a:r>
            <a:r>
              <a:rPr lang="en-US" sz="6400" dirty="0" err="1"/>
              <a:t>nuoH</a:t>
            </a:r>
            <a:r>
              <a:rPr lang="en-US" sz="6400" dirty="0"/>
              <a:t>, </a:t>
            </a:r>
            <a:r>
              <a:rPr lang="en-US" sz="6400" dirty="0" err="1"/>
              <a:t>nuoF</a:t>
            </a:r>
            <a:r>
              <a:rPr lang="en-US" sz="6400" dirty="0"/>
              <a:t>, </a:t>
            </a:r>
            <a:r>
              <a:rPr lang="en-US" sz="6400" dirty="0" err="1"/>
              <a:t>nuoL</a:t>
            </a:r>
            <a:r>
              <a:rPr lang="en-US" sz="6400" dirty="0"/>
              <a:t> </a:t>
            </a:r>
          </a:p>
          <a:p>
            <a:r>
              <a:rPr lang="en-US" sz="6400" dirty="0"/>
              <a:t>10. </a:t>
            </a:r>
            <a:r>
              <a:rPr lang="en-US" sz="6400" dirty="0" err="1"/>
              <a:t>Succinate:quinone</a:t>
            </a:r>
            <a:r>
              <a:rPr lang="en-US" sz="6400" dirty="0"/>
              <a:t> Oxidoreductase-  </a:t>
            </a:r>
            <a:r>
              <a:rPr lang="en-US" sz="6400" dirty="0" err="1"/>
              <a:t>sdh</a:t>
            </a:r>
            <a:r>
              <a:rPr lang="en-US" sz="6400" dirty="0"/>
              <a:t> (A-D) </a:t>
            </a:r>
          </a:p>
          <a:p>
            <a:r>
              <a:rPr lang="en-US" sz="6400" dirty="0"/>
              <a:t>11. cytochrome c oxidase- ccoN2 </a:t>
            </a:r>
          </a:p>
          <a:p>
            <a:r>
              <a:rPr lang="en-US" sz="6400" dirty="0"/>
              <a:t>12. </a:t>
            </a:r>
            <a:r>
              <a:rPr lang="en-US" sz="6400" dirty="0" err="1"/>
              <a:t>Formate</a:t>
            </a:r>
            <a:r>
              <a:rPr lang="en-US" sz="6400" dirty="0"/>
              <a:t> dehydrogenase- </a:t>
            </a:r>
            <a:r>
              <a:rPr lang="en-US" sz="6400" dirty="0" err="1"/>
              <a:t>fdnI</a:t>
            </a:r>
            <a:r>
              <a:rPr lang="en-US" sz="6400" dirty="0"/>
              <a:t> , </a:t>
            </a:r>
            <a:r>
              <a:rPr lang="en-US" sz="6400" dirty="0" err="1"/>
              <a:t>fdnG</a:t>
            </a:r>
            <a:r>
              <a:rPr lang="en-US" sz="6400" dirty="0"/>
              <a:t> , </a:t>
            </a:r>
            <a:r>
              <a:rPr lang="en-US" sz="6400" dirty="0" err="1"/>
              <a:t>fdnH</a:t>
            </a:r>
            <a:endParaRPr lang="en-US" sz="6400" dirty="0"/>
          </a:p>
          <a:p>
            <a:endParaRPr lang="en-US" sz="6400" dirty="0"/>
          </a:p>
          <a:p>
            <a:endParaRPr lang="en-US" sz="6400" dirty="0"/>
          </a:p>
          <a:p>
            <a:pPr marL="0" indent="0">
              <a:buNone/>
            </a:pPr>
            <a:endParaRPr lang="en-US" sz="6400" dirty="0"/>
          </a:p>
          <a:p>
            <a:r>
              <a:rPr lang="en-US" sz="6400" dirty="0"/>
              <a:t>13. Na+-translocating </a:t>
            </a:r>
            <a:r>
              <a:rPr lang="en-US" sz="6400" dirty="0" err="1"/>
              <a:t>NADH:quinone</a:t>
            </a:r>
            <a:r>
              <a:rPr lang="en-US" sz="6400" dirty="0"/>
              <a:t> oxidoreductase -  </a:t>
            </a:r>
            <a:r>
              <a:rPr lang="en-US" sz="6400" dirty="0" err="1"/>
              <a:t>nqrA</a:t>
            </a:r>
            <a:r>
              <a:rPr lang="en-US" sz="6400" dirty="0"/>
              <a:t> , </a:t>
            </a:r>
            <a:r>
              <a:rPr lang="en-US" sz="6400" dirty="0" err="1"/>
              <a:t>nqrB</a:t>
            </a:r>
            <a:r>
              <a:rPr lang="en-US" sz="6400" dirty="0"/>
              <a:t>, </a:t>
            </a:r>
            <a:r>
              <a:rPr lang="en-US" sz="6400" dirty="0" err="1"/>
              <a:t>nqrC</a:t>
            </a:r>
            <a:r>
              <a:rPr lang="en-US" sz="6400" dirty="0"/>
              <a:t>, </a:t>
            </a:r>
            <a:r>
              <a:rPr lang="en-US" sz="6400" dirty="0" err="1"/>
              <a:t>nqrD</a:t>
            </a:r>
            <a:r>
              <a:rPr lang="en-US" sz="6400" dirty="0"/>
              <a:t>, </a:t>
            </a:r>
            <a:r>
              <a:rPr lang="en-US" sz="6400" dirty="0" err="1"/>
              <a:t>nqrE</a:t>
            </a:r>
            <a:r>
              <a:rPr lang="en-US" sz="6400" dirty="0"/>
              <a:t>, </a:t>
            </a:r>
            <a:r>
              <a:rPr lang="en-US" sz="6400" dirty="0" err="1"/>
              <a:t>nqrF</a:t>
            </a:r>
            <a:r>
              <a:rPr lang="en-US" sz="6400" dirty="0"/>
              <a:t> </a:t>
            </a:r>
          </a:p>
          <a:p>
            <a:r>
              <a:rPr lang="en-US" sz="6400" dirty="0"/>
              <a:t>14. cytochrome bc1-cyoB </a:t>
            </a:r>
          </a:p>
          <a:p>
            <a:r>
              <a:rPr lang="en-US" sz="6400" dirty="0"/>
              <a:t>15. Cytochrome bd oxidase- </a:t>
            </a:r>
            <a:r>
              <a:rPr lang="en-US" sz="6400" dirty="0" err="1"/>
              <a:t>cyoD</a:t>
            </a:r>
            <a:r>
              <a:rPr lang="en-US" sz="6400" dirty="0"/>
              <a:t> </a:t>
            </a:r>
          </a:p>
          <a:p>
            <a:r>
              <a:rPr lang="en-US" sz="6400" dirty="0"/>
              <a:t>16. Nitric oxide reductases – </a:t>
            </a:r>
            <a:r>
              <a:rPr lang="en-US" sz="6400" dirty="0" err="1"/>
              <a:t>norA</a:t>
            </a:r>
            <a:r>
              <a:rPr lang="en-US" sz="6400" dirty="0"/>
              <a:t>, </a:t>
            </a:r>
            <a:r>
              <a:rPr lang="en-US" sz="6400" dirty="0" err="1"/>
              <a:t>norB</a:t>
            </a:r>
            <a:r>
              <a:rPr lang="en-US" sz="6400" dirty="0"/>
              <a:t>, </a:t>
            </a:r>
            <a:r>
              <a:rPr lang="en-US" sz="6400" dirty="0" err="1"/>
              <a:t>norC</a:t>
            </a:r>
            <a:r>
              <a:rPr lang="en-US" sz="6400" dirty="0"/>
              <a:t> </a:t>
            </a:r>
          </a:p>
          <a:p>
            <a:r>
              <a:rPr lang="en-US" sz="6400" dirty="0"/>
              <a:t>17. Nitrate reductase –</a:t>
            </a:r>
            <a:r>
              <a:rPr lang="en-US" sz="6400" dirty="0" err="1"/>
              <a:t>napA</a:t>
            </a:r>
            <a:r>
              <a:rPr lang="en-US" sz="6400" dirty="0"/>
              <a:t>, </a:t>
            </a:r>
            <a:r>
              <a:rPr lang="en-US" sz="6400" dirty="0" err="1"/>
              <a:t>napB</a:t>
            </a:r>
            <a:r>
              <a:rPr lang="en-US" sz="6400" dirty="0"/>
              <a:t>, </a:t>
            </a:r>
            <a:r>
              <a:rPr lang="en-US" sz="6400" dirty="0" err="1"/>
              <a:t>napC</a:t>
            </a:r>
            <a:r>
              <a:rPr lang="en-US" sz="6400" dirty="0"/>
              <a:t> , </a:t>
            </a:r>
            <a:r>
              <a:rPr lang="en-US" sz="6400" dirty="0" err="1"/>
              <a:t>napD</a:t>
            </a:r>
            <a:r>
              <a:rPr lang="en-US" sz="6400" dirty="0"/>
              <a:t>, </a:t>
            </a:r>
            <a:r>
              <a:rPr lang="en-US" sz="6400" dirty="0" err="1"/>
              <a:t>napE</a:t>
            </a:r>
            <a:r>
              <a:rPr lang="en-US" sz="6400" dirty="0"/>
              <a:t>, </a:t>
            </a:r>
            <a:r>
              <a:rPr lang="en-US" sz="6400" dirty="0" err="1"/>
              <a:t>napF</a:t>
            </a:r>
            <a:r>
              <a:rPr lang="en-US" sz="6400" dirty="0"/>
              <a:t> </a:t>
            </a:r>
          </a:p>
          <a:p>
            <a:r>
              <a:rPr lang="en-US" sz="6400" dirty="0"/>
              <a:t>18. Ion-translocating oxidoreductase-</a:t>
            </a:r>
            <a:r>
              <a:rPr lang="en-US" sz="6400" dirty="0" err="1"/>
              <a:t>rnfB</a:t>
            </a:r>
            <a:r>
              <a:rPr lang="en-US" sz="6400" dirty="0"/>
              <a:t>, </a:t>
            </a:r>
            <a:r>
              <a:rPr lang="en-US" sz="6400" dirty="0" err="1"/>
              <a:t>rnfC</a:t>
            </a:r>
            <a:r>
              <a:rPr lang="en-US" sz="6400" dirty="0"/>
              <a:t> </a:t>
            </a:r>
          </a:p>
          <a:p>
            <a:endParaRPr lang="en-US" b="1" dirty="0"/>
          </a:p>
          <a:p>
            <a:pPr marL="0" indent="0">
              <a:buNone/>
            </a:pPr>
            <a:r>
              <a:rPr lang="en-US" sz="7200" b="1" dirty="0"/>
              <a:t>My housekeeping gene L-aspartate oxidase- </a:t>
            </a:r>
            <a:r>
              <a:rPr lang="en-US" sz="7200" b="1" dirty="0" err="1"/>
              <a:t>nadB</a:t>
            </a:r>
            <a:r>
              <a:rPr lang="en-US" sz="7200" b="1" dirty="0"/>
              <a:t> </a:t>
            </a:r>
          </a:p>
          <a:p>
            <a:pPr>
              <a:buFontTx/>
              <a:buChar char="-"/>
            </a:pPr>
            <a:r>
              <a:rPr lang="en-US" sz="7200" dirty="0">
                <a:solidFill>
                  <a:srgbClr val="1D1C1D"/>
                </a:solidFill>
                <a:latin typeface="Slack-Lato"/>
              </a:rPr>
              <a:t>Found differential expression profiles for:</a:t>
            </a:r>
          </a:p>
          <a:p>
            <a:pPr lvl="1">
              <a:buFontTx/>
              <a:buChar char="-"/>
            </a:pPr>
            <a:r>
              <a:rPr lang="en-US" sz="6400" b="0" i="1" dirty="0">
                <a:solidFill>
                  <a:srgbClr val="1D1C1D"/>
                </a:solidFill>
                <a:effectLst/>
                <a:latin typeface="Slack-Lato"/>
              </a:rPr>
              <a:t> </a:t>
            </a:r>
            <a:r>
              <a:rPr lang="en-US" sz="6400" b="0" i="0" dirty="0" err="1">
                <a:solidFill>
                  <a:srgbClr val="1D1C1D"/>
                </a:solidFill>
                <a:effectLst/>
                <a:latin typeface="Slack-Lato"/>
              </a:rPr>
              <a:t>Succinate:quinone</a:t>
            </a:r>
            <a:r>
              <a:rPr lang="en-US" sz="6400" b="0" i="0" dirty="0">
                <a:solidFill>
                  <a:srgbClr val="1D1C1D"/>
                </a:solidFill>
                <a:effectLst/>
                <a:latin typeface="Slack-Lato"/>
              </a:rPr>
              <a:t> Oxidoreductase-  </a:t>
            </a:r>
            <a:r>
              <a:rPr lang="en-US" sz="6400" b="0" i="1" dirty="0" err="1">
                <a:solidFill>
                  <a:srgbClr val="1D1C1D"/>
                </a:solidFill>
                <a:effectLst/>
                <a:latin typeface="Slack-Lato"/>
              </a:rPr>
              <a:t>sdh</a:t>
            </a:r>
            <a:r>
              <a:rPr lang="en-US" sz="6400" b="0" i="1" dirty="0">
                <a:solidFill>
                  <a:srgbClr val="1D1C1D"/>
                </a:solidFill>
                <a:effectLst/>
                <a:latin typeface="Slack-Lato"/>
              </a:rPr>
              <a:t> (A-D)</a:t>
            </a:r>
          </a:p>
          <a:p>
            <a:pPr lvl="1">
              <a:buFontTx/>
              <a:buChar char="-"/>
            </a:pPr>
            <a:r>
              <a:rPr lang="en-US" sz="6400" dirty="0" err="1"/>
              <a:t>Formate</a:t>
            </a:r>
            <a:r>
              <a:rPr lang="en-US" sz="6400" dirty="0"/>
              <a:t> dehydrogenase- </a:t>
            </a:r>
            <a:r>
              <a:rPr lang="en-US" sz="6400" i="1" dirty="0" err="1"/>
              <a:t>fdn</a:t>
            </a:r>
            <a:r>
              <a:rPr lang="en-US" sz="6400" dirty="0"/>
              <a:t>(I,G,H)</a:t>
            </a:r>
          </a:p>
          <a:p>
            <a:pPr lvl="1">
              <a:buFontTx/>
              <a:buChar char="-"/>
            </a:pPr>
            <a:r>
              <a:rPr lang="en-US" sz="6400" dirty="0"/>
              <a:t>Complex I- </a:t>
            </a:r>
            <a:r>
              <a:rPr lang="en-US" sz="6400" dirty="0" err="1"/>
              <a:t>nuo</a:t>
            </a:r>
            <a:r>
              <a:rPr lang="en-US" sz="6400" dirty="0"/>
              <a:t> (E,F,H,L)</a:t>
            </a:r>
            <a:endParaRPr lang="en-US" sz="6400" b="0" i="1" dirty="0">
              <a:solidFill>
                <a:srgbClr val="1D1C1D"/>
              </a:solidFill>
              <a:effectLst/>
              <a:latin typeface="Slack-Lato"/>
            </a:endParaRP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71414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2FEB1-781F-85B6-8461-F7B6B6801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of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6F0CA-CE6A-E8D2-7E8C-6D24C1E8F9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Determine expression of NADH oxidoreductases across all samples in the compendium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Find correlations between different genes for up/down regulation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ID samples with the highest/lowest relative expression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What genes respond to environmental changes – specifically </a:t>
            </a:r>
            <a:r>
              <a:rPr lang="en-US" i="1" dirty="0"/>
              <a:t>P. aeruginosa</a:t>
            </a:r>
            <a:r>
              <a:rPr lang="en-US" dirty="0"/>
              <a:t> grown in sputum from people with cystic fibrosis</a:t>
            </a:r>
          </a:p>
          <a:p>
            <a:pPr lvl="1"/>
            <a:r>
              <a:rPr lang="en-US" dirty="0"/>
              <a:t>Lung environment adaptation</a:t>
            </a:r>
          </a:p>
        </p:txBody>
      </p:sp>
    </p:spTree>
    <p:extLst>
      <p:ext uri="{BB962C8B-B14F-4D97-AF65-F5344CB8AC3E}">
        <p14:creationId xmlns:p14="http://schemas.microsoft.com/office/powerpoint/2010/main" val="2091400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9BC2F-3819-DDB1-A038-012C9F9BE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674" y="220659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Box plot shows the relative gene expression for each sample (log scale)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36D16A-0B09-FFEE-B07C-DDB57273F6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511" y="1825625"/>
            <a:ext cx="3188368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Samples are represented by dots</a:t>
            </a:r>
          </a:p>
          <a:p>
            <a:r>
              <a:rPr lang="en-US" dirty="0"/>
              <a:t>The center line of the box represents the median and the top/bottom sides are the third/first quartiles. </a:t>
            </a:r>
          </a:p>
          <a:p>
            <a:pPr lvl="1"/>
            <a:r>
              <a:rPr lang="en-US" sz="1800" dirty="0"/>
              <a:t>first quartile is between mean and minimum</a:t>
            </a:r>
          </a:p>
          <a:p>
            <a:pPr lvl="1"/>
            <a:r>
              <a:rPr lang="en-US" sz="1800" dirty="0"/>
              <a:t>third quartile is between mean and maximum</a:t>
            </a:r>
            <a:endParaRPr lang="en-US" dirty="0"/>
          </a:p>
          <a:p>
            <a:pPr lvl="1"/>
            <a:r>
              <a:rPr lang="en-US" dirty="0"/>
              <a:t>can appreciate the spread and differences between samples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381D07-35F3-4762-87A0-55036FA57C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9783" y="1546222"/>
            <a:ext cx="8183574" cy="491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056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865FB-ADC4-724C-C057-D45434D96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976" y="181920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Heat maps of gene expression across all 2,333 samples shows that some genes vary more the others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6E0AF-F07B-5EE2-5CF8-23AE5CA112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968" y="1825625"/>
            <a:ext cx="4884821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Transcripts per Million (TPM) is a method for quantifying and normalizing gene expression data in RNA-seq</a:t>
            </a:r>
          </a:p>
          <a:p>
            <a:r>
              <a:rPr lang="en-US" dirty="0"/>
              <a:t>Genes </a:t>
            </a:r>
            <a:r>
              <a:rPr lang="en-US" i="1" dirty="0" err="1"/>
              <a:t>mqoB</a:t>
            </a:r>
            <a:r>
              <a:rPr lang="en-US" dirty="0"/>
              <a:t>, </a:t>
            </a:r>
            <a:r>
              <a:rPr lang="en-US" i="1" dirty="0" err="1"/>
              <a:t>nuoL</a:t>
            </a:r>
            <a:r>
              <a:rPr lang="en-US" dirty="0"/>
              <a:t>, </a:t>
            </a:r>
            <a:r>
              <a:rPr lang="en-US" i="1" dirty="0" err="1"/>
              <a:t>nuoF</a:t>
            </a:r>
            <a:r>
              <a:rPr lang="en-US" dirty="0"/>
              <a:t>, </a:t>
            </a:r>
            <a:r>
              <a:rPr lang="en-US" i="1" dirty="0" err="1"/>
              <a:t>fdnG</a:t>
            </a:r>
            <a:r>
              <a:rPr lang="en-US" dirty="0"/>
              <a:t>, </a:t>
            </a:r>
            <a:r>
              <a:rPr lang="en-US" i="1" dirty="0" err="1"/>
              <a:t>etfA</a:t>
            </a:r>
            <a:r>
              <a:rPr lang="en-US" dirty="0"/>
              <a:t>, </a:t>
            </a:r>
            <a:r>
              <a:rPr lang="en-US" i="1" dirty="0" err="1"/>
              <a:t>sdhB</a:t>
            </a:r>
            <a:r>
              <a:rPr lang="en-US" dirty="0"/>
              <a:t>, </a:t>
            </a:r>
            <a:r>
              <a:rPr lang="en-US" i="1" dirty="0" err="1"/>
              <a:t>sdhA</a:t>
            </a:r>
            <a:r>
              <a:rPr lang="en-US" dirty="0"/>
              <a:t>, </a:t>
            </a:r>
            <a:r>
              <a:rPr lang="en-US" i="1" dirty="0" err="1"/>
              <a:t>norB</a:t>
            </a:r>
            <a:r>
              <a:rPr lang="en-US" dirty="0"/>
              <a:t>, and </a:t>
            </a:r>
            <a:r>
              <a:rPr lang="en-US" i="1" dirty="0" err="1"/>
              <a:t>norC</a:t>
            </a:r>
            <a:r>
              <a:rPr lang="en-US" dirty="0"/>
              <a:t> have a larger range of gene expression over all samples (seen in yellow boxes)</a:t>
            </a:r>
          </a:p>
          <a:p>
            <a:r>
              <a:rPr lang="en-US" dirty="0"/>
              <a:t>Type II </a:t>
            </a:r>
            <a:r>
              <a:rPr lang="en-US" dirty="0" err="1"/>
              <a:t>NADH:quinone</a:t>
            </a:r>
            <a:r>
              <a:rPr lang="en-US" dirty="0"/>
              <a:t> Oxidoreductase – </a:t>
            </a:r>
            <a:r>
              <a:rPr lang="en-US" i="1" dirty="0" err="1"/>
              <a:t>ndh</a:t>
            </a:r>
            <a:r>
              <a:rPr lang="en-US" dirty="0"/>
              <a:t> has stable expression across samples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4FF37B5-97F4-FABA-E7D6-AA80D8AFE65F}"/>
              </a:ext>
            </a:extLst>
          </p:cNvPr>
          <p:cNvGrpSpPr/>
          <p:nvPr/>
        </p:nvGrpSpPr>
        <p:grpSpPr>
          <a:xfrm>
            <a:off x="5149515" y="1816853"/>
            <a:ext cx="7038473" cy="4616517"/>
            <a:chOff x="5021179" y="2081546"/>
            <a:chExt cx="7038473" cy="4616517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DE194DD0-8980-338F-3AFC-13444481D6FC}"/>
                </a:ext>
              </a:extLst>
            </p:cNvPr>
            <p:cNvGrpSpPr/>
            <p:nvPr/>
          </p:nvGrpSpPr>
          <p:grpSpPr>
            <a:xfrm>
              <a:off x="5021179" y="2081546"/>
              <a:ext cx="7038473" cy="4351338"/>
              <a:chOff x="1662098" y="1344039"/>
              <a:chExt cx="9691702" cy="5513961"/>
            </a:xfrm>
          </p:grpSpPr>
          <p:pic>
            <p:nvPicPr>
              <p:cNvPr id="6" name="Picture 5" descr="A blue and red screen&#10;&#10;Description automatically generated">
                <a:extLst>
                  <a:ext uri="{FF2B5EF4-FFF2-40B4-BE49-F238E27FC236}">
                    <a16:creationId xmlns:a16="http://schemas.microsoft.com/office/drawing/2014/main" id="{89D4EE86-1EF3-27C2-109C-D4924BEE4F9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9591"/>
              <a:stretch/>
            </p:blipFill>
            <p:spPr>
              <a:xfrm>
                <a:off x="1662098" y="1346904"/>
                <a:ext cx="9691702" cy="5511096"/>
              </a:xfrm>
              <a:prstGeom prst="rect">
                <a:avLst/>
              </a:prstGeom>
            </p:spPr>
          </p:pic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03D5608C-F946-B7D0-7106-D3CC54549E1F}"/>
                  </a:ext>
                </a:extLst>
              </p:cNvPr>
              <p:cNvSpPr/>
              <p:nvPr/>
            </p:nvSpPr>
            <p:spPr>
              <a:xfrm>
                <a:off x="2288384" y="1344039"/>
                <a:ext cx="8074816" cy="937842"/>
              </a:xfrm>
              <a:prstGeom prst="rect">
                <a:avLst/>
              </a:prstGeom>
              <a:noFill/>
              <a:ln w="28575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072A072-2A1B-8A3A-2543-9CE7F19A36A7}"/>
                  </a:ext>
                </a:extLst>
              </p:cNvPr>
              <p:cNvSpPr/>
              <p:nvPr/>
            </p:nvSpPr>
            <p:spPr>
              <a:xfrm>
                <a:off x="2288383" y="6492875"/>
                <a:ext cx="8074815" cy="286866"/>
              </a:xfrm>
              <a:prstGeom prst="rect">
                <a:avLst/>
              </a:prstGeom>
              <a:noFill/>
              <a:ln w="28575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F422C75-C3B1-D8AE-9AAB-8485D2491FD3}"/>
                </a:ext>
              </a:extLst>
            </p:cNvPr>
            <p:cNvSpPr txBox="1"/>
            <p:nvPr/>
          </p:nvSpPr>
          <p:spPr>
            <a:xfrm>
              <a:off x="7925460" y="6328731"/>
              <a:ext cx="9813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Samples</a:t>
              </a: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652DD8AD-EEDC-00BA-05CD-8702A9B96B66}"/>
              </a:ext>
            </a:extLst>
          </p:cNvPr>
          <p:cNvSpPr/>
          <p:nvPr/>
        </p:nvSpPr>
        <p:spPr>
          <a:xfrm>
            <a:off x="5612360" y="4058652"/>
            <a:ext cx="5864230" cy="112295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251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22697-51EC-0AC5-6ECB-28D035E7E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5590"/>
            <a:ext cx="6581273" cy="1325563"/>
          </a:xfrm>
        </p:spPr>
        <p:txBody>
          <a:bodyPr>
            <a:noAutofit/>
          </a:bodyPr>
          <a:lstStyle/>
          <a:p>
            <a:r>
              <a:rPr lang="en-US" sz="3200" dirty="0"/>
              <a:t>The correlation  plot indicates when genes have similar or anticorrelated expression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867BD1-5B95-D09D-0053-C98A7FA9A3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13421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 positive coefficient of correlation indicates that genes are activated at the same time (blue)</a:t>
            </a:r>
          </a:p>
          <a:p>
            <a:r>
              <a:rPr lang="en-US" dirty="0"/>
              <a:t>A negative coefficient of correlation indicates an inverse relationship between genes (red)</a:t>
            </a:r>
          </a:p>
          <a:p>
            <a:r>
              <a:rPr lang="en-US" dirty="0"/>
              <a:t>Gene in a common operon are generally positively correlated</a:t>
            </a:r>
          </a:p>
          <a:p>
            <a:r>
              <a:rPr lang="en-US" dirty="0"/>
              <a:t>There could be some metabolic shifts responsible for negative correlations between genes</a:t>
            </a:r>
          </a:p>
          <a:p>
            <a:pPr lvl="1"/>
            <a:r>
              <a:rPr lang="en-US" dirty="0"/>
              <a:t>What upstream regulatory factors drive these shift?</a:t>
            </a:r>
          </a:p>
          <a:p>
            <a:pPr lvl="1"/>
            <a:endParaRPr lang="en-US" dirty="0"/>
          </a:p>
        </p:txBody>
      </p:sp>
      <p:pic>
        <p:nvPicPr>
          <p:cNvPr id="4" name="Content Placeholder 7">
            <a:extLst>
              <a:ext uri="{FF2B5EF4-FFF2-40B4-BE49-F238E27FC236}">
                <a16:creationId xmlns:a16="http://schemas.microsoft.com/office/drawing/2014/main" id="{D76D9642-EBC5-4759-AC0B-2C2F396DE69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82" t="1997" r="17681" b="2278"/>
          <a:stretch/>
        </p:blipFill>
        <p:spPr>
          <a:xfrm>
            <a:off x="6320590" y="496174"/>
            <a:ext cx="5719009" cy="586565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B5F3E72-604D-79A0-B2E7-675027630203}"/>
              </a:ext>
            </a:extLst>
          </p:cNvPr>
          <p:cNvSpPr txBox="1"/>
          <p:nvPr/>
        </p:nvSpPr>
        <p:spPr>
          <a:xfrm>
            <a:off x="8138162" y="6196847"/>
            <a:ext cx="2565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Coefficient of correlation</a:t>
            </a:r>
          </a:p>
        </p:txBody>
      </p:sp>
    </p:spTree>
    <p:extLst>
      <p:ext uri="{BB962C8B-B14F-4D97-AF65-F5344CB8AC3E}">
        <p14:creationId xmlns:p14="http://schemas.microsoft.com/office/powerpoint/2010/main" val="39139728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E3001-AF32-5D1A-1ADD-D4E4DEE5C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421" y="72975"/>
            <a:ext cx="10515600" cy="2161507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The heat map indicated that </a:t>
            </a:r>
            <a:r>
              <a:rPr lang="en-US" sz="3200" i="1" dirty="0" err="1"/>
              <a:t>mqoB</a:t>
            </a:r>
            <a:r>
              <a:rPr lang="en-US" sz="3200" dirty="0"/>
              <a:t> had a wide range of gene expression across different samples. The </a:t>
            </a:r>
            <a:r>
              <a:rPr lang="en-US" sz="3200" dirty="0" err="1"/>
              <a:t>barplot</a:t>
            </a:r>
            <a:r>
              <a:rPr lang="en-US" sz="3200" dirty="0"/>
              <a:t> displays the 25 highest and 25 lowest expression  samples</a:t>
            </a:r>
          </a:p>
        </p:txBody>
      </p:sp>
      <p:pic>
        <p:nvPicPr>
          <p:cNvPr id="5" name="Content Placeholder 4" descr="A graph of a person with a graph&#10;&#10;Description automatically generated with medium confidence">
            <a:extLst>
              <a:ext uri="{FF2B5EF4-FFF2-40B4-BE49-F238E27FC236}">
                <a16:creationId xmlns:a16="http://schemas.microsoft.com/office/drawing/2014/main" id="{31EB1AD1-A041-8896-FC1A-B0878E201A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2205" y="2098124"/>
            <a:ext cx="6898635" cy="4351338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57D37BC-9EE2-F6F5-E3EE-56D37D0A7FA3}"/>
              </a:ext>
            </a:extLst>
          </p:cNvPr>
          <p:cNvSpPr txBox="1"/>
          <p:nvPr/>
        </p:nvSpPr>
        <p:spPr>
          <a:xfrm>
            <a:off x="328864" y="2615974"/>
            <a:ext cx="452334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-It would be interesting to find the similarities </a:t>
            </a:r>
          </a:p>
          <a:p>
            <a:r>
              <a:rPr lang="en-US" dirty="0"/>
              <a:t>Between high or low expression samples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Highest expressed sample: SRX7442761</a:t>
            </a:r>
          </a:p>
          <a:p>
            <a:pPr marL="742950" lvl="1" indent="-285750">
              <a:buFontTx/>
              <a:buChar char="-"/>
            </a:pPr>
            <a:r>
              <a:rPr lang="en-US" b="1" i="0" dirty="0">
                <a:solidFill>
                  <a:srgbClr val="000000"/>
                </a:solidFill>
                <a:effectLst/>
              </a:rPr>
              <a:t>Study: </a:t>
            </a:r>
            <a:r>
              <a:rPr lang="en-US" b="0" i="0" dirty="0">
                <a:solidFill>
                  <a:srgbClr val="000000"/>
                </a:solidFill>
                <a:effectLst/>
              </a:rPr>
              <a:t>AB569, A Nontoxic Chemical Tandem That Kills Major Human Pathogenic Bacteria</a:t>
            </a:r>
          </a:p>
          <a:p>
            <a:pPr marL="742950" lvl="1" indent="-285750">
              <a:buFontTx/>
              <a:buChar char="-"/>
            </a:pPr>
            <a:r>
              <a:rPr lang="en-US" b="1" dirty="0">
                <a:solidFill>
                  <a:srgbClr val="000000"/>
                </a:solidFill>
              </a:rPr>
              <a:t>Treatment</a:t>
            </a:r>
            <a:r>
              <a:rPr lang="en-US" dirty="0">
                <a:solidFill>
                  <a:srgbClr val="000000"/>
                </a:solidFill>
              </a:rPr>
              <a:t>: </a:t>
            </a:r>
            <a:r>
              <a:rPr lang="en-US" dirty="0"/>
              <a:t>NaNO2.EDTA_3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FE95483-23D9-FC2B-A29F-1F347806380B}"/>
              </a:ext>
            </a:extLst>
          </p:cNvPr>
          <p:cNvSpPr/>
          <p:nvPr/>
        </p:nvSpPr>
        <p:spPr>
          <a:xfrm rot="1952281">
            <a:off x="10221128" y="5580528"/>
            <a:ext cx="187115" cy="79809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0EB579-1356-729E-6AAC-634727BFD308}"/>
              </a:ext>
            </a:extLst>
          </p:cNvPr>
          <p:cNvSpPr txBox="1"/>
          <p:nvPr/>
        </p:nvSpPr>
        <p:spPr>
          <a:xfrm>
            <a:off x="2131" y="6449462"/>
            <a:ext cx="721704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Can use this website to look at any SRA ID number and find more information about the sample and the study it came from</a:t>
            </a:r>
          </a:p>
          <a:p>
            <a:r>
              <a:rPr lang="en-US" sz="1100" b="1" dirty="0"/>
              <a:t>- https://www.ncbi.nlm.nih.gov/sra/?term=SRX7442761</a:t>
            </a:r>
          </a:p>
        </p:txBody>
      </p:sp>
    </p:spTree>
    <p:extLst>
      <p:ext uri="{BB962C8B-B14F-4D97-AF65-F5344CB8AC3E}">
        <p14:creationId xmlns:p14="http://schemas.microsoft.com/office/powerpoint/2010/main" val="17920759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922E1-4433-8136-8A0B-654460AD1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272" y="266232"/>
            <a:ext cx="11380728" cy="1250284"/>
          </a:xfrm>
        </p:spPr>
        <p:txBody>
          <a:bodyPr>
            <a:noAutofit/>
          </a:bodyPr>
          <a:lstStyle/>
          <a:p>
            <a:r>
              <a:rPr lang="en-US" sz="3200" i="1" dirty="0" err="1"/>
              <a:t>nuoL</a:t>
            </a:r>
            <a:r>
              <a:rPr lang="en-US" sz="3200" dirty="0"/>
              <a:t> also had a wide range of gene expression across different samples. The </a:t>
            </a:r>
            <a:r>
              <a:rPr lang="en-US" sz="3200" dirty="0" err="1"/>
              <a:t>barplot</a:t>
            </a:r>
            <a:r>
              <a:rPr lang="en-US" sz="3200" dirty="0"/>
              <a:t> displays the 25 highest and 25 lowest expression  samples (log scale)</a:t>
            </a:r>
          </a:p>
        </p:txBody>
      </p:sp>
      <p:pic>
        <p:nvPicPr>
          <p:cNvPr id="5" name="Content Placeholder 4" descr="A graph of a number of columns&#10;&#10;Description automatically generated">
            <a:extLst>
              <a:ext uri="{FF2B5EF4-FFF2-40B4-BE49-F238E27FC236}">
                <a16:creationId xmlns:a16="http://schemas.microsoft.com/office/drawing/2014/main" id="{31FBD549-910A-DED4-5FF4-E9E461011F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9170" y="2066258"/>
            <a:ext cx="6784071" cy="4351338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CCDACE5-D03B-1B99-72AF-79C52396B345}"/>
              </a:ext>
            </a:extLst>
          </p:cNvPr>
          <p:cNvSpPr txBox="1"/>
          <p:nvPr/>
        </p:nvSpPr>
        <p:spPr>
          <a:xfrm>
            <a:off x="449180" y="2066258"/>
            <a:ext cx="4523341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sz="1400" b="1" dirty="0"/>
              <a:t>Highly expressed samples</a:t>
            </a:r>
            <a:r>
              <a:rPr lang="en-US" sz="1400" dirty="0"/>
              <a:t>: SRX4300142, SRX4300141, SRX4300144</a:t>
            </a:r>
          </a:p>
          <a:p>
            <a:endParaRPr lang="en-US" sz="1400" dirty="0"/>
          </a:p>
          <a:p>
            <a:pPr marL="285750" indent="-285750">
              <a:buFontTx/>
              <a:buChar char="-"/>
            </a:pPr>
            <a:r>
              <a:rPr lang="en-US" sz="1400" b="1" i="0" dirty="0">
                <a:solidFill>
                  <a:srgbClr val="000000"/>
                </a:solidFill>
                <a:effectLst/>
              </a:rPr>
              <a:t>Study: </a:t>
            </a:r>
            <a:r>
              <a:rPr lang="en-US" sz="1400" i="0" dirty="0">
                <a:solidFill>
                  <a:srgbClr val="000000"/>
                </a:solidFill>
                <a:effectLst/>
              </a:rPr>
              <a:t>Broad-spectrum adaptive antibiotic resistance associated with Pseudomonas aeruginosa mucin-dependent surfing motility</a:t>
            </a:r>
          </a:p>
          <a:p>
            <a:pPr marL="285750" indent="-285750">
              <a:buFontTx/>
              <a:buChar char="-"/>
            </a:pPr>
            <a:r>
              <a:rPr lang="en-US" sz="1400" b="1" dirty="0">
                <a:solidFill>
                  <a:srgbClr val="000000"/>
                </a:solidFill>
              </a:rPr>
              <a:t>Treatment</a:t>
            </a:r>
            <a:r>
              <a:rPr lang="en-US" sz="1400" dirty="0">
                <a:solidFill>
                  <a:srgbClr val="000000"/>
                </a:solidFill>
              </a:rPr>
              <a:t>: these samples were taken from the center of a colony in comparison to the edge of a colony and swimming cells</a:t>
            </a:r>
          </a:p>
          <a:p>
            <a:pPr marL="285750" indent="-285750">
              <a:buFontTx/>
              <a:buChar char="-"/>
            </a:pPr>
            <a:endParaRPr lang="en-US" sz="1400" dirty="0">
              <a:solidFill>
                <a:srgbClr val="000000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sz="1400" b="1" dirty="0"/>
              <a:t>Highly expressed sample: </a:t>
            </a:r>
            <a:r>
              <a:rPr lang="en-US" sz="1400" dirty="0"/>
              <a:t>ERX3593017</a:t>
            </a:r>
          </a:p>
          <a:p>
            <a:endParaRPr lang="en-US" sz="1400" dirty="0"/>
          </a:p>
          <a:p>
            <a:pPr marL="285750" indent="-285750">
              <a:buFontTx/>
              <a:buChar char="-"/>
            </a:pPr>
            <a:r>
              <a:rPr lang="en-US" sz="1400" b="1" i="0" dirty="0">
                <a:solidFill>
                  <a:srgbClr val="000000"/>
                </a:solidFill>
                <a:effectLst/>
              </a:rPr>
              <a:t>Study</a:t>
            </a:r>
            <a:r>
              <a:rPr lang="en-US" sz="1400" b="1" i="1" dirty="0">
                <a:solidFill>
                  <a:srgbClr val="000000"/>
                </a:solidFill>
                <a:effectLst/>
              </a:rPr>
              <a:t>: </a:t>
            </a:r>
            <a:r>
              <a:rPr lang="en-US" sz="1400" i="1" dirty="0" err="1">
                <a:solidFill>
                  <a:srgbClr val="000000"/>
                </a:solidFill>
                <a:effectLst/>
              </a:rPr>
              <a:t>Pseudmonas</a:t>
            </a:r>
            <a:r>
              <a:rPr lang="en-US" sz="1400" i="1" dirty="0">
                <a:solidFill>
                  <a:srgbClr val="000000"/>
                </a:solidFill>
                <a:effectLst/>
              </a:rPr>
              <a:t> aeruginosa </a:t>
            </a:r>
            <a:r>
              <a:rPr lang="en-US" sz="1400" i="0" dirty="0">
                <a:solidFill>
                  <a:srgbClr val="000000"/>
                </a:solidFill>
                <a:effectLst/>
              </a:rPr>
              <a:t>PAO1 wild-type cultured in MOPS Glycerol compared to MOPS Glycerol Hypoxia (restricted oxygen).</a:t>
            </a:r>
          </a:p>
          <a:p>
            <a:pPr marL="285750" indent="-285750">
              <a:buFontTx/>
              <a:buChar char="-"/>
            </a:pPr>
            <a:r>
              <a:rPr lang="en-US" sz="1400" b="1" dirty="0">
                <a:solidFill>
                  <a:srgbClr val="000000"/>
                </a:solidFill>
              </a:rPr>
              <a:t>Treatment</a:t>
            </a:r>
            <a:r>
              <a:rPr lang="en-US" sz="1400" dirty="0">
                <a:solidFill>
                  <a:srgbClr val="000000"/>
                </a:solidFill>
              </a:rPr>
              <a:t>: Gly_Hypoxia_1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2755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13501</TotalTime>
  <Words>1288</Words>
  <Application>Microsoft Office PowerPoint</Application>
  <PresentationFormat>Widescreen</PresentationFormat>
  <Paragraphs>189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Slack-Lato</vt:lpstr>
      <vt:lpstr>Office Theme</vt:lpstr>
      <vt:lpstr>Analysis of  Pseudomonas aeruginosa  NADH oxidoreductase using the  P. aeruginosa gene expression compendium  Carson Finger  (Hogan Lab)</vt:lpstr>
      <vt:lpstr>PA14 gene expression compendium</vt:lpstr>
      <vt:lpstr>Gene were selected from compendia based on the list provided and analyzed to acess overall gene expression for different samples corresponding to unique experiments and environnements</vt:lpstr>
      <vt:lpstr>Goals of analysis</vt:lpstr>
      <vt:lpstr>Box plot shows the relative gene expression for each sample (log scale)</vt:lpstr>
      <vt:lpstr>Heat maps of gene expression across all 2,333 samples shows that some genes vary more the others</vt:lpstr>
      <vt:lpstr>The correlation  plot indicates when genes have similar or anticorrelated expression patterns</vt:lpstr>
      <vt:lpstr>The heat map indicated that mqoB had a wide range of gene expression across different samples. The barplot displays the 25 highest and 25 lowest expression  samples</vt:lpstr>
      <vt:lpstr>nuoL also had a wide range of gene expression across different samples. The barplot displays the 25 highest and 25 lowest expression  samples (log scale)</vt:lpstr>
      <vt:lpstr>Several studies have analyzed P. aeruginosa gene expression in CF patient sputum </vt:lpstr>
      <vt:lpstr>Heat map showing the relative gene expression in sputum samples (42 samples)</vt:lpstr>
      <vt:lpstr>Using nadB as a housekeeping gene, samples were normalized by subtracting the expression of nadB from all other samples</vt:lpstr>
      <vt:lpstr>Some genes are more expressed in sputum at levels higher than average expression for all samples in the compendium</vt:lpstr>
      <vt:lpstr>For each gene the mean of all samples and mean of only sputum samples were calculated. The tables below show the difference of the means. (sputum samples - all samples )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ETC analysis of Pseudomonas aeruginosa from PA14 gene compendia</dc:title>
  <dc:creator>carson finger</dc:creator>
  <cp:lastModifiedBy>carson finger</cp:lastModifiedBy>
  <cp:revision>10</cp:revision>
  <cp:lastPrinted>2023-09-01T20:15:51Z</cp:lastPrinted>
  <dcterms:created xsi:type="dcterms:W3CDTF">2023-08-01T18:30:55Z</dcterms:created>
  <dcterms:modified xsi:type="dcterms:W3CDTF">2023-09-06T14:15:47Z</dcterms:modified>
</cp:coreProperties>
</file>