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8" r:id="rId3"/>
    <p:sldId id="262" r:id="rId4"/>
    <p:sldId id="259" r:id="rId5"/>
    <p:sldId id="260" r:id="rId6"/>
    <p:sldId id="261" r:id="rId7"/>
    <p:sldId id="271" r:id="rId8"/>
    <p:sldId id="263" r:id="rId9"/>
    <p:sldId id="257" r:id="rId10"/>
    <p:sldId id="266" r:id="rId11"/>
    <p:sldId id="265" r:id="rId12"/>
    <p:sldId id="267" r:id="rId13"/>
    <p:sldId id="272" r:id="rId14"/>
    <p:sldId id="273" r:id="rId15"/>
    <p:sldId id="276" r:id="rId16"/>
    <p:sldId id="277" r:id="rId17"/>
    <p:sldId id="279" r:id="rId18"/>
    <p:sldId id="280" r:id="rId19"/>
    <p:sldId id="270" r:id="rId20"/>
    <p:sldId id="268" r:id="rId21"/>
    <p:sldId id="26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A33"/>
    <a:srgbClr val="DD5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1" autoAdjust="0"/>
  </p:normalViewPr>
  <p:slideViewPr>
    <p:cSldViewPr>
      <p:cViewPr>
        <p:scale>
          <a:sx n="70" d="100"/>
          <a:sy n="70" d="100"/>
        </p:scale>
        <p:origin x="-138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85D7F-F245-49FE-8798-EAF48044D6FC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6E380-7016-4A67-97D2-8D64CC017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4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6E380-7016-4A67-97D2-8D64CC017C3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6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6E380-7016-4A67-97D2-8D64CC017C3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6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6E380-7016-4A67-97D2-8D64CC017C3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421AAF3-CF42-4C62-8B94-2C71310D3560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A59B-A6A7-44B3-896D-198EBC4667B7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C5367A6-08F3-4C8F-AA3B-49BABA819217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EB7-9593-4F4D-8541-A5FCF06F53D8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7353-C8D8-4345-B2E7-C12B6A77DA51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139954-3804-4594-A0BC-2F2A44EF05CA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6B2652-89DF-4E92-9F5E-9D76C57C4C74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CE4-31E8-421C-9DED-C6A1E3728585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3EB6-948F-40DE-BEE5-87E97EC4AA68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786-9057-4399-A7EC-20F2567D6CF6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37EC1F-4818-4F34-82F2-CB49C5F55888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2D2F90-2777-494B-9A76-4AC1C8F8CC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E406A-8707-4348-98A0-29922C513C8D}" type="datetime1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0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90.png"/><Relationship Id="rId5" Type="http://schemas.openxmlformats.org/officeDocument/2006/relationships/image" Target="../media/image41.png"/><Relationship Id="rId10" Type="http://schemas.openxmlformats.org/officeDocument/2006/relationships/image" Target="../media/image380.png"/><Relationship Id="rId4" Type="http://schemas.openxmlformats.org/officeDocument/2006/relationships/image" Target="../media/image40.png"/><Relationship Id="rId9" Type="http://schemas.openxmlformats.org/officeDocument/2006/relationships/image" Target="../media/image370.png"/><Relationship Id="rId14" Type="http://schemas.openxmlformats.org/officeDocument/2006/relationships/image" Target="../media/image4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 smtClean="0"/>
              <a:t>Multi-media Security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An attack of MRSE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媒二</a:t>
            </a:r>
            <a:r>
              <a:rPr lang="en-US" altLang="zh-TW" dirty="0" smtClean="0"/>
              <a:t>  r01944007  </a:t>
            </a:r>
            <a:r>
              <a:rPr lang="zh-TW" altLang="en-US" dirty="0" smtClean="0"/>
              <a:t>簡伯宇</a:t>
            </a:r>
            <a:endParaRPr lang="en-US" altLang="zh-TW" dirty="0"/>
          </a:p>
          <a:p>
            <a:r>
              <a:rPr lang="zh-TW" altLang="en-US" dirty="0" smtClean="0"/>
              <a:t>資工三  </a:t>
            </a:r>
            <a:r>
              <a:rPr lang="en-US" altLang="zh-TW" dirty="0" smtClean="0"/>
              <a:t>b00902064  </a:t>
            </a:r>
            <a:r>
              <a:rPr lang="zh-TW" altLang="en-US" dirty="0" smtClean="0"/>
              <a:t>宋昊恩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09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MRSE_I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Encryption: (at the client side)</a:t>
                </a:r>
              </a:p>
              <a:p>
                <a:pPr lvl="1"/>
                <a:r>
                  <a:rPr lang="en-US" altLang="zh-TW" dirty="0" smtClean="0"/>
                  <a:t>First step:</a:t>
                </a:r>
              </a:p>
              <a:p>
                <a:pPr lvl="2"/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∀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, 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𝜖</m:t>
                    </m:r>
                    <m:r>
                      <a:rPr lang="en-US" altLang="zh-TW" b="0" i="1" smtClean="0">
                        <a:latin typeface="Cambria Math"/>
                      </a:rPr>
                      <m:t>, 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altLang="zh-TW" b="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∀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, 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TW" dirty="0" smtClean="0"/>
                  <a:t>, do the vice-versa</a:t>
                </a:r>
              </a:p>
              <a:p>
                <a:pPr lvl="1"/>
                <a:r>
                  <a:rPr lang="en-US" altLang="zh-TW" dirty="0" smtClean="0"/>
                  <a:t>Second step: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/>
                          </a:rPr>
                          <m:t>, 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/>
                          </a:rPr>
                          <m:t>, 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6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MRSE_I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sz="2800" dirty="0" smtClean="0"/>
                  <a:t>Searching: (at the server side)</a:t>
                </a:r>
              </a:p>
              <a:p>
                <a:pPr lvl="1"/>
                <a:r>
                  <a:rPr lang="en-US" altLang="zh-TW" sz="2400" dirty="0" smtClean="0"/>
                  <a:t>Calculate the similarity for all possible pairs 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 with cosine function, and rank the results.</a:t>
                </a:r>
              </a:p>
              <a:p>
                <a:pPr lvl="1"/>
                <a:endParaRPr lang="en-US" altLang="zh-TW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𝑅𝑒𝑠</m:t>
                    </m:r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b="0" i="1" dirty="0" smtClean="0">
                    <a:latin typeface="Cambria Math"/>
                  </a:rPr>
                  <a:t/>
                </a:r>
                <a:br>
                  <a:rPr lang="en-US" altLang="zh-TW" sz="2400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sz="2400" b="0" i="1" dirty="0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  <m:r>
                      <a:rPr lang="en-US" altLang="zh-TW" sz="2400" b="0" i="1" dirty="0" smtClean="0">
                        <a:latin typeface="Cambria Math"/>
                      </a:rPr>
                      <m:t>∙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sz="2400" b="0" i="1" dirty="0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sz="2400" b="0" i="1" dirty="0" smtClean="0">
                    <a:latin typeface="Cambria Math"/>
                  </a:rPr>
                  <a:t/>
                </a:r>
                <a:br>
                  <a:rPr lang="en-US" altLang="zh-TW" sz="2400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sz="2400" b="0" i="1" dirty="0" smtClean="0">
                        <a:latin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sz="2400" b="0" i="1" dirty="0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a:rPr lang="en-US" altLang="zh-TW" sz="2400" b="0" i="1" dirty="0" smtClean="0">
                        <a:latin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5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Attack</a:t>
            </a:r>
            <a:r>
              <a:rPr lang="en-US" altLang="zh-TW" dirty="0"/>
              <a:t> upon </a:t>
            </a:r>
            <a:r>
              <a:rPr lang="en-US" altLang="zh-TW" dirty="0" smtClean="0"/>
              <a:t>MRSE_I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9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圓角矩形 36"/>
          <p:cNvSpPr/>
          <p:nvPr/>
        </p:nvSpPr>
        <p:spPr>
          <a:xfrm>
            <a:off x="827584" y="1731759"/>
            <a:ext cx="1368151" cy="38884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can we do?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4211960" y="2416254"/>
            <a:ext cx="720080" cy="864096"/>
            <a:chOff x="4059560" y="2276872"/>
            <a:chExt cx="720080" cy="864096"/>
          </a:xfrm>
        </p:grpSpPr>
        <p:sp>
          <p:nvSpPr>
            <p:cNvPr id="4" name="矩形 3"/>
            <p:cNvSpPr/>
            <p:nvPr/>
          </p:nvSpPr>
          <p:spPr>
            <a:xfrm>
              <a:off x="4347592" y="2276872"/>
              <a:ext cx="144016" cy="8640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59560" y="2276872"/>
              <a:ext cx="144016" cy="8640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35624" y="2276872"/>
              <a:ext cx="144016" cy="8640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211960" y="4144446"/>
            <a:ext cx="720080" cy="864096"/>
            <a:chOff x="4067944" y="3861048"/>
            <a:chExt cx="720080" cy="864096"/>
          </a:xfrm>
        </p:grpSpPr>
        <p:sp>
          <p:nvSpPr>
            <p:cNvPr id="8" name="矩形 7"/>
            <p:cNvSpPr/>
            <p:nvPr/>
          </p:nvSpPr>
          <p:spPr>
            <a:xfrm>
              <a:off x="4355976" y="3861048"/>
              <a:ext cx="144016" cy="8640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067944" y="3861048"/>
              <a:ext cx="144016" cy="8640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644008" y="3861048"/>
              <a:ext cx="144016" cy="8640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187624" y="2056214"/>
            <a:ext cx="720080" cy="1584176"/>
            <a:chOff x="4059560" y="2276872"/>
            <a:chExt cx="720080" cy="864096"/>
          </a:xfrm>
          <a:pattFill prst="lgCheck">
            <a:fgClr>
              <a:schemeClr val="accent3">
                <a:lumMod val="50000"/>
              </a:schemeClr>
            </a:fgClr>
            <a:bgClr>
              <a:schemeClr val="accent3"/>
            </a:bgClr>
          </a:pattFill>
        </p:grpSpPr>
        <p:sp>
          <p:nvSpPr>
            <p:cNvPr id="22" name="矩形 21"/>
            <p:cNvSpPr/>
            <p:nvPr/>
          </p:nvSpPr>
          <p:spPr>
            <a:xfrm>
              <a:off x="4347592" y="2276872"/>
              <a:ext cx="144016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059560" y="2276872"/>
              <a:ext cx="144016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635624" y="2276872"/>
              <a:ext cx="144016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187624" y="3784406"/>
            <a:ext cx="720080" cy="1584176"/>
            <a:chOff x="4067944" y="3861048"/>
            <a:chExt cx="720080" cy="864096"/>
          </a:xfrm>
          <a:pattFill prst="lgCheck">
            <a:fgClr>
              <a:schemeClr val="tx1">
                <a:lumMod val="95000"/>
                <a:lumOff val="5000"/>
              </a:schemeClr>
            </a:fgClr>
            <a:bgClr>
              <a:schemeClr val="accent4"/>
            </a:bgClr>
          </a:pattFill>
        </p:grpSpPr>
        <p:sp>
          <p:nvSpPr>
            <p:cNvPr id="26" name="矩形 25"/>
            <p:cNvSpPr/>
            <p:nvPr/>
          </p:nvSpPr>
          <p:spPr>
            <a:xfrm>
              <a:off x="4355976" y="3861048"/>
              <a:ext cx="144016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67944" y="3861048"/>
              <a:ext cx="144016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44008" y="3861048"/>
              <a:ext cx="144016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向右箭號 29"/>
          <p:cNvSpPr/>
          <p:nvPr/>
        </p:nvSpPr>
        <p:spPr>
          <a:xfrm rot="10800000">
            <a:off x="2267744" y="3586301"/>
            <a:ext cx="1584176" cy="1440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391980" y="330664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zh-TW" altLang="en-US" b="1" i="1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80" y="3306643"/>
                <a:ext cx="36004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355976" y="499925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/>
                        </a:rPr>
                        <m:t>𝑸</m:t>
                      </m:r>
                    </m:oMath>
                  </m:oMathPara>
                </a14:m>
                <a:endParaRPr lang="zh-TW" altLang="en-US" b="1" i="1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999250"/>
                <a:ext cx="3600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95" r="-3390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404853" y="3742015"/>
                <a:ext cx="13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(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𝑺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,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𝑴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,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𝑵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b="1" i="1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853" y="3742015"/>
                <a:ext cx="130995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721" r="-697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2541965" y="3136334"/>
            <a:ext cx="13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/>
              <a:t>MRSE_I</a:t>
            </a:r>
            <a:endParaRPr lang="zh-TW" altLang="en-US" sz="2400" b="1" i="1" dirty="0"/>
          </a:p>
        </p:txBody>
      </p:sp>
      <p:grpSp>
        <p:nvGrpSpPr>
          <p:cNvPr id="42" name="群組 41"/>
          <p:cNvGrpSpPr/>
          <p:nvPr/>
        </p:nvGrpSpPr>
        <p:grpSpPr>
          <a:xfrm>
            <a:off x="5364088" y="2390818"/>
            <a:ext cx="2592288" cy="2617724"/>
            <a:chOff x="5364088" y="2107420"/>
            <a:chExt cx="2592288" cy="2617724"/>
          </a:xfrm>
        </p:grpSpPr>
        <p:grpSp>
          <p:nvGrpSpPr>
            <p:cNvPr id="18" name="群組 17"/>
            <p:cNvGrpSpPr/>
            <p:nvPr/>
          </p:nvGrpSpPr>
          <p:grpSpPr>
            <a:xfrm>
              <a:off x="7236296" y="2107420"/>
              <a:ext cx="720080" cy="864096"/>
              <a:chOff x="7236296" y="2276872"/>
              <a:chExt cx="720080" cy="864096"/>
            </a:xfrm>
            <a:pattFill prst="wdUpDiag">
              <a:fgClr>
                <a:schemeClr val="accent3"/>
              </a:fgClr>
              <a:bgClr>
                <a:schemeClr val="accent3">
                  <a:lumMod val="50000"/>
                </a:schemeClr>
              </a:bgClr>
            </a:pattFill>
          </p:grpSpPr>
          <p:sp>
            <p:nvSpPr>
              <p:cNvPr id="11" name="矩形 10"/>
              <p:cNvSpPr/>
              <p:nvPr/>
            </p:nvSpPr>
            <p:spPr>
              <a:xfrm>
                <a:off x="7524328" y="2276872"/>
                <a:ext cx="144016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236296" y="2276872"/>
                <a:ext cx="144016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812360" y="2276872"/>
                <a:ext cx="144016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236296" y="3861048"/>
              <a:ext cx="720080" cy="864096"/>
              <a:chOff x="7256941" y="3861048"/>
              <a:chExt cx="720080" cy="864096"/>
            </a:xfrm>
            <a:pattFill prst="wdUpDiag">
              <a:fgClr>
                <a:schemeClr val="accent4"/>
              </a:fgClr>
              <a:bgClr>
                <a:schemeClr val="tx1">
                  <a:lumMod val="95000"/>
                  <a:lumOff val="5000"/>
                </a:schemeClr>
              </a:bgClr>
            </a:pattFill>
          </p:grpSpPr>
          <p:sp>
            <p:nvSpPr>
              <p:cNvPr id="14" name="矩形 13"/>
              <p:cNvSpPr/>
              <p:nvPr/>
            </p:nvSpPr>
            <p:spPr>
              <a:xfrm>
                <a:off x="7544973" y="3861048"/>
                <a:ext cx="144016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256941" y="3861048"/>
                <a:ext cx="144016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833005" y="3861048"/>
                <a:ext cx="144016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9" name="向右箭號 28"/>
            <p:cNvSpPr/>
            <p:nvPr/>
          </p:nvSpPr>
          <p:spPr>
            <a:xfrm>
              <a:off x="5364088" y="3314601"/>
              <a:ext cx="1584176" cy="144016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5638310" y="3458617"/>
                  <a:ext cx="10357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dirty="0" smtClean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zh-TW" altLang="en-US" sz="2400" b="1" i="1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310" y="3458617"/>
                  <a:ext cx="103573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5508104" y="2852936"/>
              <a:ext cx="1309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i="1" dirty="0" smtClean="0"/>
                <a:t>intuitive</a:t>
              </a:r>
              <a:endParaRPr lang="zh-TW" altLang="en-US" sz="2400" b="1" i="1" dirty="0"/>
            </a:p>
          </p:txBody>
        </p:sp>
      </p:grpSp>
      <p:sp>
        <p:nvSpPr>
          <p:cNvPr id="40" name="弧形箭號 (上彎) 39"/>
          <p:cNvSpPr/>
          <p:nvPr/>
        </p:nvSpPr>
        <p:spPr>
          <a:xfrm>
            <a:off x="1475656" y="5728622"/>
            <a:ext cx="6264696" cy="79208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649706" y="5884832"/>
            <a:ext cx="200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i="1" dirty="0" smtClean="0">
                <a:solidFill>
                  <a:srgbClr val="FF0000"/>
                </a:solidFill>
                <a:latin typeface="+mj-lt"/>
              </a:rPr>
              <a:t>ATTACK!</a:t>
            </a:r>
            <a:endParaRPr lang="zh-TW" altLang="en-US" sz="40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82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0" grpId="0" animBg="1"/>
      <p:bldP spid="33" grpId="0"/>
      <p:bldP spid="35" grpId="0"/>
      <p:bldP spid="40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Defect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69058" y="2810634"/>
            <a:ext cx="216024" cy="163566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11" y="1747209"/>
            <a:ext cx="216024" cy="3295031"/>
          </a:xfrm>
          <a:prstGeom prst="rect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 rot="10800000">
            <a:off x="1300956" y="3676615"/>
            <a:ext cx="1262739" cy="1166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806650" y="4367080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zh-TW" altLang="en-US" sz="2400" b="1" i="1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650" y="4367080"/>
                <a:ext cx="50405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014808" y="1728626"/>
            <a:ext cx="216024" cy="163566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023458" y="3439187"/>
            <a:ext cx="216024" cy="163566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868911" y="3449442"/>
            <a:ext cx="216024" cy="1620613"/>
          </a:xfrm>
          <a:prstGeom prst="rect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69111" y="1747209"/>
            <a:ext cx="3096344" cy="3295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2800781" y="1882755"/>
            <a:ext cx="1404156" cy="1457681"/>
          </a:xfrm>
          <a:prstGeom prst="rect">
            <a:avLst/>
          </a:prstGeom>
          <a:solidFill>
            <a:srgbClr val="DD5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266303" y="1882755"/>
            <a:ext cx="1404156" cy="1457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2800781" y="3428949"/>
            <a:ext cx="1404156" cy="1457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266303" y="3428949"/>
            <a:ext cx="1404156" cy="1457681"/>
          </a:xfrm>
          <a:prstGeom prst="rect">
            <a:avLst/>
          </a:prstGeom>
          <a:solidFill>
            <a:srgbClr val="D98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998801" y="3629962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01" y="3629962"/>
                <a:ext cx="1008115" cy="10772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464322" y="2072986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22" y="2072986"/>
                <a:ext cx="1008115" cy="10772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998801" y="2072986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01" y="2072986"/>
                <a:ext cx="1008115" cy="10772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480829" y="3619180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29" y="3619180"/>
                <a:ext cx="1008115" cy="10772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向右箭號 50"/>
          <p:cNvSpPr/>
          <p:nvPr/>
        </p:nvSpPr>
        <p:spPr>
          <a:xfrm rot="12073462">
            <a:off x="6560698" y="2893120"/>
            <a:ext cx="1262739" cy="1166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向右箭號 52"/>
          <p:cNvSpPr/>
          <p:nvPr/>
        </p:nvSpPr>
        <p:spPr>
          <a:xfrm rot="9008069">
            <a:off x="6517682" y="4415323"/>
            <a:ext cx="1262739" cy="1166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6156175" y="3028545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𝑭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altLang="zh-TW" sz="2400" b="1" i="1" dirty="0" smtClean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5" y="3028545"/>
                <a:ext cx="50405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156175" y="4727120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𝑭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altLang="zh-TW" sz="2400" b="1" i="1" dirty="0" smtClean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5" y="4727120"/>
                <a:ext cx="504056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6024" r="-10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8697631" y="2812132"/>
            <a:ext cx="216024" cy="16356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8553615" y="4396697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zh-TW" altLang="en-US" sz="2400" b="1" i="1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615" y="4396697"/>
                <a:ext cx="504056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944954" y="4717950"/>
                <a:ext cx="504056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zh-TW" altLang="en-US" sz="2400" b="1" i="1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54" y="4717950"/>
                <a:ext cx="504056" cy="470835"/>
              </a:xfrm>
              <a:prstGeom prst="rect">
                <a:avLst/>
              </a:prstGeom>
              <a:blipFill rotWithShape="1">
                <a:blip r:embed="rId11"/>
                <a:stretch>
                  <a:fillRect t="-6494" r="-14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8697631" y="3316577"/>
            <a:ext cx="216024" cy="245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975341" y="3316577"/>
            <a:ext cx="216024" cy="24522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6017483" y="2236457"/>
            <a:ext cx="216024" cy="24522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6023458" y="3986055"/>
            <a:ext cx="216024" cy="24522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44000" y="5652000"/>
                <a:ext cx="7077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𝟎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  →  </m:t>
                      </m:r>
                      <m:sSup>
                        <m:sSupPr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altLang="zh-TW" sz="2400" b="1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altLang="zh-TW" sz="2400" b="1" i="1" dirty="0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𝑭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US" altLang="zh-TW" sz="2400" b="1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" y="5652000"/>
                <a:ext cx="7077960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144000" y="6084000"/>
                <a:ext cx="70740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𝟏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  →  </m:t>
                      </m:r>
                      <m:sSup>
                        <m:sSupPr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altLang="zh-TW" sz="2400" b="1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altLang="zh-TW" sz="2400" b="1" i="1" dirty="0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𝑭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US" altLang="zh-TW" sz="2400" b="1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" y="6084000"/>
                <a:ext cx="7074058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765455" y="5652000"/>
                <a:ext cx="2271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→  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𝒅𝒊𝒎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+=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altLang="zh-TW" sz="2400" b="1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455" y="5652000"/>
                <a:ext cx="2271764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5765455" y="6084000"/>
                <a:ext cx="2271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→  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𝒅𝒊𝒎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+=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TW" sz="2400" b="1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455" y="6084000"/>
                <a:ext cx="2271764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25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8" grpId="0"/>
      <p:bldP spid="68" grpId="1"/>
      <p:bldP spid="69" grpId="0"/>
      <p:bldP spid="6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Defect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69059" y="2810989"/>
            <a:ext cx="216024" cy="163566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12" y="1749117"/>
            <a:ext cx="216024" cy="3317623"/>
          </a:xfrm>
          <a:prstGeom prst="rect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 rot="10800000">
            <a:off x="1300957" y="3676970"/>
            <a:ext cx="1262739" cy="1166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806651" y="4367435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zh-TW" altLang="en-US" sz="2400" b="1" i="1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651" y="4367435"/>
                <a:ext cx="50405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014809" y="1728981"/>
            <a:ext cx="216024" cy="163566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023459" y="3439542"/>
            <a:ext cx="216024" cy="163566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向右箭號 50"/>
          <p:cNvSpPr/>
          <p:nvPr/>
        </p:nvSpPr>
        <p:spPr>
          <a:xfrm rot="12073462">
            <a:off x="6560699" y="2893475"/>
            <a:ext cx="1262739" cy="1166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向右箭號 52"/>
          <p:cNvSpPr/>
          <p:nvPr/>
        </p:nvSpPr>
        <p:spPr>
          <a:xfrm rot="9008069">
            <a:off x="6517683" y="4415678"/>
            <a:ext cx="1262739" cy="1166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6156176" y="3028900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𝑭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altLang="zh-TW" sz="2400" b="1" i="1" dirty="0" smtClean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28900"/>
                <a:ext cx="50405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156176" y="4727475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𝑭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altLang="zh-TW" sz="2400" b="1" i="1" dirty="0" smtClean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727475"/>
                <a:ext cx="50405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024" r="-10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8697632" y="2812487"/>
            <a:ext cx="216024" cy="16356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8553616" y="4397052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zh-TW" altLang="en-US" sz="2400" b="1" i="1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616" y="4397052"/>
                <a:ext cx="50405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944955" y="4718305"/>
                <a:ext cx="504056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zh-TW" altLang="en-US" sz="2400" b="1" i="1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55" y="4718305"/>
                <a:ext cx="504056" cy="470835"/>
              </a:xfrm>
              <a:prstGeom prst="rect">
                <a:avLst/>
              </a:prstGeom>
              <a:blipFill rotWithShape="1">
                <a:blip r:embed="rId7"/>
                <a:stretch>
                  <a:fillRect t="-6494" r="-14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/>
          <p:cNvSpPr/>
          <p:nvPr/>
        </p:nvSpPr>
        <p:spPr>
          <a:xfrm>
            <a:off x="6017484" y="2768167"/>
            <a:ext cx="213349" cy="574177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669112" y="1739083"/>
            <a:ext cx="3096344" cy="3295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800782" y="1884663"/>
            <a:ext cx="1404156" cy="1457681"/>
          </a:xfrm>
          <a:prstGeom prst="rect">
            <a:avLst/>
          </a:prstGeom>
          <a:solidFill>
            <a:srgbClr val="DD5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266304" y="1884663"/>
            <a:ext cx="1404156" cy="1457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2800782" y="3430857"/>
            <a:ext cx="1404156" cy="1457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266304" y="3430857"/>
            <a:ext cx="1404156" cy="1457681"/>
          </a:xfrm>
          <a:prstGeom prst="rect">
            <a:avLst/>
          </a:prstGeom>
          <a:solidFill>
            <a:srgbClr val="D98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998802" y="3631870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02" y="3631870"/>
                <a:ext cx="1008115" cy="10772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464323" y="2074894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23" y="2074894"/>
                <a:ext cx="1008115" cy="10772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998802" y="2074894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02" y="2074894"/>
                <a:ext cx="1008115" cy="10772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480830" y="3621088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0" y="3621088"/>
                <a:ext cx="1008115" cy="107721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3779912" y="1884663"/>
            <a:ext cx="425026" cy="300387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245434" y="1884663"/>
            <a:ext cx="425026" cy="300387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8" name="群組 67"/>
          <p:cNvGrpSpPr/>
          <p:nvPr/>
        </p:nvGrpSpPr>
        <p:grpSpPr>
          <a:xfrm>
            <a:off x="4464323" y="1884662"/>
            <a:ext cx="993623" cy="3003875"/>
            <a:chOff x="2998802" y="1606870"/>
            <a:chExt cx="993623" cy="3003875"/>
          </a:xfrm>
        </p:grpSpPr>
        <p:cxnSp>
          <p:nvCxnSpPr>
            <p:cNvPr id="69" name="直線接點 68"/>
            <p:cNvCxnSpPr/>
            <p:nvPr/>
          </p:nvCxnSpPr>
          <p:spPr>
            <a:xfrm>
              <a:off x="3992425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3518808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3258805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2998802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3778811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群組 78"/>
          <p:cNvGrpSpPr/>
          <p:nvPr/>
        </p:nvGrpSpPr>
        <p:grpSpPr>
          <a:xfrm>
            <a:off x="2998802" y="1884663"/>
            <a:ext cx="993623" cy="3003875"/>
            <a:chOff x="2998802" y="1606870"/>
            <a:chExt cx="993623" cy="3003875"/>
          </a:xfrm>
        </p:grpSpPr>
        <p:cxnSp>
          <p:nvCxnSpPr>
            <p:cNvPr id="80" name="直線接點 79"/>
            <p:cNvCxnSpPr/>
            <p:nvPr/>
          </p:nvCxnSpPr>
          <p:spPr>
            <a:xfrm>
              <a:off x="3992425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3518808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3258805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2998802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3778811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矩形 84"/>
          <p:cNvSpPr/>
          <p:nvPr/>
        </p:nvSpPr>
        <p:spPr>
          <a:xfrm>
            <a:off x="6017484" y="4492563"/>
            <a:ext cx="213349" cy="574177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7971734" y="3883390"/>
            <a:ext cx="213349" cy="574177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8697632" y="3865690"/>
            <a:ext cx="213349" cy="57417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44408" y="3130255"/>
                <a:ext cx="1063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3130255"/>
                <a:ext cx="1063414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8273937" y="3869877"/>
                <a:ext cx="1063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37" y="3869877"/>
                <a:ext cx="1063414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144262" y="5652000"/>
                <a:ext cx="7077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𝟎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  →  </m:t>
                      </m:r>
                      <m:sSup>
                        <m:sSupPr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altLang="zh-TW" sz="2400" b="1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altLang="zh-TW" sz="2400" b="1" i="1" dirty="0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𝑭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US" altLang="zh-TW" sz="2400" b="1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2" y="5652000"/>
                <a:ext cx="7077960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144262" y="6084000"/>
                <a:ext cx="70740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𝟏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  →  </m:t>
                      </m:r>
                      <m:sSup>
                        <m:sSupPr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altLang="zh-TW" sz="2400" b="1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altLang="zh-TW" sz="2400" b="1" i="1" dirty="0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TW" sz="24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2400" b="1" i="1" dirty="0" smtClean="0">
                          <a:latin typeface="Cambria Math"/>
                        </a:rPr>
                        <m:t>𝑭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US" altLang="zh-TW" sz="2400" b="1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2" y="6084000"/>
                <a:ext cx="7074058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1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Second Defect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8912" y="1977511"/>
            <a:ext cx="216024" cy="3295031"/>
          </a:xfrm>
          <a:prstGeom prst="rect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800782" y="2113057"/>
            <a:ext cx="978029" cy="1457681"/>
          </a:xfrm>
          <a:prstGeom prst="rect">
            <a:avLst/>
          </a:prstGeom>
          <a:solidFill>
            <a:srgbClr val="DD5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014265" y="2113057"/>
            <a:ext cx="979130" cy="1457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00782" y="3659251"/>
            <a:ext cx="978029" cy="1457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014265" y="3659251"/>
            <a:ext cx="979130" cy="1457681"/>
          </a:xfrm>
          <a:prstGeom prst="rect">
            <a:avLst/>
          </a:prstGeom>
          <a:solidFill>
            <a:srgbClr val="D98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71800" y="3860264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860264"/>
                <a:ext cx="1008115" cy="10772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959921" y="2303288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21" y="2303288"/>
                <a:ext cx="1008115" cy="10772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71800" y="2303288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03288"/>
                <a:ext cx="1008115" cy="10772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959921" y="3849482"/>
                <a:ext cx="10081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400" b="1" i="1" dirty="0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zh-TW" altLang="en-US" sz="6400" b="1" i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21" y="3849482"/>
                <a:ext cx="1008115" cy="10772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44955" y="4948252"/>
                <a:ext cx="504056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 dirty="0" smtClean="0">
                              <a:latin typeface="Cambria Math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zh-TW" altLang="en-US" sz="2400" b="1" i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55" y="4948252"/>
                <a:ext cx="504056" cy="470835"/>
              </a:xfrm>
              <a:prstGeom prst="rect">
                <a:avLst/>
              </a:prstGeom>
              <a:blipFill rotWithShape="1">
                <a:blip r:embed="rId6"/>
                <a:stretch>
                  <a:fillRect t="-6494" r="-14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5212284" y="2113056"/>
            <a:ext cx="520006" cy="3003875"/>
            <a:chOff x="2998802" y="1606870"/>
            <a:chExt cx="520006" cy="3003875"/>
          </a:xfrm>
        </p:grpSpPr>
        <p:cxnSp>
          <p:nvCxnSpPr>
            <p:cNvPr id="18" name="直線接點 17"/>
            <p:cNvCxnSpPr/>
            <p:nvPr/>
          </p:nvCxnSpPr>
          <p:spPr>
            <a:xfrm>
              <a:off x="3518808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258805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98802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2998802" y="2113057"/>
            <a:ext cx="520006" cy="3003875"/>
            <a:chOff x="2998802" y="1606870"/>
            <a:chExt cx="520006" cy="3003875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3518808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3258805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998802" y="1606870"/>
              <a:ext cx="0" cy="30038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7314515" y="2113057"/>
            <a:ext cx="425026" cy="1457681"/>
          </a:xfrm>
          <a:prstGeom prst="rect">
            <a:avLst/>
          </a:prstGeom>
          <a:solidFill>
            <a:srgbClr val="DD5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314515" y="3647018"/>
            <a:ext cx="425026" cy="1457681"/>
          </a:xfrm>
          <a:prstGeom prst="rect">
            <a:avLst/>
          </a:prstGeom>
          <a:solidFill>
            <a:srgbClr val="D98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314515" y="2113057"/>
            <a:ext cx="425026" cy="300387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>
            <a:off x="7527028" y="2113057"/>
            <a:ext cx="0" cy="3003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112071" y="3042823"/>
            <a:ext cx="747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400" dirty="0" smtClean="0"/>
              <a:t>+</a:t>
            </a:r>
            <a:endParaRPr lang="zh-TW" altLang="en-US" sz="6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16327" y="3042823"/>
            <a:ext cx="747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400" dirty="0" smtClean="0"/>
              <a:t>+</a:t>
            </a:r>
            <a:endParaRPr lang="zh-TW" altLang="en-US" sz="6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07815" y="3045725"/>
            <a:ext cx="747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400" dirty="0" smtClean="0"/>
              <a:t>=</a:t>
            </a:r>
            <a:endParaRPr lang="zh-TW" altLang="en-US" sz="6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36864" y="5695579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1" i="1" dirty="0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zh-TW" altLang="en-US" sz="3600" b="1" i="1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4" y="5695579"/>
                <a:ext cx="108012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/>
          <p:cNvGrpSpPr/>
          <p:nvPr/>
        </p:nvGrpSpPr>
        <p:grpSpPr>
          <a:xfrm>
            <a:off x="2079601" y="5347079"/>
            <a:ext cx="2420391" cy="1207298"/>
            <a:chOff x="2251498" y="4941168"/>
            <a:chExt cx="2420391" cy="1207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2251498" y="5230941"/>
                  <a:ext cx="242039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000" b="1" i="1" dirty="0" smtClean="0">
                            <a:latin typeface="Cambria Math"/>
                          </a:rPr>
                          <m:t>𝑽</m:t>
                        </m:r>
                        <m:r>
                          <a:rPr lang="en-US" altLang="zh-TW" sz="3000" b="1" i="1" dirty="0" smtClean="0">
                            <a:latin typeface="Cambria Math"/>
                          </a:rPr>
                          <m:t>∩{     }</m:t>
                        </m:r>
                      </m:oMath>
                    </m:oMathPara>
                  </a14:m>
                  <a:endParaRPr lang="zh-TW" altLang="en-US" sz="30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498" y="5230941"/>
                  <a:ext cx="2420391" cy="5539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/>
            <p:cNvSpPr/>
            <p:nvPr/>
          </p:nvSpPr>
          <p:spPr>
            <a:xfrm>
              <a:off x="3641123" y="4941168"/>
              <a:ext cx="244769" cy="582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41123" y="5553214"/>
              <a:ext cx="244769" cy="5952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3268483" y="5589240"/>
                  <a:ext cx="1035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dirty="0" smtClean="0"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83" y="5589240"/>
                  <a:ext cx="103504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3275856" y="4983559"/>
                  <a:ext cx="1035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4983559"/>
                  <a:ext cx="103504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圓角矩形 47"/>
          <p:cNvSpPr/>
          <p:nvPr/>
        </p:nvSpPr>
        <p:spPr>
          <a:xfrm>
            <a:off x="2591780" y="1977511"/>
            <a:ext cx="1368151" cy="3275945"/>
          </a:xfrm>
          <a:prstGeom prst="roundRect">
            <a:avLst/>
          </a:prstGeom>
          <a:noFill/>
          <a:ln w="57150">
            <a:solidFill>
              <a:srgbClr val="DD5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4819754" y="1977511"/>
            <a:ext cx="1368151" cy="3275945"/>
          </a:xfrm>
          <a:prstGeom prst="roundRect">
            <a:avLst/>
          </a:prstGeom>
          <a:noFill/>
          <a:ln w="57150">
            <a:solidFill>
              <a:srgbClr val="D98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7079033" y="1977511"/>
            <a:ext cx="895990" cy="3275945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11559" y="1787545"/>
            <a:ext cx="837451" cy="3718945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4283968" y="5347079"/>
            <a:ext cx="2420391" cy="1231701"/>
            <a:chOff x="2251498" y="4899927"/>
            <a:chExt cx="2420391" cy="1231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2251498" y="5230941"/>
                  <a:ext cx="242039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000" b="1" i="1" dirty="0" smtClean="0">
                            <a:latin typeface="Cambria Math"/>
                          </a:rPr>
                          <m:t>𝑽</m:t>
                        </m:r>
                        <m:r>
                          <a:rPr lang="en-US" altLang="zh-TW" sz="3000" b="1" i="1" dirty="0" smtClean="0">
                            <a:latin typeface="Cambria Math"/>
                          </a:rPr>
                          <m:t>∩{     }</m:t>
                        </m:r>
                      </m:oMath>
                    </m:oMathPara>
                  </a14:m>
                  <a:endParaRPr lang="zh-TW" altLang="en-US" sz="30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498" y="5230941"/>
                  <a:ext cx="2420391" cy="55399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3652719" y="5549332"/>
              <a:ext cx="244769" cy="582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671939" y="4899927"/>
              <a:ext cx="244769" cy="5952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3299299" y="4935953"/>
                  <a:ext cx="1035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dirty="0" smtClean="0"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299" y="4935953"/>
                  <a:ext cx="1035040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3287452" y="5591723"/>
                  <a:ext cx="1035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452" y="5591723"/>
                  <a:ext cx="103504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群組 66"/>
          <p:cNvGrpSpPr/>
          <p:nvPr/>
        </p:nvGrpSpPr>
        <p:grpSpPr>
          <a:xfrm>
            <a:off x="6472089" y="5707119"/>
            <a:ext cx="2420391" cy="553998"/>
            <a:chOff x="6472089" y="5157192"/>
            <a:chExt cx="2420391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472089" y="5157192"/>
                  <a:ext cx="242039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000" b="1" i="1" dirty="0" smtClean="0">
                            <a:latin typeface="Cambria Math"/>
                          </a:rPr>
                          <m:t>𝑽</m:t>
                        </m:r>
                        <m:r>
                          <a:rPr lang="en-US" altLang="zh-TW" sz="3000" b="1" i="1" dirty="0" smtClean="0">
                            <a:latin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TW" sz="3000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3000" b="1" i="1" dirty="0" smtClean="0">
                                <a:latin typeface="Cambria Math"/>
                              </a:rPr>
                              <m:t>    </m:t>
                            </m:r>
                          </m:e>
                          <m:sup>
                            <m:r>
                              <a:rPr lang="en-US" altLang="zh-TW" sz="3000" b="1" i="1" dirty="0" smtClean="0">
                                <a:latin typeface="Cambria Math"/>
                              </a:rPr>
                              <m:t>⊥</m:t>
                            </m:r>
                          </m:sup>
                        </m:sSup>
                        <m:r>
                          <a:rPr lang="en-US" altLang="zh-TW" sz="3000" b="1" i="1" dirty="0" smtClean="0">
                            <a:latin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TW" sz="3000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3000" b="1" i="1" dirty="0" smtClean="0">
                                <a:latin typeface="Cambria Math"/>
                              </a:rPr>
                              <m:t>    </m:t>
                            </m:r>
                          </m:e>
                          <m:sup>
                            <m:r>
                              <a:rPr lang="en-US" altLang="zh-TW" sz="3000" b="1" i="1" dirty="0" smtClean="0">
                                <a:latin typeface="Cambria Math"/>
                              </a:rPr>
                              <m:t>⊥</m:t>
                            </m:r>
                          </m:sup>
                        </m:sSup>
                      </m:oMath>
                    </m:oMathPara>
                  </a14:m>
                  <a:endParaRPr lang="zh-TW" altLang="en-US" sz="3000" dirty="0"/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089" y="5157192"/>
                  <a:ext cx="2420391" cy="55399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圓角矩形 64"/>
            <p:cNvSpPr/>
            <p:nvPr/>
          </p:nvSpPr>
          <p:spPr>
            <a:xfrm>
              <a:off x="7383823" y="5301208"/>
              <a:ext cx="212513" cy="346080"/>
            </a:xfrm>
            <a:prstGeom prst="roundRect">
              <a:avLst/>
            </a:prstGeom>
            <a:noFill/>
            <a:ln w="57150">
              <a:solidFill>
                <a:srgbClr val="DD55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8172400" y="5301208"/>
              <a:ext cx="212513" cy="346080"/>
            </a:xfrm>
            <a:prstGeom prst="roundRect">
              <a:avLst/>
            </a:prstGeom>
            <a:noFill/>
            <a:ln w="57150">
              <a:solidFill>
                <a:srgbClr val="D98A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7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Overall Process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1844824"/>
            <a:ext cx="216024" cy="1691538"/>
          </a:xfrm>
          <a:prstGeom prst="rect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4987093" y="1741674"/>
            <a:ext cx="1033474" cy="1794396"/>
            <a:chOff x="4959921" y="1487686"/>
            <a:chExt cx="1033474" cy="1794396"/>
          </a:xfrm>
        </p:grpSpPr>
        <p:sp>
          <p:nvSpPr>
            <p:cNvPr id="9" name="矩形 8"/>
            <p:cNvSpPr/>
            <p:nvPr/>
          </p:nvSpPr>
          <p:spPr>
            <a:xfrm>
              <a:off x="5014265" y="1635139"/>
              <a:ext cx="979130" cy="7483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014265" y="2392652"/>
              <a:ext cx="979130" cy="748316"/>
            </a:xfrm>
            <a:prstGeom prst="rect">
              <a:avLst/>
            </a:prstGeom>
            <a:solidFill>
              <a:srgbClr val="D98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4959921" y="1487686"/>
                  <a:ext cx="1008115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6400" b="1" i="1" dirty="0" smtClean="0"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TW" altLang="en-US" sz="6400" b="1" i="1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921" y="1487686"/>
                  <a:ext cx="1008115" cy="107721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4959921" y="2204864"/>
                  <a:ext cx="1008115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6400" b="1" i="1" dirty="0" smtClean="0">
                            <a:latin typeface="Cambria Math"/>
                          </a:rPr>
                          <m:t>𝑵</m:t>
                        </m:r>
                      </m:oMath>
                    </m:oMathPara>
                  </a14:m>
                  <a:endParaRPr lang="zh-TW" altLang="en-US" sz="6400" b="1" i="1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921" y="2204864"/>
                  <a:ext cx="1008115" cy="107721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/>
            <p:cNvGrpSpPr/>
            <p:nvPr/>
          </p:nvGrpSpPr>
          <p:grpSpPr>
            <a:xfrm>
              <a:off x="5212284" y="1635138"/>
              <a:ext cx="520006" cy="1542070"/>
              <a:chOff x="2998802" y="1606870"/>
              <a:chExt cx="520006" cy="3003875"/>
            </a:xfrm>
          </p:grpSpPr>
          <p:cxnSp>
            <p:nvCxnSpPr>
              <p:cNvPr id="18" name="直線接點 17"/>
              <p:cNvCxnSpPr/>
              <p:nvPr/>
            </p:nvCxnSpPr>
            <p:spPr>
              <a:xfrm>
                <a:off x="3518808" y="1606870"/>
                <a:ext cx="0" cy="300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3258805" y="1606870"/>
                <a:ext cx="0" cy="300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2998802" y="1606870"/>
                <a:ext cx="0" cy="300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群組 34"/>
          <p:cNvGrpSpPr/>
          <p:nvPr/>
        </p:nvGrpSpPr>
        <p:grpSpPr>
          <a:xfrm>
            <a:off x="2785738" y="1741674"/>
            <a:ext cx="1008115" cy="1797298"/>
            <a:chOff x="2771800" y="1487686"/>
            <a:chExt cx="1008115" cy="1797298"/>
          </a:xfrm>
        </p:grpSpPr>
        <p:sp>
          <p:nvSpPr>
            <p:cNvPr id="8" name="矩形 7"/>
            <p:cNvSpPr/>
            <p:nvPr/>
          </p:nvSpPr>
          <p:spPr>
            <a:xfrm>
              <a:off x="2800782" y="1638041"/>
              <a:ext cx="978029" cy="748316"/>
            </a:xfrm>
            <a:prstGeom prst="rect">
              <a:avLst/>
            </a:prstGeom>
            <a:solidFill>
              <a:srgbClr val="DD5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01886" y="2386357"/>
              <a:ext cx="978029" cy="7483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2771800" y="2207766"/>
                  <a:ext cx="1008115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6400" b="1" i="1" dirty="0" smtClean="0"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TW" altLang="en-US" sz="6400" b="1" i="1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2207766"/>
                  <a:ext cx="1008115" cy="10772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2771800" y="1487686"/>
                  <a:ext cx="1008115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6400" b="1" i="1" dirty="0" smtClean="0"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zh-TW" altLang="en-US" sz="6400" b="1" i="1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1487686"/>
                  <a:ext cx="1008115" cy="10772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群組 20"/>
            <p:cNvGrpSpPr/>
            <p:nvPr/>
          </p:nvGrpSpPr>
          <p:grpSpPr>
            <a:xfrm>
              <a:off x="2998802" y="1631702"/>
              <a:ext cx="520006" cy="1542070"/>
              <a:chOff x="2998802" y="1606870"/>
              <a:chExt cx="520006" cy="3003875"/>
            </a:xfrm>
          </p:grpSpPr>
          <p:cxnSp>
            <p:nvCxnSpPr>
              <p:cNvPr id="22" name="直線接點 21"/>
              <p:cNvCxnSpPr/>
              <p:nvPr/>
            </p:nvCxnSpPr>
            <p:spPr>
              <a:xfrm>
                <a:off x="3518808" y="1606870"/>
                <a:ext cx="0" cy="300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3258805" y="1606870"/>
                <a:ext cx="0" cy="300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2998802" y="1606870"/>
                <a:ext cx="0" cy="30038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群組 38"/>
          <p:cNvGrpSpPr/>
          <p:nvPr/>
        </p:nvGrpSpPr>
        <p:grpSpPr>
          <a:xfrm>
            <a:off x="7301727" y="1929741"/>
            <a:ext cx="425026" cy="1638612"/>
            <a:chOff x="7314515" y="1635139"/>
            <a:chExt cx="425026" cy="1638612"/>
          </a:xfrm>
        </p:grpSpPr>
        <p:sp>
          <p:nvSpPr>
            <p:cNvPr id="25" name="矩形 24"/>
            <p:cNvSpPr/>
            <p:nvPr/>
          </p:nvSpPr>
          <p:spPr>
            <a:xfrm>
              <a:off x="7314515" y="1635139"/>
              <a:ext cx="425026" cy="748316"/>
            </a:xfrm>
            <a:prstGeom prst="rect">
              <a:avLst/>
            </a:prstGeom>
            <a:solidFill>
              <a:srgbClr val="DD5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314515" y="2348880"/>
              <a:ext cx="425026" cy="748316"/>
            </a:xfrm>
            <a:prstGeom prst="rect">
              <a:avLst/>
            </a:prstGeom>
            <a:solidFill>
              <a:srgbClr val="D98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314515" y="1635139"/>
              <a:ext cx="425026" cy="146205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7" idx="0"/>
            </p:cNvCxnSpPr>
            <p:nvPr/>
          </p:nvCxnSpPr>
          <p:spPr>
            <a:xfrm>
              <a:off x="7527028" y="1635139"/>
              <a:ext cx="7112" cy="16386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/>
          <p:cNvSpPr txBox="1"/>
          <p:nvPr/>
        </p:nvSpPr>
        <p:spPr>
          <a:xfrm>
            <a:off x="4112071" y="2139426"/>
            <a:ext cx="747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400" dirty="0" smtClean="0"/>
              <a:t>+</a:t>
            </a:r>
            <a:endParaRPr lang="zh-TW" altLang="en-US" sz="6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287925" y="2113041"/>
            <a:ext cx="747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400" dirty="0" smtClean="0"/>
              <a:t>+</a:t>
            </a:r>
            <a:endParaRPr lang="zh-TW" altLang="en-US" sz="6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705620" y="2142328"/>
            <a:ext cx="747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400" dirty="0" smtClean="0"/>
              <a:t>=</a:t>
            </a:r>
            <a:endParaRPr lang="zh-TW" altLang="en-US" sz="6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39552" y="3714130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1" i="1" dirty="0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zh-TW" altLang="en-US" sz="3600" b="1" i="1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14130"/>
                <a:ext cx="108012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/>
          <p:cNvGrpSpPr/>
          <p:nvPr/>
        </p:nvGrpSpPr>
        <p:grpSpPr>
          <a:xfrm>
            <a:off x="2179490" y="3568353"/>
            <a:ext cx="2420391" cy="1207298"/>
            <a:chOff x="2251498" y="4941168"/>
            <a:chExt cx="2420391" cy="1207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2251498" y="5230941"/>
                  <a:ext cx="242039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000" b="1" i="1" dirty="0" smtClean="0">
                            <a:latin typeface="Cambria Math"/>
                          </a:rPr>
                          <m:t>𝑽</m:t>
                        </m:r>
                        <m:r>
                          <a:rPr lang="en-US" altLang="zh-TW" sz="3000" b="1" i="1" dirty="0" smtClean="0">
                            <a:latin typeface="Cambria Math"/>
                          </a:rPr>
                          <m:t>∩{     }</m:t>
                        </m:r>
                      </m:oMath>
                    </m:oMathPara>
                  </a14:m>
                  <a:endParaRPr lang="zh-TW" altLang="en-US" sz="30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498" y="5230941"/>
                  <a:ext cx="2420391" cy="5539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/>
            <p:cNvSpPr/>
            <p:nvPr/>
          </p:nvSpPr>
          <p:spPr>
            <a:xfrm>
              <a:off x="3641123" y="4941168"/>
              <a:ext cx="244769" cy="582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41123" y="5553214"/>
              <a:ext cx="244769" cy="5952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3268483" y="5589240"/>
                  <a:ext cx="1035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dirty="0" smtClean="0"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83" y="5589240"/>
                  <a:ext cx="1035040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3275856" y="4983559"/>
                  <a:ext cx="1035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4983559"/>
                  <a:ext cx="103504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圓角矩形 47"/>
          <p:cNvSpPr/>
          <p:nvPr/>
        </p:nvSpPr>
        <p:spPr>
          <a:xfrm>
            <a:off x="2605718" y="1810780"/>
            <a:ext cx="1368151" cy="1681740"/>
          </a:xfrm>
          <a:prstGeom prst="roundRect">
            <a:avLst/>
          </a:prstGeom>
          <a:noFill/>
          <a:ln w="57150">
            <a:solidFill>
              <a:srgbClr val="DD5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4846926" y="1810780"/>
            <a:ext cx="1368151" cy="1681740"/>
          </a:xfrm>
          <a:prstGeom prst="roundRect">
            <a:avLst/>
          </a:prstGeom>
          <a:noFill/>
          <a:ln w="57150">
            <a:solidFill>
              <a:srgbClr val="D98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7066245" y="1825838"/>
            <a:ext cx="895990" cy="168174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755576" y="1741674"/>
            <a:ext cx="693434" cy="190915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4335710" y="3560997"/>
            <a:ext cx="2420391" cy="1231701"/>
            <a:chOff x="2251498" y="4899927"/>
            <a:chExt cx="2420391" cy="1231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2251498" y="5230941"/>
                  <a:ext cx="242039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000" b="1" i="1" dirty="0" smtClean="0">
                            <a:latin typeface="Cambria Math"/>
                          </a:rPr>
                          <m:t>𝑽</m:t>
                        </m:r>
                        <m:r>
                          <a:rPr lang="en-US" altLang="zh-TW" sz="3000" b="1" i="1" dirty="0" smtClean="0">
                            <a:latin typeface="Cambria Math"/>
                          </a:rPr>
                          <m:t>∩{     }</m:t>
                        </m:r>
                      </m:oMath>
                    </m:oMathPara>
                  </a14:m>
                  <a:endParaRPr lang="zh-TW" altLang="en-US" sz="30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498" y="5230941"/>
                  <a:ext cx="2420391" cy="55399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3652719" y="5549332"/>
              <a:ext cx="244769" cy="582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671939" y="4899927"/>
              <a:ext cx="244769" cy="5952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3299299" y="4935953"/>
                  <a:ext cx="1035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dirty="0" smtClean="0"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299" y="4935953"/>
                  <a:ext cx="1035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3287452" y="5591723"/>
                  <a:ext cx="1035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452" y="5591723"/>
                  <a:ext cx="1035040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群組 66"/>
          <p:cNvGrpSpPr/>
          <p:nvPr/>
        </p:nvGrpSpPr>
        <p:grpSpPr>
          <a:xfrm>
            <a:off x="6472089" y="3899849"/>
            <a:ext cx="2420391" cy="553998"/>
            <a:chOff x="6472089" y="5157192"/>
            <a:chExt cx="2420391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472089" y="5157192"/>
                  <a:ext cx="242039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000" b="1" i="1" dirty="0" smtClean="0">
                            <a:latin typeface="Cambria Math"/>
                          </a:rPr>
                          <m:t>𝑽</m:t>
                        </m:r>
                        <m:r>
                          <a:rPr lang="en-US" altLang="zh-TW" sz="3000" b="1" i="1" dirty="0" smtClean="0">
                            <a:latin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TW" sz="3000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3000" b="1" i="1" dirty="0" smtClean="0">
                                <a:latin typeface="Cambria Math"/>
                              </a:rPr>
                              <m:t>    </m:t>
                            </m:r>
                          </m:e>
                          <m:sup>
                            <m:r>
                              <a:rPr lang="en-US" altLang="zh-TW" sz="3000" b="1" i="1" dirty="0" smtClean="0">
                                <a:latin typeface="Cambria Math"/>
                              </a:rPr>
                              <m:t>⊥</m:t>
                            </m:r>
                          </m:sup>
                        </m:sSup>
                        <m:r>
                          <a:rPr lang="en-US" altLang="zh-TW" sz="3000" b="1" i="1" dirty="0" smtClean="0">
                            <a:latin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TW" sz="3000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3000" b="1" i="1" dirty="0" smtClean="0">
                                <a:latin typeface="Cambria Math"/>
                              </a:rPr>
                              <m:t>    </m:t>
                            </m:r>
                          </m:e>
                          <m:sup>
                            <m:r>
                              <a:rPr lang="en-US" altLang="zh-TW" sz="3000" b="1" i="1" dirty="0" smtClean="0">
                                <a:latin typeface="Cambria Math"/>
                              </a:rPr>
                              <m:t>⊥</m:t>
                            </m:r>
                          </m:sup>
                        </m:sSup>
                      </m:oMath>
                    </m:oMathPara>
                  </a14:m>
                  <a:endParaRPr lang="zh-TW" altLang="en-US" sz="3000" dirty="0"/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089" y="5157192"/>
                  <a:ext cx="2420391" cy="55399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圓角矩形 64"/>
            <p:cNvSpPr/>
            <p:nvPr/>
          </p:nvSpPr>
          <p:spPr>
            <a:xfrm>
              <a:off x="7383823" y="5301208"/>
              <a:ext cx="212513" cy="346080"/>
            </a:xfrm>
            <a:prstGeom prst="roundRect">
              <a:avLst/>
            </a:prstGeom>
            <a:noFill/>
            <a:ln w="57150">
              <a:solidFill>
                <a:srgbClr val="DD55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8172400" y="5301208"/>
              <a:ext cx="212513" cy="346080"/>
            </a:xfrm>
            <a:prstGeom prst="roundRect">
              <a:avLst/>
            </a:prstGeom>
            <a:noFill/>
            <a:ln w="57150">
              <a:solidFill>
                <a:srgbClr val="D98A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971600" y="4581128"/>
            <a:ext cx="216024" cy="1691538"/>
          </a:xfrm>
          <a:prstGeom prst="rect">
            <a:avLst/>
          </a:prstGeom>
          <a:pattFill prst="lgCheck">
            <a:fgClr>
              <a:schemeClr val="tx1">
                <a:lumMod val="95000"/>
                <a:lumOff val="5000"/>
              </a:schemeClr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5014265" y="4666044"/>
            <a:ext cx="458022" cy="1542070"/>
            <a:chOff x="5014265" y="1635138"/>
            <a:chExt cx="458022" cy="1542070"/>
          </a:xfrm>
        </p:grpSpPr>
        <p:sp>
          <p:nvSpPr>
            <p:cNvPr id="62" name="矩形 61"/>
            <p:cNvSpPr/>
            <p:nvPr/>
          </p:nvSpPr>
          <p:spPr>
            <a:xfrm>
              <a:off x="5014265" y="1635139"/>
              <a:ext cx="458022" cy="7483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014265" y="2392652"/>
              <a:ext cx="458022" cy="748316"/>
            </a:xfrm>
            <a:prstGeom prst="rect">
              <a:avLst/>
            </a:prstGeom>
            <a:solidFill>
              <a:srgbClr val="D98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直線接點 71"/>
            <p:cNvCxnSpPr/>
            <p:nvPr/>
          </p:nvCxnSpPr>
          <p:spPr>
            <a:xfrm>
              <a:off x="5212284" y="1635138"/>
              <a:ext cx="0" cy="15420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2800782" y="4662608"/>
            <a:ext cx="458023" cy="1542070"/>
            <a:chOff x="2800782" y="1631702"/>
            <a:chExt cx="458023" cy="1542070"/>
          </a:xfrm>
        </p:grpSpPr>
        <p:sp>
          <p:nvSpPr>
            <p:cNvPr id="74" name="矩形 73"/>
            <p:cNvSpPr/>
            <p:nvPr/>
          </p:nvSpPr>
          <p:spPr>
            <a:xfrm>
              <a:off x="2800782" y="1638041"/>
              <a:ext cx="458023" cy="748316"/>
            </a:xfrm>
            <a:prstGeom prst="rect">
              <a:avLst/>
            </a:prstGeom>
            <a:solidFill>
              <a:srgbClr val="DD5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801886" y="2386357"/>
              <a:ext cx="456919" cy="7483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接點 80"/>
            <p:cNvCxnSpPr/>
            <p:nvPr/>
          </p:nvCxnSpPr>
          <p:spPr>
            <a:xfrm>
              <a:off x="2998802" y="1631702"/>
              <a:ext cx="0" cy="15420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字方塊 86"/>
          <p:cNvSpPr txBox="1"/>
          <p:nvPr/>
        </p:nvSpPr>
        <p:spPr>
          <a:xfrm>
            <a:off x="3851920" y="4858464"/>
            <a:ext cx="747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400" dirty="0" smtClean="0"/>
              <a:t>+</a:t>
            </a:r>
            <a:endParaRPr lang="zh-TW" altLang="en-US" sz="6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5868144" y="4858464"/>
            <a:ext cx="747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400" dirty="0" smtClean="0"/>
              <a:t>+</a:t>
            </a:r>
            <a:endParaRPr lang="zh-TW" altLang="en-US" sz="6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1705620" y="4850242"/>
            <a:ext cx="747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400" dirty="0" smtClean="0"/>
              <a:t>=</a:t>
            </a:r>
            <a:endParaRPr lang="zh-TW" altLang="en-US" sz="6400" dirty="0"/>
          </a:p>
        </p:txBody>
      </p:sp>
      <p:sp>
        <p:nvSpPr>
          <p:cNvPr id="90" name="圓角矩形 89"/>
          <p:cNvSpPr/>
          <p:nvPr/>
        </p:nvSpPr>
        <p:spPr>
          <a:xfrm>
            <a:off x="2591781" y="4587698"/>
            <a:ext cx="877446" cy="1681740"/>
          </a:xfrm>
          <a:prstGeom prst="roundRect">
            <a:avLst/>
          </a:prstGeom>
          <a:noFill/>
          <a:ln w="57150">
            <a:solidFill>
              <a:srgbClr val="DD5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圓角矩形 90"/>
          <p:cNvSpPr/>
          <p:nvPr/>
        </p:nvSpPr>
        <p:spPr>
          <a:xfrm>
            <a:off x="4810558" y="4596209"/>
            <a:ext cx="865435" cy="1681740"/>
          </a:xfrm>
          <a:prstGeom prst="roundRect">
            <a:avLst/>
          </a:prstGeom>
          <a:noFill/>
          <a:ln w="57150">
            <a:solidFill>
              <a:srgbClr val="D98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圓角矩形 91"/>
          <p:cNvSpPr/>
          <p:nvPr/>
        </p:nvSpPr>
        <p:spPr>
          <a:xfrm>
            <a:off x="6738612" y="4587698"/>
            <a:ext cx="1502934" cy="168174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755576" y="4477978"/>
            <a:ext cx="693434" cy="190915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952742" y="4671784"/>
            <a:ext cx="1035182" cy="1542070"/>
            <a:chOff x="6777178" y="4351626"/>
            <a:chExt cx="1035182" cy="1542070"/>
          </a:xfrm>
        </p:grpSpPr>
        <p:sp>
          <p:nvSpPr>
            <p:cNvPr id="83" name="矩形 82"/>
            <p:cNvSpPr/>
            <p:nvPr/>
          </p:nvSpPr>
          <p:spPr>
            <a:xfrm>
              <a:off x="6777178" y="4371443"/>
              <a:ext cx="1035182" cy="748316"/>
            </a:xfrm>
            <a:prstGeom prst="rect">
              <a:avLst/>
            </a:prstGeom>
            <a:solidFill>
              <a:srgbClr val="DD5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6777178" y="5085184"/>
              <a:ext cx="1035182" cy="748316"/>
            </a:xfrm>
            <a:prstGeom prst="rect">
              <a:avLst/>
            </a:prstGeom>
            <a:solidFill>
              <a:srgbClr val="D98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777178" y="4371443"/>
              <a:ext cx="1035182" cy="146205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" name="直線接點 102"/>
            <p:cNvCxnSpPr/>
            <p:nvPr/>
          </p:nvCxnSpPr>
          <p:spPr>
            <a:xfrm>
              <a:off x="7551384" y="4351626"/>
              <a:ext cx="0" cy="15420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7291381" y="4351626"/>
              <a:ext cx="0" cy="15420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7031378" y="4351626"/>
              <a:ext cx="0" cy="15420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橢圓 40"/>
          <p:cNvSpPr/>
          <p:nvPr/>
        </p:nvSpPr>
        <p:spPr>
          <a:xfrm>
            <a:off x="6631037" y="4515690"/>
            <a:ext cx="1343985" cy="10368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7092280" y="1779386"/>
            <a:ext cx="895990" cy="10368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6621346" y="5238672"/>
            <a:ext cx="1343985" cy="10368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7082589" y="2502368"/>
            <a:ext cx="895990" cy="10368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73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2" grpId="0"/>
      <p:bldP spid="48" grpId="0" animBg="1"/>
      <p:bldP spid="49" grpId="0" animBg="1"/>
      <p:bldP spid="50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41" grpId="0" animBg="1"/>
      <p:bldP spid="41" grpId="1" animBg="1"/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Once server collect enough documents and queries to build the whole vector spaces, it can attack!</a:t>
                </a:r>
              </a:p>
              <a:p>
                <a:endParaRPr lang="en-US" altLang="zh-TW" sz="2800" dirty="0" smtClean="0"/>
              </a:p>
              <a:p>
                <a:r>
                  <a:rPr lang="en-US" altLang="zh-TW" sz="2800" dirty="0" smtClean="0"/>
                  <a:t>Usually only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/>
                      </a:rPr>
                      <m:t>2</m:t>
                    </m:r>
                    <m:r>
                      <a:rPr lang="en-US" altLang="zh-TW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2800" dirty="0" smtClean="0"/>
                  <a:t> documents and queries are needed.</a:t>
                </a:r>
              </a:p>
              <a:p>
                <a:endParaRPr lang="en-US" altLang="zh-TW" sz="2800" dirty="0" smtClean="0"/>
              </a:p>
              <a:p>
                <a:r>
                  <a:rPr lang="en-US" altLang="zh-TW" sz="2800" dirty="0" smtClean="0"/>
                  <a:t>MRSE_II increases a little attack limitation, but pay a lot to query efficiency.</a:t>
                </a: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3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3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Intuitive method</a:t>
            </a:r>
          </a:p>
          <a:p>
            <a:pPr lvl="1"/>
            <a:r>
              <a:rPr lang="en-US" altLang="zh-TW" sz="2400" dirty="0" smtClean="0"/>
              <a:t>Why is it not safe?</a:t>
            </a:r>
          </a:p>
          <a:p>
            <a:pPr lvl="1"/>
            <a:r>
              <a:rPr lang="en-US" altLang="zh-TW" sz="2400" dirty="0" smtClean="0"/>
              <a:t>What else can we do?</a:t>
            </a:r>
          </a:p>
          <a:p>
            <a:r>
              <a:rPr lang="en-US" altLang="zh-TW" dirty="0" smtClean="0"/>
              <a:t>Introduction to MRSE</a:t>
            </a:r>
          </a:p>
          <a:p>
            <a:r>
              <a:rPr lang="en-US" altLang="zh-TW" dirty="0" smtClean="0"/>
              <a:t>Attack upon MRSE</a:t>
            </a:r>
          </a:p>
          <a:p>
            <a:pPr lvl="1"/>
            <a:r>
              <a:rPr lang="en-US" altLang="zh-TW" sz="2400" dirty="0" smtClean="0"/>
              <a:t>Purpose</a:t>
            </a:r>
          </a:p>
          <a:p>
            <a:pPr lvl="1"/>
            <a:r>
              <a:rPr lang="en-US" altLang="zh-TW" sz="2400" dirty="0" smtClean="0"/>
              <a:t>Method</a:t>
            </a:r>
          </a:p>
          <a:p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Conclusion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3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7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We prove that the intuition method will be attacked if there are enough encrypted documents.</a:t>
                </a:r>
              </a:p>
              <a:p>
                <a:endParaRPr lang="en-US" altLang="zh-TW" sz="2800" dirty="0" smtClean="0"/>
              </a:p>
              <a:p>
                <a:r>
                  <a:rPr lang="en-US" altLang="zh-TW" sz="2800" dirty="0" smtClean="0"/>
                  <a:t>We prove that the MRSE method is still not safe once we have enough encrypted documents and queries.</a:t>
                </a:r>
              </a:p>
              <a:p>
                <a:endParaRPr lang="en-US" altLang="zh-TW" sz="2800" dirty="0" smtClean="0"/>
              </a:p>
              <a:p>
                <a:r>
                  <a:rPr lang="en-US" altLang="zh-TW" sz="2800" dirty="0" smtClean="0"/>
                  <a:t>One possible solution is to hide the number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TW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TW" sz="2800" dirty="0" smtClean="0"/>
                  <a:t> bits in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TW" sz="2800" dirty="0" smtClean="0"/>
                  <a:t>, or just put the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𝑀</m:t>
                    </m:r>
                    <m:r>
                      <a:rPr lang="en-US" altLang="zh-TW" sz="2800" b="0" i="1" smtClean="0">
                        <a:latin typeface="Cambria Math"/>
                      </a:rPr>
                      <m:t>, </m:t>
                    </m:r>
                    <m:r>
                      <a:rPr lang="en-US" altLang="zh-TW" sz="2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TW" sz="2800" dirty="0" smtClean="0"/>
                  <a:t> matrix into one.</a:t>
                </a: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Intuitive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9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Intuitive method</a:t>
            </a:r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zh-TW" sz="2800" dirty="0" smtClean="0"/>
                  <a:t>Notations we used are as following: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</a:rPr>
                      <m:t>𝑚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plain documents,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𝐹</m:t>
                    </m:r>
                    <m:r>
                      <a:rPr lang="en-US" altLang="zh-TW" sz="24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TW" sz="240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sz="2400" dirty="0"/>
                  <a:t> encrypted documents,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zh-TW" sz="2400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dirty="0">
                            <a:latin typeface="Cambria Math"/>
                          </a:rPr>
                          <m:t>,…</m:t>
                        </m:r>
                        <m:r>
                          <a:rPr lang="en-US" altLang="zh-TW" sz="2400" b="0" i="0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TW" sz="2400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/>
                  <a:t> plain queries,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</a:rPr>
                      <m:t>𝑄</m:t>
                    </m:r>
                    <m:r>
                      <a:rPr lang="en-US" altLang="zh-TW" sz="24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/>
                  <a:t> encrypted queries,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altLang="zh-TW" sz="2400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dirty="0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dirty="0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 dirty="0">
                            <a:latin typeface="Cambria Math"/>
                          </a:rPr>
                          <m:t>,…</m:t>
                        </m:r>
                        <m:r>
                          <a:rPr lang="en-US" altLang="zh-TW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dirty="0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 smtClean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i="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mbria Math"/>
                  </a:rPr>
                  <a:t>have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2400" dirty="0"/>
                  <a:t> entries, which is the space of keyword</a:t>
                </a:r>
                <a:r>
                  <a:rPr lang="en-US" altLang="zh-TW" sz="2400" dirty="0" smtClean="0"/>
                  <a:t>.</a:t>
                </a:r>
              </a:p>
              <a:p>
                <a:pPr lvl="1" algn="just"/>
                <a:endParaRPr lang="en-US" altLang="zh-TW" sz="2400" dirty="0" smtClean="0"/>
              </a:p>
              <a:p>
                <a:pPr algn="just"/>
                <a:r>
                  <a:rPr lang="en-US" altLang="zh-TW" sz="2800" dirty="0" smtClean="0"/>
                  <a:t>Client holds a secret matrix,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TW" sz="2800" dirty="0" smtClean="0"/>
                  <a:t>.</a:t>
                </a:r>
                <a:endParaRPr lang="en-US" altLang="zh-TW" sz="2800" dirty="0"/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dirty="0">
                        <a:latin typeface="Cambria Math"/>
                      </a:rPr>
                      <m:t>R</m:t>
                    </m:r>
                  </m:oMath>
                </a14:m>
                <a:r>
                  <a:rPr lang="en-US" altLang="zh-TW" sz="2400" dirty="0"/>
                  <a:t> is a secret matrix of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</a:rPr>
                      <m:t>𝑘</m:t>
                    </m:r>
                    <m:r>
                      <a:rPr lang="en-US" altLang="zh-TW" sz="2400">
                        <a:latin typeface="Cambria Math"/>
                      </a:rPr>
                      <m:t>×</m:t>
                    </m:r>
                    <m:r>
                      <a:rPr lang="en-US" altLang="zh-TW" sz="2400">
                        <a:latin typeface="Cambria Math"/>
                      </a:rPr>
                      <m:t>𝑘</m:t>
                    </m:r>
                    <m:r>
                      <a:rPr lang="en-US" altLang="zh-TW" sz="240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/>
                  <a:t>that client has.</a:t>
                </a:r>
              </a:p>
              <a:p>
                <a:pPr algn="just"/>
                <a:endParaRPr lang="en-US" altLang="zh-TW" sz="2400" dirty="0" smtClean="0"/>
              </a:p>
              <a:p>
                <a:pPr lvl="1" algn="just"/>
                <a:endParaRPr lang="en-US" altLang="zh-TW" sz="2000" dirty="0"/>
              </a:p>
              <a:p>
                <a:pPr lvl="1" algn="just"/>
                <a:endParaRPr lang="en-US" altLang="zh-TW" sz="20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Intuitive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Encryption: (at the client side)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4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b="0" dirty="0" smtClean="0"/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Searching: (at the server side)</a:t>
                </a:r>
              </a:p>
              <a:p>
                <a:pPr lvl="1"/>
                <a:r>
                  <a:rPr lang="en-US" altLang="zh-TW" sz="2400" dirty="0" smtClean="0"/>
                  <a:t>Calculate the similarity for all possible pairs 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 with cosine function, and rank the results.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𝑅𝑒𝑠</m:t>
                    </m:r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𝑅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Intuitive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Why is it not safe?</a:t>
                </a:r>
              </a:p>
              <a:p>
                <a:pPr lvl="1"/>
                <a:r>
                  <a:rPr lang="en-US" altLang="zh-TW" sz="2400" dirty="0" smtClean="0"/>
                  <a:t>If we have many encrypted documents, for exampled,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𝑘</m:t>
                    </m:r>
                    <m:r>
                      <a:rPr lang="en-US" altLang="zh-TW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of them, then we can perform attacks upon them!</a:t>
                </a:r>
              </a:p>
              <a:p>
                <a:pPr lvl="1"/>
                <a:endParaRPr lang="en-US" altLang="zh-TW" sz="2400" dirty="0" smtClean="0"/>
              </a:p>
              <a:p>
                <a:pPr lvl="1"/>
                <a:r>
                  <a:rPr lang="en-US" altLang="zh-TW" sz="2400" dirty="0" smtClean="0"/>
                  <a:t>Let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altLang="zh-TW" sz="2400" b="0" i="1" dirty="0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altLang="zh-TW" sz="24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dirty="0">
                            <a:latin typeface="Cambria Math"/>
                          </a:rPr>
                          <m:t>,…</m:t>
                        </m:r>
                        <m:r>
                          <a:rPr lang="en-US" altLang="zh-TW" sz="2400" b="0" i="0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 smtClean="0"/>
                  <a:t>. It is obvious that some of the encrypted documents will have dependency. We just call them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𝑑𝑒𝑝</m:t>
                        </m:r>
                      </m:sub>
                      <m:sup/>
                    </m:sSubSup>
                    <m:r>
                      <a:rPr lang="en-US" altLang="zh-TW" sz="24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dirty="0">
                            <a:latin typeface="Cambria Math"/>
                          </a:rPr>
                          <m:t>,…</m:t>
                        </m:r>
                        <m:r>
                          <a:rPr lang="en-US" altLang="zh-TW" sz="2400" b="0" i="0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 lvl="1"/>
                <a:endParaRPr lang="en-US" altLang="zh-TW" sz="2400" dirty="0" smtClean="0"/>
              </a:p>
              <a:p>
                <a:pPr lvl="1"/>
                <a:r>
                  <a:rPr lang="en-US" altLang="zh-TW" sz="2400" dirty="0" smtClean="0"/>
                  <a:t>Since the secret matrix is invertible,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𝑑𝑒𝑝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4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/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𝑑𝑒𝑝</m:t>
                        </m:r>
                      </m:sub>
                      <m:sup/>
                    </m:sSubSup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will have the same dependency.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Intuitive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What else can we do?</a:t>
                </a:r>
              </a:p>
              <a:p>
                <a:pPr lvl="1"/>
                <a:r>
                  <a:rPr lang="en-US" altLang="zh-TW" sz="2400" dirty="0" smtClean="0"/>
                  <a:t>There are exactly one matrix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can decrypt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correctly. For any matrix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2400" dirty="0" smtClean="0"/>
                  <a:t>, we can still decrypt the data, but not examine their correctness.</a:t>
                </a:r>
              </a:p>
              <a:p>
                <a:pPr lvl="1"/>
                <a:endParaRPr lang="en-US" altLang="zh-TW" sz="2400" dirty="0" smtClean="0"/>
              </a:p>
              <a:p>
                <a:pPr lvl="1"/>
                <a:r>
                  <a:rPr lang="en-US" altLang="zh-TW" sz="2400" dirty="0" smtClean="0"/>
                  <a:t>That is to say, if doing any linear operation upon the plain documents and queries, we can always perform the corresponding manipulations on the matrix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2400" dirty="0" smtClean="0"/>
                  <a:t>, and get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1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MRSE_I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6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MRSE_I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Notations used here is similar to intuition method.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TW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plain documents,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𝐹</m:t>
                    </m:r>
                    <m:r>
                      <a:rPr lang="en-US" altLang="zh-TW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TW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dirty="0"/>
                  <a:t> encrypted documents,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zh-TW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dirty="0">
                            <a:latin typeface="Cambria Math"/>
                          </a:rPr>
                          <m:t>,…</m:t>
                        </m:r>
                        <m:r>
                          <a:rPr lang="en-US" altLang="zh-TW" b="0" i="0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dirty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TW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plain queries,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𝑄</m:t>
                    </m:r>
                    <m:r>
                      <a:rPr lang="en-US" altLang="zh-TW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encrypted queries,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altLang="zh-TW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/>
                          </a:rPr>
                          <m:t>,…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have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dirty="0" smtClean="0"/>
                  <a:t> entries;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dirty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have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dirty="0" smtClean="0"/>
                  <a:t> entries.</a:t>
                </a:r>
              </a:p>
              <a:p>
                <a:pPr lvl="1" algn="just"/>
                <a:endParaRPr lang="en-US" altLang="zh-TW" dirty="0" smtClean="0"/>
              </a:p>
              <a:p>
                <a:r>
                  <a:rPr lang="en-US" altLang="zh-TW" dirty="0" smtClean="0"/>
                  <a:t>Client holds three secret items,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dirty="0" smtClean="0"/>
                  <a:t> dimension vector filled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×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matrix, used to encrypted documents.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×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matrix, used to encrypted queries.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561</TotalTime>
  <Words>1180</Words>
  <Application>Microsoft Office PowerPoint</Application>
  <PresentationFormat>如螢幕大小 (4:3)</PresentationFormat>
  <Paragraphs>164</Paragraphs>
  <Slides>21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中庸</vt:lpstr>
      <vt:lpstr>Multi-media Security An attack of MRSE</vt:lpstr>
      <vt:lpstr>Outline</vt:lpstr>
      <vt:lpstr>Intuitive method</vt:lpstr>
      <vt:lpstr>Intuitive method</vt:lpstr>
      <vt:lpstr>Intuitive method</vt:lpstr>
      <vt:lpstr>Intuitive method</vt:lpstr>
      <vt:lpstr>Intuitive method</vt:lpstr>
      <vt:lpstr>Introduction to MRSE_I</vt:lpstr>
      <vt:lpstr>Introduction to MRSE_I</vt:lpstr>
      <vt:lpstr>Introduction to MRSE_I</vt:lpstr>
      <vt:lpstr>Introduction to MRSE_I</vt:lpstr>
      <vt:lpstr>Attack upon MRSE_I</vt:lpstr>
      <vt:lpstr>What can we do?</vt:lpstr>
      <vt:lpstr>First Defect</vt:lpstr>
      <vt:lpstr>First Defect</vt:lpstr>
      <vt:lpstr>PowerPoint 簡報</vt:lpstr>
      <vt:lpstr>PowerPoint 簡報</vt:lpstr>
      <vt:lpstr>Analysis</vt:lpstr>
      <vt:lpstr>Demo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Multi-media Security</dc:title>
  <dc:creator>user</dc:creator>
  <cp:lastModifiedBy>user</cp:lastModifiedBy>
  <cp:revision>269</cp:revision>
  <dcterms:created xsi:type="dcterms:W3CDTF">2014-01-02T05:27:48Z</dcterms:created>
  <dcterms:modified xsi:type="dcterms:W3CDTF">2014-01-03T07:11:50Z</dcterms:modified>
</cp:coreProperties>
</file>