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73" r:id="rId8"/>
    <p:sldId id="272" r:id="rId9"/>
    <p:sldId id="260" r:id="rId10"/>
    <p:sldId id="261" r:id="rId11"/>
    <p:sldId id="274" r:id="rId12"/>
    <p:sldId id="275" r:id="rId13"/>
    <p:sldId id="263" r:id="rId14"/>
    <p:sldId id="276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53164-C709-BB9F-A636-5CA01310D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E149D9-45A4-7B4E-2268-6EA8EA83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DADCC-22DA-70CE-E0D6-4A324E75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1E357-D2A4-0B1A-07AB-24E4EAA7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A0A9E1-659F-A99F-9B24-D6FFF519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90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DB206-B278-B8ED-3007-6F2FED5D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C24E59-5770-A144-4B05-B87F8D46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AE41A-9AC2-5CAF-36DA-AB5A4F74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EA864-A8E0-4BF5-346E-EA4146BE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D7C37-21AA-105E-1D1B-3FD104C9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24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FD285A-3D7F-1D2D-9EC1-C14C935DF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50944D-E8E1-1396-3483-2C18D6131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7ABFA-5C7C-3644-50E3-0297EF0F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D9B30-F62B-6D87-FED1-5A896C5F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3640EA-A3F6-8F31-223E-E87D5E66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0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8FFB2-7EBC-0925-16F2-57886BF9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9AB35B-D166-D732-D465-EFE73E96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DD2AF-5B6C-0362-90C1-6108AD52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8067B-C4FB-B755-971F-AE643F3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20B848-0421-983A-F6D4-252CE94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83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0C075-6A65-2679-DCEF-72352720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65213E-9643-51A5-89DB-FD761067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D2A2B-043B-C66F-3EE8-55B245F3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C6BC5-7B26-ACE1-E455-3E649C94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A8E1AD-068A-AB59-39A0-B7559782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7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A9C9E-9CBA-302F-3645-4BE466EC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23336C-B9E7-07C7-769E-E5B24EA16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C49F74-1626-7F4C-A5DB-6A3C23D69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FEDA23-B9A3-5596-6A04-0D5D2E47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5CF00-0609-159A-F20A-C94281DD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0F1979-E2E6-5CF9-B494-ECBAFC5A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8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E6A040-D297-34AD-4787-6B7977ED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DE9598-1B38-6134-089B-187A37BA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6E6748-76B4-5C8B-A775-23CFCE87A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1D4AF7-47AC-5013-E41B-EE49A1D40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0D3A36-8200-562F-1FAD-B727B98E3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3B746E-53BE-42CA-0A46-13C827E4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87603-1574-03DC-BCE3-2A18A16D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617975-C230-A058-46F9-1222E2D0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74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E6F733-4539-88D9-74F7-928E9B87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891EF1-E3CC-C1AC-2B3B-F6188EC9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709C80-0C71-9E66-AF02-4452FA10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08B45E-BAEB-4125-C853-86FB5F1E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7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C04529-CA15-04DC-9C92-3FCFD632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534D77-E701-9BE4-272E-57669B1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172832-ECFA-05F6-C0C9-162F33A1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5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D8C7C-0C62-E6E9-5655-CBB113ED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F0E1B4-9597-802F-2234-C8618DBD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5D9E77-3017-756C-E908-D7010765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F59095-A920-7DE7-ED91-5EA1D40F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55ECD-A68D-3E13-FD0D-AEA4C13A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5F7A6-4987-70F6-0726-1BDACD20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99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F26D6-1E82-54A4-3789-610E1B45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EB95BC-632B-9A33-ACD2-68A33771A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52BE74-ACC5-72D0-EA2A-FC392A77D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11AD54-8F1A-85CC-0EDE-30E83804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4DD4B3-8DAC-9620-33C7-95CF1FBB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78E9CA-E406-165B-AA79-A63EE7FB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0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391AED-2E1F-0924-C81D-6915A1D6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F14D75-4BA2-84F8-D5D7-B4BC0525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EFB6DA-407F-9EF6-96F7-78E239F58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8B01B-9C3B-44D4-B4ED-B828713051DF}" type="datetimeFigureOut">
              <a:rPr kumimoji="1" lang="ja-JP" altLang="en-US" smtClean="0"/>
              <a:t>2025/5/15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5EF16-2C93-553B-05C1-AB05C4ADE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4F6898-D808-5268-A875-C3FFA5189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426FF-73B4-4EBD-868C-EC2F950ECC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8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80F38D-81DD-7475-7543-BDFAB3DA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855"/>
            <a:ext cx="10515600" cy="5574290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厚紙に印刷して切り取る、用のカード</a:t>
            </a:r>
          </a:p>
        </p:txBody>
      </p:sp>
    </p:spTree>
    <p:extLst>
      <p:ext uri="{BB962C8B-B14F-4D97-AF65-F5344CB8AC3E}">
        <p14:creationId xmlns:p14="http://schemas.microsoft.com/office/powerpoint/2010/main" val="26373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C4698-D15A-A945-2FF5-BC3E17FF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1FC511B-CA75-931C-9749-EE49C58CA179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23634FB-7745-5F0B-0253-A659A6CCF7CA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5E78FC-D645-2744-44EC-0DDB3A6580C9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ランサムウェア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：暗号化＋身代金要求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99402D2-9756-00D9-C858-E3B0679F0CF9}"/>
              </a:ext>
            </a:extLst>
          </p:cNvPr>
          <p:cNvSpPr/>
          <p:nvPr/>
        </p:nvSpPr>
        <p:spPr>
          <a:xfrm>
            <a:off x="6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基幹サーバ</a:t>
            </a:r>
            <a:r>
              <a:rPr lang="en-US" altLang="ja-JP" sz="1100" dirty="0">
                <a:solidFill>
                  <a:schemeClr val="tx1"/>
                </a:solidFill>
              </a:rPr>
              <a:t>10%</a:t>
            </a:r>
            <a:r>
              <a:rPr lang="ja-JP" altLang="en-US" sz="1100" dirty="0">
                <a:solidFill>
                  <a:schemeClr val="tx1"/>
                </a:solidFill>
              </a:rPr>
              <a:t>が暗号化、復旧見込み</a:t>
            </a:r>
            <a:r>
              <a:rPr lang="en-US" altLang="ja-JP" sz="1100" dirty="0">
                <a:solidFill>
                  <a:schemeClr val="tx1"/>
                </a:solidFill>
              </a:rPr>
              <a:t>24</a:t>
            </a:r>
            <a:r>
              <a:rPr lang="ja-JP" altLang="en-US" sz="1100" dirty="0">
                <a:solidFill>
                  <a:schemeClr val="tx1"/>
                </a:solidFill>
              </a:rPr>
              <a:t>時間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身代金</a:t>
            </a:r>
            <a:r>
              <a:rPr lang="en-US" altLang="ja-JP" sz="1100" dirty="0">
                <a:solidFill>
                  <a:schemeClr val="tx1"/>
                </a:solidFill>
              </a:rPr>
              <a:t>750</a:t>
            </a:r>
            <a:r>
              <a:rPr lang="ja-JP" altLang="en-US" sz="1100" dirty="0">
                <a:solidFill>
                  <a:schemeClr val="tx1"/>
                </a:solidFill>
              </a:rPr>
              <a:t>万円の要求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75A2D69-2BE1-1B7A-8DDA-190C87DF1532}"/>
              </a:ext>
            </a:extLst>
          </p:cNvPr>
          <p:cNvSpPr/>
          <p:nvPr/>
        </p:nvSpPr>
        <p:spPr>
          <a:xfrm>
            <a:off x="6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部分的業務停止・軽度売上げ損失、身代金支払いプレッシャー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E1EC2F0-5729-AE9C-7D39-DBA947006E26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317BB13-54A4-2548-F103-1B8ADFC3DF0F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1E16456-9BC6-EF4D-C37F-66F62D2AE19E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ランサムウェア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：暗号化＋身代金要求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6D8599-7356-8A83-E52A-A7C6061938D6}"/>
              </a:ext>
            </a:extLst>
          </p:cNvPr>
          <p:cNvSpPr/>
          <p:nvPr/>
        </p:nvSpPr>
        <p:spPr>
          <a:xfrm>
            <a:off x="24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基幹サーバ</a:t>
            </a:r>
            <a:r>
              <a:rPr lang="en-US" altLang="ja-JP" sz="1100" dirty="0">
                <a:solidFill>
                  <a:schemeClr val="tx1"/>
                </a:solidFill>
              </a:rPr>
              <a:t>70%</a:t>
            </a:r>
            <a:r>
              <a:rPr lang="ja-JP" altLang="en-US" sz="1100" dirty="0">
                <a:solidFill>
                  <a:schemeClr val="tx1"/>
                </a:solidFill>
              </a:rPr>
              <a:t>が暗号化、復旧見込み</a:t>
            </a:r>
            <a:r>
              <a:rPr lang="en-US" altLang="ja-JP" sz="1100" dirty="0">
                <a:solidFill>
                  <a:schemeClr val="tx1"/>
                </a:solidFill>
              </a:rPr>
              <a:t>5</a:t>
            </a:r>
            <a:r>
              <a:rPr lang="ja-JP" altLang="en-US" sz="1100" dirty="0">
                <a:solidFill>
                  <a:schemeClr val="tx1"/>
                </a:solidFill>
              </a:rPr>
              <a:t>日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身代金として</a:t>
            </a:r>
            <a:r>
              <a:rPr lang="en-US" altLang="ja-JP" sz="1100" dirty="0">
                <a:solidFill>
                  <a:schemeClr val="tx1"/>
                </a:solidFill>
              </a:rPr>
              <a:t>4</a:t>
            </a:r>
            <a:r>
              <a:rPr lang="ja-JP" altLang="en-US" sz="1100" dirty="0">
                <a:solidFill>
                  <a:schemeClr val="tx1"/>
                </a:solidFill>
              </a:rPr>
              <a:t>億</a:t>
            </a:r>
            <a:r>
              <a:rPr lang="en-US" altLang="ja-JP" sz="1100" dirty="0">
                <a:solidFill>
                  <a:schemeClr val="tx1"/>
                </a:solidFill>
              </a:rPr>
              <a:t>5000</a:t>
            </a:r>
            <a:r>
              <a:rPr lang="ja-JP" altLang="en-US" sz="1100" dirty="0">
                <a:solidFill>
                  <a:schemeClr val="tx1"/>
                </a:solidFill>
              </a:rPr>
              <a:t>万円の要求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5B9ED4-D530-C7CD-BEFE-84AF560BE580}"/>
              </a:ext>
            </a:extLst>
          </p:cNvPr>
          <p:cNvSpPr/>
          <p:nvPr/>
        </p:nvSpPr>
        <p:spPr>
          <a:xfrm>
            <a:off x="24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広域な業務停止・重大売上減・契約違反・巨額身代金リスク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A398AC1-ACC8-BFA8-A550-C35E0C04C346}"/>
              </a:ext>
            </a:extLst>
          </p:cNvPr>
          <p:cNvSpPr/>
          <p:nvPr/>
        </p:nvSpPr>
        <p:spPr>
          <a:xfrm>
            <a:off x="42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50DACD2-6C95-B876-688B-9799E6D484E1}"/>
              </a:ext>
            </a:extLst>
          </p:cNvPr>
          <p:cNvSpPr/>
          <p:nvPr/>
        </p:nvSpPr>
        <p:spPr>
          <a:xfrm>
            <a:off x="42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33F731A3-6108-0590-1D6A-626EC6D9AD06}"/>
              </a:ext>
            </a:extLst>
          </p:cNvPr>
          <p:cNvSpPr/>
          <p:nvPr/>
        </p:nvSpPr>
        <p:spPr>
          <a:xfrm>
            <a:off x="42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ランサムウェア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：二重恐喝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36F0623-47C8-1A13-C32B-558691F0AA94}"/>
              </a:ext>
            </a:extLst>
          </p:cNvPr>
          <p:cNvSpPr/>
          <p:nvPr/>
        </p:nvSpPr>
        <p:spPr>
          <a:xfrm>
            <a:off x="42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暗号化と漏洩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社外秘設計図</a:t>
            </a:r>
            <a:r>
              <a:rPr lang="en-US" altLang="ja-JP" sz="1100" dirty="0">
                <a:solidFill>
                  <a:schemeClr val="tx1"/>
                </a:solidFill>
              </a:rPr>
              <a:t>500MB</a:t>
            </a:r>
            <a:r>
              <a:rPr lang="ja-JP" altLang="en-US" sz="1100" dirty="0">
                <a:solidFill>
                  <a:schemeClr val="tx1"/>
                </a:solidFill>
              </a:rPr>
              <a:t>を窃取し公開予告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復旧見込み</a:t>
            </a:r>
            <a:r>
              <a:rPr lang="en-US" altLang="ja-JP" sz="1100" dirty="0">
                <a:solidFill>
                  <a:schemeClr val="tx1"/>
                </a:solidFill>
              </a:rPr>
              <a:t>48</a:t>
            </a:r>
            <a:r>
              <a:rPr lang="ja-JP" altLang="en-US" sz="1100" dirty="0">
                <a:solidFill>
                  <a:schemeClr val="tx1"/>
                </a:solidFill>
              </a:rPr>
              <a:t>時間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身代金</a:t>
            </a:r>
            <a:r>
              <a:rPr lang="en-US" altLang="ja-JP" sz="1100" dirty="0">
                <a:solidFill>
                  <a:schemeClr val="tx1"/>
                </a:solidFill>
              </a:rPr>
              <a:t>1000</a:t>
            </a:r>
            <a:r>
              <a:rPr lang="ja-JP" altLang="en-US" sz="1100" dirty="0">
                <a:solidFill>
                  <a:schemeClr val="tx1"/>
                </a:solidFill>
              </a:rPr>
              <a:t>万円の要求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50821EB-02BF-6BB1-1078-14A63D7C1F4E}"/>
              </a:ext>
            </a:extLst>
          </p:cNvPr>
          <p:cNvSpPr/>
          <p:nvPr/>
        </p:nvSpPr>
        <p:spPr>
          <a:xfrm>
            <a:off x="42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機密漏洩懸念・取引先信頼毀損、競争力低下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D1D8C341-714E-1F75-5A17-37B58A570520}"/>
              </a:ext>
            </a:extLst>
          </p:cNvPr>
          <p:cNvSpPr/>
          <p:nvPr/>
        </p:nvSpPr>
        <p:spPr>
          <a:xfrm>
            <a:off x="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E2ED603-88C4-F845-0623-9DD993965900}"/>
              </a:ext>
            </a:extLst>
          </p:cNvPr>
          <p:cNvSpPr/>
          <p:nvPr/>
        </p:nvSpPr>
        <p:spPr>
          <a:xfrm>
            <a:off x="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414D606-D596-2F8B-F38B-857D3148FA20}"/>
              </a:ext>
            </a:extLst>
          </p:cNvPr>
          <p:cNvSpPr/>
          <p:nvPr/>
        </p:nvSpPr>
        <p:spPr>
          <a:xfrm>
            <a:off x="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情報漏洩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BEC</a:t>
            </a:r>
            <a:r>
              <a:rPr lang="en-US" altLang="zh-TW" sz="1000" b="1" dirty="0">
                <a:solidFill>
                  <a:schemeClr val="tx1"/>
                </a:solidFill>
              </a:rPr>
              <a:t>(</a:t>
            </a:r>
            <a:r>
              <a:rPr lang="zh-TW" altLang="en-US" sz="1000" b="1" dirty="0">
                <a:solidFill>
                  <a:schemeClr val="tx1"/>
                </a:solidFill>
              </a:rPr>
              <a:t>ﾋﾞｼﾞﾈｽ</a:t>
            </a:r>
            <a:r>
              <a:rPr lang="en-US" altLang="zh-TW" sz="1000" b="1" dirty="0">
                <a:solidFill>
                  <a:schemeClr val="tx1"/>
                </a:solidFill>
              </a:rPr>
              <a:t>E</a:t>
            </a:r>
            <a:r>
              <a:rPr lang="zh-TW" altLang="en-US" sz="1000" b="1" dirty="0">
                <a:solidFill>
                  <a:schemeClr val="tx1"/>
                </a:solidFill>
              </a:rPr>
              <a:t>ﾒｰﾙ詐欺</a:t>
            </a:r>
            <a:r>
              <a:rPr lang="en-US" altLang="zh-TW" sz="1000" b="1" dirty="0">
                <a:solidFill>
                  <a:schemeClr val="tx1"/>
                </a:solidFill>
              </a:rPr>
              <a:t>)</a:t>
            </a:r>
            <a:r>
              <a:rPr lang="en-US" altLang="zh-TW" sz="1100" b="1" dirty="0">
                <a:solidFill>
                  <a:schemeClr val="tx1"/>
                </a:solidFill>
              </a:rPr>
              <a:t>/</a:t>
            </a:r>
            <a:r>
              <a:rPr lang="en-US" altLang="ja-JP" sz="1100" b="1" dirty="0">
                <a:solidFill>
                  <a:schemeClr val="tx1"/>
                </a:solidFill>
              </a:rPr>
              <a:t>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BE5A7A8-DEC9-0E99-25FB-7AF316738F66}"/>
              </a:ext>
            </a:extLst>
          </p:cNvPr>
          <p:cNvSpPr/>
          <p:nvPr/>
        </p:nvSpPr>
        <p:spPr>
          <a:xfrm>
            <a:off x="6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BEC/</a:t>
            </a:r>
            <a:r>
              <a:rPr lang="ja-JP" altLang="en-US" sz="1100" dirty="0">
                <a:solidFill>
                  <a:schemeClr val="tx1"/>
                </a:solidFill>
              </a:rPr>
              <a:t>業務アカウント奪取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財務担当が騙され、</a:t>
            </a:r>
            <a:r>
              <a:rPr lang="en-US" altLang="ja-JP" sz="1100" dirty="0">
                <a:solidFill>
                  <a:schemeClr val="tx1"/>
                </a:solidFill>
              </a:rPr>
              <a:t>750</a:t>
            </a:r>
            <a:r>
              <a:rPr lang="ja-JP" altLang="en-US" sz="1100" dirty="0">
                <a:solidFill>
                  <a:schemeClr val="tx1"/>
                </a:solidFill>
              </a:rPr>
              <a:t>万円を海外送金、回収不能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971B269-5B6D-8B56-1E54-DCBF73D9E0A9}"/>
              </a:ext>
            </a:extLst>
          </p:cNvPr>
          <p:cNvSpPr/>
          <p:nvPr/>
        </p:nvSpPr>
        <p:spPr>
          <a:xfrm>
            <a:off x="6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中程度財務損失・内部統制弱点露呈、是正費用増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64981AA0-1698-B098-76CE-CDE9A57DFA92}"/>
              </a:ext>
            </a:extLst>
          </p:cNvPr>
          <p:cNvSpPr/>
          <p:nvPr/>
        </p:nvSpPr>
        <p:spPr>
          <a:xfrm>
            <a:off x="24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795F6FB2-B187-3423-E732-F198591A31C0}"/>
              </a:ext>
            </a:extLst>
          </p:cNvPr>
          <p:cNvSpPr/>
          <p:nvPr/>
        </p:nvSpPr>
        <p:spPr>
          <a:xfrm>
            <a:off x="24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5018E21-CA69-C172-32C5-2E5612FE7FC5}"/>
              </a:ext>
            </a:extLst>
          </p:cNvPr>
          <p:cNvSpPr/>
          <p:nvPr/>
        </p:nvSpPr>
        <p:spPr>
          <a:xfrm>
            <a:off x="24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情報漏洩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BEC</a:t>
            </a:r>
            <a:r>
              <a:rPr lang="en-US" altLang="ja-JP" sz="1000" b="1" dirty="0">
                <a:solidFill>
                  <a:schemeClr val="tx1"/>
                </a:solidFill>
              </a:rPr>
              <a:t>(</a:t>
            </a:r>
            <a:r>
              <a:rPr lang="ja-JP" altLang="en-US" sz="1000" b="1" dirty="0">
                <a:solidFill>
                  <a:schemeClr val="tx1"/>
                </a:solidFill>
              </a:rPr>
              <a:t>ﾋﾞｼﾞﾈｽ</a:t>
            </a:r>
            <a:r>
              <a:rPr lang="en-US" altLang="ja-JP" sz="1000" b="1" dirty="0">
                <a:solidFill>
                  <a:schemeClr val="tx1"/>
                </a:solidFill>
              </a:rPr>
              <a:t>E</a:t>
            </a:r>
            <a:r>
              <a:rPr lang="ja-JP" altLang="en-US" sz="1000" b="1" dirty="0">
                <a:solidFill>
                  <a:schemeClr val="tx1"/>
                </a:solidFill>
              </a:rPr>
              <a:t>ﾒｰﾙ詐欺</a:t>
            </a:r>
            <a:r>
              <a:rPr lang="en-US" altLang="ja-JP" sz="1000" b="1" dirty="0">
                <a:solidFill>
                  <a:schemeClr val="tx1"/>
                </a:solidFill>
              </a:rPr>
              <a:t>)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2A7249F-D065-2368-659E-54BC9832920E}"/>
              </a:ext>
            </a:extLst>
          </p:cNvPr>
          <p:cNvSpPr/>
          <p:nvPr/>
        </p:nvSpPr>
        <p:spPr>
          <a:xfrm>
            <a:off x="24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BEC/</a:t>
            </a:r>
            <a:r>
              <a:rPr lang="ja-JP" altLang="en-US" sz="1100" dirty="0">
                <a:solidFill>
                  <a:schemeClr val="tx1"/>
                </a:solidFill>
              </a:rPr>
              <a:t>業務アカウント奪取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経営層が騙され、</a:t>
            </a:r>
            <a:r>
              <a:rPr lang="en-US" altLang="ja-JP" sz="1100" dirty="0">
                <a:solidFill>
                  <a:schemeClr val="tx1"/>
                </a:solidFill>
              </a:rPr>
              <a:t>4</a:t>
            </a:r>
            <a:r>
              <a:rPr lang="ja-JP" altLang="en-US" sz="1100" dirty="0">
                <a:solidFill>
                  <a:schemeClr val="tx1"/>
                </a:solidFill>
              </a:rPr>
              <a:t>億</a:t>
            </a:r>
            <a:r>
              <a:rPr lang="en-US" altLang="ja-JP" sz="1100" dirty="0">
                <a:solidFill>
                  <a:schemeClr val="tx1"/>
                </a:solidFill>
              </a:rPr>
              <a:t>5</a:t>
            </a:r>
            <a:r>
              <a:rPr lang="ja-JP" altLang="en-US" sz="1100" dirty="0">
                <a:solidFill>
                  <a:schemeClr val="tx1"/>
                </a:solidFill>
              </a:rPr>
              <a:t>千万円を海外送金、回収不能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50EBA4A-DE76-F99D-241C-982DA9D8F32B}"/>
              </a:ext>
            </a:extLst>
          </p:cNvPr>
          <p:cNvSpPr/>
          <p:nvPr/>
        </p:nvSpPr>
        <p:spPr>
          <a:xfrm>
            <a:off x="24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大規模財務損失・資金繰り悪化、経営責任追及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971AFA5-1160-E5BC-EBC4-175263411E97}"/>
              </a:ext>
            </a:extLst>
          </p:cNvPr>
          <p:cNvSpPr/>
          <p:nvPr/>
        </p:nvSpPr>
        <p:spPr>
          <a:xfrm>
            <a:off x="42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249B40C-11B2-AF5B-7E6C-0047C8A9AB3B}"/>
              </a:ext>
            </a:extLst>
          </p:cNvPr>
          <p:cNvSpPr/>
          <p:nvPr/>
        </p:nvSpPr>
        <p:spPr>
          <a:xfrm>
            <a:off x="42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0E70109-3470-77BC-E2B4-5D453F54FE4E}"/>
              </a:ext>
            </a:extLst>
          </p:cNvPr>
          <p:cNvSpPr/>
          <p:nvPr/>
        </p:nvSpPr>
        <p:spPr>
          <a:xfrm>
            <a:off x="42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情報漏洩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：顧客情報流出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D8964E-0B15-B6B8-1200-B024DCA9F0FD}"/>
              </a:ext>
            </a:extLst>
          </p:cNvPr>
          <p:cNvSpPr/>
          <p:nvPr/>
        </p:nvSpPr>
        <p:spPr>
          <a:xfrm>
            <a:off x="42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顧客</a:t>
            </a:r>
            <a:r>
              <a:rPr lang="en-US" altLang="ja-JP" sz="1100" dirty="0">
                <a:solidFill>
                  <a:schemeClr val="tx1"/>
                </a:solidFill>
              </a:rPr>
              <a:t>2</a:t>
            </a:r>
            <a:r>
              <a:rPr lang="ja-JP" altLang="en-US" sz="1100" dirty="0">
                <a:solidFill>
                  <a:schemeClr val="tx1"/>
                </a:solidFill>
              </a:rPr>
              <a:t>万件の個人情報が、ダークウェブに掲載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5D675A59-915B-36D3-A942-E65F010274A1}"/>
              </a:ext>
            </a:extLst>
          </p:cNvPr>
          <p:cNvSpPr/>
          <p:nvPr/>
        </p:nvSpPr>
        <p:spPr>
          <a:xfrm>
            <a:off x="42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行政指導・小規模補償、顧客離反の初期兆候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BDC4DB0-C86A-7A61-8AA0-0E254ED91760}"/>
              </a:ext>
            </a:extLst>
          </p:cNvPr>
          <p:cNvSpPr/>
          <p:nvPr/>
        </p:nvSpPr>
        <p:spPr>
          <a:xfrm>
            <a:off x="60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BD76E17-DBE8-D7BF-FB87-AFE94B4D2D47}"/>
              </a:ext>
            </a:extLst>
          </p:cNvPr>
          <p:cNvSpPr/>
          <p:nvPr/>
        </p:nvSpPr>
        <p:spPr>
          <a:xfrm>
            <a:off x="60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9F3FEEE5-AECB-B7A7-1C7F-31D7337C432E}"/>
              </a:ext>
            </a:extLst>
          </p:cNvPr>
          <p:cNvSpPr/>
          <p:nvPr/>
        </p:nvSpPr>
        <p:spPr>
          <a:xfrm>
            <a:off x="60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ランサムウェア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：二重恐喝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50E0BB82-954A-4926-E44F-A0CC1522170E}"/>
              </a:ext>
            </a:extLst>
          </p:cNvPr>
          <p:cNvSpPr/>
          <p:nvPr/>
        </p:nvSpPr>
        <p:spPr>
          <a:xfrm>
            <a:off x="60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暗号化と漏洩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社外秘設計図</a:t>
            </a:r>
            <a:r>
              <a:rPr lang="en-US" altLang="ja-JP" sz="1100" dirty="0">
                <a:solidFill>
                  <a:schemeClr val="tx1"/>
                </a:solidFill>
              </a:rPr>
              <a:t>50GB</a:t>
            </a:r>
            <a:r>
              <a:rPr lang="ja-JP" altLang="en-US" sz="1100" dirty="0">
                <a:solidFill>
                  <a:schemeClr val="tx1"/>
                </a:solidFill>
              </a:rPr>
              <a:t>を窃取し公開予告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復旧見込み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r>
              <a:rPr lang="ja-JP" altLang="en-US" sz="1100" dirty="0">
                <a:solidFill>
                  <a:schemeClr val="tx1"/>
                </a:solidFill>
              </a:rPr>
              <a:t>週間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身代金</a:t>
            </a:r>
            <a:r>
              <a:rPr lang="en-US" altLang="ja-JP" sz="1100" dirty="0">
                <a:solidFill>
                  <a:schemeClr val="tx1"/>
                </a:solidFill>
              </a:rPr>
              <a:t>11</a:t>
            </a:r>
            <a:r>
              <a:rPr lang="ja-JP" altLang="en-US" sz="1100" dirty="0">
                <a:solidFill>
                  <a:schemeClr val="tx1"/>
                </a:solidFill>
              </a:rPr>
              <a:t>億万円の要求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02488274-EC2A-B155-6AC8-2F0723151B13}"/>
              </a:ext>
            </a:extLst>
          </p:cNvPr>
          <p:cNvSpPr/>
          <p:nvPr/>
        </p:nvSpPr>
        <p:spPr>
          <a:xfrm>
            <a:off x="60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大量機密公開・ブランド毀損、株価下落・訴訟リスク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4EAE84E6-FA4A-8C3F-69C9-B8C79B0C198D}"/>
              </a:ext>
            </a:extLst>
          </p:cNvPr>
          <p:cNvSpPr/>
          <p:nvPr/>
        </p:nvSpPr>
        <p:spPr>
          <a:xfrm>
            <a:off x="78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F37D2A9D-0FB3-CC4C-5601-D60872E1D0A3}"/>
              </a:ext>
            </a:extLst>
          </p:cNvPr>
          <p:cNvSpPr/>
          <p:nvPr/>
        </p:nvSpPr>
        <p:spPr>
          <a:xfrm>
            <a:off x="78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493C023C-71E0-9698-B8CE-8D89981A1625}"/>
              </a:ext>
            </a:extLst>
          </p:cNvPr>
          <p:cNvSpPr/>
          <p:nvPr/>
        </p:nvSpPr>
        <p:spPr>
          <a:xfrm>
            <a:off x="78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ランサムウェア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：ワイパー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F6EBEBD-A409-47BE-B2F9-05700A4997B9}"/>
              </a:ext>
            </a:extLst>
          </p:cNvPr>
          <p:cNvSpPr/>
          <p:nvPr/>
        </p:nvSpPr>
        <p:spPr>
          <a:xfrm>
            <a:off x="78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データ破壊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会計</a:t>
            </a:r>
            <a:r>
              <a:rPr lang="en-US" altLang="ja-JP" sz="1100" dirty="0">
                <a:solidFill>
                  <a:schemeClr val="tx1"/>
                </a:solidFill>
              </a:rPr>
              <a:t>DB </a:t>
            </a:r>
            <a:r>
              <a:rPr lang="ja-JP" altLang="en-US" sz="1100" dirty="0">
                <a:solidFill>
                  <a:schemeClr val="tx1"/>
                </a:solidFill>
              </a:rPr>
              <a:t>前夜分 を消失、決算報告 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r>
              <a:rPr lang="ja-JP" altLang="en-US" sz="1100" dirty="0">
                <a:solidFill>
                  <a:schemeClr val="tx1"/>
                </a:solidFill>
              </a:rPr>
              <a:t>日 遅延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14D5A4DF-1560-16A9-ACD5-DC83660515B8}"/>
              </a:ext>
            </a:extLst>
          </p:cNvPr>
          <p:cNvSpPr/>
          <p:nvPr/>
        </p:nvSpPr>
        <p:spPr>
          <a:xfrm>
            <a:off x="78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監査指摘・信用低下、限定的復旧コスト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3D8268EC-E488-5E31-5896-54BBA79044F6}"/>
              </a:ext>
            </a:extLst>
          </p:cNvPr>
          <p:cNvSpPr/>
          <p:nvPr/>
        </p:nvSpPr>
        <p:spPr>
          <a:xfrm>
            <a:off x="9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60B82DE-CB77-0576-C6F2-D25CFF47D86D}"/>
              </a:ext>
            </a:extLst>
          </p:cNvPr>
          <p:cNvSpPr/>
          <p:nvPr/>
        </p:nvSpPr>
        <p:spPr>
          <a:xfrm>
            <a:off x="9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877F8BB-8C85-DEA1-640B-5B7597AE0289}"/>
              </a:ext>
            </a:extLst>
          </p:cNvPr>
          <p:cNvSpPr/>
          <p:nvPr/>
        </p:nvSpPr>
        <p:spPr>
          <a:xfrm>
            <a:off x="9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ランサムウェア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：ワイパー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1A98A204-CC90-306D-F52A-AD76C5A2DDC5}"/>
              </a:ext>
            </a:extLst>
          </p:cNvPr>
          <p:cNvSpPr/>
          <p:nvPr/>
        </p:nvSpPr>
        <p:spPr>
          <a:xfrm>
            <a:off x="96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データ破壊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バックアップ環境も破壊、会計データ 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r>
              <a:rPr lang="ja-JP" altLang="en-US" sz="1100" dirty="0">
                <a:solidFill>
                  <a:schemeClr val="tx1"/>
                </a:solidFill>
              </a:rPr>
              <a:t>か月分 喪失・システム </a:t>
            </a:r>
            <a:r>
              <a:rPr lang="en-US" altLang="ja-JP" sz="1100" dirty="0">
                <a:solidFill>
                  <a:schemeClr val="tx1"/>
                </a:solidFill>
              </a:rPr>
              <a:t>1 </a:t>
            </a:r>
            <a:r>
              <a:rPr lang="ja-JP" altLang="en-US" sz="1100" dirty="0">
                <a:solidFill>
                  <a:schemeClr val="tx1"/>
                </a:solidFill>
              </a:rPr>
              <a:t>週間 停止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587CD164-69FC-1D8C-46F2-54738BD1ED7C}"/>
              </a:ext>
            </a:extLst>
          </p:cNvPr>
          <p:cNvSpPr/>
          <p:nvPr/>
        </p:nvSpPr>
        <p:spPr>
          <a:xfrm>
            <a:off x="96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長期停止・法令報告義務、株主訴訟リスク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B04539CD-C1DB-05F3-7C4D-06F5BFC367EF}"/>
              </a:ext>
            </a:extLst>
          </p:cNvPr>
          <p:cNvSpPr/>
          <p:nvPr/>
        </p:nvSpPr>
        <p:spPr>
          <a:xfrm>
            <a:off x="60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072D0E0-41A2-1C38-CB97-36CD4F3A0B3C}"/>
              </a:ext>
            </a:extLst>
          </p:cNvPr>
          <p:cNvSpPr/>
          <p:nvPr/>
        </p:nvSpPr>
        <p:spPr>
          <a:xfrm>
            <a:off x="60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760E7778-60A6-2576-D2EB-2010934B0B20}"/>
              </a:ext>
            </a:extLst>
          </p:cNvPr>
          <p:cNvSpPr/>
          <p:nvPr/>
        </p:nvSpPr>
        <p:spPr>
          <a:xfrm>
            <a:off x="60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情報漏洩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：顧客情報流出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DEAEFCB-D4DB-7990-996E-3053ECE116E6}"/>
              </a:ext>
            </a:extLst>
          </p:cNvPr>
          <p:cNvSpPr/>
          <p:nvPr/>
        </p:nvSpPr>
        <p:spPr>
          <a:xfrm>
            <a:off x="60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顧客</a:t>
            </a:r>
            <a:r>
              <a:rPr lang="en-US" altLang="ja-JP" sz="1100" dirty="0">
                <a:solidFill>
                  <a:schemeClr val="tx1"/>
                </a:solidFill>
              </a:rPr>
              <a:t>200</a:t>
            </a:r>
            <a:r>
              <a:rPr lang="ja-JP" altLang="en-US" sz="1100" dirty="0">
                <a:solidFill>
                  <a:schemeClr val="tx1"/>
                </a:solidFill>
              </a:rPr>
              <a:t>万件の個人情報が、ダークウェブに掲載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C0BC203-CA91-F39F-8A07-01EB03113346}"/>
              </a:ext>
            </a:extLst>
          </p:cNvPr>
          <p:cNvSpPr/>
          <p:nvPr/>
        </p:nvSpPr>
        <p:spPr>
          <a:xfrm>
            <a:off x="60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大規模補償・罰金・訴訟、ブランド信頼喪失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2AD3612B-AA8B-9F1B-056F-F88374B737BF}"/>
              </a:ext>
            </a:extLst>
          </p:cNvPr>
          <p:cNvSpPr/>
          <p:nvPr/>
        </p:nvSpPr>
        <p:spPr>
          <a:xfrm>
            <a:off x="78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90B569E-AB85-F878-921D-2A9D9A828E1B}"/>
              </a:ext>
            </a:extLst>
          </p:cNvPr>
          <p:cNvSpPr/>
          <p:nvPr/>
        </p:nvSpPr>
        <p:spPr>
          <a:xfrm>
            <a:off x="78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8A714A8-2DFF-F997-4918-12F44F49E042}"/>
              </a:ext>
            </a:extLst>
          </p:cNvPr>
          <p:cNvSpPr/>
          <p:nvPr/>
        </p:nvSpPr>
        <p:spPr>
          <a:xfrm>
            <a:off x="78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情報漏洩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SaaS</a:t>
            </a:r>
            <a:r>
              <a:rPr lang="ja-JP" altLang="en-US" sz="1100" b="1" dirty="0">
                <a:solidFill>
                  <a:schemeClr val="tx1"/>
                </a:solidFill>
              </a:rPr>
              <a:t>設定ミス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63A9118-3AE0-16FC-A4A4-ABFF4091438D}"/>
              </a:ext>
            </a:extLst>
          </p:cNvPr>
          <p:cNvSpPr/>
          <p:nvPr/>
        </p:nvSpPr>
        <p:spPr>
          <a:xfrm>
            <a:off x="78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請求書</a:t>
            </a:r>
            <a:r>
              <a:rPr lang="en-US" altLang="ja-JP" sz="1100" dirty="0">
                <a:solidFill>
                  <a:schemeClr val="tx1"/>
                </a:solidFill>
              </a:rPr>
              <a:t>PDF</a:t>
            </a:r>
            <a:r>
              <a:rPr lang="ja-JP" altLang="en-US" sz="1100" dirty="0">
                <a:solidFill>
                  <a:schemeClr val="tx1"/>
                </a:solidFill>
              </a:rPr>
              <a:t>を</a:t>
            </a:r>
            <a:r>
              <a:rPr lang="en-US" altLang="ja-JP" sz="1100" dirty="0">
                <a:solidFill>
                  <a:schemeClr val="tx1"/>
                </a:solidFill>
              </a:rPr>
              <a:t>24</a:t>
            </a:r>
            <a:r>
              <a:rPr lang="ja-JP" altLang="en-US" sz="1100" dirty="0">
                <a:solidFill>
                  <a:schemeClr val="tx1"/>
                </a:solidFill>
              </a:rPr>
              <a:t>時間意図せず公開、検索に一部ヒット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D94B59C0-1044-0C43-368A-AF460A6449D7}"/>
              </a:ext>
            </a:extLst>
          </p:cNvPr>
          <p:cNvSpPr/>
          <p:nvPr/>
        </p:nvSpPr>
        <p:spPr>
          <a:xfrm>
            <a:off x="78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一時的情報露出・苦情増、設定レビュー・再発防止コスト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71AEBC1E-41F2-4E93-C208-937BFE51DC7D}"/>
              </a:ext>
            </a:extLst>
          </p:cNvPr>
          <p:cNvSpPr/>
          <p:nvPr/>
        </p:nvSpPr>
        <p:spPr>
          <a:xfrm>
            <a:off x="9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438AFE6-AC38-BE2F-81C1-8CE6762AB3C2}"/>
              </a:ext>
            </a:extLst>
          </p:cNvPr>
          <p:cNvSpPr/>
          <p:nvPr/>
        </p:nvSpPr>
        <p:spPr>
          <a:xfrm>
            <a:off x="9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4A769B84-CFE9-D8AB-781A-A6831AABFE3E}"/>
              </a:ext>
            </a:extLst>
          </p:cNvPr>
          <p:cNvSpPr/>
          <p:nvPr/>
        </p:nvSpPr>
        <p:spPr>
          <a:xfrm>
            <a:off x="9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情報漏洩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SaaS</a:t>
            </a:r>
            <a:r>
              <a:rPr lang="ja-JP" altLang="en-US" sz="1100" b="1" dirty="0">
                <a:solidFill>
                  <a:schemeClr val="tx1"/>
                </a:solidFill>
              </a:rPr>
              <a:t>設定ミス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5BDF2A65-C8A5-A57D-51F9-6210C2B15EE3}"/>
              </a:ext>
            </a:extLst>
          </p:cNvPr>
          <p:cNvSpPr/>
          <p:nvPr/>
        </p:nvSpPr>
        <p:spPr>
          <a:xfrm>
            <a:off x="96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請求書</a:t>
            </a:r>
            <a:r>
              <a:rPr lang="en-US" altLang="ja-JP" sz="1100" dirty="0">
                <a:solidFill>
                  <a:schemeClr val="tx1"/>
                </a:solidFill>
              </a:rPr>
              <a:t>PDF</a:t>
            </a:r>
            <a:r>
              <a:rPr lang="ja-JP" altLang="en-US" sz="1100" dirty="0">
                <a:solidFill>
                  <a:schemeClr val="tx1"/>
                </a:solidFill>
              </a:rPr>
              <a:t>を数か月意図せず公開、検索エンジンに完全にキャッシュされ、</a:t>
            </a:r>
            <a:r>
              <a:rPr lang="en-US" altLang="ja-JP" sz="1100" dirty="0">
                <a:solidFill>
                  <a:schemeClr val="tx1"/>
                </a:solidFill>
              </a:rPr>
              <a:t>WEB</a:t>
            </a:r>
            <a:r>
              <a:rPr lang="ja-JP" altLang="en-US" sz="1100" dirty="0">
                <a:solidFill>
                  <a:schemeClr val="tx1"/>
                </a:solidFill>
              </a:rPr>
              <a:t>魚拓も取られる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4FDFDD00-799D-2D44-71B7-80C688869E26}"/>
              </a:ext>
            </a:extLst>
          </p:cNvPr>
          <p:cNvSpPr/>
          <p:nvPr/>
        </p:nvSpPr>
        <p:spPr>
          <a:xfrm>
            <a:off x="96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信用喪失・大規模補償費用、規制当局調査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455B2-EAED-252C-4B69-7AD2CE476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7A0C13-5965-4E2D-E577-E45058B6BEDC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449C31-0D52-F97D-7CDB-585CD04E502F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8BD34CD-08A8-6864-B60F-4528C2BB4FB2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サプライチェーン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：取引先経由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F24D661-C3DB-C677-5C7D-6354F0DF3BEE}"/>
              </a:ext>
            </a:extLst>
          </p:cNvPr>
          <p:cNvSpPr/>
          <p:nvPr/>
        </p:nvSpPr>
        <p:spPr>
          <a:xfrm>
            <a:off x="6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取引先マルウェア侵害からの、持ち込み感染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端末</a:t>
            </a:r>
            <a:r>
              <a:rPr lang="en-US" altLang="ja-JP" sz="1100" dirty="0">
                <a:solidFill>
                  <a:schemeClr val="tx1"/>
                </a:solidFill>
              </a:rPr>
              <a:t>30</a:t>
            </a:r>
            <a:r>
              <a:rPr lang="ja-JP" altLang="en-US" sz="1100" dirty="0">
                <a:solidFill>
                  <a:schemeClr val="tx1"/>
                </a:solidFill>
              </a:rPr>
              <a:t>台感染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414D898-B841-9930-FEED-CFD80BFC1565}"/>
              </a:ext>
            </a:extLst>
          </p:cNvPr>
          <p:cNvSpPr/>
          <p:nvPr/>
        </p:nvSpPr>
        <p:spPr>
          <a:xfrm>
            <a:off x="6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部分感染・軽度生産遅延、取引先調整コスト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6B2390-42EC-1858-9CB3-EDAAEE387FEE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7D57B7-D8DF-25EA-75F5-AD603A21AAB9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7F677E-FABD-0196-F651-8CFD4AA7E44B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サプライチェーン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：取引先経由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ADF453-F67C-8C39-0A48-CB17B8ED6B51}"/>
              </a:ext>
            </a:extLst>
          </p:cNvPr>
          <p:cNvSpPr/>
          <p:nvPr/>
        </p:nvSpPr>
        <p:spPr>
          <a:xfrm>
            <a:off x="24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取引先マルウェア感染からの、持ち込み感染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端末</a:t>
            </a:r>
            <a:r>
              <a:rPr lang="en-US" altLang="ja-JP" sz="1100" dirty="0">
                <a:solidFill>
                  <a:schemeClr val="tx1"/>
                </a:solidFill>
              </a:rPr>
              <a:t>1,500</a:t>
            </a:r>
            <a:r>
              <a:rPr lang="ja-JP" altLang="en-US" sz="1100" dirty="0">
                <a:solidFill>
                  <a:schemeClr val="tx1"/>
                </a:solidFill>
              </a:rPr>
              <a:t>台感染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工場等関連施設一部停止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0B8568-8D82-BCDF-B8E2-BE0F323D342E}"/>
              </a:ext>
            </a:extLst>
          </p:cNvPr>
          <p:cNvSpPr/>
          <p:nvPr/>
        </p:nvSpPr>
        <p:spPr>
          <a:xfrm>
            <a:off x="24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工場停止・納期遅延、契約違反ペナルティ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824D227F-BE22-E094-4FEA-D3D322315BEF}"/>
              </a:ext>
            </a:extLst>
          </p:cNvPr>
          <p:cNvSpPr/>
          <p:nvPr/>
        </p:nvSpPr>
        <p:spPr>
          <a:xfrm>
            <a:off x="42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0EE06AB-F054-6329-8964-7A16B8CF5D74}"/>
              </a:ext>
            </a:extLst>
          </p:cNvPr>
          <p:cNvSpPr/>
          <p:nvPr/>
        </p:nvSpPr>
        <p:spPr>
          <a:xfrm>
            <a:off x="42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4D9AA73-D8DC-E634-9F53-B360D828309E}"/>
              </a:ext>
            </a:extLst>
          </p:cNvPr>
          <p:cNvSpPr/>
          <p:nvPr/>
        </p:nvSpPr>
        <p:spPr>
          <a:xfrm>
            <a:off x="42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サプライチェーン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：悪意ある</a:t>
            </a:r>
            <a:r>
              <a:rPr lang="en-US" altLang="ja-JP" sz="1100" b="1" dirty="0">
                <a:solidFill>
                  <a:schemeClr val="tx1"/>
                </a:solidFill>
              </a:rPr>
              <a:t>update/A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BB84A61-6B49-839C-384F-A5583D3DE4D8}"/>
              </a:ext>
            </a:extLst>
          </p:cNvPr>
          <p:cNvSpPr/>
          <p:nvPr/>
        </p:nvSpPr>
        <p:spPr>
          <a:xfrm>
            <a:off x="42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自社アプリの更新プログラムにバックドアが仕込まれ、顧客</a:t>
            </a:r>
            <a:r>
              <a:rPr lang="en-US" altLang="ja-JP" sz="1100" dirty="0">
                <a:solidFill>
                  <a:schemeClr val="tx1"/>
                </a:solidFill>
              </a:rPr>
              <a:t>100</a:t>
            </a:r>
            <a:r>
              <a:rPr lang="ja-JP" altLang="en-US" sz="1100" dirty="0">
                <a:solidFill>
                  <a:schemeClr val="tx1"/>
                </a:solidFill>
              </a:rPr>
              <a:t>社に影響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B07EAC5-E4DA-4A63-2E01-7CA4EF99FBDF}"/>
              </a:ext>
            </a:extLst>
          </p:cNvPr>
          <p:cNvSpPr/>
          <p:nvPr/>
        </p:nvSpPr>
        <p:spPr>
          <a:xfrm>
            <a:off x="42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限定顧客障害、迅速パッチ配布・サポート負荷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DEB8CA2-A732-0A35-1B0F-11E5C399E7CD}"/>
              </a:ext>
            </a:extLst>
          </p:cNvPr>
          <p:cNvSpPr/>
          <p:nvPr/>
        </p:nvSpPr>
        <p:spPr>
          <a:xfrm>
            <a:off x="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1958E4B2-76E0-27F7-D1B7-BCDAACCC7006}"/>
              </a:ext>
            </a:extLst>
          </p:cNvPr>
          <p:cNvSpPr/>
          <p:nvPr/>
        </p:nvSpPr>
        <p:spPr>
          <a:xfrm>
            <a:off x="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7D6FEF1-FDDA-D5CD-CEBD-2C28B5D7086F}"/>
              </a:ext>
            </a:extLst>
          </p:cNvPr>
          <p:cNvSpPr/>
          <p:nvPr/>
        </p:nvSpPr>
        <p:spPr>
          <a:xfrm>
            <a:off x="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製品欠陥対応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：自社製品ゼロデイ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ECB6521-2F4B-A31D-ECC6-327D11432162}"/>
              </a:ext>
            </a:extLst>
          </p:cNvPr>
          <p:cNvSpPr/>
          <p:nvPr/>
        </p:nvSpPr>
        <p:spPr>
          <a:xfrm>
            <a:off x="6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顧客</a:t>
            </a:r>
            <a:r>
              <a:rPr lang="en-US" altLang="ja-JP" sz="1100" dirty="0">
                <a:solidFill>
                  <a:schemeClr val="tx1"/>
                </a:solidFill>
              </a:rPr>
              <a:t>5</a:t>
            </a:r>
            <a:r>
              <a:rPr lang="ja-JP" altLang="en-US" sz="1100" dirty="0">
                <a:solidFill>
                  <a:schemeClr val="tx1"/>
                </a:solidFill>
              </a:rPr>
              <a:t>社にゼロデイ悪用被害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緊急パッチが必要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A7EFC202-625D-936E-EB40-F330EE549912}"/>
              </a:ext>
            </a:extLst>
          </p:cNvPr>
          <p:cNvSpPr/>
          <p:nvPr/>
        </p:nvSpPr>
        <p:spPr>
          <a:xfrm>
            <a:off x="6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限定顧客障害、緊急パッチ開発・サポート増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C46BE40-6B97-93B9-1E89-B0015F01F39F}"/>
              </a:ext>
            </a:extLst>
          </p:cNvPr>
          <p:cNvSpPr/>
          <p:nvPr/>
        </p:nvSpPr>
        <p:spPr>
          <a:xfrm>
            <a:off x="24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8B872846-BC72-0F06-A761-A8169B481E21}"/>
              </a:ext>
            </a:extLst>
          </p:cNvPr>
          <p:cNvSpPr/>
          <p:nvPr/>
        </p:nvSpPr>
        <p:spPr>
          <a:xfrm>
            <a:off x="24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212862E-EB00-CA7F-2C46-6ECA09658924}"/>
              </a:ext>
            </a:extLst>
          </p:cNvPr>
          <p:cNvSpPr/>
          <p:nvPr/>
        </p:nvSpPr>
        <p:spPr>
          <a:xfrm>
            <a:off x="24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製品欠陥対応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：自社製品ゼロデイ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1F38F48A-CAAF-E214-5FAA-7D79AFC0ADEC}"/>
              </a:ext>
            </a:extLst>
          </p:cNvPr>
          <p:cNvSpPr/>
          <p:nvPr/>
        </p:nvSpPr>
        <p:spPr>
          <a:xfrm>
            <a:off x="24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顧客</a:t>
            </a:r>
            <a:r>
              <a:rPr lang="en-US" altLang="ja-JP" sz="1100" dirty="0">
                <a:solidFill>
                  <a:schemeClr val="tx1"/>
                </a:solidFill>
              </a:rPr>
              <a:t>500</a:t>
            </a:r>
            <a:r>
              <a:rPr lang="ja-JP" altLang="en-US" sz="1100" dirty="0">
                <a:solidFill>
                  <a:schemeClr val="tx1"/>
                </a:solidFill>
              </a:rPr>
              <a:t>社にゼロデイ悪用被害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緊急パッチが必要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0B0DEC0-BC66-F181-1EBC-1642EAC89D14}"/>
              </a:ext>
            </a:extLst>
          </p:cNvPr>
          <p:cNvSpPr/>
          <p:nvPr/>
        </p:nvSpPr>
        <p:spPr>
          <a:xfrm>
            <a:off x="24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多数顧客障害・規制調査・賠償請求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FA619402-9DA4-5BEE-DD19-0D9B3D56B0A8}"/>
              </a:ext>
            </a:extLst>
          </p:cNvPr>
          <p:cNvSpPr/>
          <p:nvPr/>
        </p:nvSpPr>
        <p:spPr>
          <a:xfrm>
            <a:off x="42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C7E7F091-29E2-8ACC-B24D-04835E326E11}"/>
              </a:ext>
            </a:extLst>
          </p:cNvPr>
          <p:cNvSpPr/>
          <p:nvPr/>
        </p:nvSpPr>
        <p:spPr>
          <a:xfrm>
            <a:off x="42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C41F81F-D301-DE79-E48A-95CA5D8B0946}"/>
              </a:ext>
            </a:extLst>
          </p:cNvPr>
          <p:cNvSpPr/>
          <p:nvPr/>
        </p:nvSpPr>
        <p:spPr>
          <a:xfrm>
            <a:off x="42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クラウド資源悪用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：認証情報流出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57B0F954-4B83-EC2B-9FB6-D04FA4660483}"/>
              </a:ext>
            </a:extLst>
          </p:cNvPr>
          <p:cNvSpPr/>
          <p:nvPr/>
        </p:nvSpPr>
        <p:spPr>
          <a:xfrm>
            <a:off x="42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IAM</a:t>
            </a:r>
            <a:r>
              <a:rPr lang="ja-JP" altLang="en-US" sz="1100" dirty="0">
                <a:solidFill>
                  <a:schemeClr val="tx1"/>
                </a:solidFill>
              </a:rPr>
              <a:t>キー流出で、単一リージョン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r>
              <a:rPr lang="ja-JP" altLang="en-US" sz="1100" dirty="0">
                <a:solidFill>
                  <a:schemeClr val="tx1"/>
                </a:solidFill>
              </a:rPr>
              <a:t>台が暗号資産マイニングに悪用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DB071EA0-04BF-F1EE-61D3-B7F567E27B63}"/>
              </a:ext>
            </a:extLst>
          </p:cNvPr>
          <p:cNvSpPr/>
          <p:nvPr/>
        </p:nvSpPr>
        <p:spPr>
          <a:xfrm>
            <a:off x="42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クラウド請求急増・環境再構築コスト・資格情報見直し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AB7A6BBA-98BC-39A6-02DA-D0F269A6FF5B}"/>
              </a:ext>
            </a:extLst>
          </p:cNvPr>
          <p:cNvSpPr/>
          <p:nvPr/>
        </p:nvSpPr>
        <p:spPr>
          <a:xfrm>
            <a:off x="60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CDB684D1-80D4-C836-2872-A6225074D105}"/>
              </a:ext>
            </a:extLst>
          </p:cNvPr>
          <p:cNvSpPr/>
          <p:nvPr/>
        </p:nvSpPr>
        <p:spPr>
          <a:xfrm>
            <a:off x="60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F431EE4C-BFE3-B023-6663-51253B3C3B64}"/>
              </a:ext>
            </a:extLst>
          </p:cNvPr>
          <p:cNvSpPr/>
          <p:nvPr/>
        </p:nvSpPr>
        <p:spPr>
          <a:xfrm>
            <a:off x="60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サプライチェーン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：悪意ある</a:t>
            </a:r>
            <a:r>
              <a:rPr lang="en-US" altLang="ja-JP" sz="1100" b="1" dirty="0">
                <a:solidFill>
                  <a:schemeClr val="tx1"/>
                </a:solidFill>
              </a:rPr>
              <a:t>update/B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3C76C508-5BC6-F063-B2CE-1E8F8FE5FF77}"/>
              </a:ext>
            </a:extLst>
          </p:cNvPr>
          <p:cNvSpPr/>
          <p:nvPr/>
        </p:nvSpPr>
        <p:spPr>
          <a:xfrm>
            <a:off x="60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自社アプリの更新プログラムにバックドアが仕込まれ、顧客</a:t>
            </a:r>
            <a:r>
              <a:rPr lang="en-US" altLang="ja-JP" sz="1100" dirty="0">
                <a:solidFill>
                  <a:schemeClr val="tx1"/>
                </a:solidFill>
              </a:rPr>
              <a:t>10,000</a:t>
            </a:r>
            <a:r>
              <a:rPr lang="ja-JP" altLang="en-US" sz="1100" dirty="0">
                <a:solidFill>
                  <a:schemeClr val="tx1"/>
                </a:solidFill>
              </a:rPr>
              <a:t>社に影響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45703F9A-B889-AC2E-A684-26FBB1502054}"/>
              </a:ext>
            </a:extLst>
          </p:cNvPr>
          <p:cNvSpPr/>
          <p:nvPr/>
        </p:nvSpPr>
        <p:spPr>
          <a:xfrm>
            <a:off x="60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多数顧客被害、リコール・賠償費用・訴訟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23456411-DA31-F22A-EAE2-E53CCA589723}"/>
              </a:ext>
            </a:extLst>
          </p:cNvPr>
          <p:cNvSpPr/>
          <p:nvPr/>
        </p:nvSpPr>
        <p:spPr>
          <a:xfrm>
            <a:off x="78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35338CCF-E749-5AAB-2E53-44E5EE270C74}"/>
              </a:ext>
            </a:extLst>
          </p:cNvPr>
          <p:cNvSpPr/>
          <p:nvPr/>
        </p:nvSpPr>
        <p:spPr>
          <a:xfrm>
            <a:off x="78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19C8AF64-4C52-1C00-8C99-1470FE6EED9E}"/>
              </a:ext>
            </a:extLst>
          </p:cNvPr>
          <p:cNvSpPr/>
          <p:nvPr/>
        </p:nvSpPr>
        <p:spPr>
          <a:xfrm>
            <a:off x="78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サービス停止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DDoS</a:t>
            </a:r>
            <a:r>
              <a:rPr lang="ja-JP" altLang="en-US" sz="1100" b="1" dirty="0">
                <a:solidFill>
                  <a:schemeClr val="tx1"/>
                </a:solidFill>
              </a:rPr>
              <a:t>攻撃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D9393637-B673-C762-3A1F-75101F66AD3A}"/>
              </a:ext>
            </a:extLst>
          </p:cNvPr>
          <p:cNvSpPr/>
          <p:nvPr/>
        </p:nvSpPr>
        <p:spPr>
          <a:xfrm>
            <a:off x="78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600Gbps</a:t>
            </a:r>
            <a:r>
              <a:rPr lang="ja-JP" altLang="en-US" sz="1100" dirty="0">
                <a:solidFill>
                  <a:schemeClr val="tx1"/>
                </a:solidFill>
              </a:rPr>
              <a:t>の</a:t>
            </a:r>
            <a:r>
              <a:rPr lang="en-US" altLang="ja-JP" sz="1100" dirty="0">
                <a:solidFill>
                  <a:schemeClr val="tx1"/>
                </a:solidFill>
              </a:rPr>
              <a:t>DDoS</a:t>
            </a:r>
            <a:r>
              <a:rPr lang="ja-JP" altLang="en-US" sz="1100" dirty="0">
                <a:solidFill>
                  <a:schemeClr val="tx1"/>
                </a:solidFill>
              </a:rPr>
              <a:t>攻撃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サイトが</a:t>
            </a:r>
            <a:r>
              <a:rPr lang="en-US" altLang="ja-JP" sz="1100" dirty="0">
                <a:solidFill>
                  <a:schemeClr val="tx1"/>
                </a:solidFill>
              </a:rPr>
              <a:t>2</a:t>
            </a:r>
            <a:r>
              <a:rPr lang="ja-JP" altLang="en-US" sz="1100" dirty="0">
                <a:solidFill>
                  <a:schemeClr val="tx1"/>
                </a:solidFill>
              </a:rPr>
              <a:t>時間停止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F1FB6D3-BB1E-686A-527A-F88D4E287EAC}"/>
              </a:ext>
            </a:extLst>
          </p:cNvPr>
          <p:cNvSpPr/>
          <p:nvPr/>
        </p:nvSpPr>
        <p:spPr>
          <a:xfrm>
            <a:off x="78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短時間停止による顧客満足度低下・一部返金対応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73C80F1-9ED2-7ED8-F32A-368140CBE053}"/>
              </a:ext>
            </a:extLst>
          </p:cNvPr>
          <p:cNvSpPr/>
          <p:nvPr/>
        </p:nvSpPr>
        <p:spPr>
          <a:xfrm>
            <a:off x="9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71F7152F-B30F-21C3-23CB-226DCC8D3259}"/>
              </a:ext>
            </a:extLst>
          </p:cNvPr>
          <p:cNvSpPr/>
          <p:nvPr/>
        </p:nvSpPr>
        <p:spPr>
          <a:xfrm>
            <a:off x="9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D56F1887-42CE-5FB8-6F37-7FE599AF1FF7}"/>
              </a:ext>
            </a:extLst>
          </p:cNvPr>
          <p:cNvSpPr/>
          <p:nvPr/>
        </p:nvSpPr>
        <p:spPr>
          <a:xfrm>
            <a:off x="9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サービス停止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DDoS</a:t>
            </a:r>
            <a:r>
              <a:rPr lang="ja-JP" altLang="en-US" sz="1100" b="1" dirty="0">
                <a:solidFill>
                  <a:schemeClr val="tx1"/>
                </a:solidFill>
              </a:rPr>
              <a:t>攻撃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7FE83B3-E8F6-A7AD-4F3B-C8EDEA809753}"/>
              </a:ext>
            </a:extLst>
          </p:cNvPr>
          <p:cNvSpPr/>
          <p:nvPr/>
        </p:nvSpPr>
        <p:spPr>
          <a:xfrm>
            <a:off x="96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1Tbps</a:t>
            </a:r>
            <a:r>
              <a:rPr lang="ja-JP" altLang="en-US" sz="1100" dirty="0">
                <a:solidFill>
                  <a:schemeClr val="tx1"/>
                </a:solidFill>
              </a:rPr>
              <a:t>の攻撃と恐喝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身代金</a:t>
            </a:r>
            <a:r>
              <a:rPr lang="en-US" altLang="ja-JP" sz="1100" dirty="0">
                <a:solidFill>
                  <a:schemeClr val="tx1"/>
                </a:solidFill>
              </a:rPr>
              <a:t>70</a:t>
            </a:r>
            <a:r>
              <a:rPr lang="ja-JP" altLang="en-US" sz="1100" dirty="0">
                <a:solidFill>
                  <a:schemeClr val="tx1"/>
                </a:solidFill>
              </a:rPr>
              <a:t>万円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サイトが</a:t>
            </a:r>
            <a:r>
              <a:rPr lang="en-US" altLang="ja-JP" sz="1100" dirty="0">
                <a:solidFill>
                  <a:schemeClr val="tx1"/>
                </a:solidFill>
              </a:rPr>
              <a:t>24</a:t>
            </a:r>
            <a:r>
              <a:rPr lang="ja-JP" altLang="en-US" sz="1100" dirty="0">
                <a:solidFill>
                  <a:schemeClr val="tx1"/>
                </a:solidFill>
              </a:rPr>
              <a:t>時間停止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EBF1410B-C688-412F-C4FD-6E7C0F52A671}"/>
              </a:ext>
            </a:extLst>
          </p:cNvPr>
          <p:cNvSpPr/>
          <p:nvPr/>
        </p:nvSpPr>
        <p:spPr>
          <a:xfrm>
            <a:off x="96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大幅売上減・恐喝対応、顧客離反・ブランド毀損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7B6FFD4C-5EFB-F6EE-4F09-30603E82CB9C}"/>
              </a:ext>
            </a:extLst>
          </p:cNvPr>
          <p:cNvSpPr/>
          <p:nvPr/>
        </p:nvSpPr>
        <p:spPr>
          <a:xfrm>
            <a:off x="60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60D1FDF-916F-D695-EC2E-07B9CD1D324B}"/>
              </a:ext>
            </a:extLst>
          </p:cNvPr>
          <p:cNvSpPr/>
          <p:nvPr/>
        </p:nvSpPr>
        <p:spPr>
          <a:xfrm>
            <a:off x="60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DF039EC1-5324-EABF-ED43-71E7C617F31A}"/>
              </a:ext>
            </a:extLst>
          </p:cNvPr>
          <p:cNvSpPr/>
          <p:nvPr/>
        </p:nvSpPr>
        <p:spPr>
          <a:xfrm>
            <a:off x="60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クラウド資源悪用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：認証情報流出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840802F-1A90-CCA4-9594-53CE524CB5F5}"/>
              </a:ext>
            </a:extLst>
          </p:cNvPr>
          <p:cNvSpPr/>
          <p:nvPr/>
        </p:nvSpPr>
        <p:spPr>
          <a:xfrm>
            <a:off x="60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IAM</a:t>
            </a:r>
            <a:r>
              <a:rPr lang="ja-JP" altLang="en-US" sz="1100" dirty="0">
                <a:solidFill>
                  <a:schemeClr val="tx1"/>
                </a:solidFill>
              </a:rPr>
              <a:t>キー流出で、全リージョンに暗号資産マイニングが拡散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リソース逼迫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12225A1-9E7D-6A77-9D76-E954B599CDA5}"/>
              </a:ext>
            </a:extLst>
          </p:cNvPr>
          <p:cNvSpPr/>
          <p:nvPr/>
        </p:nvSpPr>
        <p:spPr>
          <a:xfrm>
            <a:off x="60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巨額クラウド費用・主要サービス停止、事業継続計画発動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AA445434-79EC-BB8B-ADE5-11B938DF6208}"/>
              </a:ext>
            </a:extLst>
          </p:cNvPr>
          <p:cNvSpPr/>
          <p:nvPr/>
        </p:nvSpPr>
        <p:spPr>
          <a:xfrm>
            <a:off x="78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C27E0A28-877D-C667-B261-1F70EC7C171E}"/>
              </a:ext>
            </a:extLst>
          </p:cNvPr>
          <p:cNvSpPr/>
          <p:nvPr/>
        </p:nvSpPr>
        <p:spPr>
          <a:xfrm>
            <a:off x="78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FFC4E4E-AC8C-6546-1B33-F8866EF98CCE}"/>
              </a:ext>
            </a:extLst>
          </p:cNvPr>
          <p:cNvSpPr/>
          <p:nvPr/>
        </p:nvSpPr>
        <p:spPr>
          <a:xfrm>
            <a:off x="78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インサイダー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：退職社員データ削除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79115142-27E6-3262-A424-B6AE626149B9}"/>
              </a:ext>
            </a:extLst>
          </p:cNvPr>
          <p:cNvSpPr/>
          <p:nvPr/>
        </p:nvSpPr>
        <p:spPr>
          <a:xfrm>
            <a:off x="78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退職予定者が、共有フォルダ</a:t>
            </a:r>
            <a:r>
              <a:rPr lang="en-US" altLang="ja-JP" sz="1100" dirty="0">
                <a:solidFill>
                  <a:schemeClr val="tx1"/>
                </a:solidFill>
              </a:rPr>
              <a:t>50GB</a:t>
            </a:r>
            <a:r>
              <a:rPr lang="ja-JP" altLang="en-US" sz="1100" dirty="0">
                <a:solidFill>
                  <a:schemeClr val="tx1"/>
                </a:solidFill>
              </a:rPr>
              <a:t>を削除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54B12CC-8B0F-3D7B-81E8-99C9CDE754F0}"/>
              </a:ext>
            </a:extLst>
          </p:cNvPr>
          <p:cNvSpPr/>
          <p:nvPr/>
        </p:nvSpPr>
        <p:spPr>
          <a:xfrm>
            <a:off x="78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部分データ損失・開発遅延、内部統制見直し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7F3017F-5AB4-DBCC-8682-946EFCD02C3D}"/>
              </a:ext>
            </a:extLst>
          </p:cNvPr>
          <p:cNvSpPr/>
          <p:nvPr/>
        </p:nvSpPr>
        <p:spPr>
          <a:xfrm>
            <a:off x="9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41A577D-30B9-B4C2-44EA-36045EFB0BFA}"/>
              </a:ext>
            </a:extLst>
          </p:cNvPr>
          <p:cNvSpPr/>
          <p:nvPr/>
        </p:nvSpPr>
        <p:spPr>
          <a:xfrm>
            <a:off x="9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363B988-4032-A52E-A977-03D262FF8BF0}"/>
              </a:ext>
            </a:extLst>
          </p:cNvPr>
          <p:cNvSpPr/>
          <p:nvPr/>
        </p:nvSpPr>
        <p:spPr>
          <a:xfrm>
            <a:off x="9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インサイダー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：退職社員データ削除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BC88B30A-4597-45CA-C23D-B1F1F2E6D9D2}"/>
              </a:ext>
            </a:extLst>
          </p:cNvPr>
          <p:cNvSpPr/>
          <p:nvPr/>
        </p:nvSpPr>
        <p:spPr>
          <a:xfrm>
            <a:off x="96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退職予定者が、</a:t>
            </a:r>
            <a:r>
              <a:rPr lang="en-US" altLang="ja-JP" sz="1100" dirty="0">
                <a:solidFill>
                  <a:schemeClr val="tx1"/>
                </a:solidFill>
              </a:rPr>
              <a:t>R&amp;D</a:t>
            </a:r>
            <a:r>
              <a:rPr lang="ja-JP" altLang="en-US" sz="1100" dirty="0">
                <a:solidFill>
                  <a:schemeClr val="tx1"/>
                </a:solidFill>
              </a:rPr>
              <a:t>共有</a:t>
            </a:r>
            <a:r>
              <a:rPr lang="en-US" altLang="ja-JP" sz="1100" dirty="0">
                <a:solidFill>
                  <a:schemeClr val="tx1"/>
                </a:solidFill>
              </a:rPr>
              <a:t>5TB</a:t>
            </a:r>
            <a:r>
              <a:rPr lang="ja-JP" altLang="en-US" sz="1100" dirty="0">
                <a:solidFill>
                  <a:schemeClr val="tx1"/>
                </a:solidFill>
              </a:rPr>
              <a:t>を削除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020B93A-8123-8CCF-28D6-86529D4EA244}"/>
              </a:ext>
            </a:extLst>
          </p:cNvPr>
          <p:cNvSpPr/>
          <p:nvPr/>
        </p:nvSpPr>
        <p:spPr>
          <a:xfrm>
            <a:off x="96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重大データ損失・</a:t>
            </a:r>
            <a:r>
              <a:rPr kumimoji="1" lang="en-US" altLang="ja-JP" sz="1100" dirty="0">
                <a:solidFill>
                  <a:schemeClr val="tx1"/>
                </a:solidFill>
              </a:rPr>
              <a:t>IP</a:t>
            </a:r>
            <a:r>
              <a:rPr kumimoji="1" lang="ja-JP" altLang="en-US" sz="1100" dirty="0">
                <a:solidFill>
                  <a:schemeClr val="tx1"/>
                </a:solidFill>
              </a:rPr>
              <a:t>流出懸念、監査・法的対応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9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6129-06FA-8FF1-16E1-EC98F5EBA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789BBF-CBBA-47A6-2F68-E5107DC271B2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B01D2F-FC14-4E7E-054C-71E4F4B972AE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189482-BAFA-AB49-5FC2-E442D21B8936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WEB</a:t>
            </a:r>
            <a:r>
              <a:rPr lang="ja-JP" altLang="en-US" sz="1100" b="1" dirty="0">
                <a:solidFill>
                  <a:schemeClr val="tx1"/>
                </a:solidFill>
              </a:rPr>
              <a:t>改ざん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EC</a:t>
            </a:r>
            <a:r>
              <a:rPr lang="ja-JP" altLang="en-US" sz="1100" b="1" dirty="0">
                <a:solidFill>
                  <a:schemeClr val="tx1"/>
                </a:solidFill>
              </a:rPr>
              <a:t>ｻｲﾄ決済ｽｷﾏｰ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6D0547-F26A-2901-41A7-3BAE634186BF}"/>
              </a:ext>
            </a:extLst>
          </p:cNvPr>
          <p:cNvSpPr/>
          <p:nvPr/>
        </p:nvSpPr>
        <p:spPr>
          <a:xfrm>
            <a:off x="6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サイト改ざんで、カード情報</a:t>
            </a:r>
            <a:r>
              <a:rPr lang="en-US" altLang="ja-JP" sz="1100" dirty="0">
                <a:solidFill>
                  <a:schemeClr val="tx1"/>
                </a:solidFill>
              </a:rPr>
              <a:t>1,000</a:t>
            </a:r>
            <a:r>
              <a:rPr lang="ja-JP" altLang="en-US" sz="1100" dirty="0">
                <a:solidFill>
                  <a:schemeClr val="tx1"/>
                </a:solidFill>
              </a:rPr>
              <a:t>件盗難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改ざん期間</a:t>
            </a:r>
            <a:r>
              <a:rPr lang="en-US" altLang="ja-JP" sz="1100" dirty="0">
                <a:solidFill>
                  <a:schemeClr val="tx1"/>
                </a:solidFill>
              </a:rPr>
              <a:t>3</a:t>
            </a:r>
            <a:r>
              <a:rPr lang="ja-JP" altLang="en-US" sz="1100" dirty="0">
                <a:solidFill>
                  <a:schemeClr val="tx1"/>
                </a:solidFill>
              </a:rPr>
              <a:t>日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08441F-81F5-E405-EB29-4A0E0A7B261A}"/>
              </a:ext>
            </a:extLst>
          </p:cNvPr>
          <p:cNvSpPr/>
          <p:nvPr/>
        </p:nvSpPr>
        <p:spPr>
          <a:xfrm>
            <a:off x="6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PCI</a:t>
            </a:r>
            <a:r>
              <a:rPr lang="ja-JP" altLang="en-US" sz="1100" dirty="0">
                <a:solidFill>
                  <a:schemeClr val="tx1"/>
                </a:solidFill>
              </a:rPr>
              <a:t>罰金・カード再発行費用・苦情対応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3052F6-C781-CE97-A762-2011C35BABFD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1A93A8-CB9E-2EC9-3007-45664F2DCC3B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24053AB-7F68-980E-8AAD-D8AAE7B6D2B6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WEB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改ざん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EC</a:t>
            </a:r>
            <a:r>
              <a:rPr lang="ja-JP" altLang="en-US" sz="1100" b="1" dirty="0">
                <a:solidFill>
                  <a:schemeClr val="tx1"/>
                </a:solidFill>
              </a:rPr>
              <a:t>ｻｲﾄ決済ｽｷﾏｰ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D2AF17-167F-CE2A-CA49-30EC16A25E77}"/>
              </a:ext>
            </a:extLst>
          </p:cNvPr>
          <p:cNvSpPr/>
          <p:nvPr/>
        </p:nvSpPr>
        <p:spPr>
          <a:xfrm>
            <a:off x="24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サイト改ざんで、カード情報</a:t>
            </a:r>
            <a:r>
              <a:rPr lang="en-US" altLang="ja-JP" sz="1100" dirty="0">
                <a:solidFill>
                  <a:schemeClr val="tx1"/>
                </a:solidFill>
              </a:rPr>
              <a:t>100,000</a:t>
            </a:r>
            <a:r>
              <a:rPr lang="ja-JP" altLang="en-US" sz="1100" dirty="0">
                <a:solidFill>
                  <a:schemeClr val="tx1"/>
                </a:solidFill>
              </a:rPr>
              <a:t>件盗難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改ざん期間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r>
              <a:rPr lang="ja-JP" altLang="en-US" sz="1100" dirty="0">
                <a:solidFill>
                  <a:schemeClr val="tx1"/>
                </a:solidFill>
              </a:rPr>
              <a:t>か月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6C2D43C-E775-6FBB-B991-DE048A027B90}"/>
              </a:ext>
            </a:extLst>
          </p:cNvPr>
          <p:cNvSpPr/>
          <p:nvPr/>
        </p:nvSpPr>
        <p:spPr>
          <a:xfrm>
            <a:off x="24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大規模賠償・訴訟・ブランド信頼失墜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88247AF-7DE9-73A3-0DEF-7B83174FAD77}"/>
              </a:ext>
            </a:extLst>
          </p:cNvPr>
          <p:cNvSpPr/>
          <p:nvPr/>
        </p:nvSpPr>
        <p:spPr>
          <a:xfrm>
            <a:off x="42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610B4E6-4C6B-3475-B2F6-E7DDFBADED19}"/>
              </a:ext>
            </a:extLst>
          </p:cNvPr>
          <p:cNvSpPr/>
          <p:nvPr/>
        </p:nvSpPr>
        <p:spPr>
          <a:xfrm>
            <a:off x="42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98F9D52-7F5E-AFD2-ED24-F961358D4AB0}"/>
              </a:ext>
            </a:extLst>
          </p:cNvPr>
          <p:cNvSpPr/>
          <p:nvPr/>
        </p:nvSpPr>
        <p:spPr>
          <a:xfrm>
            <a:off x="42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AI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モデル流出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：生成</a:t>
            </a:r>
            <a:r>
              <a:rPr lang="en-US" altLang="ja-JP" sz="1100" b="1" dirty="0">
                <a:solidFill>
                  <a:schemeClr val="tx1"/>
                </a:solidFill>
              </a:rPr>
              <a:t>AI</a:t>
            </a:r>
            <a:r>
              <a:rPr lang="ja-JP" altLang="en-US" sz="1100" b="1" dirty="0">
                <a:solidFill>
                  <a:schemeClr val="tx1"/>
                </a:solidFill>
              </a:rPr>
              <a:t>モデル漏洩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0EDFE2E-3644-1D43-4C21-57EE80B6F7C5}"/>
              </a:ext>
            </a:extLst>
          </p:cNvPr>
          <p:cNvSpPr/>
          <p:nvPr/>
        </p:nvSpPr>
        <p:spPr>
          <a:xfrm>
            <a:off x="42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ファインチューニングデータ</a:t>
            </a:r>
            <a:r>
              <a:rPr lang="en-US" altLang="ja-JP" sz="1100" dirty="0">
                <a:solidFill>
                  <a:schemeClr val="tx1"/>
                </a:solidFill>
              </a:rPr>
              <a:t>2GB</a:t>
            </a:r>
            <a:r>
              <a:rPr lang="ja-JP" altLang="en-US" sz="1100" dirty="0">
                <a:solidFill>
                  <a:schemeClr val="tx1"/>
                </a:solidFill>
              </a:rPr>
              <a:t>が</a:t>
            </a:r>
            <a:r>
              <a:rPr lang="en-US" altLang="ja-JP" sz="1100" dirty="0" err="1">
                <a:solidFill>
                  <a:schemeClr val="tx1"/>
                </a:solidFill>
              </a:rPr>
              <a:t>Github</a:t>
            </a:r>
            <a:r>
              <a:rPr lang="ja-JP" altLang="en-US" sz="1100" dirty="0">
                <a:solidFill>
                  <a:schemeClr val="tx1"/>
                </a:solidFill>
              </a:rPr>
              <a:t>に流出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DE3269A-ED47-A34F-400E-E7BB091BC505}"/>
              </a:ext>
            </a:extLst>
          </p:cNvPr>
          <p:cNvSpPr/>
          <p:nvPr/>
        </p:nvSpPr>
        <p:spPr>
          <a:xfrm>
            <a:off x="42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知財流出・競合優位低下・顧客信用失墜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31E2165-B72C-5243-B3E0-4A7100D06B84}"/>
              </a:ext>
            </a:extLst>
          </p:cNvPr>
          <p:cNvSpPr/>
          <p:nvPr/>
        </p:nvSpPr>
        <p:spPr>
          <a:xfrm>
            <a:off x="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7C48D83-AD58-9D6B-8421-025F055193D9}"/>
              </a:ext>
            </a:extLst>
          </p:cNvPr>
          <p:cNvSpPr/>
          <p:nvPr/>
        </p:nvSpPr>
        <p:spPr>
          <a:xfrm>
            <a:off x="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0B31A80-0768-EDFB-3238-941CAFB777C2}"/>
              </a:ext>
            </a:extLst>
          </p:cNvPr>
          <p:cNvSpPr/>
          <p:nvPr/>
        </p:nvSpPr>
        <p:spPr>
          <a:xfrm>
            <a:off x="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産業制御（</a:t>
            </a:r>
            <a:r>
              <a:rPr kumimoji="1" lang="en-US" altLang="ja-JP" sz="1100" b="1" dirty="0">
                <a:solidFill>
                  <a:schemeClr val="tx1"/>
                </a:solidFill>
              </a:rPr>
              <a:t>OT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）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OT</a:t>
            </a:r>
            <a:r>
              <a:rPr lang="ja-JP" altLang="en-US" sz="1100" b="1" dirty="0">
                <a:solidFill>
                  <a:schemeClr val="tx1"/>
                </a:solidFill>
              </a:rPr>
              <a:t>マルウェア侵入</a:t>
            </a:r>
            <a:r>
              <a:rPr lang="en-US" altLang="ja-JP" sz="1100" b="1" dirty="0">
                <a:solidFill>
                  <a:schemeClr val="tx1"/>
                </a:solidFill>
              </a:rPr>
              <a:t>/A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DC39DB4-3E0C-7507-4BB3-96BA5FA16142}"/>
              </a:ext>
            </a:extLst>
          </p:cNvPr>
          <p:cNvSpPr/>
          <p:nvPr/>
        </p:nvSpPr>
        <p:spPr>
          <a:xfrm>
            <a:off x="6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マルウェアで、生産ライン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r>
              <a:rPr lang="ja-JP" altLang="en-US" sz="1100" dirty="0">
                <a:solidFill>
                  <a:schemeClr val="tx1"/>
                </a:solidFill>
              </a:rPr>
              <a:t>系統が</a:t>
            </a:r>
            <a:r>
              <a:rPr lang="en-US" altLang="ja-JP" sz="1100" dirty="0">
                <a:solidFill>
                  <a:schemeClr val="tx1"/>
                </a:solidFill>
              </a:rPr>
              <a:t>2</a:t>
            </a:r>
            <a:r>
              <a:rPr lang="ja-JP" altLang="en-US" sz="1100" dirty="0">
                <a:solidFill>
                  <a:schemeClr val="tx1"/>
                </a:solidFill>
              </a:rPr>
              <a:t>時間停止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4D86B58-81AC-24F7-675B-1B9DFA02D5A4}"/>
              </a:ext>
            </a:extLst>
          </p:cNvPr>
          <p:cNvSpPr/>
          <p:nvPr/>
        </p:nvSpPr>
        <p:spPr>
          <a:xfrm>
            <a:off x="6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生産遅延・安全点検費用・取引先調整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ADB2F22-3847-0802-47BD-6A824C292F9A}"/>
              </a:ext>
            </a:extLst>
          </p:cNvPr>
          <p:cNvSpPr/>
          <p:nvPr/>
        </p:nvSpPr>
        <p:spPr>
          <a:xfrm>
            <a:off x="24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634877A-A240-D51C-2468-43BEE055F7AB}"/>
              </a:ext>
            </a:extLst>
          </p:cNvPr>
          <p:cNvSpPr/>
          <p:nvPr/>
        </p:nvSpPr>
        <p:spPr>
          <a:xfrm>
            <a:off x="24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4A236A95-0A64-DDA8-CE55-91536D0E7648}"/>
              </a:ext>
            </a:extLst>
          </p:cNvPr>
          <p:cNvSpPr/>
          <p:nvPr/>
        </p:nvSpPr>
        <p:spPr>
          <a:xfrm>
            <a:off x="24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産業制御</a:t>
            </a:r>
            <a:r>
              <a:rPr lang="ja-JP" altLang="en-US" sz="1100" b="1" dirty="0">
                <a:solidFill>
                  <a:schemeClr val="tx1"/>
                </a:solidFill>
              </a:rPr>
              <a:t>（</a:t>
            </a:r>
            <a:r>
              <a:rPr lang="en-US" altLang="ja-JP" sz="1100" b="1" dirty="0">
                <a:solidFill>
                  <a:schemeClr val="tx1"/>
                </a:solidFill>
              </a:rPr>
              <a:t>OT</a:t>
            </a:r>
            <a:r>
              <a:rPr lang="ja-JP" altLang="en-US" sz="1100" b="1" dirty="0">
                <a:solidFill>
                  <a:schemeClr val="tx1"/>
                </a:solidFill>
              </a:rPr>
              <a:t>）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OT</a:t>
            </a:r>
            <a:r>
              <a:rPr lang="ja-JP" altLang="en-US" sz="1100" b="1" dirty="0">
                <a:solidFill>
                  <a:schemeClr val="tx1"/>
                </a:solidFill>
              </a:rPr>
              <a:t>マルウェア侵入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40AFFD16-1945-B85B-FB85-7F01FD873D08}"/>
              </a:ext>
            </a:extLst>
          </p:cNvPr>
          <p:cNvSpPr/>
          <p:nvPr/>
        </p:nvSpPr>
        <p:spPr>
          <a:xfrm>
            <a:off x="24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マルウェアで、主要生産ライン複数が</a:t>
            </a:r>
            <a:r>
              <a:rPr lang="en-US" altLang="ja-JP" sz="1100" dirty="0">
                <a:solidFill>
                  <a:schemeClr val="tx1"/>
                </a:solidFill>
              </a:rPr>
              <a:t>48</a:t>
            </a:r>
            <a:r>
              <a:rPr lang="ja-JP" altLang="en-US" sz="1100" dirty="0">
                <a:solidFill>
                  <a:schemeClr val="tx1"/>
                </a:solidFill>
              </a:rPr>
              <a:t>時間停止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1B47C9D-DCEC-0AE2-6458-5BD22C41C738}"/>
              </a:ext>
            </a:extLst>
          </p:cNvPr>
          <p:cNvSpPr/>
          <p:nvPr/>
        </p:nvSpPr>
        <p:spPr>
          <a:xfrm>
            <a:off x="24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長期停止・納期遅延・特定業法報告義務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A01D5FDD-F866-EB57-88BA-D85323D3A782}"/>
              </a:ext>
            </a:extLst>
          </p:cNvPr>
          <p:cNvSpPr/>
          <p:nvPr/>
        </p:nvSpPr>
        <p:spPr>
          <a:xfrm>
            <a:off x="42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34D77F6F-B530-C798-939B-F77FD5BAC97F}"/>
              </a:ext>
            </a:extLst>
          </p:cNvPr>
          <p:cNvSpPr/>
          <p:nvPr/>
        </p:nvSpPr>
        <p:spPr>
          <a:xfrm>
            <a:off x="42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BF692D46-2DE6-6D9B-02FA-E682101F5B6E}"/>
              </a:ext>
            </a:extLst>
          </p:cNvPr>
          <p:cNvSpPr/>
          <p:nvPr/>
        </p:nvSpPr>
        <p:spPr>
          <a:xfrm>
            <a:off x="42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A41AA7E2-4DC8-1AD1-1B81-AAF6A6BC697C}"/>
              </a:ext>
            </a:extLst>
          </p:cNvPr>
          <p:cNvSpPr/>
          <p:nvPr/>
        </p:nvSpPr>
        <p:spPr>
          <a:xfrm>
            <a:off x="42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AA69A4D6-5666-61B4-FEE6-0DBC7ABFF079}"/>
              </a:ext>
            </a:extLst>
          </p:cNvPr>
          <p:cNvSpPr/>
          <p:nvPr/>
        </p:nvSpPr>
        <p:spPr>
          <a:xfrm>
            <a:off x="42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51658C-3B92-4D86-438B-6BA8ECEECD69}"/>
              </a:ext>
            </a:extLst>
          </p:cNvPr>
          <p:cNvSpPr/>
          <p:nvPr/>
        </p:nvSpPr>
        <p:spPr>
          <a:xfrm>
            <a:off x="60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BD278B0-0E79-7356-B444-70F9F2204E22}"/>
              </a:ext>
            </a:extLst>
          </p:cNvPr>
          <p:cNvSpPr/>
          <p:nvPr/>
        </p:nvSpPr>
        <p:spPr>
          <a:xfrm>
            <a:off x="60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E800A38C-3DAC-9443-AF08-FE6FC65F11E9}"/>
              </a:ext>
            </a:extLst>
          </p:cNvPr>
          <p:cNvSpPr/>
          <p:nvPr/>
        </p:nvSpPr>
        <p:spPr>
          <a:xfrm>
            <a:off x="60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AI</a:t>
            </a:r>
            <a:r>
              <a:rPr kumimoji="1" lang="ja-JP" altLang="en-US" sz="1100" b="1" dirty="0">
                <a:solidFill>
                  <a:schemeClr val="tx1"/>
                </a:solidFill>
              </a:rPr>
              <a:t>モデル流出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：生成</a:t>
            </a:r>
            <a:r>
              <a:rPr lang="en-US" altLang="ja-JP" sz="1100" b="1" dirty="0">
                <a:solidFill>
                  <a:schemeClr val="tx1"/>
                </a:solidFill>
              </a:rPr>
              <a:t>AI</a:t>
            </a:r>
            <a:r>
              <a:rPr lang="ja-JP" altLang="en-US" sz="1100" b="1" dirty="0">
                <a:solidFill>
                  <a:schemeClr val="tx1"/>
                </a:solidFill>
              </a:rPr>
              <a:t>モデル漏洩</a:t>
            </a:r>
            <a:r>
              <a:rPr lang="en-US" altLang="ja-JP" sz="1100" b="1" dirty="0">
                <a:solidFill>
                  <a:schemeClr val="tx1"/>
                </a:solidFill>
              </a:rPr>
              <a:t>/B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F163DCF5-CE95-C1F0-91C9-4A52D12FCB50}"/>
              </a:ext>
            </a:extLst>
          </p:cNvPr>
          <p:cNvSpPr/>
          <p:nvPr/>
        </p:nvSpPr>
        <p:spPr>
          <a:xfrm>
            <a:off x="60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自社</a:t>
            </a:r>
            <a:r>
              <a:rPr lang="en-US" altLang="ja-JP" sz="1100" dirty="0">
                <a:solidFill>
                  <a:schemeClr val="tx1"/>
                </a:solidFill>
              </a:rPr>
              <a:t>LLM</a:t>
            </a:r>
            <a:r>
              <a:rPr lang="ja-JP" altLang="en-US" sz="1100" dirty="0">
                <a:solidFill>
                  <a:schemeClr val="tx1"/>
                </a:solidFill>
              </a:rPr>
              <a:t>コアモデル</a:t>
            </a:r>
            <a:r>
              <a:rPr lang="en-US" altLang="ja-JP" sz="1100" dirty="0">
                <a:solidFill>
                  <a:schemeClr val="tx1"/>
                </a:solidFill>
              </a:rPr>
              <a:t>80GB</a:t>
            </a:r>
            <a:r>
              <a:rPr lang="ja-JP" altLang="en-US" sz="1100" dirty="0">
                <a:solidFill>
                  <a:schemeClr val="tx1"/>
                </a:solidFill>
              </a:rPr>
              <a:t>が完全流出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社内情報も学習済み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CDFFEA5-14B2-F6DB-9C06-20A04937BDCD}"/>
              </a:ext>
            </a:extLst>
          </p:cNvPr>
          <p:cNvSpPr/>
          <p:nvPr/>
        </p:nvSpPr>
        <p:spPr>
          <a:xfrm>
            <a:off x="60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競争力喪失・投資家懸念・長期的ブランド損害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14FEF43-2F3F-6B39-D6B3-13A02F97B174}"/>
              </a:ext>
            </a:extLst>
          </p:cNvPr>
          <p:cNvSpPr/>
          <p:nvPr/>
        </p:nvSpPr>
        <p:spPr>
          <a:xfrm>
            <a:off x="78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DAC84651-EA82-221E-3AA4-9D6D424FFEF6}"/>
              </a:ext>
            </a:extLst>
          </p:cNvPr>
          <p:cNvSpPr/>
          <p:nvPr/>
        </p:nvSpPr>
        <p:spPr>
          <a:xfrm>
            <a:off x="78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C1C0A788-D9C3-D141-CE5D-BDC3F26B4DC4}"/>
              </a:ext>
            </a:extLst>
          </p:cNvPr>
          <p:cNvSpPr/>
          <p:nvPr/>
        </p:nvSpPr>
        <p:spPr>
          <a:xfrm>
            <a:off x="78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8A438327-AAFC-59AB-738F-A424B568201F}"/>
              </a:ext>
            </a:extLst>
          </p:cNvPr>
          <p:cNvSpPr/>
          <p:nvPr/>
        </p:nvSpPr>
        <p:spPr>
          <a:xfrm>
            <a:off x="78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BEAA8440-8D26-BCFF-BBB4-F424FCB39AFF}"/>
              </a:ext>
            </a:extLst>
          </p:cNvPr>
          <p:cNvSpPr/>
          <p:nvPr/>
        </p:nvSpPr>
        <p:spPr>
          <a:xfrm>
            <a:off x="78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8B007A5D-3231-FC3F-1DD2-573456F42F37}"/>
              </a:ext>
            </a:extLst>
          </p:cNvPr>
          <p:cNvSpPr/>
          <p:nvPr/>
        </p:nvSpPr>
        <p:spPr>
          <a:xfrm>
            <a:off x="9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3CCDE3E2-0ED0-FC80-37B1-6D905566B81A}"/>
              </a:ext>
            </a:extLst>
          </p:cNvPr>
          <p:cNvSpPr/>
          <p:nvPr/>
        </p:nvSpPr>
        <p:spPr>
          <a:xfrm>
            <a:off x="9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FDABB1A-9DE9-FEE0-0328-A0DE8A9A5D8C}"/>
              </a:ext>
            </a:extLst>
          </p:cNvPr>
          <p:cNvSpPr/>
          <p:nvPr/>
        </p:nvSpPr>
        <p:spPr>
          <a:xfrm>
            <a:off x="9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94507AE2-93B5-337C-6DCE-BF92F373F8D4}"/>
              </a:ext>
            </a:extLst>
          </p:cNvPr>
          <p:cNvSpPr/>
          <p:nvPr/>
        </p:nvSpPr>
        <p:spPr>
          <a:xfrm>
            <a:off x="9696000" y="132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B797EB5-7BCF-94AA-D891-F6572995D244}"/>
              </a:ext>
            </a:extLst>
          </p:cNvPr>
          <p:cNvSpPr/>
          <p:nvPr/>
        </p:nvSpPr>
        <p:spPr>
          <a:xfrm>
            <a:off x="9696000" y="252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487BE1D6-4847-4581-4CA1-8AFAF085948F}"/>
              </a:ext>
            </a:extLst>
          </p:cNvPr>
          <p:cNvSpPr/>
          <p:nvPr/>
        </p:nvSpPr>
        <p:spPr>
          <a:xfrm>
            <a:off x="60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67C2DF5E-9570-E536-49FD-0EF2DE5CDD7E}"/>
              </a:ext>
            </a:extLst>
          </p:cNvPr>
          <p:cNvSpPr/>
          <p:nvPr/>
        </p:nvSpPr>
        <p:spPr>
          <a:xfrm>
            <a:off x="60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9814CABE-FCA2-9A89-21D9-A2EE1A14F3C8}"/>
              </a:ext>
            </a:extLst>
          </p:cNvPr>
          <p:cNvSpPr/>
          <p:nvPr/>
        </p:nvSpPr>
        <p:spPr>
          <a:xfrm>
            <a:off x="60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1AA2690C-5E35-C319-9AA7-377296D6BB56}"/>
              </a:ext>
            </a:extLst>
          </p:cNvPr>
          <p:cNvSpPr/>
          <p:nvPr/>
        </p:nvSpPr>
        <p:spPr>
          <a:xfrm>
            <a:off x="60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D37040E6-0CDF-AAB4-D35E-438C824CC60A}"/>
              </a:ext>
            </a:extLst>
          </p:cNvPr>
          <p:cNvSpPr/>
          <p:nvPr/>
        </p:nvSpPr>
        <p:spPr>
          <a:xfrm>
            <a:off x="60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C473BB31-13ED-2654-5000-A9FEBB7A096B}"/>
              </a:ext>
            </a:extLst>
          </p:cNvPr>
          <p:cNvSpPr/>
          <p:nvPr/>
        </p:nvSpPr>
        <p:spPr>
          <a:xfrm>
            <a:off x="78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799BE7E7-7389-0266-C216-96EA503E7123}"/>
              </a:ext>
            </a:extLst>
          </p:cNvPr>
          <p:cNvSpPr/>
          <p:nvPr/>
        </p:nvSpPr>
        <p:spPr>
          <a:xfrm>
            <a:off x="78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FD037F5C-F14E-90CE-8470-2AD98012E993}"/>
              </a:ext>
            </a:extLst>
          </p:cNvPr>
          <p:cNvSpPr/>
          <p:nvPr/>
        </p:nvSpPr>
        <p:spPr>
          <a:xfrm>
            <a:off x="78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486476D4-13D3-8FE0-9C1A-DDA67137B325}"/>
              </a:ext>
            </a:extLst>
          </p:cNvPr>
          <p:cNvSpPr/>
          <p:nvPr/>
        </p:nvSpPr>
        <p:spPr>
          <a:xfrm>
            <a:off x="78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E4C41ABF-3CD3-427C-4905-A76B870E66A7}"/>
              </a:ext>
            </a:extLst>
          </p:cNvPr>
          <p:cNvSpPr/>
          <p:nvPr/>
        </p:nvSpPr>
        <p:spPr>
          <a:xfrm>
            <a:off x="78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3A77493E-C741-EADE-A54F-69315E048C63}"/>
              </a:ext>
            </a:extLst>
          </p:cNvPr>
          <p:cNvSpPr/>
          <p:nvPr/>
        </p:nvSpPr>
        <p:spPr>
          <a:xfrm>
            <a:off x="9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257A3C42-B4A3-363C-7770-18E642AAEDD9}"/>
              </a:ext>
            </a:extLst>
          </p:cNvPr>
          <p:cNvSpPr/>
          <p:nvPr/>
        </p:nvSpPr>
        <p:spPr>
          <a:xfrm>
            <a:off x="9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インシデントカード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CD6C95E8-BE2A-3061-71EE-D46FA2E9CAB2}"/>
              </a:ext>
            </a:extLst>
          </p:cNvPr>
          <p:cNvSpPr/>
          <p:nvPr/>
        </p:nvSpPr>
        <p:spPr>
          <a:xfrm>
            <a:off x="9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FACEFCE1-D676-45A1-019E-6BAD6F15F606}"/>
              </a:ext>
            </a:extLst>
          </p:cNvPr>
          <p:cNvSpPr/>
          <p:nvPr/>
        </p:nvSpPr>
        <p:spPr>
          <a:xfrm>
            <a:off x="9696000" y="4207094"/>
            <a:ext cx="1800000" cy="11978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状況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979AAD41-72CF-AB38-AB10-6C9B0FC28BCA}"/>
              </a:ext>
            </a:extLst>
          </p:cNvPr>
          <p:cNvSpPr/>
          <p:nvPr/>
        </p:nvSpPr>
        <p:spPr>
          <a:xfrm>
            <a:off x="9696000" y="5404991"/>
            <a:ext cx="1800000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8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99B03-458B-DD5D-772F-F8BBB28B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C2A26E-C734-7C4F-10F7-39048ED2E6E7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0F3368-BAD0-4ABD-1D5D-AEC4ED6EF52E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55DB07-E8E2-7D59-2669-6FBD70739517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ログ管理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：ログ保持充実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38291B-07A1-C281-15F6-E8EFE5346AAB}"/>
              </a:ext>
            </a:extLst>
          </p:cNvPr>
          <p:cNvSpPr/>
          <p:nvPr/>
        </p:nvSpPr>
        <p:spPr>
          <a:xfrm>
            <a:off x="696000" y="132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100" dirty="0">
                <a:solidFill>
                  <a:schemeClr val="tx1"/>
                </a:solidFill>
              </a:rPr>
              <a:t>SIEM</a:t>
            </a:r>
            <a:r>
              <a:rPr kumimoji="1" lang="ja-JP" altLang="en-US" sz="1100" dirty="0">
                <a:solidFill>
                  <a:schemeClr val="tx1"/>
                </a:solidFill>
              </a:rPr>
              <a:t>で</a:t>
            </a:r>
            <a:r>
              <a:rPr kumimoji="1" lang="en-US" altLang="ja-JP" sz="1100" dirty="0">
                <a:solidFill>
                  <a:schemeClr val="tx1"/>
                </a:solidFill>
              </a:rPr>
              <a:t>60</a:t>
            </a:r>
            <a:r>
              <a:rPr kumimoji="1" lang="ja-JP" altLang="en-US" sz="1100" dirty="0">
                <a:solidFill>
                  <a:schemeClr val="tx1"/>
                </a:solidFill>
              </a:rPr>
              <a:t>日分の詳細ログを分析可能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ログ保管サーバに</a:t>
            </a:r>
            <a:r>
              <a:rPr lang="en-US" altLang="ja-JP" sz="1100" dirty="0">
                <a:solidFill>
                  <a:schemeClr val="tx1"/>
                </a:solidFill>
              </a:rPr>
              <a:t>180</a:t>
            </a:r>
            <a:r>
              <a:rPr lang="ja-JP" altLang="en-US" sz="1100" dirty="0">
                <a:solidFill>
                  <a:schemeClr val="tx1"/>
                </a:solidFill>
              </a:rPr>
              <a:t>日分の詳細ログが圧縮保管済み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侵害時期や攻撃経路の追跡が可能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高いけど有用だったね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A3E5ED7-B793-A7D6-5B19-8F520B0841C6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48777F-A2E5-B099-AB7E-A27FE7FBCF88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550F11-4DA8-923C-3DE0-C2B4E5D94025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ログ管理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：ログ欠落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D0BEA0-C27D-FF82-6C91-F03CABF35F1A}"/>
              </a:ext>
            </a:extLst>
          </p:cNvPr>
          <p:cNvSpPr/>
          <p:nvPr/>
        </p:nvSpPr>
        <p:spPr>
          <a:xfrm>
            <a:off x="2496000" y="132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ログは</a:t>
            </a:r>
            <a:r>
              <a:rPr kumimoji="1" lang="en-US" altLang="ja-JP" sz="1100" dirty="0">
                <a:solidFill>
                  <a:schemeClr val="tx1"/>
                </a:solidFill>
              </a:rPr>
              <a:t>30</a:t>
            </a:r>
            <a:r>
              <a:rPr kumimoji="1" lang="ja-JP" altLang="en-US" sz="1100" dirty="0">
                <a:solidFill>
                  <a:schemeClr val="tx1"/>
                </a:solidFill>
              </a:rPr>
              <a:t>日でローテート済み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侵害時期の特定が困難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ﾃﾞｨｽｸの無駄かな、って</a:t>
            </a:r>
            <a:r>
              <a:rPr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D2974261-091B-3F15-5B29-66BCD1613EE1}"/>
              </a:ext>
            </a:extLst>
          </p:cNvPr>
          <p:cNvSpPr/>
          <p:nvPr/>
        </p:nvSpPr>
        <p:spPr>
          <a:xfrm>
            <a:off x="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E1BD348-84E8-2FA4-D471-52B965E9DBB1}"/>
              </a:ext>
            </a:extLst>
          </p:cNvPr>
          <p:cNvSpPr/>
          <p:nvPr/>
        </p:nvSpPr>
        <p:spPr>
          <a:xfrm>
            <a:off x="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E60DDD8-8B98-4653-7FAD-8E49B990E957}"/>
              </a:ext>
            </a:extLst>
          </p:cNvPr>
          <p:cNvSpPr/>
          <p:nvPr/>
        </p:nvSpPr>
        <p:spPr>
          <a:xfrm>
            <a:off x="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BCP</a:t>
            </a:r>
            <a:r>
              <a:rPr lang="ja-JP" altLang="en-US" sz="1100" b="1" dirty="0">
                <a:solidFill>
                  <a:schemeClr val="tx1"/>
                </a:solidFill>
              </a:rPr>
              <a:t>訓練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BCP</a:t>
            </a:r>
            <a:r>
              <a:rPr lang="ja-JP" altLang="en-US" sz="1100" b="1" dirty="0">
                <a:solidFill>
                  <a:schemeClr val="tx1"/>
                </a:solidFill>
              </a:rPr>
              <a:t>訓練済み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AAEE234-1092-DAFA-2970-6800974B6E2F}"/>
              </a:ext>
            </a:extLst>
          </p:cNvPr>
          <p:cNvSpPr/>
          <p:nvPr/>
        </p:nvSpPr>
        <p:spPr>
          <a:xfrm>
            <a:off x="696000" y="420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半年ごとの机上演習で</a:t>
            </a:r>
            <a:r>
              <a:rPr kumimoji="1" lang="en-US" altLang="ja-JP" sz="1100" dirty="0">
                <a:solidFill>
                  <a:schemeClr val="tx1"/>
                </a:solidFill>
              </a:rPr>
              <a:t>CSIRT</a:t>
            </a:r>
            <a:r>
              <a:rPr kumimoji="1" lang="ja-JP" altLang="en-US" sz="1100" dirty="0">
                <a:solidFill>
                  <a:schemeClr val="tx1"/>
                </a:solidFill>
              </a:rPr>
              <a:t>と広報の連携手順を確認済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インシデント対応の、初動</a:t>
            </a:r>
            <a:r>
              <a:rPr lang="en-US" altLang="ja-JP" sz="1100" dirty="0">
                <a:solidFill>
                  <a:schemeClr val="tx1"/>
                </a:solidFill>
              </a:rPr>
              <a:t>/</a:t>
            </a:r>
            <a:r>
              <a:rPr lang="ja-JP" altLang="en-US" sz="1100" dirty="0">
                <a:solidFill>
                  <a:schemeClr val="tx1"/>
                </a:solidFill>
              </a:rPr>
              <a:t>封じ込め</a:t>
            </a:r>
            <a:r>
              <a:rPr lang="en-US" altLang="ja-JP" sz="1100" dirty="0">
                <a:solidFill>
                  <a:schemeClr val="tx1"/>
                </a:solidFill>
              </a:rPr>
              <a:t>/</a:t>
            </a:r>
            <a:r>
              <a:rPr lang="ja-JP" altLang="en-US" sz="1100" dirty="0">
                <a:solidFill>
                  <a:schemeClr val="tx1"/>
                </a:solidFill>
              </a:rPr>
              <a:t>広報 等、一通り演習済みで、</a:t>
            </a:r>
            <a:r>
              <a:rPr lang="en-US" altLang="ja-JP" sz="1100" dirty="0">
                <a:solidFill>
                  <a:schemeClr val="tx1"/>
                </a:solidFill>
              </a:rPr>
              <a:t>BCP</a:t>
            </a:r>
            <a:r>
              <a:rPr lang="ja-JP" altLang="en-US" sz="1100" dirty="0">
                <a:solidFill>
                  <a:schemeClr val="tx1"/>
                </a:solidFill>
              </a:rPr>
              <a:t>プランも更新されている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まさか訓練通りなのか</a:t>
            </a:r>
            <a:r>
              <a:rPr lang="en-US" altLang="ja-JP" sz="1100" i="1" dirty="0">
                <a:solidFill>
                  <a:schemeClr val="tx1"/>
                </a:solidFill>
              </a:rPr>
              <a:t>…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B809400-772A-658C-CE41-5CF5EE51F621}"/>
              </a:ext>
            </a:extLst>
          </p:cNvPr>
          <p:cNvSpPr/>
          <p:nvPr/>
        </p:nvSpPr>
        <p:spPr>
          <a:xfrm>
            <a:off x="24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4E2EBEC-154E-AC2D-7C1D-754734F92DF5}"/>
              </a:ext>
            </a:extLst>
          </p:cNvPr>
          <p:cNvSpPr/>
          <p:nvPr/>
        </p:nvSpPr>
        <p:spPr>
          <a:xfrm>
            <a:off x="24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50D4099-A521-0BCE-B506-C6586F3AD902}"/>
              </a:ext>
            </a:extLst>
          </p:cNvPr>
          <p:cNvSpPr/>
          <p:nvPr/>
        </p:nvSpPr>
        <p:spPr>
          <a:xfrm>
            <a:off x="24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BCP</a:t>
            </a:r>
            <a:r>
              <a:rPr lang="ja-JP" altLang="en-US" sz="1100" b="1" dirty="0">
                <a:solidFill>
                  <a:schemeClr val="tx1"/>
                </a:solidFill>
              </a:rPr>
              <a:t>訓練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BCP</a:t>
            </a:r>
            <a:r>
              <a:rPr lang="ja-JP" altLang="en-US" sz="1100" b="1" dirty="0">
                <a:solidFill>
                  <a:schemeClr val="tx1"/>
                </a:solidFill>
              </a:rPr>
              <a:t>未整備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7B2BB58-6394-3DF2-D2E2-CD6555116BD8}"/>
              </a:ext>
            </a:extLst>
          </p:cNvPr>
          <p:cNvSpPr/>
          <p:nvPr/>
        </p:nvSpPr>
        <p:spPr>
          <a:xfrm>
            <a:off x="2496000" y="420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形式的な手順書のみで訓練未実施、責任分担が不明確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手順書も、すでに廃止された部署の記載が残っており、そのままでは利用できない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何この手順書、使えん！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232926A-A017-8CFC-10D3-8A886942E84A}"/>
              </a:ext>
            </a:extLst>
          </p:cNvPr>
          <p:cNvSpPr/>
          <p:nvPr/>
        </p:nvSpPr>
        <p:spPr>
          <a:xfrm>
            <a:off x="42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E17041E-8DC7-F3A4-E070-73BD44B9E818}"/>
              </a:ext>
            </a:extLst>
          </p:cNvPr>
          <p:cNvSpPr/>
          <p:nvPr/>
        </p:nvSpPr>
        <p:spPr>
          <a:xfrm>
            <a:off x="42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EACDD13-35D7-5D20-AFF8-1C09192B48F0}"/>
              </a:ext>
            </a:extLst>
          </p:cNvPr>
          <p:cNvSpPr/>
          <p:nvPr/>
        </p:nvSpPr>
        <p:spPr>
          <a:xfrm>
            <a:off x="42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バックアップ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：バックアップ健在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8268141-6588-4979-B42E-2D8DA18215C7}"/>
              </a:ext>
            </a:extLst>
          </p:cNvPr>
          <p:cNvSpPr/>
          <p:nvPr/>
        </p:nvSpPr>
        <p:spPr>
          <a:xfrm>
            <a:off x="42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オフサイトバックアップが前夜に完了、テープ検証も良好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リストア検証も定期実施し、リストアも可能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ﾘｽﾄｱﾃｽﾄしてて良かった</a:t>
            </a:r>
            <a:r>
              <a:rPr lang="en-US" altLang="ja-JP" sz="1100" i="1" dirty="0">
                <a:solidFill>
                  <a:schemeClr val="tx1"/>
                </a:solidFill>
              </a:rPr>
              <a:t>…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4A05E1C-7704-FAED-EDEB-503C328B72D8}"/>
              </a:ext>
            </a:extLst>
          </p:cNvPr>
          <p:cNvSpPr/>
          <p:nvPr/>
        </p:nvSpPr>
        <p:spPr>
          <a:xfrm>
            <a:off x="60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835E9D09-4CE9-46F2-936D-3F068547C40B}"/>
              </a:ext>
            </a:extLst>
          </p:cNvPr>
          <p:cNvSpPr/>
          <p:nvPr/>
        </p:nvSpPr>
        <p:spPr>
          <a:xfrm>
            <a:off x="60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7B6C47A-DBCD-2054-B221-AABF94786A5A}"/>
              </a:ext>
            </a:extLst>
          </p:cNvPr>
          <p:cNvSpPr/>
          <p:nvPr/>
        </p:nvSpPr>
        <p:spPr>
          <a:xfrm>
            <a:off x="60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バックアップ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：バックアップ破損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6EDF9D41-F69F-FC41-23B7-1B5D4351B9BC}"/>
              </a:ext>
            </a:extLst>
          </p:cNvPr>
          <p:cNvSpPr/>
          <p:nvPr/>
        </p:nvSpPr>
        <p:spPr>
          <a:xfrm>
            <a:off x="60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バックアップメディアが破損・暗号化され復旧手段が乏しい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一部リストアを実行したが、システム構成が変わっており、データ復旧できず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リストアできないじゃん</a:t>
            </a:r>
            <a:r>
              <a:rPr lang="en-US" altLang="ja-JP" sz="1100" i="1" dirty="0">
                <a:solidFill>
                  <a:schemeClr val="tx1"/>
                </a:solidFill>
              </a:rPr>
              <a:t>!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3C7D648-5110-EFE1-7D93-EAE449FB67CA}"/>
              </a:ext>
            </a:extLst>
          </p:cNvPr>
          <p:cNvSpPr/>
          <p:nvPr/>
        </p:nvSpPr>
        <p:spPr>
          <a:xfrm>
            <a:off x="42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E128E48-63B8-07AD-CC1B-7FF00829AD79}"/>
              </a:ext>
            </a:extLst>
          </p:cNvPr>
          <p:cNvSpPr/>
          <p:nvPr/>
        </p:nvSpPr>
        <p:spPr>
          <a:xfrm>
            <a:off x="42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F1A0A2A-90C9-ADF3-E695-6EE3B3DEB4FE}"/>
              </a:ext>
            </a:extLst>
          </p:cNvPr>
          <p:cNvSpPr/>
          <p:nvPr/>
        </p:nvSpPr>
        <p:spPr>
          <a:xfrm>
            <a:off x="42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広報体制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：危機管理契約有り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06E28B0-56CC-A44B-19CD-ACB715D447F6}"/>
              </a:ext>
            </a:extLst>
          </p:cNvPr>
          <p:cNvSpPr/>
          <p:nvPr/>
        </p:nvSpPr>
        <p:spPr>
          <a:xfrm>
            <a:off x="42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危機管理専門会社と</a:t>
            </a:r>
            <a:r>
              <a:rPr kumimoji="1" lang="en-US" altLang="ja-JP" sz="1100" dirty="0">
                <a:solidFill>
                  <a:schemeClr val="tx1"/>
                </a:solidFill>
              </a:rPr>
              <a:t>24</a:t>
            </a:r>
            <a:r>
              <a:rPr kumimoji="1" lang="ja-JP" altLang="en-US" sz="1100" dirty="0">
                <a:solidFill>
                  <a:schemeClr val="tx1"/>
                </a:solidFill>
              </a:rPr>
              <a:t>時間契約、メディア対応の雛形を保有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会見における注意点などのレクチャーを早急に実施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i="1" dirty="0">
                <a:solidFill>
                  <a:schemeClr val="tx1"/>
                </a:solidFill>
              </a:rPr>
              <a:t>危機管理コンサル凄い！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CE55E44-E27E-11D2-9663-DF564B7584FF}"/>
              </a:ext>
            </a:extLst>
          </p:cNvPr>
          <p:cNvSpPr/>
          <p:nvPr/>
        </p:nvSpPr>
        <p:spPr>
          <a:xfrm>
            <a:off x="60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8B16303-2481-94B2-7E35-EA2D3B4443D0}"/>
              </a:ext>
            </a:extLst>
          </p:cNvPr>
          <p:cNvSpPr/>
          <p:nvPr/>
        </p:nvSpPr>
        <p:spPr>
          <a:xfrm>
            <a:off x="60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437BF62-8D9D-6738-5AED-AC0425790657}"/>
              </a:ext>
            </a:extLst>
          </p:cNvPr>
          <p:cNvSpPr/>
          <p:nvPr/>
        </p:nvSpPr>
        <p:spPr>
          <a:xfrm>
            <a:off x="60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広報体制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：危機管理契約なし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05A4B85-4667-8F26-AF30-421C80920103}"/>
              </a:ext>
            </a:extLst>
          </p:cNvPr>
          <p:cNvSpPr/>
          <p:nvPr/>
        </p:nvSpPr>
        <p:spPr>
          <a:xfrm>
            <a:off x="60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広報に専任</a:t>
            </a:r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r>
              <a:rPr kumimoji="1" lang="ja-JP" altLang="en-US" sz="1100" dirty="0">
                <a:solidFill>
                  <a:schemeClr val="tx1"/>
                </a:solidFill>
              </a:rPr>
              <a:t>名のみ、メディア対応ノウハウ不足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危機管理会社との緊急の契約は、先方人員不足でできない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i="1" dirty="0">
                <a:solidFill>
                  <a:schemeClr val="tx1"/>
                </a:solidFill>
              </a:rPr>
              <a:t>GGROR/</a:t>
            </a:r>
            <a:r>
              <a:rPr lang="ja-JP" altLang="en-US" sz="1100" i="1" dirty="0">
                <a:solidFill>
                  <a:schemeClr val="tx1"/>
                </a:solidFill>
              </a:rPr>
              <a:t>ググれ俺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D93A6F6-392D-4C03-D638-DB24D3D369B8}"/>
              </a:ext>
            </a:extLst>
          </p:cNvPr>
          <p:cNvSpPr/>
          <p:nvPr/>
        </p:nvSpPr>
        <p:spPr>
          <a:xfrm>
            <a:off x="7896000" y="54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DCAFC8B-98B5-162B-652A-48FCA5E1D5B2}"/>
              </a:ext>
            </a:extLst>
          </p:cNvPr>
          <p:cNvSpPr/>
          <p:nvPr/>
        </p:nvSpPr>
        <p:spPr>
          <a:xfrm>
            <a:off x="7896000" y="54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697F13C-397C-3394-4583-BEC9FC03323F}"/>
              </a:ext>
            </a:extLst>
          </p:cNvPr>
          <p:cNvSpPr/>
          <p:nvPr/>
        </p:nvSpPr>
        <p:spPr>
          <a:xfrm>
            <a:off x="7896000" y="86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エンドポイント対策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EDR</a:t>
            </a:r>
            <a:r>
              <a:rPr lang="ja-JP" altLang="en-US" sz="1100" b="1" dirty="0">
                <a:solidFill>
                  <a:schemeClr val="tx1"/>
                </a:solidFill>
              </a:rPr>
              <a:t>導入済み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1044245C-5E77-9029-B14F-35E8039CD0A7}"/>
              </a:ext>
            </a:extLst>
          </p:cNvPr>
          <p:cNvSpPr/>
          <p:nvPr/>
        </p:nvSpPr>
        <p:spPr>
          <a:xfrm>
            <a:off x="7896000" y="132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エンドポイント </a:t>
            </a:r>
            <a:r>
              <a:rPr kumimoji="1" lang="en-US" altLang="ja-JP" sz="1100" dirty="0">
                <a:solidFill>
                  <a:schemeClr val="tx1"/>
                </a:solidFill>
              </a:rPr>
              <a:t>90 % </a:t>
            </a:r>
            <a:r>
              <a:rPr kumimoji="1" lang="ja-JP" altLang="en-US" sz="1100" dirty="0">
                <a:solidFill>
                  <a:schemeClr val="tx1"/>
                </a:solidFill>
              </a:rPr>
              <a:t>に </a:t>
            </a:r>
            <a:r>
              <a:rPr kumimoji="1" lang="en-US" altLang="ja-JP" sz="1100" dirty="0">
                <a:solidFill>
                  <a:schemeClr val="tx1"/>
                </a:solidFill>
              </a:rPr>
              <a:t>EDR</a:t>
            </a:r>
            <a:r>
              <a:rPr kumimoji="1" lang="ja-JP" altLang="en-US" sz="1100" dirty="0">
                <a:solidFill>
                  <a:schemeClr val="tx1"/>
                </a:solidFill>
              </a:rPr>
              <a:t>配備、</a:t>
            </a:r>
            <a:r>
              <a:rPr kumimoji="1" lang="en-US" altLang="ja-JP" sz="1100" dirty="0">
                <a:solidFill>
                  <a:schemeClr val="tx1"/>
                </a:solidFill>
              </a:rPr>
              <a:t>C2</a:t>
            </a:r>
            <a:r>
              <a:rPr kumimoji="1" lang="ja-JP" altLang="en-US" sz="1100" dirty="0">
                <a:solidFill>
                  <a:schemeClr val="tx1"/>
                </a:solidFill>
              </a:rPr>
              <a:t>通信を即検知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振る舞いも見られてる？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88376BE-61DD-EDBB-F05E-CA43E9DA19B1}"/>
              </a:ext>
            </a:extLst>
          </p:cNvPr>
          <p:cNvSpPr/>
          <p:nvPr/>
        </p:nvSpPr>
        <p:spPr>
          <a:xfrm>
            <a:off x="9696000" y="54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E8F72777-E621-71CF-FC9C-C90C0B9631AC}"/>
              </a:ext>
            </a:extLst>
          </p:cNvPr>
          <p:cNvSpPr/>
          <p:nvPr/>
        </p:nvSpPr>
        <p:spPr>
          <a:xfrm>
            <a:off x="9696000" y="54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D5B4A6E-022E-A062-141B-874B7C7717A5}"/>
              </a:ext>
            </a:extLst>
          </p:cNvPr>
          <p:cNvSpPr/>
          <p:nvPr/>
        </p:nvSpPr>
        <p:spPr>
          <a:xfrm>
            <a:off x="9696000" y="86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エンドポイント対策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EDR</a:t>
            </a:r>
            <a:r>
              <a:rPr lang="ja-JP" altLang="en-US" sz="1100" b="1" dirty="0">
                <a:solidFill>
                  <a:schemeClr val="tx1"/>
                </a:solidFill>
              </a:rPr>
              <a:t>未導入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4747E87-F88D-B059-4467-1A7A4F49125E}"/>
              </a:ext>
            </a:extLst>
          </p:cNvPr>
          <p:cNvSpPr/>
          <p:nvPr/>
        </p:nvSpPr>
        <p:spPr>
          <a:xfrm>
            <a:off x="9696000" y="132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旧式</a:t>
            </a:r>
            <a:r>
              <a:rPr kumimoji="1" lang="en-US" altLang="ja-JP" sz="1100" dirty="0" err="1">
                <a:solidFill>
                  <a:schemeClr val="tx1"/>
                </a:solidFill>
              </a:rPr>
              <a:t>AntiVirus</a:t>
            </a:r>
            <a:r>
              <a:rPr kumimoji="1" lang="ja-JP" altLang="en-US" sz="1100" dirty="0">
                <a:solidFill>
                  <a:schemeClr val="tx1"/>
                </a:solidFill>
              </a:rPr>
              <a:t>のみ実装済み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振る舞い検知や隔離機能は未展開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ｼｸﾞﾈﾁｬのみで軽いね＾＾</a:t>
            </a:r>
            <a:endParaRPr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EA6FA3C-71D1-16A4-345E-3D8F0737D8DE}"/>
              </a:ext>
            </a:extLst>
          </p:cNvPr>
          <p:cNvSpPr/>
          <p:nvPr/>
        </p:nvSpPr>
        <p:spPr>
          <a:xfrm>
            <a:off x="78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0802D4FC-EB84-CF9A-0407-EEC6D99A1E32}"/>
              </a:ext>
            </a:extLst>
          </p:cNvPr>
          <p:cNvSpPr/>
          <p:nvPr/>
        </p:nvSpPr>
        <p:spPr>
          <a:xfrm>
            <a:off x="78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B5E5DFC-54A8-3417-50DE-FB1F5680D680}"/>
              </a:ext>
            </a:extLst>
          </p:cNvPr>
          <p:cNvSpPr/>
          <p:nvPr/>
        </p:nvSpPr>
        <p:spPr>
          <a:xfrm>
            <a:off x="78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認証管理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MFA</a:t>
            </a:r>
            <a:r>
              <a:rPr lang="ja-JP" altLang="en-US" sz="1100" b="1" dirty="0">
                <a:solidFill>
                  <a:schemeClr val="tx1"/>
                </a:solidFill>
              </a:rPr>
              <a:t>適用済み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3B67F36-8892-A7CA-2B41-847602575801}"/>
              </a:ext>
            </a:extLst>
          </p:cNvPr>
          <p:cNvSpPr/>
          <p:nvPr/>
        </p:nvSpPr>
        <p:spPr>
          <a:xfrm>
            <a:off x="7896000" y="420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管理者アカウントは </a:t>
            </a:r>
            <a:r>
              <a:rPr kumimoji="1" lang="en-US" altLang="ja-JP" sz="1100" dirty="0">
                <a:solidFill>
                  <a:schemeClr val="tx1"/>
                </a:solidFill>
              </a:rPr>
              <a:t>100 % MFA</a:t>
            </a:r>
            <a:r>
              <a:rPr kumimoji="1" lang="ja-JP" altLang="en-US" sz="1100" dirty="0">
                <a:solidFill>
                  <a:schemeClr val="tx1"/>
                </a:solidFill>
              </a:rPr>
              <a:t>必須</a:t>
            </a:r>
            <a:r>
              <a:rPr lang="ja-JP" altLang="en-US" sz="1100" dirty="0">
                <a:solidFill>
                  <a:schemeClr val="tx1"/>
                </a:solidFill>
              </a:rPr>
              <a:t>、</a:t>
            </a:r>
            <a:r>
              <a:rPr kumimoji="1" lang="ja-JP" altLang="en-US" sz="1100" dirty="0">
                <a:solidFill>
                  <a:schemeClr val="tx1"/>
                </a:solidFill>
              </a:rPr>
              <a:t>フェールオーバー手順あり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Authenticator</a:t>
            </a:r>
            <a:r>
              <a:rPr lang="ja-JP" altLang="en-US" sz="1100" dirty="0">
                <a:solidFill>
                  <a:schemeClr val="tx1"/>
                </a:solidFill>
              </a:rPr>
              <a:t>、メールでの追加認証、など複数の手段で最適化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社用形態に認証メールね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B07537-0710-A6B3-2F0D-532778689210}"/>
              </a:ext>
            </a:extLst>
          </p:cNvPr>
          <p:cNvSpPr/>
          <p:nvPr/>
        </p:nvSpPr>
        <p:spPr>
          <a:xfrm>
            <a:off x="96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D8A9460-BEF7-CBD0-FBE3-F18DDF96C0F2}"/>
              </a:ext>
            </a:extLst>
          </p:cNvPr>
          <p:cNvSpPr/>
          <p:nvPr/>
        </p:nvSpPr>
        <p:spPr>
          <a:xfrm>
            <a:off x="96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A6B626E-FE0B-4939-EDF2-3EA3B1C21C9D}"/>
              </a:ext>
            </a:extLst>
          </p:cNvPr>
          <p:cNvSpPr/>
          <p:nvPr/>
        </p:nvSpPr>
        <p:spPr>
          <a:xfrm>
            <a:off x="96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認証管理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MFA</a:t>
            </a:r>
            <a:r>
              <a:rPr lang="ja-JP" altLang="en-US" sz="1100" b="1" dirty="0">
                <a:solidFill>
                  <a:schemeClr val="tx1"/>
                </a:solidFill>
              </a:rPr>
              <a:t>未設定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652EBCD-4A8F-2E54-FD59-6D5D86A306DA}"/>
              </a:ext>
            </a:extLst>
          </p:cNvPr>
          <p:cNvSpPr/>
          <p:nvPr/>
        </p:nvSpPr>
        <p:spPr>
          <a:xfrm>
            <a:off x="9696000" y="420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重要システムは </a:t>
            </a:r>
            <a:r>
              <a:rPr kumimoji="1" lang="en-US" altLang="ja-JP" sz="1100" dirty="0">
                <a:solidFill>
                  <a:schemeClr val="tx1"/>
                </a:solidFill>
              </a:rPr>
              <a:t>ID</a:t>
            </a:r>
            <a:r>
              <a:rPr kumimoji="1" lang="ja-JP" altLang="en-US" sz="1100" dirty="0">
                <a:solidFill>
                  <a:schemeClr val="tx1"/>
                </a:solidFill>
              </a:rPr>
              <a:t>＋</a:t>
            </a:r>
            <a:r>
              <a:rPr kumimoji="1" lang="en-US" altLang="ja-JP" sz="1100" dirty="0">
                <a:solidFill>
                  <a:schemeClr val="tx1"/>
                </a:solidFill>
              </a:rPr>
              <a:t>PW </a:t>
            </a:r>
            <a:r>
              <a:rPr kumimoji="1" lang="ja-JP" altLang="en-US" sz="1100" dirty="0">
                <a:solidFill>
                  <a:schemeClr val="tx1"/>
                </a:solidFill>
              </a:rPr>
              <a:t>のみ、パスワード再利用も散見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一部、デフォルトアカウント</a:t>
            </a:r>
            <a:r>
              <a:rPr kumimoji="1" lang="en-US" altLang="ja-JP" sz="1100" dirty="0">
                <a:solidFill>
                  <a:schemeClr val="tx1"/>
                </a:solidFill>
              </a:rPr>
              <a:t>/</a:t>
            </a:r>
            <a:r>
              <a:rPr kumimoji="1" lang="ja-JP" altLang="en-US" sz="1100" dirty="0">
                <a:solidFill>
                  <a:schemeClr val="tx1"/>
                </a:solidFill>
              </a:rPr>
              <a:t>パスワードのまま変更せず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パスワードは</a:t>
            </a:r>
            <a:r>
              <a:rPr lang="en-US" altLang="ja-JP" sz="1100" i="1" dirty="0">
                <a:solidFill>
                  <a:schemeClr val="tx1"/>
                </a:solidFill>
              </a:rPr>
              <a:t>1qaz2wsx</a:t>
            </a:r>
            <a:r>
              <a:rPr lang="ja-JP" altLang="en-US" sz="1100" i="1" dirty="0">
                <a:solidFill>
                  <a:schemeClr val="tx1"/>
                </a:solidFill>
              </a:rPr>
              <a:t>だ</a:t>
            </a:r>
            <a:endParaRPr lang="en-US" altLang="ja-JP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9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D44F-482B-3966-27EE-9904D2CA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08CCE08-4254-500F-D9C7-C161C4240588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34040D3-47BC-CF45-9F4D-37123F7CCBA2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7FE000A-A594-5269-34EA-91FD725472D9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ネットワーク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：セグメント分離済み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D47B5F-A1C0-0611-B5ED-43B112B14870}"/>
              </a:ext>
            </a:extLst>
          </p:cNvPr>
          <p:cNvSpPr/>
          <p:nvPr/>
        </p:nvSpPr>
        <p:spPr>
          <a:xfrm>
            <a:off x="696000" y="132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生産系、事務系、社内サーバ系、サービス系など、用途ごとに</a:t>
            </a:r>
            <a:r>
              <a:rPr kumimoji="1" lang="en-US" altLang="ja-JP" sz="1100" dirty="0">
                <a:solidFill>
                  <a:schemeClr val="tx1"/>
                </a:solidFill>
              </a:rPr>
              <a:t>VLAN</a:t>
            </a:r>
            <a:r>
              <a:rPr kumimoji="1" lang="ja-JP" altLang="en-US" sz="1100" dirty="0">
                <a:solidFill>
                  <a:schemeClr val="tx1"/>
                </a:solidFill>
              </a:rPr>
              <a:t>や</a:t>
            </a:r>
            <a:r>
              <a:rPr kumimoji="1" lang="en-US" altLang="ja-JP" sz="1100" dirty="0">
                <a:solidFill>
                  <a:schemeClr val="tx1"/>
                </a:solidFill>
              </a:rPr>
              <a:t>Firewall</a:t>
            </a:r>
            <a:r>
              <a:rPr kumimoji="1" lang="ja-JP" altLang="en-US" sz="1100" dirty="0">
                <a:solidFill>
                  <a:schemeClr val="tx1"/>
                </a:solidFill>
              </a:rPr>
              <a:t>で分離、横移動を抑制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8BA192-F3E6-2CD5-DB5B-E9D5256C2E74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2EE388-6772-1BB5-8897-74FCED5F65CF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F336FF-6955-774A-C011-5B6A3239AC30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ネットワーク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：フラットネットワーク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9EB4161-BFC0-B9CC-E406-1C1BF43C945D}"/>
              </a:ext>
            </a:extLst>
          </p:cNvPr>
          <p:cNvSpPr/>
          <p:nvPr/>
        </p:nvSpPr>
        <p:spPr>
          <a:xfrm>
            <a:off x="2496000" y="132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社内</a:t>
            </a:r>
            <a:r>
              <a:rPr lang="ja-JP" altLang="en-US" sz="1100" dirty="0">
                <a:solidFill>
                  <a:schemeClr val="tx1"/>
                </a:solidFill>
              </a:rPr>
              <a:t>ネットワーク</a:t>
            </a:r>
            <a:r>
              <a:rPr kumimoji="1" lang="ja-JP" altLang="en-US" sz="1100" dirty="0">
                <a:solidFill>
                  <a:schemeClr val="tx1"/>
                </a:solidFill>
              </a:rPr>
              <a:t>が単一セグメントで、横移動を抑止策が無い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社内ネットワークとサービス系ネットワークも同一セグメント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100" dirty="0">
                <a:solidFill>
                  <a:schemeClr val="tx1"/>
                </a:solidFill>
              </a:rPr>
              <a:t>Firewall</a:t>
            </a:r>
            <a:r>
              <a:rPr kumimoji="1" lang="ja-JP" altLang="en-US" sz="1100" dirty="0">
                <a:solidFill>
                  <a:schemeClr val="tx1"/>
                </a:solidFill>
              </a:rPr>
              <a:t>などの制限は、外部との接点以外設定されていない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2F3AF8D-8E0B-BBA7-6DF3-C0857C611336}"/>
              </a:ext>
            </a:extLst>
          </p:cNvPr>
          <p:cNvSpPr/>
          <p:nvPr/>
        </p:nvSpPr>
        <p:spPr>
          <a:xfrm>
            <a:off x="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63BE377-F632-6238-EC59-33986324F2F9}"/>
              </a:ext>
            </a:extLst>
          </p:cNvPr>
          <p:cNvSpPr/>
          <p:nvPr/>
        </p:nvSpPr>
        <p:spPr>
          <a:xfrm>
            <a:off x="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1C68A174-2A81-9F6F-A4C0-6DCCA8B2BC36}"/>
              </a:ext>
            </a:extLst>
          </p:cNvPr>
          <p:cNvSpPr/>
          <p:nvPr/>
        </p:nvSpPr>
        <p:spPr>
          <a:xfrm>
            <a:off x="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外部</a:t>
            </a:r>
            <a:r>
              <a:rPr kumimoji="1" lang="en-US" altLang="ja-JP" sz="1100" b="1" dirty="0">
                <a:solidFill>
                  <a:schemeClr val="tx1"/>
                </a:solidFill>
              </a:rPr>
              <a:t>DFIR</a:t>
            </a: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DFIR</a:t>
            </a:r>
            <a:r>
              <a:rPr lang="ja-JP" altLang="en-US" sz="1100" b="1" dirty="0">
                <a:solidFill>
                  <a:schemeClr val="tx1"/>
                </a:solidFill>
              </a:rPr>
              <a:t>契約有り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65D1646-8A52-78A8-74CA-065CC8EDAEBA}"/>
              </a:ext>
            </a:extLst>
          </p:cNvPr>
          <p:cNvSpPr/>
          <p:nvPr/>
        </p:nvSpPr>
        <p:spPr>
          <a:xfrm>
            <a:off x="696000" y="420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外部</a:t>
            </a:r>
            <a:r>
              <a:rPr kumimoji="1" lang="en-US" altLang="ja-JP" sz="1100" dirty="0">
                <a:solidFill>
                  <a:schemeClr val="tx1"/>
                </a:solidFill>
              </a:rPr>
              <a:t>DFIR</a:t>
            </a:r>
            <a:r>
              <a:rPr kumimoji="1" lang="ja-JP" altLang="en-US" sz="1100" dirty="0">
                <a:solidFill>
                  <a:schemeClr val="tx1"/>
                </a:solidFill>
              </a:rPr>
              <a:t>ベンダと、即日オンサイト対応の契約。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フォレンジック装備貸与、初期対応のマニュアル共有済み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253D91-EB90-ECF5-94B9-7C85B83D0BA6}"/>
              </a:ext>
            </a:extLst>
          </p:cNvPr>
          <p:cNvSpPr/>
          <p:nvPr/>
        </p:nvSpPr>
        <p:spPr>
          <a:xfrm>
            <a:off x="24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60F03B1-15C2-8771-BF71-43C3563B2B22}"/>
              </a:ext>
            </a:extLst>
          </p:cNvPr>
          <p:cNvSpPr/>
          <p:nvPr/>
        </p:nvSpPr>
        <p:spPr>
          <a:xfrm>
            <a:off x="24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19D4934-B81D-80E2-F880-79A77C53D1CE}"/>
              </a:ext>
            </a:extLst>
          </p:cNvPr>
          <p:cNvSpPr/>
          <p:nvPr/>
        </p:nvSpPr>
        <p:spPr>
          <a:xfrm>
            <a:off x="24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外部</a:t>
            </a:r>
            <a:r>
              <a:rPr kumimoji="1" lang="en-US" altLang="ja-JP" sz="1100" b="1" dirty="0">
                <a:solidFill>
                  <a:schemeClr val="tx1"/>
                </a:solidFill>
              </a:rPr>
              <a:t>DFIR</a:t>
            </a: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DFIR</a:t>
            </a:r>
            <a:r>
              <a:rPr lang="ja-JP" altLang="en-US" sz="1100" b="1" dirty="0">
                <a:solidFill>
                  <a:schemeClr val="tx1"/>
                </a:solidFill>
              </a:rPr>
              <a:t>契約なし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D190939-D16D-25BB-A216-17DCC8B3EE8D}"/>
              </a:ext>
            </a:extLst>
          </p:cNvPr>
          <p:cNvSpPr/>
          <p:nvPr/>
        </p:nvSpPr>
        <p:spPr>
          <a:xfrm>
            <a:off x="2496000" y="4207095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侵害時に都度見積もり、到着まで数日から数週間を擁する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初動調査が遅延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14585A6-3BBC-DFFC-B206-F309DF3B5F32}"/>
              </a:ext>
            </a:extLst>
          </p:cNvPr>
          <p:cNvSpPr/>
          <p:nvPr/>
        </p:nvSpPr>
        <p:spPr>
          <a:xfrm>
            <a:off x="42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B37DA02-2A5C-8D6E-B1FF-EDD54D2CB4FD}"/>
              </a:ext>
            </a:extLst>
          </p:cNvPr>
          <p:cNvSpPr/>
          <p:nvPr/>
        </p:nvSpPr>
        <p:spPr>
          <a:xfrm>
            <a:off x="42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3ACDD1B2-D9A1-E934-26D9-A27F047CDE25}"/>
              </a:ext>
            </a:extLst>
          </p:cNvPr>
          <p:cNvSpPr/>
          <p:nvPr/>
        </p:nvSpPr>
        <p:spPr>
          <a:xfrm>
            <a:off x="42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クラウド監視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CSPM</a:t>
            </a:r>
            <a:r>
              <a:rPr lang="ja-JP" altLang="en-US" sz="1100" b="1" dirty="0">
                <a:solidFill>
                  <a:schemeClr val="tx1"/>
                </a:solidFill>
              </a:rPr>
              <a:t>有効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0F193D84-316B-7C1C-0914-BE69FAABDD61}"/>
              </a:ext>
            </a:extLst>
          </p:cNvPr>
          <p:cNvSpPr/>
          <p:nvPr/>
        </p:nvSpPr>
        <p:spPr>
          <a:xfrm>
            <a:off x="42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クラウド設定を常時スキャンし、公開通信を自動検知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69ED8CCA-868C-1B77-FFCC-836535AF82F5}"/>
              </a:ext>
            </a:extLst>
          </p:cNvPr>
          <p:cNvSpPr/>
          <p:nvPr/>
        </p:nvSpPr>
        <p:spPr>
          <a:xfrm>
            <a:off x="60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16463C1-70BB-CA0F-15EA-7D10018DE972}"/>
              </a:ext>
            </a:extLst>
          </p:cNvPr>
          <p:cNvSpPr/>
          <p:nvPr/>
        </p:nvSpPr>
        <p:spPr>
          <a:xfrm>
            <a:off x="60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8DC380C8-5479-8ABE-C93B-4C49643CB090}"/>
              </a:ext>
            </a:extLst>
          </p:cNvPr>
          <p:cNvSpPr/>
          <p:nvPr/>
        </p:nvSpPr>
        <p:spPr>
          <a:xfrm>
            <a:off x="60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クラウド監視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CPSM</a:t>
            </a:r>
            <a:r>
              <a:rPr lang="ja-JP" altLang="en-US" sz="1100" b="1" dirty="0">
                <a:solidFill>
                  <a:schemeClr val="tx1"/>
                </a:solidFill>
              </a:rPr>
              <a:t>未導入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4FCF693-25D5-CF39-993E-F26E122D9387}"/>
              </a:ext>
            </a:extLst>
          </p:cNvPr>
          <p:cNvSpPr/>
          <p:nvPr/>
        </p:nvSpPr>
        <p:spPr>
          <a:xfrm>
            <a:off x="60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クラウドは開発部門任せ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設定ミス検知の仕組みはない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プラットフォーム診断も行えていない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6CA67A0-4437-506A-DAA1-9BFE81F63A64}"/>
              </a:ext>
            </a:extLst>
          </p:cNvPr>
          <p:cNvSpPr/>
          <p:nvPr/>
        </p:nvSpPr>
        <p:spPr>
          <a:xfrm>
            <a:off x="42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7BD6794-74D0-A3B8-5806-FAD33EBAA46D}"/>
              </a:ext>
            </a:extLst>
          </p:cNvPr>
          <p:cNvSpPr/>
          <p:nvPr/>
        </p:nvSpPr>
        <p:spPr>
          <a:xfrm>
            <a:off x="42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B7778CE-0AEA-9619-FD6C-4AFB1FA865C1}"/>
              </a:ext>
            </a:extLst>
          </p:cNvPr>
          <p:cNvSpPr/>
          <p:nvPr/>
        </p:nvSpPr>
        <p:spPr>
          <a:xfrm>
            <a:off x="42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サイバー保険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：サイバー保険加入済み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91CB977-2F24-A64A-E876-56FD611E256F}"/>
              </a:ext>
            </a:extLst>
          </p:cNvPr>
          <p:cNvSpPr/>
          <p:nvPr/>
        </p:nvSpPr>
        <p:spPr>
          <a:xfrm>
            <a:off x="42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保険に緊急ホットライン付帯、補償上限</a:t>
            </a:r>
            <a:r>
              <a:rPr kumimoji="1" lang="en-US" altLang="ja-JP" sz="1100" dirty="0">
                <a:solidFill>
                  <a:schemeClr val="tx1"/>
                </a:solidFill>
              </a:rPr>
              <a:t>1.5</a:t>
            </a:r>
            <a:r>
              <a:rPr kumimoji="1" lang="ja-JP" altLang="en-US" sz="1100" dirty="0">
                <a:solidFill>
                  <a:schemeClr val="tx1"/>
                </a:solidFill>
              </a:rPr>
              <a:t>億円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但し、対策行われていない場合は、減額や補償対象外となる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4D4B263-0D04-1C5C-A353-949E389DAF8E}"/>
              </a:ext>
            </a:extLst>
          </p:cNvPr>
          <p:cNvSpPr/>
          <p:nvPr/>
        </p:nvSpPr>
        <p:spPr>
          <a:xfrm>
            <a:off x="60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B487B7D-E8EC-7B15-C1F6-939B4185F0CF}"/>
              </a:ext>
            </a:extLst>
          </p:cNvPr>
          <p:cNvSpPr/>
          <p:nvPr/>
        </p:nvSpPr>
        <p:spPr>
          <a:xfrm>
            <a:off x="60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CD41792F-2B11-7E7F-1BE7-4FFD0E4C6CB3}"/>
              </a:ext>
            </a:extLst>
          </p:cNvPr>
          <p:cNvSpPr/>
          <p:nvPr/>
        </p:nvSpPr>
        <p:spPr>
          <a:xfrm>
            <a:off x="60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サイバー保険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：サイバー保険未加入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68586B3-6DAE-D872-FBA9-13E4D60D8A6D}"/>
              </a:ext>
            </a:extLst>
          </p:cNvPr>
          <p:cNvSpPr/>
          <p:nvPr/>
        </p:nvSpPr>
        <p:spPr>
          <a:xfrm>
            <a:off x="60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サイバー保険未加入で、損害は全額自社で負担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D2133A1A-AD45-DAE8-2F72-E986BB9C186D}"/>
              </a:ext>
            </a:extLst>
          </p:cNvPr>
          <p:cNvSpPr/>
          <p:nvPr/>
        </p:nvSpPr>
        <p:spPr>
          <a:xfrm>
            <a:off x="7896000" y="54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2D72BAA-7A5D-CC5A-91D1-DFC774B49CB3}"/>
              </a:ext>
            </a:extLst>
          </p:cNvPr>
          <p:cNvSpPr/>
          <p:nvPr/>
        </p:nvSpPr>
        <p:spPr>
          <a:xfrm>
            <a:off x="7896000" y="54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7EDA392-ACD2-37B9-2649-59836409D928}"/>
              </a:ext>
            </a:extLst>
          </p:cNvPr>
          <p:cNvSpPr/>
          <p:nvPr/>
        </p:nvSpPr>
        <p:spPr>
          <a:xfrm>
            <a:off x="7896000" y="86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1C2FF802-6BAB-6941-4AD1-62CD0BD12210}"/>
              </a:ext>
            </a:extLst>
          </p:cNvPr>
          <p:cNvSpPr/>
          <p:nvPr/>
        </p:nvSpPr>
        <p:spPr>
          <a:xfrm>
            <a:off x="7896000" y="132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F18120FA-DC7B-862D-0A95-54468F83748A}"/>
              </a:ext>
            </a:extLst>
          </p:cNvPr>
          <p:cNvSpPr/>
          <p:nvPr/>
        </p:nvSpPr>
        <p:spPr>
          <a:xfrm>
            <a:off x="9696000" y="54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1DDF2B9-03AD-AE8D-6A74-311954327A2C}"/>
              </a:ext>
            </a:extLst>
          </p:cNvPr>
          <p:cNvSpPr/>
          <p:nvPr/>
        </p:nvSpPr>
        <p:spPr>
          <a:xfrm>
            <a:off x="9696000" y="54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B169CB5-EDA6-52BC-945C-335D3E17D8CC}"/>
              </a:ext>
            </a:extLst>
          </p:cNvPr>
          <p:cNvSpPr/>
          <p:nvPr/>
        </p:nvSpPr>
        <p:spPr>
          <a:xfrm>
            <a:off x="9696000" y="86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1D7CF75-9266-441D-CB5F-96F718EAA1B9}"/>
              </a:ext>
            </a:extLst>
          </p:cNvPr>
          <p:cNvSpPr/>
          <p:nvPr/>
        </p:nvSpPr>
        <p:spPr>
          <a:xfrm>
            <a:off x="9696000" y="132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E585646-0B9B-9638-00E7-67136329ABD8}"/>
              </a:ext>
            </a:extLst>
          </p:cNvPr>
          <p:cNvSpPr/>
          <p:nvPr/>
        </p:nvSpPr>
        <p:spPr>
          <a:xfrm>
            <a:off x="78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2F05503-9D22-9E54-7EB0-389E34A5A65B}"/>
              </a:ext>
            </a:extLst>
          </p:cNvPr>
          <p:cNvSpPr/>
          <p:nvPr/>
        </p:nvSpPr>
        <p:spPr>
          <a:xfrm>
            <a:off x="78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BA3D1F8-45F6-9924-76EB-97B03F0241AB}"/>
              </a:ext>
            </a:extLst>
          </p:cNvPr>
          <p:cNvSpPr/>
          <p:nvPr/>
        </p:nvSpPr>
        <p:spPr>
          <a:xfrm>
            <a:off x="78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6A40E36-E09F-042F-0C04-7D20AAFFE0A7}"/>
              </a:ext>
            </a:extLst>
          </p:cNvPr>
          <p:cNvSpPr/>
          <p:nvPr/>
        </p:nvSpPr>
        <p:spPr>
          <a:xfrm>
            <a:off x="7896000" y="420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CC44189-F887-C639-6308-62B435464B74}"/>
              </a:ext>
            </a:extLst>
          </p:cNvPr>
          <p:cNvSpPr/>
          <p:nvPr/>
        </p:nvSpPr>
        <p:spPr>
          <a:xfrm>
            <a:off x="96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2C08A9E-D00C-0636-EBE7-213861AB6ADD}"/>
              </a:ext>
            </a:extLst>
          </p:cNvPr>
          <p:cNvSpPr/>
          <p:nvPr/>
        </p:nvSpPr>
        <p:spPr>
          <a:xfrm>
            <a:off x="96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状況カード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13FC6AD-6C27-18BB-0613-0BA9F9BA453A}"/>
              </a:ext>
            </a:extLst>
          </p:cNvPr>
          <p:cNvSpPr/>
          <p:nvPr/>
        </p:nvSpPr>
        <p:spPr>
          <a:xfrm>
            <a:off x="96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1DA5DBF7-50BE-14D7-018B-82117C4DF998}"/>
              </a:ext>
            </a:extLst>
          </p:cNvPr>
          <p:cNvSpPr/>
          <p:nvPr/>
        </p:nvSpPr>
        <p:spPr>
          <a:xfrm>
            <a:off x="9696000" y="4207093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影響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　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2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AAC15-96DC-617A-43F3-26ED8E89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2B47A9-252B-36CE-EA2B-9CD644E23EF4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CC18A78-BC22-4B09-B6A7-ADE8F3731DC5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7B00DD-EE1A-E2A8-0904-5619AEA8C5BC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Negative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SNS</a:t>
            </a:r>
            <a:r>
              <a:rPr lang="ja-JP" altLang="en-US" sz="1100" b="1" dirty="0">
                <a:solidFill>
                  <a:schemeClr val="tx1"/>
                </a:solidFill>
              </a:rPr>
              <a:t>先行漏洩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B9C971-7F23-B180-00D1-D333284E0E65}"/>
              </a:ext>
            </a:extLst>
          </p:cNvPr>
          <p:cNvSpPr/>
          <p:nvPr/>
        </p:nvSpPr>
        <p:spPr>
          <a:xfrm>
            <a:off x="696000" y="1327095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従業員が</a:t>
            </a:r>
            <a:r>
              <a:rPr kumimoji="1" lang="en-US" altLang="ja-JP" sz="1100" dirty="0">
                <a:solidFill>
                  <a:schemeClr val="tx1"/>
                </a:solidFill>
              </a:rPr>
              <a:t>Twitter(</a:t>
            </a:r>
            <a:r>
              <a:rPr kumimoji="1" lang="ja-JP" altLang="en-US" sz="1100" dirty="0">
                <a:solidFill>
                  <a:schemeClr val="tx1"/>
                </a:solidFill>
              </a:rPr>
              <a:t>現</a:t>
            </a:r>
            <a:r>
              <a:rPr kumimoji="1" lang="en-US" altLang="ja-JP" sz="1100" dirty="0">
                <a:solidFill>
                  <a:schemeClr val="tx1"/>
                </a:solidFill>
              </a:rPr>
              <a:t>X)</a:t>
            </a:r>
            <a:r>
              <a:rPr kumimoji="1" lang="ja-JP" altLang="en-US" sz="1100" dirty="0">
                <a:solidFill>
                  <a:schemeClr val="tx1"/>
                </a:solidFill>
              </a:rPr>
              <a:t>に誤投稿し、事実が知れ渡る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先行上映されました</a:t>
            </a:r>
            <a:r>
              <a:rPr kumimoji="1"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D7F96BD-BB84-C21A-1647-ECB930A30CAF}"/>
              </a:ext>
            </a:extLst>
          </p:cNvPr>
          <p:cNvSpPr/>
          <p:nvPr/>
        </p:nvSpPr>
        <p:spPr>
          <a:xfrm>
            <a:off x="696000" y="2493819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信用棄損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会見時の追求強化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F0C51A-95FC-A7E6-CEB1-DD291B7FCA47}"/>
              </a:ext>
            </a:extLst>
          </p:cNvPr>
          <p:cNvSpPr/>
          <p:nvPr/>
        </p:nvSpPr>
        <p:spPr>
          <a:xfrm>
            <a:off x="6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8F16B3-97BD-80CF-9B1C-3EDCFD3F72B9}"/>
              </a:ext>
            </a:extLst>
          </p:cNvPr>
          <p:cNvSpPr/>
          <p:nvPr/>
        </p:nvSpPr>
        <p:spPr>
          <a:xfrm>
            <a:off x="6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BD96BA-7688-1533-5EBF-71DC28D60508}"/>
              </a:ext>
            </a:extLst>
          </p:cNvPr>
          <p:cNvSpPr/>
          <p:nvPr/>
        </p:nvSpPr>
        <p:spPr>
          <a:xfrm>
            <a:off x="6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Positive</a:t>
            </a: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：カード会社事前警告</a:t>
            </a:r>
            <a:endParaRPr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3118D8-C5E1-5C41-834A-2F59138B04B0}"/>
              </a:ext>
            </a:extLst>
          </p:cNvPr>
          <p:cNvSpPr/>
          <p:nvPr/>
        </p:nvSpPr>
        <p:spPr>
          <a:xfrm>
            <a:off x="696000" y="420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不正利用検知でカード会社がいち早く連絡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心配してください、</a:t>
            </a:r>
            <a:endParaRPr lang="en-US" altLang="ja-JP" sz="1100" i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漏れてますよ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F90ED5-77CA-85B3-F441-5432B15A5455}"/>
              </a:ext>
            </a:extLst>
          </p:cNvPr>
          <p:cNvSpPr/>
          <p:nvPr/>
        </p:nvSpPr>
        <p:spPr>
          <a:xfrm>
            <a:off x="696000" y="537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調査を前倒しでき、被害期間を短縮できる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2D14129-BC6B-AFED-B73E-F463B56F3949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25F4168-7D9D-6656-8E3D-58D4B973690A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A7CF27-8CBC-FFE7-56B1-0614674C73DC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Negative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：ダークウェブ公開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121B20B-4B6E-8B16-35F5-8BE64C644865}"/>
              </a:ext>
            </a:extLst>
          </p:cNvPr>
          <p:cNvSpPr/>
          <p:nvPr/>
        </p:nvSpPr>
        <p:spPr>
          <a:xfrm>
            <a:off x="2496000" y="1327095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盗まれたデータが</a:t>
            </a:r>
            <a:r>
              <a:rPr kumimoji="1" lang="en-US" altLang="ja-JP" sz="1100" dirty="0">
                <a:solidFill>
                  <a:schemeClr val="tx1"/>
                </a:solidFill>
              </a:rPr>
              <a:t>Tor</a:t>
            </a:r>
            <a:r>
              <a:rPr kumimoji="1" lang="ja-JP" altLang="en-US" sz="1100" dirty="0">
                <a:solidFill>
                  <a:schemeClr val="tx1"/>
                </a:solidFill>
              </a:rPr>
              <a:t>上で公開された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第三者に回収されてる</a:t>
            </a:r>
            <a:r>
              <a:rPr lang="en-US" altLang="ja-JP" sz="1100" i="1" dirty="0">
                <a:solidFill>
                  <a:schemeClr val="tx1"/>
                </a:solidFill>
              </a:rPr>
              <a:t>…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9B4996-3DC9-0A77-48A5-35C4A53D108B}"/>
              </a:ext>
            </a:extLst>
          </p:cNvPr>
          <p:cNvSpPr/>
          <p:nvPr/>
        </p:nvSpPr>
        <p:spPr>
          <a:xfrm>
            <a:off x="2496000" y="2493819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情報隠蔽は不可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被害範囲の即公表が必要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FF1D57-5732-BFB1-2AF0-DB987D64B16E}"/>
              </a:ext>
            </a:extLst>
          </p:cNvPr>
          <p:cNvSpPr/>
          <p:nvPr/>
        </p:nvSpPr>
        <p:spPr>
          <a:xfrm>
            <a:off x="24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D57EA6B-680A-7FF5-C195-EE7F7B40C699}"/>
              </a:ext>
            </a:extLst>
          </p:cNvPr>
          <p:cNvSpPr/>
          <p:nvPr/>
        </p:nvSpPr>
        <p:spPr>
          <a:xfrm>
            <a:off x="24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A544EF6-0F85-AF3A-8491-D26DAD075867}"/>
              </a:ext>
            </a:extLst>
          </p:cNvPr>
          <p:cNvSpPr/>
          <p:nvPr/>
        </p:nvSpPr>
        <p:spPr>
          <a:xfrm>
            <a:off x="24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Po</a:t>
            </a:r>
            <a:r>
              <a:rPr lang="en-US" altLang="ja-JP" sz="1100" b="1" dirty="0">
                <a:solidFill>
                  <a:schemeClr val="tx1"/>
                </a:solidFill>
              </a:rPr>
              <a:t>sitive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ISAC</a:t>
            </a:r>
            <a:r>
              <a:rPr lang="ja-JP" altLang="en-US" sz="1100" b="1" dirty="0">
                <a:solidFill>
                  <a:schemeClr val="tx1"/>
                </a:solidFill>
              </a:rPr>
              <a:t>早期アラート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798D0B-3BA3-1B20-07F7-3956CDFBE6C3}"/>
              </a:ext>
            </a:extLst>
          </p:cNvPr>
          <p:cNvSpPr/>
          <p:nvPr/>
        </p:nvSpPr>
        <p:spPr>
          <a:xfrm>
            <a:off x="2496000" y="420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業界</a:t>
            </a:r>
            <a:r>
              <a:rPr lang="en-US" altLang="ja-JP" sz="1100" dirty="0">
                <a:solidFill>
                  <a:schemeClr val="tx1"/>
                </a:solidFill>
              </a:rPr>
              <a:t>ISAC</a:t>
            </a:r>
            <a:r>
              <a:rPr lang="ja-JP" altLang="en-US" sz="1100" dirty="0">
                <a:solidFill>
                  <a:schemeClr val="tx1"/>
                </a:solidFill>
              </a:rPr>
              <a:t>が</a:t>
            </a:r>
            <a:r>
              <a:rPr lang="en-US" altLang="ja-JP" sz="1100" dirty="0">
                <a:solidFill>
                  <a:schemeClr val="tx1"/>
                </a:solidFill>
              </a:rPr>
              <a:t>IOC</a:t>
            </a:r>
            <a:r>
              <a:rPr lang="ja-JP" altLang="en-US" sz="1100" dirty="0">
                <a:solidFill>
                  <a:schemeClr val="tx1"/>
                </a:solidFill>
              </a:rPr>
              <a:t>を即共有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i="1" dirty="0">
                <a:solidFill>
                  <a:schemeClr val="tx1"/>
                </a:solidFill>
              </a:rPr>
              <a:t>TLP:AMBER</a:t>
            </a:r>
            <a:r>
              <a:rPr kumimoji="1" lang="ja-JP" altLang="en-US" sz="1100" i="1" dirty="0">
                <a:solidFill>
                  <a:schemeClr val="tx1"/>
                </a:solidFill>
              </a:rPr>
              <a:t>だけど</a:t>
            </a:r>
            <a:r>
              <a:rPr kumimoji="1"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08D55C9-400C-B381-A7F9-C0C391EB08F8}"/>
              </a:ext>
            </a:extLst>
          </p:cNvPr>
          <p:cNvSpPr/>
          <p:nvPr/>
        </p:nvSpPr>
        <p:spPr>
          <a:xfrm>
            <a:off x="2496000" y="537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侵害経路を迅速に遮断し、影響を最小化できる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CB40D0F-056F-B831-6794-52CDA9B997A3}"/>
              </a:ext>
            </a:extLst>
          </p:cNvPr>
          <p:cNvSpPr/>
          <p:nvPr/>
        </p:nvSpPr>
        <p:spPr>
          <a:xfrm>
            <a:off x="42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A63DAB0-7B92-594F-7DAB-7DA81AFE0571}"/>
              </a:ext>
            </a:extLst>
          </p:cNvPr>
          <p:cNvSpPr/>
          <p:nvPr/>
        </p:nvSpPr>
        <p:spPr>
          <a:xfrm>
            <a:off x="42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BE3D77-94DC-55FB-FADD-4E1B7320FD88}"/>
              </a:ext>
            </a:extLst>
          </p:cNvPr>
          <p:cNvSpPr/>
          <p:nvPr/>
        </p:nvSpPr>
        <p:spPr>
          <a:xfrm>
            <a:off x="42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Negative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CEO</a:t>
            </a:r>
            <a:r>
              <a:rPr lang="ja-JP" altLang="en-US" sz="1100" b="1" dirty="0">
                <a:solidFill>
                  <a:schemeClr val="tx1"/>
                </a:solidFill>
              </a:rPr>
              <a:t>失言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5134D47-84C9-E7CB-4648-C100611252FA}"/>
              </a:ext>
            </a:extLst>
          </p:cNvPr>
          <p:cNvSpPr/>
          <p:nvPr/>
        </p:nvSpPr>
        <p:spPr>
          <a:xfrm>
            <a:off x="4296000" y="132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「大したことはない」と</a:t>
            </a:r>
            <a:r>
              <a:rPr kumimoji="1" lang="en-US" altLang="ja-JP" sz="1100" dirty="0">
                <a:solidFill>
                  <a:schemeClr val="tx1"/>
                </a:solidFill>
              </a:rPr>
              <a:t>CEO</a:t>
            </a:r>
            <a:r>
              <a:rPr kumimoji="1" lang="ja-JP" altLang="en-US" sz="1100" dirty="0">
                <a:solidFill>
                  <a:schemeClr val="tx1"/>
                </a:solidFill>
              </a:rPr>
              <a:t>が報道陣に発言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たかが個人情報でしょ？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4B2C8B3-0B78-4A3D-998F-46D1609358F6}"/>
              </a:ext>
            </a:extLst>
          </p:cNvPr>
          <p:cNvSpPr/>
          <p:nvPr/>
        </p:nvSpPr>
        <p:spPr>
          <a:xfrm>
            <a:off x="4296000" y="249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会見で敵対的な追及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謝罪及び訂正が必要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238D7D80-9151-CE35-F2B3-15DF8CFD7F8D}"/>
              </a:ext>
            </a:extLst>
          </p:cNvPr>
          <p:cNvSpPr/>
          <p:nvPr/>
        </p:nvSpPr>
        <p:spPr>
          <a:xfrm>
            <a:off x="42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4A5BABE-354B-4E52-8DD5-CA8A6D054881}"/>
              </a:ext>
            </a:extLst>
          </p:cNvPr>
          <p:cNvSpPr/>
          <p:nvPr/>
        </p:nvSpPr>
        <p:spPr>
          <a:xfrm>
            <a:off x="42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CB6BF2F-4A30-E8A3-072C-DD83BB683AA4}"/>
              </a:ext>
            </a:extLst>
          </p:cNvPr>
          <p:cNvSpPr/>
          <p:nvPr/>
        </p:nvSpPr>
        <p:spPr>
          <a:xfrm>
            <a:off x="42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Positive</a:t>
            </a: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r>
              <a:rPr lang="en-US" altLang="ja-JP" sz="1100" b="1" dirty="0">
                <a:solidFill>
                  <a:schemeClr val="tx1"/>
                </a:solidFill>
              </a:rPr>
              <a:t>DFIR</a:t>
            </a:r>
            <a:r>
              <a:rPr lang="ja-JP" altLang="en-US" sz="1100" b="1" dirty="0">
                <a:solidFill>
                  <a:schemeClr val="tx1"/>
                </a:solidFill>
              </a:rPr>
              <a:t>ベンダ無償支援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C6E9CDA-19A8-C040-B847-5EB260EE1E12}"/>
              </a:ext>
            </a:extLst>
          </p:cNvPr>
          <p:cNvSpPr/>
          <p:nvPr/>
        </p:nvSpPr>
        <p:spPr>
          <a:xfrm>
            <a:off x="4296000" y="4207093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パートナー企業が</a:t>
            </a:r>
            <a:r>
              <a:rPr lang="en-US" altLang="ja-JP" sz="1100" dirty="0">
                <a:solidFill>
                  <a:schemeClr val="tx1"/>
                </a:solidFill>
              </a:rPr>
              <a:t>DFIR</a:t>
            </a:r>
            <a:r>
              <a:rPr lang="ja-JP" altLang="en-US" sz="1100" dirty="0">
                <a:solidFill>
                  <a:schemeClr val="tx1"/>
                </a:solidFill>
              </a:rPr>
              <a:t>チームを即派遣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ここは任せた俺は行く！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D141478-9CD7-2D97-5B71-1253F594884D}"/>
              </a:ext>
            </a:extLst>
          </p:cNvPr>
          <p:cNvSpPr/>
          <p:nvPr/>
        </p:nvSpPr>
        <p:spPr>
          <a:xfrm>
            <a:off x="4296000" y="5373817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専門調査で原因特定が早期に行える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851F4A12-6037-D65B-3BDA-087DD0820500}"/>
              </a:ext>
            </a:extLst>
          </p:cNvPr>
          <p:cNvSpPr/>
          <p:nvPr/>
        </p:nvSpPr>
        <p:spPr>
          <a:xfrm>
            <a:off x="60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AF0D3E2-9A86-023A-5B89-D2CFA7993D58}"/>
              </a:ext>
            </a:extLst>
          </p:cNvPr>
          <p:cNvSpPr/>
          <p:nvPr/>
        </p:nvSpPr>
        <p:spPr>
          <a:xfrm>
            <a:off x="60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BBCC4B2-68D0-4C8E-05B8-1177D84F77FC}"/>
              </a:ext>
            </a:extLst>
          </p:cNvPr>
          <p:cNvSpPr/>
          <p:nvPr/>
        </p:nvSpPr>
        <p:spPr>
          <a:xfrm>
            <a:off x="60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Negative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：メディア誤報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7BEF9DF-817D-E794-FA83-EED0D02A4442}"/>
              </a:ext>
            </a:extLst>
          </p:cNvPr>
          <p:cNvSpPr/>
          <p:nvPr/>
        </p:nvSpPr>
        <p:spPr>
          <a:xfrm>
            <a:off x="6096000" y="1327095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一部報道で「個人情報</a:t>
            </a:r>
            <a:r>
              <a:rPr kumimoji="1" lang="en-US" altLang="ja-JP" sz="1100" dirty="0">
                <a:solidFill>
                  <a:schemeClr val="tx1"/>
                </a:solidFill>
              </a:rPr>
              <a:t>500</a:t>
            </a:r>
            <a:r>
              <a:rPr kumimoji="1" lang="ja-JP" altLang="en-US" sz="1100" dirty="0">
                <a:solidFill>
                  <a:schemeClr val="tx1"/>
                </a:solidFill>
              </a:rPr>
              <a:t>万件流出」と拡大報道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i="1" dirty="0">
                <a:solidFill>
                  <a:schemeClr val="tx1"/>
                </a:solidFill>
              </a:rPr>
              <a:t>1peta</a:t>
            </a:r>
            <a:r>
              <a:rPr kumimoji="1" lang="ja-JP" altLang="en-US" sz="1100" i="1" dirty="0">
                <a:solidFill>
                  <a:schemeClr val="tx1"/>
                </a:solidFill>
              </a:rPr>
              <a:t>人の個人情報が</a:t>
            </a:r>
            <a:r>
              <a:rPr kumimoji="1"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5DA4016-E2A0-6C73-9BA8-7E67278B26DE}"/>
              </a:ext>
            </a:extLst>
          </p:cNvPr>
          <p:cNvSpPr/>
          <p:nvPr/>
        </p:nvSpPr>
        <p:spPr>
          <a:xfrm>
            <a:off x="6096000" y="2493819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数字の訂正が必要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透明性説明（ある程度のエビデンスのある説明）が必要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CABC8AF-D7CD-42FD-194D-9DEE2B1AE6B7}"/>
              </a:ext>
            </a:extLst>
          </p:cNvPr>
          <p:cNvSpPr/>
          <p:nvPr/>
        </p:nvSpPr>
        <p:spPr>
          <a:xfrm>
            <a:off x="60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844331E-D6A9-D0DA-5686-5EB5250A56E8}"/>
              </a:ext>
            </a:extLst>
          </p:cNvPr>
          <p:cNvSpPr/>
          <p:nvPr/>
        </p:nvSpPr>
        <p:spPr>
          <a:xfrm>
            <a:off x="60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AA91075-9D4F-5F0E-9FC2-426C1ADEA24C}"/>
              </a:ext>
            </a:extLst>
          </p:cNvPr>
          <p:cNvSpPr/>
          <p:nvPr/>
        </p:nvSpPr>
        <p:spPr>
          <a:xfrm>
            <a:off x="60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Positive</a:t>
            </a: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：バックアップ即復旧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A4B4445-EC3D-7D0D-1CE5-A6B31E0788F6}"/>
              </a:ext>
            </a:extLst>
          </p:cNvPr>
          <p:cNvSpPr/>
          <p:nvPr/>
        </p:nvSpPr>
        <p:spPr>
          <a:xfrm>
            <a:off x="6096000" y="420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クリーンバックアップが整合し、</a:t>
            </a:r>
            <a:r>
              <a:rPr lang="en-US" altLang="ja-JP" sz="1100" dirty="0">
                <a:solidFill>
                  <a:schemeClr val="tx1"/>
                </a:solidFill>
              </a:rPr>
              <a:t>2h</a:t>
            </a:r>
            <a:r>
              <a:rPr lang="ja-JP" altLang="en-US" sz="1100" dirty="0">
                <a:solidFill>
                  <a:schemeClr val="tx1"/>
                </a:solidFill>
              </a:rPr>
              <a:t>でサービスが復旧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リストアが成功した！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24FDC5-6FDF-D2BD-BBCC-79F6840CE820}"/>
              </a:ext>
            </a:extLst>
          </p:cNvPr>
          <p:cNvSpPr/>
          <p:nvPr/>
        </p:nvSpPr>
        <p:spPr>
          <a:xfrm>
            <a:off x="6096000" y="537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サービス停止期間を大幅短縮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C0E24A4-A382-67F6-204F-578C4EB8AFA5}"/>
              </a:ext>
            </a:extLst>
          </p:cNvPr>
          <p:cNvSpPr/>
          <p:nvPr/>
        </p:nvSpPr>
        <p:spPr>
          <a:xfrm>
            <a:off x="78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4ECF17C-0A7B-3015-5A13-03639B73B7D1}"/>
              </a:ext>
            </a:extLst>
          </p:cNvPr>
          <p:cNvSpPr/>
          <p:nvPr/>
        </p:nvSpPr>
        <p:spPr>
          <a:xfrm>
            <a:off x="78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C732A2B-2201-7900-6072-7E2088AE020D}"/>
              </a:ext>
            </a:extLst>
          </p:cNvPr>
          <p:cNvSpPr/>
          <p:nvPr/>
        </p:nvSpPr>
        <p:spPr>
          <a:xfrm>
            <a:off x="78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Negative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：攻撃拡大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2A35958-6A84-B677-2022-F3670FB0FD06}"/>
              </a:ext>
            </a:extLst>
          </p:cNvPr>
          <p:cNvSpPr/>
          <p:nvPr/>
        </p:nvSpPr>
        <p:spPr>
          <a:xfrm>
            <a:off x="7896000" y="132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侵害が収束せず、追加でシステムがアンコウ化される（被害範囲は任意で定義）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潜伏していて、まさに草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5037653-73D4-80E4-9F72-0E7358998B6E}"/>
              </a:ext>
            </a:extLst>
          </p:cNvPr>
          <p:cNvSpPr/>
          <p:nvPr/>
        </p:nvSpPr>
        <p:spPr>
          <a:xfrm>
            <a:off x="7896000" y="249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会見後に本カードにより被害が拡大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被害拡大に合わせた会見の訂正が必要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D4E85F5-D670-FCA9-5399-CC6BB0C2D1DA}"/>
              </a:ext>
            </a:extLst>
          </p:cNvPr>
          <p:cNvSpPr/>
          <p:nvPr/>
        </p:nvSpPr>
        <p:spPr>
          <a:xfrm>
            <a:off x="78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0E78D488-E517-D85D-17DC-88DC8D09FBBE}"/>
              </a:ext>
            </a:extLst>
          </p:cNvPr>
          <p:cNvSpPr/>
          <p:nvPr/>
        </p:nvSpPr>
        <p:spPr>
          <a:xfrm>
            <a:off x="78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C89BC6B-C172-86C3-2FC2-52CD4C97DED7}"/>
              </a:ext>
            </a:extLst>
          </p:cNvPr>
          <p:cNvSpPr/>
          <p:nvPr/>
        </p:nvSpPr>
        <p:spPr>
          <a:xfrm>
            <a:off x="78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Positive</a:t>
            </a: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：保険ホットライン即応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5A2A82B1-1461-D25C-8CF7-4B06F7ED6008}"/>
              </a:ext>
            </a:extLst>
          </p:cNvPr>
          <p:cNvSpPr/>
          <p:nvPr/>
        </p:nvSpPr>
        <p:spPr>
          <a:xfrm>
            <a:off x="7896000" y="4207093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サイバー保険会社と連携し、</a:t>
            </a:r>
            <a:r>
              <a:rPr lang="en-US" altLang="ja-JP" sz="1100" dirty="0">
                <a:solidFill>
                  <a:schemeClr val="tx1"/>
                </a:solidFill>
              </a:rPr>
              <a:t>24h</a:t>
            </a:r>
            <a:r>
              <a:rPr lang="ja-JP" altLang="en-US" sz="1100" dirty="0">
                <a:solidFill>
                  <a:schemeClr val="tx1"/>
                </a:solidFill>
              </a:rPr>
              <a:t>以内に対応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ｿﾓｿﾓ手伝ｯﾃｸﾚﾙﾝﾀﾞｯｹ？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C2E1C4D0-4937-7809-FE38-9A94694A3A90}"/>
              </a:ext>
            </a:extLst>
          </p:cNvPr>
          <p:cNvSpPr/>
          <p:nvPr/>
        </p:nvSpPr>
        <p:spPr>
          <a:xfrm>
            <a:off x="7896000" y="5373817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補償・外部</a:t>
            </a:r>
            <a:r>
              <a:rPr kumimoji="1" lang="en-US" altLang="ja-JP" sz="1100" dirty="0">
                <a:solidFill>
                  <a:schemeClr val="tx1"/>
                </a:solidFill>
              </a:rPr>
              <a:t>PR</a:t>
            </a:r>
            <a:r>
              <a:rPr kumimoji="1" lang="ja-JP" altLang="en-US" sz="1100" dirty="0">
                <a:solidFill>
                  <a:schemeClr val="tx1"/>
                </a:solidFill>
              </a:rPr>
              <a:t>費用が確保できる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CC3A255-E334-A227-4AE3-5B096B1B34C9}"/>
              </a:ext>
            </a:extLst>
          </p:cNvPr>
          <p:cNvSpPr/>
          <p:nvPr/>
        </p:nvSpPr>
        <p:spPr>
          <a:xfrm>
            <a:off x="96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DEDC1B6-1F25-9431-0FC3-7BC6FAC1857C}"/>
              </a:ext>
            </a:extLst>
          </p:cNvPr>
          <p:cNvSpPr/>
          <p:nvPr/>
        </p:nvSpPr>
        <p:spPr>
          <a:xfrm>
            <a:off x="96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578FCF9-FB64-52FF-E72C-2EE4ABA90ED2}"/>
              </a:ext>
            </a:extLst>
          </p:cNvPr>
          <p:cNvSpPr/>
          <p:nvPr/>
        </p:nvSpPr>
        <p:spPr>
          <a:xfrm>
            <a:off x="96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Negative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：内部メモ流出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459B4E44-4EDE-E630-280B-C6A8AABF48B5}"/>
              </a:ext>
            </a:extLst>
          </p:cNvPr>
          <p:cNvSpPr/>
          <p:nvPr/>
        </p:nvSpPr>
        <p:spPr>
          <a:xfrm>
            <a:off x="9696000" y="132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「対応遅延」の社内メールが外部に流出（流出内容は任意で定義）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内部にも「敵」が</a:t>
            </a:r>
            <a:r>
              <a:rPr lang="en-US" altLang="ja-JP" sz="1100" i="1" dirty="0">
                <a:solidFill>
                  <a:schemeClr val="tx1"/>
                </a:solidFill>
              </a:rPr>
              <a:t>…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6F43DCC-5BAD-BFEE-287D-5FB2508D18A5}"/>
              </a:ext>
            </a:extLst>
          </p:cNvPr>
          <p:cNvSpPr/>
          <p:nvPr/>
        </p:nvSpPr>
        <p:spPr>
          <a:xfrm>
            <a:off x="9696000" y="249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会見で敵対的な追及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F945536-64DF-11D1-A8D6-438295D36FDB}"/>
              </a:ext>
            </a:extLst>
          </p:cNvPr>
          <p:cNvSpPr/>
          <p:nvPr/>
        </p:nvSpPr>
        <p:spPr>
          <a:xfrm>
            <a:off x="96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B644482-2297-4640-04BA-85F8C44288DA}"/>
              </a:ext>
            </a:extLst>
          </p:cNvPr>
          <p:cNvSpPr/>
          <p:nvPr/>
        </p:nvSpPr>
        <p:spPr>
          <a:xfrm>
            <a:off x="96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1014453-83C5-F3DD-6295-95FA183A163A}"/>
              </a:ext>
            </a:extLst>
          </p:cNvPr>
          <p:cNvSpPr/>
          <p:nvPr/>
        </p:nvSpPr>
        <p:spPr>
          <a:xfrm>
            <a:off x="96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b="1" dirty="0">
                <a:solidFill>
                  <a:schemeClr val="tx1"/>
                </a:solidFill>
              </a:rPr>
              <a:t>Positive</a:t>
            </a: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：顧客コミュニティ擁護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A0D279A-4AC9-C068-7DA3-EBA7FE926CD7}"/>
              </a:ext>
            </a:extLst>
          </p:cNvPr>
          <p:cNvSpPr/>
          <p:nvPr/>
        </p:nvSpPr>
        <p:spPr>
          <a:xfrm>
            <a:off x="9696000" y="4207093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主要顧客が</a:t>
            </a:r>
            <a:r>
              <a:rPr lang="en-US" altLang="ja-JP" sz="1100" dirty="0">
                <a:solidFill>
                  <a:schemeClr val="tx1"/>
                </a:solidFill>
              </a:rPr>
              <a:t>SNS</a:t>
            </a:r>
            <a:r>
              <a:rPr lang="ja-JP" altLang="en-US" sz="1100" dirty="0">
                <a:solidFill>
                  <a:schemeClr val="tx1"/>
                </a:solidFill>
              </a:rPr>
              <a:t>で「対応を評価」と表明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僕は君が頑張ってたのを</a:t>
            </a:r>
            <a:br>
              <a:rPr kumimoji="1" lang="en-US" altLang="ja-JP" sz="1100" i="1" dirty="0">
                <a:solidFill>
                  <a:schemeClr val="tx1"/>
                </a:solidFill>
              </a:rPr>
            </a:br>
            <a:r>
              <a:rPr kumimoji="1" lang="ja-JP" altLang="en-US" sz="1100" i="1" dirty="0">
                <a:solidFill>
                  <a:schemeClr val="tx1"/>
                </a:solidFill>
              </a:rPr>
              <a:t>知っているんだ</a:t>
            </a:r>
            <a:r>
              <a:rPr kumimoji="1"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C3CAF41-7ACD-7DE3-45A4-38F8E8B24C3D}"/>
              </a:ext>
            </a:extLst>
          </p:cNvPr>
          <p:cNvSpPr/>
          <p:nvPr/>
        </p:nvSpPr>
        <p:spPr>
          <a:xfrm>
            <a:off x="9696000" y="5373817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ブランド信頼回復の追い風となる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会見がニュートラル若しくは擁護寄りになる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20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A2940-77AE-610F-AC57-BC4AAD189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02DAF06-1BDF-F5F8-7939-DEE50209286F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DBF5497-6A05-ED3B-7BA5-C674094BB1EA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488902-F144-C86E-FAA3-619D69DD11C4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Neutral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：励ましメール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8E8884-164D-046B-302A-38E0F029F2DB}"/>
              </a:ext>
            </a:extLst>
          </p:cNvPr>
          <p:cNvSpPr/>
          <p:nvPr/>
        </p:nvSpPr>
        <p:spPr>
          <a:xfrm>
            <a:off x="696000" y="1327095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一部顧客から「頑張ってください」という激励の電話や</a:t>
            </a:r>
            <a:r>
              <a:rPr lang="en-US" altLang="ja-JP" sz="1100" dirty="0">
                <a:solidFill>
                  <a:schemeClr val="tx1"/>
                </a:solidFill>
              </a:rPr>
              <a:t>Email</a:t>
            </a:r>
            <a:r>
              <a:rPr lang="ja-JP" altLang="en-US" sz="1100" dirty="0">
                <a:solidFill>
                  <a:schemeClr val="tx1"/>
                </a:solidFill>
              </a:rPr>
              <a:t>が届き始める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i="1" dirty="0" err="1">
                <a:solidFill>
                  <a:schemeClr val="tx1"/>
                </a:solidFill>
              </a:rPr>
              <a:t>GoGo</a:t>
            </a:r>
            <a:r>
              <a:rPr lang="en-US" altLang="ja-JP" sz="1100" i="1" dirty="0">
                <a:solidFill>
                  <a:schemeClr val="tx1"/>
                </a:solidFill>
              </a:rPr>
              <a:t> CSIRT!</a:t>
            </a:r>
            <a:r>
              <a:rPr lang="ja-JP" altLang="en-US" sz="1100" i="1" dirty="0">
                <a:solidFill>
                  <a:schemeClr val="tx1"/>
                </a:solidFill>
              </a:rPr>
              <a:t>ｶﾞﾝﾊﾞﾚ</a:t>
            </a:r>
            <a:r>
              <a:rPr lang="en-US" altLang="ja-JP" sz="1100" i="1" dirty="0">
                <a:solidFill>
                  <a:schemeClr val="tx1"/>
                </a:solidFill>
              </a:rPr>
              <a:t>-</a:t>
            </a:r>
            <a:endParaRPr kumimoji="1"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52296D-4466-1971-2891-09071792CE1E}"/>
              </a:ext>
            </a:extLst>
          </p:cNvPr>
          <p:cNvSpPr/>
          <p:nvPr/>
        </p:nvSpPr>
        <p:spPr>
          <a:xfrm>
            <a:off x="696000" y="2493819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影響なし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会見のトーンを柔らかくできる？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8F1F89D-064F-046A-8A03-4F5059E601EE}"/>
              </a:ext>
            </a:extLst>
          </p:cNvPr>
          <p:cNvSpPr/>
          <p:nvPr/>
        </p:nvSpPr>
        <p:spPr>
          <a:xfrm>
            <a:off x="6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DFECFD-8227-661E-AA86-614C66740F67}"/>
              </a:ext>
            </a:extLst>
          </p:cNvPr>
          <p:cNvSpPr/>
          <p:nvPr/>
        </p:nvSpPr>
        <p:spPr>
          <a:xfrm>
            <a:off x="6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CD6BCC-5C22-C831-B0D6-0387245A6124}"/>
              </a:ext>
            </a:extLst>
          </p:cNvPr>
          <p:cNvSpPr/>
          <p:nvPr/>
        </p:nvSpPr>
        <p:spPr>
          <a:xfrm>
            <a:off x="6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C08F6-BEF4-57C8-9B6A-3595355772D7}"/>
              </a:ext>
            </a:extLst>
          </p:cNvPr>
          <p:cNvSpPr/>
          <p:nvPr/>
        </p:nvSpPr>
        <p:spPr>
          <a:xfrm>
            <a:off x="696000" y="420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FB2C172-B6DF-7DCC-767F-9A87375E9759}"/>
              </a:ext>
            </a:extLst>
          </p:cNvPr>
          <p:cNvSpPr/>
          <p:nvPr/>
        </p:nvSpPr>
        <p:spPr>
          <a:xfrm>
            <a:off x="696000" y="537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6AEB25-E8BD-9601-3AD4-F1BCE1A10AF6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56DED8-36DB-0FE1-3FFD-218CEBA6FCF9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DEB849-05EA-5FB2-41BE-0F048B05B961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Neutral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：応援ハッシュタグ爆誕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1667B73-53E9-EEF5-1F84-A3EA28A66A75}"/>
              </a:ext>
            </a:extLst>
          </p:cNvPr>
          <p:cNvSpPr/>
          <p:nvPr/>
        </p:nvSpPr>
        <p:spPr>
          <a:xfrm>
            <a:off x="2496000" y="1327095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社員</a:t>
            </a:r>
            <a:r>
              <a:rPr kumimoji="1" lang="ja-JP" altLang="en-US" sz="1100" dirty="0">
                <a:solidFill>
                  <a:schemeClr val="tx1"/>
                </a:solidFill>
              </a:rPr>
              <a:t>発信の「</a:t>
            </a:r>
            <a:r>
              <a:rPr kumimoji="1" lang="en-US" altLang="ja-JP" sz="1100" dirty="0">
                <a:solidFill>
                  <a:schemeClr val="tx1"/>
                </a:solidFill>
              </a:rPr>
              <a:t>#</a:t>
            </a:r>
            <a:r>
              <a:rPr kumimoji="1" lang="ja-JP" altLang="en-US" sz="1100" dirty="0">
                <a:solidFill>
                  <a:schemeClr val="tx1"/>
                </a:solidFill>
              </a:rPr>
              <a:t>がんばれ！」ハッシュタグが、プチバズする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なぜ</a:t>
            </a:r>
            <a:r>
              <a:rPr kumimoji="1" lang="en-US" altLang="ja-JP" sz="1100" i="1" dirty="0">
                <a:solidFill>
                  <a:schemeClr val="tx1"/>
                </a:solidFill>
              </a:rPr>
              <a:t>SNS</a:t>
            </a:r>
            <a:r>
              <a:rPr kumimoji="1" lang="ja-JP" altLang="en-US" sz="1100" i="1" dirty="0">
                <a:solidFill>
                  <a:schemeClr val="tx1"/>
                </a:solidFill>
              </a:rPr>
              <a:t>に投げる</a:t>
            </a:r>
            <a:r>
              <a:rPr kumimoji="1"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B57EFC2-1135-4F3A-2C64-CDC37EB58A25}"/>
              </a:ext>
            </a:extLst>
          </p:cNvPr>
          <p:cNvSpPr/>
          <p:nvPr/>
        </p:nvSpPr>
        <p:spPr>
          <a:xfrm>
            <a:off x="2496000" y="2493819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影響なし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世間、ネット、報道、等で色々な受け止め方が</a:t>
            </a:r>
            <a:r>
              <a:rPr lang="en-US" altLang="ja-JP" sz="1100" dirty="0">
                <a:solidFill>
                  <a:schemeClr val="tx1"/>
                </a:solidFill>
              </a:rPr>
              <a:t>…</a:t>
            </a:r>
            <a:r>
              <a:rPr lang="ja-JP" altLang="en-US" sz="1100" dirty="0">
                <a:solidFill>
                  <a:schemeClr val="tx1"/>
                </a:solidFill>
              </a:rPr>
              <a:t>？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2C9FEEA-7C3A-BE55-4948-3AF17DFBA94D}"/>
              </a:ext>
            </a:extLst>
          </p:cNvPr>
          <p:cNvSpPr/>
          <p:nvPr/>
        </p:nvSpPr>
        <p:spPr>
          <a:xfrm>
            <a:off x="24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D997EB7-5C96-07DD-B4B5-7EEFEC20A7F5}"/>
              </a:ext>
            </a:extLst>
          </p:cNvPr>
          <p:cNvSpPr/>
          <p:nvPr/>
        </p:nvSpPr>
        <p:spPr>
          <a:xfrm>
            <a:off x="24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8E7E-0B8E-E72B-4610-3DEE749D8FD0}"/>
              </a:ext>
            </a:extLst>
          </p:cNvPr>
          <p:cNvSpPr/>
          <p:nvPr/>
        </p:nvSpPr>
        <p:spPr>
          <a:xfrm>
            <a:off x="24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679307F-280D-A978-8489-9944E5D63DDB}"/>
              </a:ext>
            </a:extLst>
          </p:cNvPr>
          <p:cNvSpPr/>
          <p:nvPr/>
        </p:nvSpPr>
        <p:spPr>
          <a:xfrm>
            <a:off x="2496000" y="420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817F988-09BB-815D-33EF-3D5306723DB0}"/>
              </a:ext>
            </a:extLst>
          </p:cNvPr>
          <p:cNvSpPr/>
          <p:nvPr/>
        </p:nvSpPr>
        <p:spPr>
          <a:xfrm>
            <a:off x="2496000" y="537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D728C95-DFC5-6640-B314-27FA168F0C29}"/>
              </a:ext>
            </a:extLst>
          </p:cNvPr>
          <p:cNvSpPr/>
          <p:nvPr/>
        </p:nvSpPr>
        <p:spPr>
          <a:xfrm>
            <a:off x="42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E7B9535-804E-6EE8-6B9C-6B629E4594BB}"/>
              </a:ext>
            </a:extLst>
          </p:cNvPr>
          <p:cNvSpPr/>
          <p:nvPr/>
        </p:nvSpPr>
        <p:spPr>
          <a:xfrm>
            <a:off x="42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C15FFC4-CBF4-4B0A-2053-58128BB103EE}"/>
              </a:ext>
            </a:extLst>
          </p:cNvPr>
          <p:cNvSpPr/>
          <p:nvPr/>
        </p:nvSpPr>
        <p:spPr>
          <a:xfrm>
            <a:off x="42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Neutral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：社食コーヒー無料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94552BE-B0CC-2B1D-F4E8-2C75807E1368}"/>
              </a:ext>
            </a:extLst>
          </p:cNvPr>
          <p:cNvSpPr/>
          <p:nvPr/>
        </p:nvSpPr>
        <p:spPr>
          <a:xfrm>
            <a:off x="4296000" y="132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経営陣が、従業員向けに無料コーヒーを提供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役員：私が淹れました♡</a:t>
            </a:r>
            <a:endParaRPr lang="en-US" altLang="ja-JP" sz="1100" i="1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E3983E2-B769-C868-AB16-307CCC74C6BD}"/>
              </a:ext>
            </a:extLst>
          </p:cNvPr>
          <p:cNvSpPr/>
          <p:nvPr/>
        </p:nvSpPr>
        <p:spPr>
          <a:xfrm>
            <a:off x="4296000" y="249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影響なし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社内の士気が</a:t>
            </a:r>
            <a:r>
              <a:rPr lang="en-US" altLang="ja-JP" sz="1100" dirty="0">
                <a:solidFill>
                  <a:schemeClr val="tx1"/>
                </a:solidFill>
              </a:rPr>
              <a:t>…</a:t>
            </a:r>
            <a:r>
              <a:rPr lang="ja-JP" altLang="en-US" sz="1100" dirty="0">
                <a:solidFill>
                  <a:schemeClr val="tx1"/>
                </a:solidFill>
              </a:rPr>
              <a:t>？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FC19FC5-BFA4-E73E-2560-23967C3EA86B}"/>
              </a:ext>
            </a:extLst>
          </p:cNvPr>
          <p:cNvSpPr/>
          <p:nvPr/>
        </p:nvSpPr>
        <p:spPr>
          <a:xfrm>
            <a:off x="42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CB0C339-2D5B-F0C8-A067-EDDBB84267D4}"/>
              </a:ext>
            </a:extLst>
          </p:cNvPr>
          <p:cNvSpPr/>
          <p:nvPr/>
        </p:nvSpPr>
        <p:spPr>
          <a:xfrm>
            <a:off x="42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2B4FF4B-4439-54CC-0D0E-FBEE7A9DD3CA}"/>
              </a:ext>
            </a:extLst>
          </p:cNvPr>
          <p:cNvSpPr/>
          <p:nvPr/>
        </p:nvSpPr>
        <p:spPr>
          <a:xfrm>
            <a:off x="42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2F57607-6A66-0463-7EE8-E4385D14C7F6}"/>
              </a:ext>
            </a:extLst>
          </p:cNvPr>
          <p:cNvSpPr/>
          <p:nvPr/>
        </p:nvSpPr>
        <p:spPr>
          <a:xfrm>
            <a:off x="4296000" y="4207093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5F1E69E-B745-BB7B-5F92-FCE1E71FAE56}"/>
              </a:ext>
            </a:extLst>
          </p:cNvPr>
          <p:cNvSpPr/>
          <p:nvPr/>
        </p:nvSpPr>
        <p:spPr>
          <a:xfrm>
            <a:off x="4296000" y="5373817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7617D76-BDD1-5B15-85CA-10698952C796}"/>
              </a:ext>
            </a:extLst>
          </p:cNvPr>
          <p:cNvSpPr/>
          <p:nvPr/>
        </p:nvSpPr>
        <p:spPr>
          <a:xfrm>
            <a:off x="60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A595D16-591A-0FAC-D7D8-D8AFBD817FDC}"/>
              </a:ext>
            </a:extLst>
          </p:cNvPr>
          <p:cNvSpPr/>
          <p:nvPr/>
        </p:nvSpPr>
        <p:spPr>
          <a:xfrm>
            <a:off x="60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5982D6A-E2D0-6759-EEF9-496CEFE73E17}"/>
              </a:ext>
            </a:extLst>
          </p:cNvPr>
          <p:cNvSpPr/>
          <p:nvPr/>
        </p:nvSpPr>
        <p:spPr>
          <a:xfrm>
            <a:off x="60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Neutral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：悪天候で会見遅延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A7DF87E-83CB-96D1-8253-E33213B480DA}"/>
              </a:ext>
            </a:extLst>
          </p:cNvPr>
          <p:cNvSpPr/>
          <p:nvPr/>
        </p:nvSpPr>
        <p:spPr>
          <a:xfrm>
            <a:off x="6096000" y="1327095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台風接近により会見を翌日に後ろ倒し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珍しい事態で注目が</a:t>
            </a:r>
            <a:r>
              <a:rPr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8444E4F-F8E6-017C-4A90-49516624EA1C}"/>
              </a:ext>
            </a:extLst>
          </p:cNvPr>
          <p:cNvSpPr/>
          <p:nvPr/>
        </p:nvSpPr>
        <p:spPr>
          <a:xfrm>
            <a:off x="6096000" y="2493819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b="1" dirty="0">
                <a:solidFill>
                  <a:schemeClr val="tx1"/>
                </a:solidFill>
              </a:rPr>
              <a:t>影響なし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準備時間が遅延、場合によっては注目が集まる？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EC513DD-B6BB-7308-BAD4-EBF5D17DBD81}"/>
              </a:ext>
            </a:extLst>
          </p:cNvPr>
          <p:cNvSpPr/>
          <p:nvPr/>
        </p:nvSpPr>
        <p:spPr>
          <a:xfrm>
            <a:off x="6096000" y="342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AF7FD44-2429-9006-AE9C-FF5CE1404DDC}"/>
              </a:ext>
            </a:extLst>
          </p:cNvPr>
          <p:cNvSpPr/>
          <p:nvPr/>
        </p:nvSpPr>
        <p:spPr>
          <a:xfrm>
            <a:off x="6096000" y="342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56D2D61-E3C9-E335-5D0E-0D80A6FE0C17}"/>
              </a:ext>
            </a:extLst>
          </p:cNvPr>
          <p:cNvSpPr/>
          <p:nvPr/>
        </p:nvSpPr>
        <p:spPr>
          <a:xfrm>
            <a:off x="6096000" y="374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CBAC532-76A4-8D8D-90DC-5EA4E26B2B02}"/>
              </a:ext>
            </a:extLst>
          </p:cNvPr>
          <p:cNvSpPr/>
          <p:nvPr/>
        </p:nvSpPr>
        <p:spPr>
          <a:xfrm>
            <a:off x="6096000" y="420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B3998AC-480D-E5F6-C1CE-5695BC9F0250}"/>
              </a:ext>
            </a:extLst>
          </p:cNvPr>
          <p:cNvSpPr/>
          <p:nvPr/>
        </p:nvSpPr>
        <p:spPr>
          <a:xfrm>
            <a:off x="6096000" y="537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0FBC97B-CDB1-2359-F0D0-A9A29D9C0D3E}"/>
              </a:ext>
            </a:extLst>
          </p:cNvPr>
          <p:cNvSpPr/>
          <p:nvPr/>
        </p:nvSpPr>
        <p:spPr>
          <a:xfrm>
            <a:off x="78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DF53338-4773-748D-F854-4E4544608D99}"/>
              </a:ext>
            </a:extLst>
          </p:cNvPr>
          <p:cNvSpPr/>
          <p:nvPr/>
        </p:nvSpPr>
        <p:spPr>
          <a:xfrm>
            <a:off x="78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CC48572-D107-852C-F6AC-38CACB09FDB4}"/>
              </a:ext>
            </a:extLst>
          </p:cNvPr>
          <p:cNvSpPr/>
          <p:nvPr/>
        </p:nvSpPr>
        <p:spPr>
          <a:xfrm>
            <a:off x="78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Neutral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：電波障害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036786C-5528-3D74-F4F4-1FFB095196A6}"/>
              </a:ext>
            </a:extLst>
          </p:cNvPr>
          <p:cNvSpPr/>
          <p:nvPr/>
        </p:nvSpPr>
        <p:spPr>
          <a:xfrm>
            <a:off x="7896000" y="132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会見会場で、一時的にネット回線がダウンする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dirty="0">
                <a:solidFill>
                  <a:schemeClr val="tx1"/>
                </a:solidFill>
              </a:rPr>
              <a:t>検閲ではなく、品質</a:t>
            </a:r>
            <a:r>
              <a:rPr kumimoji="1"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E2AA456F-DCB3-060D-12E2-03E3773DD52C}"/>
              </a:ext>
            </a:extLst>
          </p:cNvPr>
          <p:cNvSpPr/>
          <p:nvPr/>
        </p:nvSpPr>
        <p:spPr>
          <a:xfrm>
            <a:off x="7896000" y="249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b="1" dirty="0">
                <a:solidFill>
                  <a:schemeClr val="tx1"/>
                </a:solidFill>
              </a:rPr>
              <a:t>影響なし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不安定な会見中継で、テレビ報道が過熱？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AFB64F8-F8C9-65A8-5D70-42A51981EB90}"/>
              </a:ext>
            </a:extLst>
          </p:cNvPr>
          <p:cNvSpPr/>
          <p:nvPr/>
        </p:nvSpPr>
        <p:spPr>
          <a:xfrm>
            <a:off x="78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5C8C5F79-E5B5-DFFB-F60D-9F7288FEC6F9}"/>
              </a:ext>
            </a:extLst>
          </p:cNvPr>
          <p:cNvSpPr/>
          <p:nvPr/>
        </p:nvSpPr>
        <p:spPr>
          <a:xfrm>
            <a:off x="78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33219DE-77A8-4214-2A6E-758F7C7AC6E4}"/>
              </a:ext>
            </a:extLst>
          </p:cNvPr>
          <p:cNvSpPr/>
          <p:nvPr/>
        </p:nvSpPr>
        <p:spPr>
          <a:xfrm>
            <a:off x="78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B15C94F-3F6E-33D6-A171-552D82BAA3C4}"/>
              </a:ext>
            </a:extLst>
          </p:cNvPr>
          <p:cNvSpPr/>
          <p:nvPr/>
        </p:nvSpPr>
        <p:spPr>
          <a:xfrm>
            <a:off x="7896000" y="4207093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A0B00CB-AC04-8694-1C56-6C480F5CE8DE}"/>
              </a:ext>
            </a:extLst>
          </p:cNvPr>
          <p:cNvSpPr/>
          <p:nvPr/>
        </p:nvSpPr>
        <p:spPr>
          <a:xfrm>
            <a:off x="7896000" y="5373817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6203D8CC-4C8F-A00D-34C5-699628AC48F8}"/>
              </a:ext>
            </a:extLst>
          </p:cNvPr>
          <p:cNvSpPr/>
          <p:nvPr/>
        </p:nvSpPr>
        <p:spPr>
          <a:xfrm>
            <a:off x="9696000" y="548999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8D3C5D0-4F5D-5E6B-C6F5-AB595CF3FB90}"/>
              </a:ext>
            </a:extLst>
          </p:cNvPr>
          <p:cNvSpPr/>
          <p:nvPr/>
        </p:nvSpPr>
        <p:spPr>
          <a:xfrm>
            <a:off x="9696000" y="548999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2AE97B72-5C19-374B-FA22-2B956C6FFCF6}"/>
              </a:ext>
            </a:extLst>
          </p:cNvPr>
          <p:cNvSpPr/>
          <p:nvPr/>
        </p:nvSpPr>
        <p:spPr>
          <a:xfrm>
            <a:off x="9696000" y="865847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100" b="1" dirty="0">
                <a:solidFill>
                  <a:schemeClr val="tx1"/>
                </a:solidFill>
              </a:rPr>
              <a:t>Neutral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：ビル空調トラブル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8C44FB4B-E603-081E-8C11-6A45461B99AD}"/>
              </a:ext>
            </a:extLst>
          </p:cNvPr>
          <p:cNvSpPr/>
          <p:nvPr/>
        </p:nvSpPr>
        <p:spPr>
          <a:xfrm>
            <a:off x="9696000" y="1327094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dirty="0">
                <a:solidFill>
                  <a:schemeClr val="tx1"/>
                </a:solidFill>
              </a:rPr>
              <a:t>会見会場が、やや暑い／寒い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dirty="0">
                <a:solidFill>
                  <a:schemeClr val="tx1"/>
                </a:solidFill>
              </a:rPr>
              <a:t>暑くてイライラする</a:t>
            </a:r>
            <a:r>
              <a:rPr lang="en-US" altLang="ja-JP" sz="1100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C936E46-4F12-AC97-8967-A9C14449D254}"/>
              </a:ext>
            </a:extLst>
          </p:cNvPr>
          <p:cNvSpPr/>
          <p:nvPr/>
        </p:nvSpPr>
        <p:spPr>
          <a:xfrm>
            <a:off x="9696000" y="2493818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100" b="1" dirty="0">
                <a:solidFill>
                  <a:schemeClr val="tx1"/>
                </a:solidFill>
              </a:rPr>
              <a:t>影響なし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tx1"/>
                </a:solidFill>
              </a:rPr>
              <a:t>不快感で、敵対的な会見になる、かも？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7CA7F69-2191-7106-AB8B-23B026A6334E}"/>
              </a:ext>
            </a:extLst>
          </p:cNvPr>
          <p:cNvSpPr/>
          <p:nvPr/>
        </p:nvSpPr>
        <p:spPr>
          <a:xfrm>
            <a:off x="9696000" y="3428998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3F9031B-2D54-0370-0A9A-CC2162F6F663}"/>
              </a:ext>
            </a:extLst>
          </p:cNvPr>
          <p:cNvSpPr/>
          <p:nvPr/>
        </p:nvSpPr>
        <p:spPr>
          <a:xfrm>
            <a:off x="9696000" y="3428998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</a:rPr>
              <a:t>イベント</a:t>
            </a:r>
            <a:r>
              <a:rPr kumimoji="1" lang="ja-JP" altLang="en-US" sz="1100" b="1" dirty="0">
                <a:solidFill>
                  <a:schemeClr val="bg1"/>
                </a:solidFill>
              </a:rPr>
              <a:t>カード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A087548-C62B-BE2C-4A3B-BCFD943FC631}"/>
              </a:ext>
            </a:extLst>
          </p:cNvPr>
          <p:cNvSpPr/>
          <p:nvPr/>
        </p:nvSpPr>
        <p:spPr>
          <a:xfrm>
            <a:off x="9696000" y="3745846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lang="ja-JP" altLang="en-US" sz="1100" b="1" dirty="0">
                <a:solidFill>
                  <a:schemeClr val="tx1"/>
                </a:solidFill>
              </a:rPr>
              <a:t>：</a:t>
            </a:r>
            <a:endParaRPr kumimoji="1" lang="en-US" altLang="ja-JP" sz="1100" b="1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69577CA-FD64-A6DA-A70C-6AD3F734844F}"/>
              </a:ext>
            </a:extLst>
          </p:cNvPr>
          <p:cNvSpPr/>
          <p:nvPr/>
        </p:nvSpPr>
        <p:spPr>
          <a:xfrm>
            <a:off x="9696000" y="4207093"/>
            <a:ext cx="1800000" cy="11667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概要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B82F2C4-C974-4615-C322-EF9C74F4948A}"/>
              </a:ext>
            </a:extLst>
          </p:cNvPr>
          <p:cNvSpPr/>
          <p:nvPr/>
        </p:nvSpPr>
        <p:spPr>
          <a:xfrm>
            <a:off x="9696000" y="5373817"/>
            <a:ext cx="1800000" cy="935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影響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solidFill>
                  <a:schemeClr val="tx1"/>
                </a:solidFill>
              </a:rPr>
              <a:t> 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637989-172E-F2EC-766C-034D735A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両面印刷をすることで、線に沿って切るだけでカードとして使えるはずです。</a:t>
            </a:r>
            <a:endParaRPr lang="en-US" altLang="ja-JP" dirty="0"/>
          </a:p>
          <a:p>
            <a:r>
              <a:rPr kumimoji="1" lang="ja-JP" altLang="en-US" dirty="0"/>
              <a:t>カードサイズは標準的な </a:t>
            </a:r>
            <a:r>
              <a:rPr kumimoji="1" lang="en-US" altLang="ja-JP" dirty="0"/>
              <a:t>88mmx63mm </a:t>
            </a:r>
            <a:r>
              <a:rPr kumimoji="1" lang="ja-JP" altLang="en-US" dirty="0"/>
              <a:t>に準拠しています</a:t>
            </a:r>
            <a:endParaRPr kumimoji="1" lang="en-US" altLang="ja-JP" dirty="0"/>
          </a:p>
          <a:p>
            <a:pPr lvl="1"/>
            <a:r>
              <a:rPr lang="en-US" altLang="ja-JP" dirty="0" err="1"/>
              <a:t>MtG</a:t>
            </a:r>
            <a:r>
              <a:rPr lang="ja-JP" altLang="en-US" dirty="0"/>
              <a:t>等のカードケーススリーブが使えるはずです。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575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BB34A6C-5681-C816-B122-3C745B29F074}"/>
              </a:ext>
            </a:extLst>
          </p:cNvPr>
          <p:cNvSpPr>
            <a:spLocks/>
          </p:cNvSpPr>
          <p:nvPr/>
        </p:nvSpPr>
        <p:spPr>
          <a:xfrm>
            <a:off x="426000" y="261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FBA55D2-E09A-1941-8B91-09306807CEB7}"/>
              </a:ext>
            </a:extLst>
          </p:cNvPr>
          <p:cNvSpPr>
            <a:spLocks/>
          </p:cNvSpPr>
          <p:nvPr/>
        </p:nvSpPr>
        <p:spPr>
          <a:xfrm>
            <a:off x="2694000" y="261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6331C2-3BE6-C22F-BA26-BB8E992E065C}"/>
              </a:ext>
            </a:extLst>
          </p:cNvPr>
          <p:cNvSpPr>
            <a:spLocks/>
          </p:cNvSpPr>
          <p:nvPr/>
        </p:nvSpPr>
        <p:spPr>
          <a:xfrm>
            <a:off x="4962000" y="261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AA9E19-BF13-CE7B-CAE8-DBF94A7823CA}"/>
              </a:ext>
            </a:extLst>
          </p:cNvPr>
          <p:cNvSpPr>
            <a:spLocks/>
          </p:cNvSpPr>
          <p:nvPr/>
        </p:nvSpPr>
        <p:spPr>
          <a:xfrm>
            <a:off x="7230000" y="261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0D495D0-0CC6-1889-E8E0-DE158CA31969}"/>
              </a:ext>
            </a:extLst>
          </p:cNvPr>
          <p:cNvSpPr>
            <a:spLocks/>
          </p:cNvSpPr>
          <p:nvPr/>
        </p:nvSpPr>
        <p:spPr>
          <a:xfrm>
            <a:off x="9498000" y="261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EE1BDE7-E872-53EF-15F3-ED68BCAF3D2D}"/>
              </a:ext>
            </a:extLst>
          </p:cNvPr>
          <p:cNvSpPr>
            <a:spLocks/>
          </p:cNvSpPr>
          <p:nvPr/>
        </p:nvSpPr>
        <p:spPr>
          <a:xfrm>
            <a:off x="426000" y="3429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10AAE51-DFA0-BDA3-A520-E18071482482}"/>
              </a:ext>
            </a:extLst>
          </p:cNvPr>
          <p:cNvSpPr>
            <a:spLocks/>
          </p:cNvSpPr>
          <p:nvPr/>
        </p:nvSpPr>
        <p:spPr>
          <a:xfrm>
            <a:off x="2694000" y="3429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3DAC7B1-04B8-C37E-3D07-FB0F3F58B342}"/>
              </a:ext>
            </a:extLst>
          </p:cNvPr>
          <p:cNvSpPr>
            <a:spLocks/>
          </p:cNvSpPr>
          <p:nvPr/>
        </p:nvSpPr>
        <p:spPr>
          <a:xfrm>
            <a:off x="4962000" y="3429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BC76D23-D5BC-B4D3-B121-1C2DA7DD5508}"/>
              </a:ext>
            </a:extLst>
          </p:cNvPr>
          <p:cNvSpPr>
            <a:spLocks/>
          </p:cNvSpPr>
          <p:nvPr/>
        </p:nvSpPr>
        <p:spPr>
          <a:xfrm>
            <a:off x="7230000" y="3429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438B9A6-5CA0-D5A2-41AC-6010268AAB3F}"/>
              </a:ext>
            </a:extLst>
          </p:cNvPr>
          <p:cNvSpPr>
            <a:spLocks/>
          </p:cNvSpPr>
          <p:nvPr/>
        </p:nvSpPr>
        <p:spPr>
          <a:xfrm>
            <a:off x="9498000" y="3429000"/>
            <a:ext cx="2268000" cy="3168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4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77989-AEE2-2589-E85C-C3E68DC2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D416296-E50B-9D2F-0F8A-6E9502E3B025}"/>
              </a:ext>
            </a:extLst>
          </p:cNvPr>
          <p:cNvSpPr>
            <a:spLocks/>
          </p:cNvSpPr>
          <p:nvPr/>
        </p:nvSpPr>
        <p:spPr>
          <a:xfrm>
            <a:off x="426000" y="261000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295E54D-5748-E87F-231C-FD4F76AA85D3}"/>
              </a:ext>
            </a:extLst>
          </p:cNvPr>
          <p:cNvSpPr>
            <a:spLocks/>
          </p:cNvSpPr>
          <p:nvPr/>
        </p:nvSpPr>
        <p:spPr>
          <a:xfrm>
            <a:off x="550428" y="376648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84D30E-1F5E-9935-6619-B9B8DD2CE85D}"/>
              </a:ext>
            </a:extLst>
          </p:cNvPr>
          <p:cNvCxnSpPr>
            <a:cxnSpLocks/>
          </p:cNvCxnSpPr>
          <p:nvPr/>
        </p:nvCxnSpPr>
        <p:spPr>
          <a:xfrm>
            <a:off x="550428" y="1384300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5CD730-3D0C-6937-BC18-EDC3D960D032}"/>
              </a:ext>
            </a:extLst>
          </p:cNvPr>
          <p:cNvSpPr txBox="1"/>
          <p:nvPr/>
        </p:nvSpPr>
        <p:spPr>
          <a:xfrm>
            <a:off x="639249" y="1499949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kumimoji="1" lang="en-US" altLang="ja-JP" sz="1100" dirty="0"/>
              <a:t>80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：本社のみ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20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</a:t>
            </a:r>
          </a:p>
          <a:p>
            <a:r>
              <a:rPr lang="ja-JP" altLang="en-US" sz="1100" dirty="0"/>
              <a:t>　　　（月額課金）</a:t>
            </a:r>
            <a:endParaRPr lang="en-US" altLang="ja-JP" sz="1100" dirty="0"/>
          </a:p>
          <a:p>
            <a:r>
              <a:rPr kumimoji="1" lang="ja-JP" altLang="en-US" sz="1100" dirty="0"/>
              <a:t>利害　：取引先、</a:t>
            </a:r>
            <a:r>
              <a:rPr kumimoji="1" lang="en-US" altLang="ja-JP" sz="1100" dirty="0"/>
              <a:t>VC</a:t>
            </a:r>
            <a:r>
              <a:rPr kumimoji="1" lang="ja-JP" altLang="en-US" sz="1100" dirty="0"/>
              <a:t>、</a:t>
            </a:r>
            <a:endParaRPr kumimoji="1" lang="en-US" altLang="ja-JP" sz="1100" dirty="0"/>
          </a:p>
          <a:p>
            <a:r>
              <a:rPr lang="ja-JP" altLang="en-US" sz="1100" dirty="0"/>
              <a:t>　　　　従業員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急成長中の</a:t>
            </a:r>
            <a:r>
              <a:rPr kumimoji="1" lang="en-US" altLang="ja-JP" sz="1100" i="1" dirty="0"/>
              <a:t>SaaS</a:t>
            </a:r>
            <a:r>
              <a:rPr kumimoji="1" lang="ja-JP" altLang="en-US" sz="1100" i="1" dirty="0"/>
              <a:t>ベンダ！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8BD24E-7C3A-D0B4-FAE8-28DADBF5C693}"/>
              </a:ext>
            </a:extLst>
          </p:cNvPr>
          <p:cNvSpPr txBox="1"/>
          <p:nvPr/>
        </p:nvSpPr>
        <p:spPr>
          <a:xfrm>
            <a:off x="639249" y="459623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C3A16A-E391-2B35-97B6-8CB7BCDC9472}"/>
              </a:ext>
            </a:extLst>
          </p:cNvPr>
          <p:cNvSpPr txBox="1"/>
          <p:nvPr/>
        </p:nvSpPr>
        <p:spPr>
          <a:xfrm>
            <a:off x="1187450" y="758306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スタートアップ</a:t>
            </a:r>
            <a:endParaRPr kumimoji="1" lang="en-US" altLang="ja-JP" sz="1200" b="1" dirty="0"/>
          </a:p>
          <a:p>
            <a:r>
              <a:rPr lang="ja-JP" altLang="en-US" sz="1200" b="1" dirty="0"/>
              <a:t>：</a:t>
            </a:r>
            <a:r>
              <a:rPr lang="en-US" altLang="ja-JP" sz="1200" b="1" dirty="0"/>
              <a:t>SaaS</a:t>
            </a:r>
            <a:endParaRPr kumimoji="1" lang="ja-JP" altLang="en-US" sz="1200" b="1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5484673-D5C3-1988-0310-A6E7AC36A94F}"/>
              </a:ext>
            </a:extLst>
          </p:cNvPr>
          <p:cNvSpPr>
            <a:spLocks/>
          </p:cNvSpPr>
          <p:nvPr/>
        </p:nvSpPr>
        <p:spPr>
          <a:xfrm>
            <a:off x="2693999" y="261000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F617045-0E18-72F5-A9C9-91284299976C}"/>
              </a:ext>
            </a:extLst>
          </p:cNvPr>
          <p:cNvSpPr>
            <a:spLocks/>
          </p:cNvSpPr>
          <p:nvPr/>
        </p:nvSpPr>
        <p:spPr>
          <a:xfrm>
            <a:off x="2818427" y="376648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980D2DC-A0F0-31C4-DB4C-A146BFBA1316}"/>
              </a:ext>
            </a:extLst>
          </p:cNvPr>
          <p:cNvCxnSpPr>
            <a:cxnSpLocks/>
          </p:cNvCxnSpPr>
          <p:nvPr/>
        </p:nvCxnSpPr>
        <p:spPr>
          <a:xfrm>
            <a:off x="2818427" y="1384300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48600E-2DC3-A30F-B99D-6582DB70DB3B}"/>
              </a:ext>
            </a:extLst>
          </p:cNvPr>
          <p:cNvSpPr txBox="1"/>
          <p:nvPr/>
        </p:nvSpPr>
        <p:spPr>
          <a:xfrm>
            <a:off x="2907248" y="1499949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300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r>
              <a:rPr lang="ja-JP" altLang="en-US" sz="1100" dirty="0"/>
              <a:t>国内</a:t>
            </a:r>
            <a:r>
              <a:rPr lang="en-US" altLang="ja-JP" sz="1100" dirty="0"/>
              <a:t>2</a:t>
            </a:r>
            <a:r>
              <a:rPr lang="ja-JP" altLang="en-US" sz="1100" dirty="0"/>
              <a:t>拠点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120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B2B(Tir-2)</a:t>
            </a:r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：親会社、取引先</a:t>
            </a:r>
            <a:endParaRPr kumimoji="1" lang="en-US" altLang="ja-JP" sz="1100" dirty="0"/>
          </a:p>
          <a:p>
            <a:r>
              <a:rPr lang="ja-JP" altLang="en-US" sz="1100" dirty="0"/>
              <a:t>　　　　</a:t>
            </a:r>
            <a:r>
              <a:rPr lang="en-US" altLang="ja-JP" sz="1100" dirty="0"/>
              <a:t>OEM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大企業ｻﾌﾟﾗｲﾁｪｰﾝの一角！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57968AC-92AA-DF2E-37E9-1346171E7600}"/>
              </a:ext>
            </a:extLst>
          </p:cNvPr>
          <p:cNvSpPr txBox="1"/>
          <p:nvPr/>
        </p:nvSpPr>
        <p:spPr>
          <a:xfrm>
            <a:off x="2907248" y="459623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D89357-4C34-ADFD-6B07-0EC1A694E038}"/>
              </a:ext>
            </a:extLst>
          </p:cNvPr>
          <p:cNvSpPr txBox="1"/>
          <p:nvPr/>
        </p:nvSpPr>
        <p:spPr>
          <a:xfrm>
            <a:off x="3455449" y="758306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中小企業</a:t>
            </a:r>
            <a:endParaRPr kumimoji="1" lang="en-US" altLang="ja-JP" sz="1200" b="1" dirty="0"/>
          </a:p>
          <a:p>
            <a:r>
              <a:rPr lang="ja-JP" altLang="en-US" sz="1200" b="1" dirty="0"/>
              <a:t>：製造業</a:t>
            </a:r>
            <a:endParaRPr kumimoji="1" lang="ja-JP" altLang="en-US" sz="1200" b="1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227472E-B73F-DECE-2A58-4DFF0031EB21}"/>
              </a:ext>
            </a:extLst>
          </p:cNvPr>
          <p:cNvSpPr>
            <a:spLocks/>
          </p:cNvSpPr>
          <p:nvPr/>
        </p:nvSpPr>
        <p:spPr>
          <a:xfrm>
            <a:off x="426000" y="3429001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A9E607D-D688-194E-B7BE-4DBA344589B8}"/>
              </a:ext>
            </a:extLst>
          </p:cNvPr>
          <p:cNvSpPr>
            <a:spLocks/>
          </p:cNvSpPr>
          <p:nvPr/>
        </p:nvSpPr>
        <p:spPr>
          <a:xfrm>
            <a:off x="550428" y="3544649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1D41BE5-B2C5-8472-A1EB-2860D0A5EE3A}"/>
              </a:ext>
            </a:extLst>
          </p:cNvPr>
          <p:cNvCxnSpPr>
            <a:cxnSpLocks/>
          </p:cNvCxnSpPr>
          <p:nvPr/>
        </p:nvCxnSpPr>
        <p:spPr>
          <a:xfrm>
            <a:off x="550428" y="4552301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767197-F914-5B7E-EBDC-1F4359175FD8}"/>
              </a:ext>
            </a:extLst>
          </p:cNvPr>
          <p:cNvSpPr txBox="1"/>
          <p:nvPr/>
        </p:nvSpPr>
        <p:spPr>
          <a:xfrm>
            <a:off x="639249" y="4667950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1,200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：急性期総合病院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50</a:t>
            </a:r>
            <a:r>
              <a:rPr lang="ja-JP" altLang="en-US" sz="1100" dirty="0"/>
              <a:t>億円（運営）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）</a:t>
            </a:r>
            <a:endParaRPr lang="en-US" altLang="ja-JP" sz="1100" dirty="0"/>
          </a:p>
          <a:p>
            <a:r>
              <a:rPr kumimoji="1" lang="ja-JP" altLang="en-US" sz="1100" dirty="0"/>
              <a:t>利害　：厚労省、患者、</a:t>
            </a:r>
            <a:endParaRPr kumimoji="1" lang="en-US" altLang="ja-JP" sz="1100" dirty="0"/>
          </a:p>
          <a:p>
            <a:r>
              <a:rPr lang="ja-JP" altLang="en-US" sz="1100" dirty="0"/>
              <a:t>　　　　医師会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lang="ja-JP" altLang="en-US" sz="1100" i="1" dirty="0"/>
              <a:t>地域最大の総合病院</a:t>
            </a:r>
            <a:r>
              <a:rPr kumimoji="1" lang="ja-JP" altLang="en-US" sz="1100" i="1" dirty="0"/>
              <a:t>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444D847-5187-6623-16DC-B196448169AE}"/>
              </a:ext>
            </a:extLst>
          </p:cNvPr>
          <p:cNvSpPr txBox="1"/>
          <p:nvPr/>
        </p:nvSpPr>
        <p:spPr>
          <a:xfrm>
            <a:off x="639249" y="3627624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E8C13F9-52EF-0106-22CB-F02EAB5DEA57}"/>
              </a:ext>
            </a:extLst>
          </p:cNvPr>
          <p:cNvSpPr txBox="1"/>
          <p:nvPr/>
        </p:nvSpPr>
        <p:spPr>
          <a:xfrm>
            <a:off x="1187450" y="3926307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ja-JP" altLang="en-US" sz="1200" b="1" dirty="0"/>
              <a:t>公的機関</a:t>
            </a:r>
            <a:endParaRPr kumimoji="1" lang="en-US" altLang="ja-JP" sz="1200" b="1" dirty="0"/>
          </a:p>
          <a:p>
            <a:r>
              <a:rPr lang="ja-JP" altLang="en-US" sz="1200" b="1" dirty="0"/>
              <a:t>：医療（病院）</a:t>
            </a:r>
            <a:endParaRPr kumimoji="1" lang="ja-JP" altLang="en-US" sz="1200" b="1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8E43B78D-104F-805E-FBD6-19D77E637179}"/>
              </a:ext>
            </a:extLst>
          </p:cNvPr>
          <p:cNvSpPr>
            <a:spLocks/>
          </p:cNvSpPr>
          <p:nvPr/>
        </p:nvSpPr>
        <p:spPr>
          <a:xfrm>
            <a:off x="2693999" y="3429001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E3D98F8-8D39-E399-EF33-5D2358146523}"/>
              </a:ext>
            </a:extLst>
          </p:cNvPr>
          <p:cNvSpPr>
            <a:spLocks/>
          </p:cNvSpPr>
          <p:nvPr/>
        </p:nvSpPr>
        <p:spPr>
          <a:xfrm>
            <a:off x="2818427" y="3544649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3B0613D-12EE-C166-42D4-55AB2FED2C18}"/>
              </a:ext>
            </a:extLst>
          </p:cNvPr>
          <p:cNvCxnSpPr>
            <a:cxnSpLocks/>
          </p:cNvCxnSpPr>
          <p:nvPr/>
        </p:nvCxnSpPr>
        <p:spPr>
          <a:xfrm>
            <a:off x="2818427" y="4552301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ED4F48-02EB-B5FD-A32D-8FDDCF1E1694}"/>
              </a:ext>
            </a:extLst>
          </p:cNvPr>
          <p:cNvSpPr txBox="1"/>
          <p:nvPr/>
        </p:nvSpPr>
        <p:spPr>
          <a:xfrm>
            <a:off x="2907248" y="4667950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20,000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r>
              <a:rPr lang="ja-JP" altLang="en-US" sz="1100" dirty="0"/>
              <a:t>世界</a:t>
            </a:r>
            <a:r>
              <a:rPr lang="en-US" altLang="ja-JP" sz="1100" dirty="0"/>
              <a:t>7</a:t>
            </a:r>
            <a:r>
              <a:rPr lang="ja-JP" altLang="en-US" sz="1100" dirty="0"/>
              <a:t>工場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30,000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</a:t>
            </a:r>
          </a:p>
          <a:p>
            <a:r>
              <a:rPr lang="ja-JP" altLang="en-US" sz="1100" dirty="0"/>
              <a:t>　　　（グローバル）</a:t>
            </a:r>
            <a:endParaRPr lang="en-US" altLang="ja-JP" sz="1100" dirty="0"/>
          </a:p>
          <a:p>
            <a:r>
              <a:rPr kumimoji="1" lang="ja-JP" altLang="en-US" sz="1100" dirty="0"/>
              <a:t>利害　：取引先、</a:t>
            </a:r>
            <a:r>
              <a:rPr kumimoji="1" lang="en-US" altLang="ja-JP" sz="1100" dirty="0"/>
              <a:t>OEM</a:t>
            </a:r>
            <a:r>
              <a:rPr kumimoji="1" lang="ja-JP" altLang="en-US" sz="1100" dirty="0"/>
              <a:t>、</a:t>
            </a:r>
            <a:endParaRPr kumimoji="1" lang="en-US" altLang="ja-JP" sz="1100" dirty="0"/>
          </a:p>
          <a:p>
            <a:r>
              <a:rPr lang="ja-JP" altLang="en-US" sz="1100" dirty="0"/>
              <a:t>　　　　労使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en-US" altLang="ja-JP" sz="1100" i="1" dirty="0"/>
              <a:t>JIT</a:t>
            </a:r>
            <a:r>
              <a:rPr kumimoji="1" lang="ja-JP" altLang="en-US" sz="1100" i="1" dirty="0"/>
              <a:t>生産で世界をリード！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E13FF4-08E5-7A34-8566-134594A751C2}"/>
              </a:ext>
            </a:extLst>
          </p:cNvPr>
          <p:cNvSpPr txBox="1"/>
          <p:nvPr/>
        </p:nvSpPr>
        <p:spPr>
          <a:xfrm>
            <a:off x="2907248" y="3627624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3061BA2-B031-31DF-34DC-13CF0625AFD8}"/>
              </a:ext>
            </a:extLst>
          </p:cNvPr>
          <p:cNvSpPr txBox="1"/>
          <p:nvPr/>
        </p:nvSpPr>
        <p:spPr>
          <a:xfrm>
            <a:off x="3455449" y="3926307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ja-JP" altLang="en-US" sz="1200" b="1" dirty="0"/>
              <a:t>大企業</a:t>
            </a:r>
            <a:endParaRPr kumimoji="1" lang="en-US" altLang="ja-JP" sz="1200" b="1" dirty="0"/>
          </a:p>
          <a:p>
            <a:r>
              <a:rPr lang="ja-JP" altLang="en-US" sz="1200" b="1" dirty="0"/>
              <a:t>：製造業</a:t>
            </a:r>
            <a:endParaRPr kumimoji="1" lang="ja-JP" altLang="en-US" sz="12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95A5787-5902-AC9D-E266-6CF40BA9DF30}"/>
              </a:ext>
            </a:extLst>
          </p:cNvPr>
          <p:cNvSpPr>
            <a:spLocks/>
          </p:cNvSpPr>
          <p:nvPr/>
        </p:nvSpPr>
        <p:spPr>
          <a:xfrm>
            <a:off x="4962003" y="255876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9A39C731-E014-36CC-2A10-B004B8F4AB02}"/>
              </a:ext>
            </a:extLst>
          </p:cNvPr>
          <p:cNvSpPr>
            <a:spLocks/>
          </p:cNvSpPr>
          <p:nvPr/>
        </p:nvSpPr>
        <p:spPr>
          <a:xfrm>
            <a:off x="5086431" y="371524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3A133C0-6E5B-ECCD-99E9-1A75BB7F36A7}"/>
              </a:ext>
            </a:extLst>
          </p:cNvPr>
          <p:cNvCxnSpPr>
            <a:cxnSpLocks/>
          </p:cNvCxnSpPr>
          <p:nvPr/>
        </p:nvCxnSpPr>
        <p:spPr>
          <a:xfrm>
            <a:off x="5086431" y="1379176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3864A50-A20B-61F4-2B6B-BA85E53F8A8E}"/>
              </a:ext>
            </a:extLst>
          </p:cNvPr>
          <p:cNvSpPr txBox="1"/>
          <p:nvPr/>
        </p:nvSpPr>
        <p:spPr>
          <a:xfrm>
            <a:off x="5175252" y="1494825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250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r>
              <a:rPr lang="en-US" altLang="ja-JP" sz="1100" dirty="0"/>
              <a:t>EC</a:t>
            </a:r>
            <a:r>
              <a:rPr lang="ja-JP" altLang="en-US" sz="1100" dirty="0"/>
              <a:t>サイト運営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80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（国内ユーザ）</a:t>
            </a:r>
            <a:endParaRPr lang="en-US" altLang="ja-JP" sz="1100" dirty="0"/>
          </a:p>
          <a:p>
            <a:r>
              <a:rPr kumimoji="1" lang="ja-JP" altLang="en-US" sz="1100" dirty="0"/>
              <a:t>利害　：一般顧客、</a:t>
            </a:r>
            <a:endParaRPr kumimoji="1" lang="en-US" altLang="ja-JP" sz="1100" dirty="0"/>
          </a:p>
          <a:p>
            <a:r>
              <a:rPr lang="ja-JP" altLang="en-US" sz="1100" dirty="0"/>
              <a:t>　　　　カード会社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ニッチな通販サイト！</a:t>
            </a:r>
          </a:p>
        </p:txBody>
      </p:sp>
      <p:pic>
        <p:nvPicPr>
          <p:cNvPr id="63" name="グラフィックス 62" descr="都市 単色塗りつぶし">
            <a:extLst>
              <a:ext uri="{FF2B5EF4-FFF2-40B4-BE49-F238E27FC236}">
                <a16:creationId xmlns:a16="http://schemas.microsoft.com/office/drawing/2014/main" id="{33D0CF3A-B7D9-CE01-D9AD-F35B25275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252" y="754776"/>
            <a:ext cx="548201" cy="548201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E082869-D2BF-8FBC-B4AC-4E5A7A5DAFF7}"/>
              </a:ext>
            </a:extLst>
          </p:cNvPr>
          <p:cNvSpPr txBox="1"/>
          <p:nvPr/>
        </p:nvSpPr>
        <p:spPr>
          <a:xfrm>
            <a:off x="5175252" y="454499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CA9A996-13E7-31BC-4926-C50645BA10C9}"/>
              </a:ext>
            </a:extLst>
          </p:cNvPr>
          <p:cNvSpPr txBox="1"/>
          <p:nvPr/>
        </p:nvSpPr>
        <p:spPr>
          <a:xfrm>
            <a:off x="5723453" y="753182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中小企業</a:t>
            </a:r>
            <a:endParaRPr kumimoji="1" lang="en-US" altLang="ja-JP" sz="1200" b="1" dirty="0"/>
          </a:p>
          <a:p>
            <a:r>
              <a:rPr lang="ja-JP" altLang="en-US" sz="1200" b="1" dirty="0"/>
              <a:t>：サービス業</a:t>
            </a:r>
            <a:endParaRPr kumimoji="1" lang="ja-JP" altLang="en-US" sz="1200" b="1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6C475CD9-1299-4139-947F-803DB8AF94E5}"/>
              </a:ext>
            </a:extLst>
          </p:cNvPr>
          <p:cNvSpPr>
            <a:spLocks/>
          </p:cNvSpPr>
          <p:nvPr/>
        </p:nvSpPr>
        <p:spPr>
          <a:xfrm>
            <a:off x="7230002" y="255876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F8782871-8FC5-ACDE-4B9A-3D6A0A853677}"/>
              </a:ext>
            </a:extLst>
          </p:cNvPr>
          <p:cNvSpPr>
            <a:spLocks/>
          </p:cNvSpPr>
          <p:nvPr/>
        </p:nvSpPr>
        <p:spPr>
          <a:xfrm>
            <a:off x="7354430" y="371524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D0D63FE-7F65-BFAB-2BB6-C6FB13B64899}"/>
              </a:ext>
            </a:extLst>
          </p:cNvPr>
          <p:cNvCxnSpPr>
            <a:cxnSpLocks/>
          </p:cNvCxnSpPr>
          <p:nvPr/>
        </p:nvCxnSpPr>
        <p:spPr>
          <a:xfrm>
            <a:off x="7354430" y="1379176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F8004A9-BBF3-CA16-3D31-E4E14ACD4357}"/>
              </a:ext>
            </a:extLst>
          </p:cNvPr>
          <p:cNvSpPr txBox="1"/>
          <p:nvPr/>
        </p:nvSpPr>
        <p:spPr>
          <a:xfrm>
            <a:off x="7443251" y="1494825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10,000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：国内</a:t>
            </a:r>
            <a:r>
              <a:rPr lang="ja-JP" altLang="en-US" sz="1100" dirty="0"/>
              <a:t>全国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3.5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</a:t>
            </a:r>
            <a:r>
              <a:rPr kumimoji="1" lang="ja-JP" altLang="en-US" sz="1100" dirty="0"/>
              <a:t>、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：経産省、自治体</a:t>
            </a:r>
            <a:endParaRPr kumimoji="1" lang="en-US" altLang="ja-JP" sz="1100" dirty="0"/>
          </a:p>
          <a:p>
            <a:r>
              <a:rPr lang="ja-JP" altLang="en-US" sz="1100" dirty="0"/>
              <a:t>　　　　住民、工場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全国へ電力を安定供給！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AC3A39-7680-FE8E-399A-2507493C1CE6}"/>
              </a:ext>
            </a:extLst>
          </p:cNvPr>
          <p:cNvSpPr txBox="1"/>
          <p:nvPr/>
        </p:nvSpPr>
        <p:spPr>
          <a:xfrm>
            <a:off x="7443251" y="454499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428E7D-0F34-38CE-EA0D-34CD6F2B09E5}"/>
              </a:ext>
            </a:extLst>
          </p:cNvPr>
          <p:cNvSpPr txBox="1"/>
          <p:nvPr/>
        </p:nvSpPr>
        <p:spPr>
          <a:xfrm>
            <a:off x="7991452" y="753182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重要インフラ</a:t>
            </a:r>
            <a:endParaRPr kumimoji="1" lang="en-US" altLang="ja-JP" sz="1200" b="1" dirty="0"/>
          </a:p>
          <a:p>
            <a:r>
              <a:rPr lang="ja-JP" altLang="en-US" sz="1200" b="1" dirty="0"/>
              <a:t>：電力会社</a:t>
            </a:r>
            <a:endParaRPr kumimoji="1" lang="ja-JP" altLang="en-US" sz="1200" b="1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247DBC2-F683-3665-FC92-C9CABBFEEDB8}"/>
              </a:ext>
            </a:extLst>
          </p:cNvPr>
          <p:cNvSpPr>
            <a:spLocks/>
          </p:cNvSpPr>
          <p:nvPr/>
        </p:nvSpPr>
        <p:spPr>
          <a:xfrm>
            <a:off x="4962003" y="3423877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B4374E-6DC7-C1B2-27CF-A70E43C8D5F8}"/>
              </a:ext>
            </a:extLst>
          </p:cNvPr>
          <p:cNvSpPr>
            <a:spLocks/>
          </p:cNvSpPr>
          <p:nvPr/>
        </p:nvSpPr>
        <p:spPr>
          <a:xfrm>
            <a:off x="5086431" y="3539525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7796AD1-0234-9E7F-D408-CC8CA5C4AF46}"/>
              </a:ext>
            </a:extLst>
          </p:cNvPr>
          <p:cNvCxnSpPr>
            <a:cxnSpLocks/>
          </p:cNvCxnSpPr>
          <p:nvPr/>
        </p:nvCxnSpPr>
        <p:spPr>
          <a:xfrm>
            <a:off x="5086431" y="4547177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D450E1F-DE54-F783-284B-61F05E20000B}"/>
              </a:ext>
            </a:extLst>
          </p:cNvPr>
          <p:cNvSpPr txBox="1"/>
          <p:nvPr/>
        </p:nvSpPr>
        <p:spPr>
          <a:xfrm>
            <a:off x="5175252" y="4662826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8,000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：国内</a:t>
            </a:r>
            <a:r>
              <a:rPr kumimoji="1" lang="en-US" altLang="ja-JP" sz="1100" dirty="0"/>
              <a:t>10</a:t>
            </a:r>
            <a:r>
              <a:rPr kumimoji="1" lang="ja-JP" altLang="en-US" sz="1100" dirty="0"/>
              <a:t>拠点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9,000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（数千ユーザ）</a:t>
            </a:r>
            <a:endParaRPr lang="en-US" altLang="ja-JP" sz="1100" dirty="0"/>
          </a:p>
          <a:p>
            <a:r>
              <a:rPr kumimoji="1" lang="ja-JP" altLang="en-US" sz="1100" dirty="0"/>
              <a:t>利害　：</a:t>
            </a:r>
            <a:r>
              <a:rPr lang="ja-JP" altLang="en-US" sz="1100" dirty="0"/>
              <a:t>一般顧客</a:t>
            </a:r>
            <a:r>
              <a:rPr kumimoji="1" lang="ja-JP" altLang="en-US" sz="1100" dirty="0"/>
              <a:t>、</a:t>
            </a:r>
            <a:endParaRPr kumimoji="1" lang="en-US" altLang="ja-JP" sz="1100" dirty="0"/>
          </a:p>
          <a:p>
            <a:r>
              <a:rPr lang="ja-JP" altLang="en-US" sz="1100" dirty="0"/>
              <a:t>　　　　広告主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lang="ja-JP" altLang="en-US" sz="1100" i="1" dirty="0"/>
              <a:t>動画</a:t>
            </a:r>
            <a:r>
              <a:rPr lang="en-US" altLang="ja-JP" sz="1100" i="1" dirty="0"/>
              <a:t>&amp;SNS</a:t>
            </a:r>
            <a:r>
              <a:rPr lang="ja-JP" altLang="en-US" sz="1100" i="1" dirty="0"/>
              <a:t>のﾌﾟﾗｯﾄﾌｫｰﾑ</a:t>
            </a:r>
            <a:r>
              <a:rPr kumimoji="1" lang="ja-JP" altLang="en-US" sz="1100" i="1" dirty="0"/>
              <a:t>！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4E09945-C80D-C0B2-2C68-7B77ED9B6D1C}"/>
              </a:ext>
            </a:extLst>
          </p:cNvPr>
          <p:cNvSpPr txBox="1"/>
          <p:nvPr/>
        </p:nvSpPr>
        <p:spPr>
          <a:xfrm>
            <a:off x="5175252" y="3622500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7BA5EEC-D3B4-22F5-6C89-F9F0C3084850}"/>
              </a:ext>
            </a:extLst>
          </p:cNvPr>
          <p:cNvSpPr txBox="1"/>
          <p:nvPr/>
        </p:nvSpPr>
        <p:spPr>
          <a:xfrm>
            <a:off x="5723453" y="3921183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大企業</a:t>
            </a:r>
            <a:endParaRPr kumimoji="1" lang="en-US" altLang="ja-JP" sz="1200" b="1" dirty="0"/>
          </a:p>
          <a:p>
            <a:r>
              <a:rPr lang="ja-JP" altLang="en-US" sz="1200" b="1" dirty="0"/>
              <a:t>：ｵﾝﾗｲﾝｻｰﾋﾞｽ</a:t>
            </a:r>
            <a:endParaRPr kumimoji="1" lang="ja-JP" altLang="en-US" sz="1200" b="1" dirty="0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1AE3BE3E-2408-F656-91A4-BFF0718238FC}"/>
              </a:ext>
            </a:extLst>
          </p:cNvPr>
          <p:cNvSpPr>
            <a:spLocks/>
          </p:cNvSpPr>
          <p:nvPr/>
        </p:nvSpPr>
        <p:spPr>
          <a:xfrm>
            <a:off x="7230002" y="3423877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5DAD0EDF-72C3-DCFC-902B-333E78C59DEA}"/>
              </a:ext>
            </a:extLst>
          </p:cNvPr>
          <p:cNvSpPr>
            <a:spLocks/>
          </p:cNvSpPr>
          <p:nvPr/>
        </p:nvSpPr>
        <p:spPr>
          <a:xfrm>
            <a:off x="7354430" y="3539525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884B541-D973-D439-DF2C-B6749A9171C3}"/>
              </a:ext>
            </a:extLst>
          </p:cNvPr>
          <p:cNvCxnSpPr>
            <a:cxnSpLocks/>
          </p:cNvCxnSpPr>
          <p:nvPr/>
        </p:nvCxnSpPr>
        <p:spPr>
          <a:xfrm>
            <a:off x="7354430" y="4547177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902B893-DC70-B813-FA8E-CDBDC79ED9B1}"/>
              </a:ext>
            </a:extLst>
          </p:cNvPr>
          <p:cNvSpPr txBox="1"/>
          <p:nvPr/>
        </p:nvSpPr>
        <p:spPr>
          <a:xfrm>
            <a:off x="7443251" y="4662826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15,000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：国内全国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25,000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  <a:r>
              <a:rPr kumimoji="1" lang="ja-JP" altLang="en-US" sz="1100" dirty="0"/>
              <a:t>、</a:t>
            </a:r>
            <a:r>
              <a:rPr kumimoji="1" lang="en-US" altLang="ja-JP" sz="1100" dirty="0"/>
              <a:t>B2B</a:t>
            </a:r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：金融庁、株主、</a:t>
            </a:r>
            <a:endParaRPr kumimoji="1" lang="en-US" altLang="ja-JP" sz="1100" dirty="0"/>
          </a:p>
          <a:p>
            <a:r>
              <a:rPr lang="ja-JP" altLang="en-US" sz="1100" dirty="0"/>
              <a:t>　　　　顧客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仮想通貨も扱う銀行！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F2E28D1-CC0F-3F06-78F7-6C4FFC2CF38B}"/>
              </a:ext>
            </a:extLst>
          </p:cNvPr>
          <p:cNvSpPr txBox="1"/>
          <p:nvPr/>
        </p:nvSpPr>
        <p:spPr>
          <a:xfrm>
            <a:off x="7443251" y="3622500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C6D5072-2F36-D5BA-F7AD-3DB71CFCB697}"/>
              </a:ext>
            </a:extLst>
          </p:cNvPr>
          <p:cNvSpPr txBox="1"/>
          <p:nvPr/>
        </p:nvSpPr>
        <p:spPr>
          <a:xfrm>
            <a:off x="7991452" y="3921183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ja-JP" altLang="en-US" sz="1200" b="1" dirty="0"/>
              <a:t>大企業</a:t>
            </a:r>
            <a:endParaRPr lang="en-US" altLang="ja-JP" sz="1200" b="1" dirty="0"/>
          </a:p>
          <a:p>
            <a:r>
              <a:rPr lang="ja-JP" altLang="en-US" sz="1200" b="1" dirty="0"/>
              <a:t>：金融機関</a:t>
            </a:r>
            <a:endParaRPr kumimoji="1" lang="ja-JP" altLang="en-US" sz="1200" b="1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047C5B6-61C6-080B-E2B1-1873433A9C54}"/>
              </a:ext>
            </a:extLst>
          </p:cNvPr>
          <p:cNvSpPr>
            <a:spLocks/>
          </p:cNvSpPr>
          <p:nvPr/>
        </p:nvSpPr>
        <p:spPr>
          <a:xfrm>
            <a:off x="9498000" y="266125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1138079D-AD8D-2583-59A6-7CBE503262C6}"/>
              </a:ext>
            </a:extLst>
          </p:cNvPr>
          <p:cNvSpPr>
            <a:spLocks/>
          </p:cNvSpPr>
          <p:nvPr/>
        </p:nvSpPr>
        <p:spPr>
          <a:xfrm>
            <a:off x="9622428" y="381773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2B06ED6-7BFC-CD1C-3A30-81411A1DD286}"/>
              </a:ext>
            </a:extLst>
          </p:cNvPr>
          <p:cNvCxnSpPr>
            <a:cxnSpLocks/>
          </p:cNvCxnSpPr>
          <p:nvPr/>
        </p:nvCxnSpPr>
        <p:spPr>
          <a:xfrm>
            <a:off x="9622428" y="1389425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3683CAD9-006C-BE25-66DF-B42068244BDE}"/>
              </a:ext>
            </a:extLst>
          </p:cNvPr>
          <p:cNvSpPr txBox="1"/>
          <p:nvPr/>
        </p:nvSpPr>
        <p:spPr>
          <a:xfrm>
            <a:off x="9711249" y="1505074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　　　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endParaRPr kumimoji="1" lang="en-US" altLang="ja-JP" sz="1100" dirty="0"/>
          </a:p>
          <a:p>
            <a:r>
              <a:rPr lang="ja-JP" altLang="en-US" sz="1100" dirty="0"/>
              <a:t>売上　：　　　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endParaRPr kumimoji="1" lang="en-US" altLang="ja-JP" sz="1100" dirty="0"/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</a:t>
            </a:r>
            <a:endParaRPr kumimoji="1" lang="en-US" altLang="ja-JP" sz="1100" dirty="0"/>
          </a:p>
          <a:p>
            <a:r>
              <a:rPr lang="ja-JP" altLang="en-US" sz="1100" dirty="0"/>
              <a:t>　　　　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endParaRPr kumimoji="1" lang="ja-JP" altLang="en-US" sz="1100" i="1" dirty="0"/>
          </a:p>
        </p:txBody>
      </p:sp>
      <p:pic>
        <p:nvPicPr>
          <p:cNvPr id="91" name="グラフィックス 90" descr="都市 単色塗りつぶし">
            <a:extLst>
              <a:ext uri="{FF2B5EF4-FFF2-40B4-BE49-F238E27FC236}">
                <a16:creationId xmlns:a16="http://schemas.microsoft.com/office/drawing/2014/main" id="{FDB30CCE-E8BB-EF9B-16C0-BB88CFE5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1249" y="765025"/>
            <a:ext cx="548201" cy="548201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C4427BC-457C-9A75-A5DB-EFBAC6B0A831}"/>
              </a:ext>
            </a:extLst>
          </p:cNvPr>
          <p:cNvSpPr txBox="1"/>
          <p:nvPr/>
        </p:nvSpPr>
        <p:spPr>
          <a:xfrm>
            <a:off x="9711249" y="464748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B05E496-6326-292B-18CD-56AA152F5F45}"/>
              </a:ext>
            </a:extLst>
          </p:cNvPr>
          <p:cNvSpPr txBox="1"/>
          <p:nvPr/>
        </p:nvSpPr>
        <p:spPr>
          <a:xfrm>
            <a:off x="10259450" y="763431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endParaRPr kumimoji="1" lang="en-US" altLang="ja-JP" sz="1200" b="1" dirty="0"/>
          </a:p>
          <a:p>
            <a:r>
              <a:rPr lang="ja-JP" altLang="en-US" sz="1200" b="1" dirty="0"/>
              <a:t>：</a:t>
            </a:r>
            <a:endParaRPr kumimoji="1" lang="ja-JP" altLang="en-US" sz="1200" b="1" dirty="0"/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8A996D66-61A0-9202-DAE3-905A7AD0220B}"/>
              </a:ext>
            </a:extLst>
          </p:cNvPr>
          <p:cNvSpPr>
            <a:spLocks/>
          </p:cNvSpPr>
          <p:nvPr/>
        </p:nvSpPr>
        <p:spPr>
          <a:xfrm>
            <a:off x="9498000" y="3434125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FCD90FFA-1006-C71F-FBEA-6CE42A3B3256}"/>
              </a:ext>
            </a:extLst>
          </p:cNvPr>
          <p:cNvSpPr>
            <a:spLocks/>
          </p:cNvSpPr>
          <p:nvPr/>
        </p:nvSpPr>
        <p:spPr>
          <a:xfrm>
            <a:off x="9622428" y="3549773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45C9D34A-BEE0-A1DD-69CB-5E2C6B796FD9}"/>
              </a:ext>
            </a:extLst>
          </p:cNvPr>
          <p:cNvCxnSpPr>
            <a:cxnSpLocks/>
          </p:cNvCxnSpPr>
          <p:nvPr/>
        </p:nvCxnSpPr>
        <p:spPr>
          <a:xfrm>
            <a:off x="9622428" y="4557425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D33291F-950F-7368-5D68-E5F6C15BBABE}"/>
              </a:ext>
            </a:extLst>
          </p:cNvPr>
          <p:cNvSpPr txBox="1"/>
          <p:nvPr/>
        </p:nvSpPr>
        <p:spPr>
          <a:xfrm>
            <a:off x="9711249" y="4673074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　　　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endParaRPr kumimoji="1" lang="en-US" altLang="ja-JP" sz="1100" dirty="0"/>
          </a:p>
          <a:p>
            <a:r>
              <a:rPr lang="ja-JP" altLang="en-US" sz="1100" dirty="0"/>
              <a:t>売上　：　　　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endParaRPr kumimoji="1" lang="en-US" altLang="ja-JP" sz="1100" dirty="0"/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</a:t>
            </a:r>
            <a:endParaRPr kumimoji="1" lang="en-US" altLang="ja-JP" sz="1100" dirty="0"/>
          </a:p>
          <a:p>
            <a:r>
              <a:rPr lang="ja-JP" altLang="en-US" sz="1100" dirty="0"/>
              <a:t>　　　　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endParaRPr kumimoji="1" lang="ja-JP" altLang="en-US" sz="1100" i="1" dirty="0"/>
          </a:p>
        </p:txBody>
      </p:sp>
      <p:pic>
        <p:nvPicPr>
          <p:cNvPr id="105" name="グラフィックス 104" descr="都市 単色塗りつぶし">
            <a:extLst>
              <a:ext uri="{FF2B5EF4-FFF2-40B4-BE49-F238E27FC236}">
                <a16:creationId xmlns:a16="http://schemas.microsoft.com/office/drawing/2014/main" id="{E981E8B0-E875-C0AC-06D4-278A7239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1249" y="3933025"/>
            <a:ext cx="548201" cy="548201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C0C0F78-7E80-EF61-CB95-F4BE997481FE}"/>
              </a:ext>
            </a:extLst>
          </p:cNvPr>
          <p:cNvSpPr txBox="1"/>
          <p:nvPr/>
        </p:nvSpPr>
        <p:spPr>
          <a:xfrm>
            <a:off x="9711249" y="3632748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企業プロファイル</a:t>
            </a:r>
            <a:endParaRPr kumimoji="1"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F192DC6-1239-BB7C-83B9-83CE0E26B33B}"/>
              </a:ext>
            </a:extLst>
          </p:cNvPr>
          <p:cNvSpPr txBox="1"/>
          <p:nvPr/>
        </p:nvSpPr>
        <p:spPr>
          <a:xfrm>
            <a:off x="10259450" y="3931431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endParaRPr kumimoji="1" lang="en-US" altLang="ja-JP" sz="1200" b="1" dirty="0"/>
          </a:p>
          <a:p>
            <a:r>
              <a:rPr lang="ja-JP" altLang="en-US" sz="1200" b="1" dirty="0"/>
              <a:t>：</a:t>
            </a:r>
            <a:endParaRPr kumimoji="1" lang="ja-JP" altLang="en-US" sz="1200" b="1" dirty="0"/>
          </a:p>
        </p:txBody>
      </p:sp>
      <p:pic>
        <p:nvPicPr>
          <p:cNvPr id="7" name="グラフィックス 6" descr="医療 単色塗りつぶし">
            <a:extLst>
              <a:ext uri="{FF2B5EF4-FFF2-40B4-BE49-F238E27FC236}">
                <a16:creationId xmlns:a16="http://schemas.microsoft.com/office/drawing/2014/main" id="{62B80D63-ABB7-EC23-B83E-91C16479C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244" y="3921183"/>
            <a:ext cx="548202" cy="548202"/>
          </a:xfrm>
          <a:prstGeom prst="rect">
            <a:avLst/>
          </a:prstGeom>
        </p:spPr>
      </p:pic>
      <p:pic>
        <p:nvPicPr>
          <p:cNvPr id="9" name="グラフィックス 8" descr="工場 単色塗りつぶし">
            <a:extLst>
              <a:ext uri="{FF2B5EF4-FFF2-40B4-BE49-F238E27FC236}">
                <a16:creationId xmlns:a16="http://schemas.microsoft.com/office/drawing/2014/main" id="{91E9CFAA-1CDD-9C3D-B944-3CDE836A4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0114" y="759899"/>
            <a:ext cx="548202" cy="548202"/>
          </a:xfrm>
          <a:prstGeom prst="rect">
            <a:avLst/>
          </a:prstGeom>
        </p:spPr>
      </p:pic>
      <p:pic>
        <p:nvPicPr>
          <p:cNvPr id="11" name="グラフィックス 10" descr="発電所 単色塗りつぶし">
            <a:extLst>
              <a:ext uri="{FF2B5EF4-FFF2-40B4-BE49-F238E27FC236}">
                <a16:creationId xmlns:a16="http://schemas.microsoft.com/office/drawing/2014/main" id="{6C28CD8F-1D4E-5D2E-5E46-C7BB34BCFF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251" y="753181"/>
            <a:ext cx="548202" cy="548202"/>
          </a:xfrm>
          <a:prstGeom prst="rect">
            <a:avLst/>
          </a:prstGeom>
        </p:spPr>
      </p:pic>
      <p:pic>
        <p:nvPicPr>
          <p:cNvPr id="13" name="グラフィックス 12" descr="雲 単色塗りつぶし">
            <a:extLst>
              <a:ext uri="{FF2B5EF4-FFF2-40B4-BE49-F238E27FC236}">
                <a16:creationId xmlns:a16="http://schemas.microsoft.com/office/drawing/2014/main" id="{6F8F3789-CABF-9A56-55EA-50B63AB9B6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5252" y="3922777"/>
            <a:ext cx="548202" cy="548202"/>
          </a:xfrm>
          <a:prstGeom prst="rect">
            <a:avLst/>
          </a:prstGeom>
        </p:spPr>
      </p:pic>
      <p:pic>
        <p:nvPicPr>
          <p:cNvPr id="16" name="グラフィックス 15" descr="銀行 単色塗りつぶし">
            <a:extLst>
              <a:ext uri="{FF2B5EF4-FFF2-40B4-BE49-F238E27FC236}">
                <a16:creationId xmlns:a16="http://schemas.microsoft.com/office/drawing/2014/main" id="{D9573CE6-8ECD-011F-DDF5-5512DA6BD4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3251" y="3935678"/>
            <a:ext cx="548202" cy="548202"/>
          </a:xfrm>
          <a:prstGeom prst="rect">
            <a:avLst/>
          </a:prstGeom>
        </p:spPr>
      </p:pic>
      <p:pic>
        <p:nvPicPr>
          <p:cNvPr id="18" name="グラフィックス 17" descr="工場 単色塗りつぶし">
            <a:extLst>
              <a:ext uri="{FF2B5EF4-FFF2-40B4-BE49-F238E27FC236}">
                <a16:creationId xmlns:a16="http://schemas.microsoft.com/office/drawing/2014/main" id="{3B87D046-D482-3A97-366F-0B69D762B8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248" y="3933024"/>
            <a:ext cx="548202" cy="548202"/>
          </a:xfrm>
          <a:prstGeom prst="rect">
            <a:avLst/>
          </a:prstGeom>
        </p:spPr>
      </p:pic>
      <p:pic>
        <p:nvPicPr>
          <p:cNvPr id="45" name="グラフィックス 44" descr="在宅勤務Wi-Fi 単色塗りつぶし">
            <a:extLst>
              <a:ext uri="{FF2B5EF4-FFF2-40B4-BE49-F238E27FC236}">
                <a16:creationId xmlns:a16="http://schemas.microsoft.com/office/drawing/2014/main" id="{CFCA4120-7224-6A5B-E7FD-BE0E03172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768" y="759899"/>
            <a:ext cx="548202" cy="5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55994-E100-2AB8-843F-22FEEC27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5B2F413-87A9-3C0B-2A80-DAA466717700}"/>
              </a:ext>
            </a:extLst>
          </p:cNvPr>
          <p:cNvSpPr>
            <a:spLocks/>
          </p:cNvSpPr>
          <p:nvPr/>
        </p:nvSpPr>
        <p:spPr>
          <a:xfrm>
            <a:off x="426000" y="261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1D6C97C-06C1-AA79-B5E7-3F5A913DA5F6}"/>
              </a:ext>
            </a:extLst>
          </p:cNvPr>
          <p:cNvSpPr>
            <a:spLocks/>
          </p:cNvSpPr>
          <p:nvPr/>
        </p:nvSpPr>
        <p:spPr>
          <a:xfrm>
            <a:off x="2694000" y="261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F09491-164D-9D2B-FB83-6B20FBBD0E3E}"/>
              </a:ext>
            </a:extLst>
          </p:cNvPr>
          <p:cNvSpPr>
            <a:spLocks/>
          </p:cNvSpPr>
          <p:nvPr/>
        </p:nvSpPr>
        <p:spPr>
          <a:xfrm>
            <a:off x="4962000" y="261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59B089B-A2DB-9140-10C2-1496721147B2}"/>
              </a:ext>
            </a:extLst>
          </p:cNvPr>
          <p:cNvSpPr>
            <a:spLocks/>
          </p:cNvSpPr>
          <p:nvPr/>
        </p:nvSpPr>
        <p:spPr>
          <a:xfrm>
            <a:off x="7230000" y="261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AA4B84B-D323-F7D2-7454-FF35EF51C8DC}"/>
              </a:ext>
            </a:extLst>
          </p:cNvPr>
          <p:cNvSpPr>
            <a:spLocks/>
          </p:cNvSpPr>
          <p:nvPr/>
        </p:nvSpPr>
        <p:spPr>
          <a:xfrm>
            <a:off x="9498000" y="261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E12B108-5830-2C50-8A2B-014CE6F0B36B}"/>
              </a:ext>
            </a:extLst>
          </p:cNvPr>
          <p:cNvSpPr>
            <a:spLocks/>
          </p:cNvSpPr>
          <p:nvPr/>
        </p:nvSpPr>
        <p:spPr>
          <a:xfrm>
            <a:off x="426000" y="3429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CE76F19-96A8-75C9-FD8D-D7B29E7A2A84}"/>
              </a:ext>
            </a:extLst>
          </p:cNvPr>
          <p:cNvSpPr>
            <a:spLocks/>
          </p:cNvSpPr>
          <p:nvPr/>
        </p:nvSpPr>
        <p:spPr>
          <a:xfrm>
            <a:off x="2694000" y="3429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737D8D-74B1-3CFE-8DB7-7E0887393764}"/>
              </a:ext>
            </a:extLst>
          </p:cNvPr>
          <p:cNvSpPr>
            <a:spLocks/>
          </p:cNvSpPr>
          <p:nvPr/>
        </p:nvSpPr>
        <p:spPr>
          <a:xfrm>
            <a:off x="4962000" y="3429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4522E4A-9D05-B450-7BBD-F6DBF66F013A}"/>
              </a:ext>
            </a:extLst>
          </p:cNvPr>
          <p:cNvSpPr>
            <a:spLocks/>
          </p:cNvSpPr>
          <p:nvPr/>
        </p:nvSpPr>
        <p:spPr>
          <a:xfrm>
            <a:off x="7230000" y="3429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4A301D2-65A6-75E0-E9F1-F93319DC50DC}"/>
              </a:ext>
            </a:extLst>
          </p:cNvPr>
          <p:cNvSpPr>
            <a:spLocks/>
          </p:cNvSpPr>
          <p:nvPr/>
        </p:nvSpPr>
        <p:spPr>
          <a:xfrm>
            <a:off x="9498000" y="3429000"/>
            <a:ext cx="2268000" cy="3168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39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0F8FE-3E22-19F0-9EDF-7A190C7E9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4884D49-422C-6EAE-9491-CF662EC03AFC}"/>
              </a:ext>
            </a:extLst>
          </p:cNvPr>
          <p:cNvSpPr>
            <a:spLocks/>
          </p:cNvSpPr>
          <p:nvPr/>
        </p:nvSpPr>
        <p:spPr>
          <a:xfrm>
            <a:off x="426000" y="261000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664B22D-4658-9114-DCFD-DCBB3D9C4610}"/>
              </a:ext>
            </a:extLst>
          </p:cNvPr>
          <p:cNvSpPr>
            <a:spLocks/>
          </p:cNvSpPr>
          <p:nvPr/>
        </p:nvSpPr>
        <p:spPr>
          <a:xfrm>
            <a:off x="550428" y="376648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812CF-DD2B-76AE-D3C1-A439C446C32C}"/>
              </a:ext>
            </a:extLst>
          </p:cNvPr>
          <p:cNvCxnSpPr>
            <a:cxnSpLocks/>
          </p:cNvCxnSpPr>
          <p:nvPr/>
        </p:nvCxnSpPr>
        <p:spPr>
          <a:xfrm>
            <a:off x="550428" y="1384300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1090AC-BF73-E538-B903-BBCA09A7F075}"/>
              </a:ext>
            </a:extLst>
          </p:cNvPr>
          <p:cNvSpPr txBox="1"/>
          <p:nvPr/>
        </p:nvSpPr>
        <p:spPr>
          <a:xfrm>
            <a:off x="639249" y="1499949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kumimoji="1" lang="en-US" altLang="ja-JP" sz="1100" dirty="0"/>
              <a:t>80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：本社のみ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20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</a:t>
            </a:r>
          </a:p>
          <a:p>
            <a:r>
              <a:rPr lang="ja-JP" altLang="en-US" sz="1100" dirty="0"/>
              <a:t>　　　（月額課金）</a:t>
            </a:r>
            <a:endParaRPr lang="en-US" altLang="ja-JP" sz="1100" dirty="0"/>
          </a:p>
          <a:p>
            <a:r>
              <a:rPr kumimoji="1" lang="ja-JP" altLang="en-US" sz="1100" dirty="0"/>
              <a:t>利害　：取引先、</a:t>
            </a:r>
            <a:r>
              <a:rPr kumimoji="1" lang="en-US" altLang="ja-JP" sz="1100" dirty="0"/>
              <a:t>VC</a:t>
            </a:r>
            <a:r>
              <a:rPr kumimoji="1" lang="ja-JP" altLang="en-US" sz="1100" dirty="0"/>
              <a:t>、</a:t>
            </a:r>
            <a:endParaRPr kumimoji="1" lang="en-US" altLang="ja-JP" sz="1100" dirty="0"/>
          </a:p>
          <a:p>
            <a:r>
              <a:rPr lang="ja-JP" altLang="en-US" sz="1100" dirty="0"/>
              <a:t>　　　　従業員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急成長中の</a:t>
            </a:r>
            <a:r>
              <a:rPr kumimoji="1" lang="en-US" altLang="ja-JP" sz="1100" i="1" dirty="0"/>
              <a:t>SaaS</a:t>
            </a:r>
            <a:r>
              <a:rPr kumimoji="1" lang="ja-JP" altLang="en-US" sz="1100" i="1" dirty="0"/>
              <a:t>ベンダ！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D9A7FE-6CA4-2818-8903-9FBD826EAFEF}"/>
              </a:ext>
            </a:extLst>
          </p:cNvPr>
          <p:cNvSpPr txBox="1"/>
          <p:nvPr/>
        </p:nvSpPr>
        <p:spPr>
          <a:xfrm>
            <a:off x="639249" y="459623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ja-JP" altLang="en-US" sz="1100" dirty="0"/>
              <a:t>インシデントカード</a:t>
            </a:r>
            <a:endParaRPr kumimoji="1" lang="ja-JP" altLang="en-US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0AB3C72-146B-9590-8FBD-BA67778EE477}"/>
              </a:ext>
            </a:extLst>
          </p:cNvPr>
          <p:cNvSpPr txBox="1"/>
          <p:nvPr/>
        </p:nvSpPr>
        <p:spPr>
          <a:xfrm>
            <a:off x="1187450" y="758306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スタートアップ</a:t>
            </a:r>
            <a:endParaRPr kumimoji="1" lang="en-US" altLang="ja-JP" sz="1200" b="1" dirty="0"/>
          </a:p>
          <a:p>
            <a:r>
              <a:rPr lang="ja-JP" altLang="en-US" sz="1200" b="1" dirty="0"/>
              <a:t>：</a:t>
            </a:r>
            <a:r>
              <a:rPr lang="en-US" altLang="ja-JP" sz="1200" b="1" dirty="0"/>
              <a:t>SaaS</a:t>
            </a:r>
            <a:endParaRPr kumimoji="1" lang="ja-JP" altLang="en-US" sz="1200" b="1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5D25BFF-18EE-F8BB-F07F-EE8477C20BC0}"/>
              </a:ext>
            </a:extLst>
          </p:cNvPr>
          <p:cNvSpPr>
            <a:spLocks/>
          </p:cNvSpPr>
          <p:nvPr/>
        </p:nvSpPr>
        <p:spPr>
          <a:xfrm>
            <a:off x="2693999" y="261000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700CDA2-EECE-561F-A454-00A2479A436F}"/>
              </a:ext>
            </a:extLst>
          </p:cNvPr>
          <p:cNvSpPr>
            <a:spLocks/>
          </p:cNvSpPr>
          <p:nvPr/>
        </p:nvSpPr>
        <p:spPr>
          <a:xfrm>
            <a:off x="2818427" y="376648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A04FED6-1E78-09B5-0BAC-82378F068804}"/>
              </a:ext>
            </a:extLst>
          </p:cNvPr>
          <p:cNvCxnSpPr>
            <a:cxnSpLocks/>
          </p:cNvCxnSpPr>
          <p:nvPr/>
        </p:nvCxnSpPr>
        <p:spPr>
          <a:xfrm>
            <a:off x="2818427" y="1384300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25B14BB-401D-3FE6-289D-B8F97515D319}"/>
              </a:ext>
            </a:extLst>
          </p:cNvPr>
          <p:cNvSpPr txBox="1"/>
          <p:nvPr/>
        </p:nvSpPr>
        <p:spPr>
          <a:xfrm>
            <a:off x="2907248" y="1499949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300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r>
              <a:rPr lang="ja-JP" altLang="en-US" sz="1100" dirty="0"/>
              <a:t>国内</a:t>
            </a:r>
            <a:r>
              <a:rPr lang="en-US" altLang="ja-JP" sz="1100" dirty="0"/>
              <a:t>2</a:t>
            </a:r>
            <a:r>
              <a:rPr lang="ja-JP" altLang="en-US" sz="1100" dirty="0"/>
              <a:t>拠点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120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B2B(Tir-2)</a:t>
            </a:r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：親会社、取引先</a:t>
            </a:r>
            <a:endParaRPr kumimoji="1" lang="en-US" altLang="ja-JP" sz="1100" dirty="0"/>
          </a:p>
          <a:p>
            <a:r>
              <a:rPr lang="ja-JP" altLang="en-US" sz="1100" dirty="0"/>
              <a:t>　　　　</a:t>
            </a:r>
            <a:r>
              <a:rPr lang="en-US" altLang="ja-JP" sz="1100" dirty="0"/>
              <a:t>OEM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大企業ｻﾌﾟﾗｲﾁｪｰﾝの一角！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2D7D7D-7205-998C-2FCF-6BA388A0D846}"/>
              </a:ext>
            </a:extLst>
          </p:cNvPr>
          <p:cNvSpPr txBox="1"/>
          <p:nvPr/>
        </p:nvSpPr>
        <p:spPr>
          <a:xfrm>
            <a:off x="2907248" y="459623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CFC32B4-9093-A771-B3FE-FA2482FD122D}"/>
              </a:ext>
            </a:extLst>
          </p:cNvPr>
          <p:cNvSpPr txBox="1"/>
          <p:nvPr/>
        </p:nvSpPr>
        <p:spPr>
          <a:xfrm>
            <a:off x="3455449" y="758306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中小企業</a:t>
            </a:r>
            <a:endParaRPr kumimoji="1" lang="en-US" altLang="ja-JP" sz="1200" b="1" dirty="0"/>
          </a:p>
          <a:p>
            <a:r>
              <a:rPr lang="ja-JP" altLang="en-US" sz="1200" b="1" dirty="0"/>
              <a:t>：製造業</a:t>
            </a:r>
            <a:endParaRPr kumimoji="1" lang="ja-JP" altLang="en-US" sz="1200" b="1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44EE8CD-AB8C-A313-11E6-62F952F01DC3}"/>
              </a:ext>
            </a:extLst>
          </p:cNvPr>
          <p:cNvSpPr>
            <a:spLocks/>
          </p:cNvSpPr>
          <p:nvPr/>
        </p:nvSpPr>
        <p:spPr>
          <a:xfrm>
            <a:off x="426000" y="3429001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5F968396-29AF-87C3-48C9-1CAF73E3A73D}"/>
              </a:ext>
            </a:extLst>
          </p:cNvPr>
          <p:cNvSpPr>
            <a:spLocks/>
          </p:cNvSpPr>
          <p:nvPr/>
        </p:nvSpPr>
        <p:spPr>
          <a:xfrm>
            <a:off x="550428" y="3544649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C2BE1CE-E57B-3284-3520-3CE9551D6EC7}"/>
              </a:ext>
            </a:extLst>
          </p:cNvPr>
          <p:cNvCxnSpPr>
            <a:cxnSpLocks/>
          </p:cNvCxnSpPr>
          <p:nvPr/>
        </p:nvCxnSpPr>
        <p:spPr>
          <a:xfrm>
            <a:off x="550428" y="4552301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FA59EC-E8F2-2D3D-FE96-678A08A6B744}"/>
              </a:ext>
            </a:extLst>
          </p:cNvPr>
          <p:cNvSpPr txBox="1"/>
          <p:nvPr/>
        </p:nvSpPr>
        <p:spPr>
          <a:xfrm>
            <a:off x="639249" y="4667950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1,200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：急性期総合病院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50</a:t>
            </a:r>
            <a:r>
              <a:rPr lang="ja-JP" altLang="en-US" sz="1100" dirty="0"/>
              <a:t>億円（運営）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）</a:t>
            </a:r>
            <a:endParaRPr lang="en-US" altLang="ja-JP" sz="1100" dirty="0"/>
          </a:p>
          <a:p>
            <a:r>
              <a:rPr kumimoji="1" lang="ja-JP" altLang="en-US" sz="1100" dirty="0"/>
              <a:t>利害　：厚労省、患者、</a:t>
            </a:r>
            <a:endParaRPr kumimoji="1" lang="en-US" altLang="ja-JP" sz="1100" dirty="0"/>
          </a:p>
          <a:p>
            <a:r>
              <a:rPr lang="ja-JP" altLang="en-US" sz="1100" dirty="0"/>
              <a:t>　　　　医師会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lang="ja-JP" altLang="en-US" sz="1100" i="1" dirty="0"/>
              <a:t>地域最大の総合病院</a:t>
            </a:r>
            <a:r>
              <a:rPr kumimoji="1" lang="ja-JP" altLang="en-US" sz="1100" i="1" dirty="0"/>
              <a:t>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4BE7809-FC35-6265-0DC9-889B7DA4EEF6}"/>
              </a:ext>
            </a:extLst>
          </p:cNvPr>
          <p:cNvSpPr txBox="1"/>
          <p:nvPr/>
        </p:nvSpPr>
        <p:spPr>
          <a:xfrm>
            <a:off x="639249" y="3627624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D5888CF-8C97-26D6-D705-68DCA5758EB5}"/>
              </a:ext>
            </a:extLst>
          </p:cNvPr>
          <p:cNvSpPr txBox="1"/>
          <p:nvPr/>
        </p:nvSpPr>
        <p:spPr>
          <a:xfrm>
            <a:off x="1187450" y="3926307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ja-JP" altLang="en-US" sz="1200" b="1" dirty="0"/>
              <a:t>公的機関</a:t>
            </a:r>
            <a:endParaRPr kumimoji="1" lang="en-US" altLang="ja-JP" sz="1200" b="1" dirty="0"/>
          </a:p>
          <a:p>
            <a:r>
              <a:rPr lang="ja-JP" altLang="en-US" sz="1200" b="1" dirty="0"/>
              <a:t>：医療（病院）</a:t>
            </a:r>
            <a:endParaRPr kumimoji="1" lang="ja-JP" altLang="en-US" sz="1200" b="1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95ECA13-62AE-41D2-1AAA-A6F28979971F}"/>
              </a:ext>
            </a:extLst>
          </p:cNvPr>
          <p:cNvSpPr>
            <a:spLocks/>
          </p:cNvSpPr>
          <p:nvPr/>
        </p:nvSpPr>
        <p:spPr>
          <a:xfrm>
            <a:off x="2693999" y="3429001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FA96286-B42D-C8B7-402B-51A1A79AB2F9}"/>
              </a:ext>
            </a:extLst>
          </p:cNvPr>
          <p:cNvSpPr>
            <a:spLocks/>
          </p:cNvSpPr>
          <p:nvPr/>
        </p:nvSpPr>
        <p:spPr>
          <a:xfrm>
            <a:off x="2818427" y="3544649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12682F9-4748-894C-70F0-60DB4CD6FE00}"/>
              </a:ext>
            </a:extLst>
          </p:cNvPr>
          <p:cNvCxnSpPr>
            <a:cxnSpLocks/>
          </p:cNvCxnSpPr>
          <p:nvPr/>
        </p:nvCxnSpPr>
        <p:spPr>
          <a:xfrm>
            <a:off x="2818427" y="4552301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D42643B-21E8-2155-C517-28FEF0CE55FE}"/>
              </a:ext>
            </a:extLst>
          </p:cNvPr>
          <p:cNvSpPr txBox="1"/>
          <p:nvPr/>
        </p:nvSpPr>
        <p:spPr>
          <a:xfrm>
            <a:off x="2907248" y="4667950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20,000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r>
              <a:rPr lang="ja-JP" altLang="en-US" sz="1100" dirty="0"/>
              <a:t>世界</a:t>
            </a:r>
            <a:r>
              <a:rPr lang="en-US" altLang="ja-JP" sz="1100" dirty="0"/>
              <a:t>7</a:t>
            </a:r>
            <a:r>
              <a:rPr lang="ja-JP" altLang="en-US" sz="1100" dirty="0"/>
              <a:t>工場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30,000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</a:t>
            </a:r>
          </a:p>
          <a:p>
            <a:r>
              <a:rPr lang="ja-JP" altLang="en-US" sz="1100" dirty="0"/>
              <a:t>　　　（グローバル）</a:t>
            </a:r>
            <a:endParaRPr lang="en-US" altLang="ja-JP" sz="1100" dirty="0"/>
          </a:p>
          <a:p>
            <a:r>
              <a:rPr kumimoji="1" lang="ja-JP" altLang="en-US" sz="1100" dirty="0"/>
              <a:t>利害　：取引先、</a:t>
            </a:r>
            <a:r>
              <a:rPr kumimoji="1" lang="en-US" altLang="ja-JP" sz="1100" dirty="0"/>
              <a:t>OEM</a:t>
            </a:r>
            <a:r>
              <a:rPr kumimoji="1" lang="ja-JP" altLang="en-US" sz="1100" dirty="0"/>
              <a:t>、</a:t>
            </a:r>
            <a:endParaRPr kumimoji="1" lang="en-US" altLang="ja-JP" sz="1100" dirty="0"/>
          </a:p>
          <a:p>
            <a:r>
              <a:rPr lang="ja-JP" altLang="en-US" sz="1100" dirty="0"/>
              <a:t>　　　　労使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en-US" altLang="ja-JP" sz="1100" i="1" dirty="0"/>
              <a:t>JIT</a:t>
            </a:r>
            <a:r>
              <a:rPr kumimoji="1" lang="ja-JP" altLang="en-US" sz="1100" i="1" dirty="0"/>
              <a:t>生産で世界をリード！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D5C0F5-06CA-2E36-87E0-5B817BC8BB73}"/>
              </a:ext>
            </a:extLst>
          </p:cNvPr>
          <p:cNvSpPr txBox="1"/>
          <p:nvPr/>
        </p:nvSpPr>
        <p:spPr>
          <a:xfrm>
            <a:off x="2907248" y="3627624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57EF020-EBE9-4540-9741-CAFB4CDF52BA}"/>
              </a:ext>
            </a:extLst>
          </p:cNvPr>
          <p:cNvSpPr txBox="1"/>
          <p:nvPr/>
        </p:nvSpPr>
        <p:spPr>
          <a:xfrm>
            <a:off x="3455449" y="3926307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ja-JP" altLang="en-US" sz="1200" b="1" dirty="0"/>
              <a:t>大企業</a:t>
            </a:r>
            <a:endParaRPr kumimoji="1" lang="en-US" altLang="ja-JP" sz="1200" b="1" dirty="0"/>
          </a:p>
          <a:p>
            <a:r>
              <a:rPr lang="ja-JP" altLang="en-US" sz="1200" b="1" dirty="0"/>
              <a:t>：製造業</a:t>
            </a:r>
            <a:endParaRPr kumimoji="1" lang="ja-JP" altLang="en-US" sz="1200" b="1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91B921A4-77E2-581E-D637-16EDBA7B673B}"/>
              </a:ext>
            </a:extLst>
          </p:cNvPr>
          <p:cNvSpPr>
            <a:spLocks/>
          </p:cNvSpPr>
          <p:nvPr/>
        </p:nvSpPr>
        <p:spPr>
          <a:xfrm>
            <a:off x="4962003" y="255876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2247227-E5E4-9775-9EC0-9AF5A8C257C4}"/>
              </a:ext>
            </a:extLst>
          </p:cNvPr>
          <p:cNvSpPr>
            <a:spLocks/>
          </p:cNvSpPr>
          <p:nvPr/>
        </p:nvSpPr>
        <p:spPr>
          <a:xfrm>
            <a:off x="5086431" y="371524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15BA89A7-A2B1-807D-851A-5AC8EFF3F530}"/>
              </a:ext>
            </a:extLst>
          </p:cNvPr>
          <p:cNvCxnSpPr>
            <a:cxnSpLocks/>
          </p:cNvCxnSpPr>
          <p:nvPr/>
        </p:nvCxnSpPr>
        <p:spPr>
          <a:xfrm>
            <a:off x="5086431" y="1379176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F503B72-87A2-F107-7924-C8FF4BE8A274}"/>
              </a:ext>
            </a:extLst>
          </p:cNvPr>
          <p:cNvSpPr txBox="1"/>
          <p:nvPr/>
        </p:nvSpPr>
        <p:spPr>
          <a:xfrm>
            <a:off x="5175252" y="1494825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250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r>
              <a:rPr lang="en-US" altLang="ja-JP" sz="1100" dirty="0"/>
              <a:t>EC</a:t>
            </a:r>
            <a:r>
              <a:rPr lang="ja-JP" altLang="en-US" sz="1100" dirty="0"/>
              <a:t>サイト運営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80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（国内ユーザ）</a:t>
            </a:r>
            <a:endParaRPr lang="en-US" altLang="ja-JP" sz="1100" dirty="0"/>
          </a:p>
          <a:p>
            <a:r>
              <a:rPr kumimoji="1" lang="ja-JP" altLang="en-US" sz="1100" dirty="0"/>
              <a:t>利害　：一般顧客、</a:t>
            </a:r>
            <a:endParaRPr kumimoji="1" lang="en-US" altLang="ja-JP" sz="1100" dirty="0"/>
          </a:p>
          <a:p>
            <a:r>
              <a:rPr lang="ja-JP" altLang="en-US" sz="1100" dirty="0"/>
              <a:t>　　　　カード会社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ニッチな通販サイト！</a:t>
            </a:r>
          </a:p>
        </p:txBody>
      </p:sp>
      <p:pic>
        <p:nvPicPr>
          <p:cNvPr id="63" name="グラフィックス 62" descr="都市 単色塗りつぶし">
            <a:extLst>
              <a:ext uri="{FF2B5EF4-FFF2-40B4-BE49-F238E27FC236}">
                <a16:creationId xmlns:a16="http://schemas.microsoft.com/office/drawing/2014/main" id="{B2CC9AEA-D637-B37B-3010-53038A240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5252" y="754776"/>
            <a:ext cx="548201" cy="548201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6768E85-A2FE-2A50-108B-86A942C921A1}"/>
              </a:ext>
            </a:extLst>
          </p:cNvPr>
          <p:cNvSpPr txBox="1"/>
          <p:nvPr/>
        </p:nvSpPr>
        <p:spPr>
          <a:xfrm>
            <a:off x="5175252" y="454499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41B3E1A-ABEE-04B7-C1DF-3DC5E1F82A82}"/>
              </a:ext>
            </a:extLst>
          </p:cNvPr>
          <p:cNvSpPr txBox="1"/>
          <p:nvPr/>
        </p:nvSpPr>
        <p:spPr>
          <a:xfrm>
            <a:off x="5723453" y="753182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中小企業</a:t>
            </a:r>
            <a:endParaRPr kumimoji="1" lang="en-US" altLang="ja-JP" sz="1200" b="1" dirty="0"/>
          </a:p>
          <a:p>
            <a:r>
              <a:rPr lang="ja-JP" altLang="en-US" sz="1200" b="1" dirty="0"/>
              <a:t>：サービス業</a:t>
            </a:r>
            <a:endParaRPr kumimoji="1" lang="ja-JP" altLang="en-US" sz="1200" b="1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F086C86D-5C67-8FF4-2D70-54188594C25A}"/>
              </a:ext>
            </a:extLst>
          </p:cNvPr>
          <p:cNvSpPr>
            <a:spLocks/>
          </p:cNvSpPr>
          <p:nvPr/>
        </p:nvSpPr>
        <p:spPr>
          <a:xfrm>
            <a:off x="7230002" y="255876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82BA70E9-F92A-C7CD-12CD-BC9848B18CA0}"/>
              </a:ext>
            </a:extLst>
          </p:cNvPr>
          <p:cNvSpPr>
            <a:spLocks/>
          </p:cNvSpPr>
          <p:nvPr/>
        </p:nvSpPr>
        <p:spPr>
          <a:xfrm>
            <a:off x="7354430" y="371524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E1F6696-9801-BF95-CAB3-2951CB507433}"/>
              </a:ext>
            </a:extLst>
          </p:cNvPr>
          <p:cNvCxnSpPr>
            <a:cxnSpLocks/>
          </p:cNvCxnSpPr>
          <p:nvPr/>
        </p:nvCxnSpPr>
        <p:spPr>
          <a:xfrm>
            <a:off x="7354430" y="1379176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E4D83C7-FBAF-598A-B4D6-D5D4B4146FDD}"/>
              </a:ext>
            </a:extLst>
          </p:cNvPr>
          <p:cNvSpPr txBox="1"/>
          <p:nvPr/>
        </p:nvSpPr>
        <p:spPr>
          <a:xfrm>
            <a:off x="7443251" y="1494825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10,000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：国内</a:t>
            </a:r>
            <a:r>
              <a:rPr lang="ja-JP" altLang="en-US" sz="1100" dirty="0"/>
              <a:t>全国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3.5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B2B</a:t>
            </a:r>
            <a:r>
              <a:rPr kumimoji="1" lang="ja-JP" altLang="en-US" sz="1100" dirty="0"/>
              <a:t>、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：経産省、自治体</a:t>
            </a:r>
            <a:endParaRPr kumimoji="1" lang="en-US" altLang="ja-JP" sz="1100" dirty="0"/>
          </a:p>
          <a:p>
            <a:r>
              <a:rPr lang="ja-JP" altLang="en-US" sz="1100" dirty="0"/>
              <a:t>　　　　住民、工場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全国へ電力を安定供給！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2546990-354A-2D8D-C376-171A42FE8B5F}"/>
              </a:ext>
            </a:extLst>
          </p:cNvPr>
          <p:cNvSpPr txBox="1"/>
          <p:nvPr/>
        </p:nvSpPr>
        <p:spPr>
          <a:xfrm>
            <a:off x="7443251" y="454499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5F4D905-6B2E-CDF2-A7DA-439C83417B2D}"/>
              </a:ext>
            </a:extLst>
          </p:cNvPr>
          <p:cNvSpPr txBox="1"/>
          <p:nvPr/>
        </p:nvSpPr>
        <p:spPr>
          <a:xfrm>
            <a:off x="7991452" y="753182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重要インフラ</a:t>
            </a:r>
            <a:endParaRPr kumimoji="1" lang="en-US" altLang="ja-JP" sz="1200" b="1" dirty="0"/>
          </a:p>
          <a:p>
            <a:r>
              <a:rPr lang="ja-JP" altLang="en-US" sz="1200" b="1" dirty="0"/>
              <a:t>：電力会社</a:t>
            </a:r>
            <a:endParaRPr kumimoji="1" lang="ja-JP" altLang="en-US" sz="1200" b="1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AE142874-D432-D641-0B19-4B24A831DF94}"/>
              </a:ext>
            </a:extLst>
          </p:cNvPr>
          <p:cNvSpPr>
            <a:spLocks/>
          </p:cNvSpPr>
          <p:nvPr/>
        </p:nvSpPr>
        <p:spPr>
          <a:xfrm>
            <a:off x="4962003" y="3423877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890AFCED-EDB6-F75A-A8E8-0897EC887BA0}"/>
              </a:ext>
            </a:extLst>
          </p:cNvPr>
          <p:cNvSpPr>
            <a:spLocks/>
          </p:cNvSpPr>
          <p:nvPr/>
        </p:nvSpPr>
        <p:spPr>
          <a:xfrm>
            <a:off x="5086431" y="3539525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108FAC9-8E13-F576-23AB-E6B442590234}"/>
              </a:ext>
            </a:extLst>
          </p:cNvPr>
          <p:cNvCxnSpPr>
            <a:cxnSpLocks/>
          </p:cNvCxnSpPr>
          <p:nvPr/>
        </p:nvCxnSpPr>
        <p:spPr>
          <a:xfrm>
            <a:off x="5086431" y="4547177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04631BB-C95F-5DDC-BD07-3627A0D557BA}"/>
              </a:ext>
            </a:extLst>
          </p:cNvPr>
          <p:cNvSpPr txBox="1"/>
          <p:nvPr/>
        </p:nvSpPr>
        <p:spPr>
          <a:xfrm>
            <a:off x="5175252" y="4662826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8,000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：国内</a:t>
            </a:r>
            <a:r>
              <a:rPr kumimoji="1" lang="en-US" altLang="ja-JP" sz="1100" dirty="0"/>
              <a:t>10</a:t>
            </a:r>
            <a:r>
              <a:rPr kumimoji="1" lang="ja-JP" altLang="en-US" sz="1100" dirty="0"/>
              <a:t>拠点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9,000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</a:p>
          <a:p>
            <a:r>
              <a:rPr lang="ja-JP" altLang="en-US" sz="1100" dirty="0"/>
              <a:t>　　　（数千ユーザ）</a:t>
            </a:r>
            <a:endParaRPr lang="en-US" altLang="ja-JP" sz="1100" dirty="0"/>
          </a:p>
          <a:p>
            <a:r>
              <a:rPr kumimoji="1" lang="ja-JP" altLang="en-US" sz="1100" dirty="0"/>
              <a:t>利害　：</a:t>
            </a:r>
            <a:r>
              <a:rPr lang="ja-JP" altLang="en-US" sz="1100" dirty="0"/>
              <a:t>一般顧客</a:t>
            </a:r>
            <a:r>
              <a:rPr kumimoji="1" lang="ja-JP" altLang="en-US" sz="1100" dirty="0"/>
              <a:t>、</a:t>
            </a:r>
            <a:endParaRPr kumimoji="1" lang="en-US" altLang="ja-JP" sz="1100" dirty="0"/>
          </a:p>
          <a:p>
            <a:r>
              <a:rPr lang="ja-JP" altLang="en-US" sz="1100" dirty="0"/>
              <a:t>　　　　広告主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lang="ja-JP" altLang="en-US" sz="1100" i="1" dirty="0"/>
              <a:t>動画</a:t>
            </a:r>
            <a:r>
              <a:rPr lang="en-US" altLang="ja-JP" sz="1100" i="1" dirty="0"/>
              <a:t>&amp;SNS</a:t>
            </a:r>
            <a:r>
              <a:rPr lang="ja-JP" altLang="en-US" sz="1100" i="1" dirty="0"/>
              <a:t>のﾌﾟﾗｯﾄﾌｫｰﾑ</a:t>
            </a:r>
            <a:r>
              <a:rPr kumimoji="1" lang="ja-JP" altLang="en-US" sz="1100" i="1" dirty="0"/>
              <a:t>！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1AD92F0-E2B4-F7D7-6B29-4293BF46D3A9}"/>
              </a:ext>
            </a:extLst>
          </p:cNvPr>
          <p:cNvSpPr txBox="1"/>
          <p:nvPr/>
        </p:nvSpPr>
        <p:spPr>
          <a:xfrm>
            <a:off x="5175252" y="3622500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2E023CE-1E81-F1FA-1C60-97F7FC264437}"/>
              </a:ext>
            </a:extLst>
          </p:cNvPr>
          <p:cNvSpPr txBox="1"/>
          <p:nvPr/>
        </p:nvSpPr>
        <p:spPr>
          <a:xfrm>
            <a:off x="5723453" y="3921183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kumimoji="1" lang="ja-JP" altLang="en-US" sz="1200" b="1" dirty="0"/>
              <a:t>大企業</a:t>
            </a:r>
            <a:endParaRPr kumimoji="1" lang="en-US" altLang="ja-JP" sz="1200" b="1" dirty="0"/>
          </a:p>
          <a:p>
            <a:r>
              <a:rPr lang="ja-JP" altLang="en-US" sz="1200" b="1" dirty="0"/>
              <a:t>：ｵﾝﾗｲﾝｻｰﾋﾞｽ</a:t>
            </a:r>
            <a:endParaRPr kumimoji="1" lang="ja-JP" altLang="en-US" sz="1200" b="1" dirty="0"/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642C91A-1ABC-6AF6-5E9B-5D47487A182B}"/>
              </a:ext>
            </a:extLst>
          </p:cNvPr>
          <p:cNvSpPr>
            <a:spLocks/>
          </p:cNvSpPr>
          <p:nvPr/>
        </p:nvSpPr>
        <p:spPr>
          <a:xfrm>
            <a:off x="7230002" y="3423877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04DFA491-F775-A676-8FE4-4A4B3F512A81}"/>
              </a:ext>
            </a:extLst>
          </p:cNvPr>
          <p:cNvSpPr>
            <a:spLocks/>
          </p:cNvSpPr>
          <p:nvPr/>
        </p:nvSpPr>
        <p:spPr>
          <a:xfrm>
            <a:off x="7354430" y="3539525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706FD98-2765-6954-A49A-0B7317548357}"/>
              </a:ext>
            </a:extLst>
          </p:cNvPr>
          <p:cNvCxnSpPr>
            <a:cxnSpLocks/>
          </p:cNvCxnSpPr>
          <p:nvPr/>
        </p:nvCxnSpPr>
        <p:spPr>
          <a:xfrm>
            <a:off x="7354430" y="4547177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81FBBA-9CCC-B9CB-005C-59CDF5DAD370}"/>
              </a:ext>
            </a:extLst>
          </p:cNvPr>
          <p:cNvSpPr txBox="1"/>
          <p:nvPr/>
        </p:nvSpPr>
        <p:spPr>
          <a:xfrm>
            <a:off x="7443251" y="4662826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</a:t>
            </a:r>
            <a:r>
              <a:rPr lang="en-US" altLang="ja-JP" sz="1100" dirty="0"/>
              <a:t>15,000</a:t>
            </a:r>
            <a:r>
              <a:rPr kumimoji="1" lang="ja-JP" altLang="en-US" sz="1100" dirty="0"/>
              <a:t>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：国内全国</a:t>
            </a:r>
            <a:endParaRPr kumimoji="1" lang="en-US" altLang="ja-JP" sz="1100" dirty="0"/>
          </a:p>
          <a:p>
            <a:r>
              <a:rPr lang="ja-JP" altLang="en-US" sz="1100" dirty="0"/>
              <a:t>売上　：</a:t>
            </a:r>
            <a:r>
              <a:rPr lang="en-US" altLang="ja-JP" sz="1100" dirty="0"/>
              <a:t>25,000</a:t>
            </a:r>
            <a:r>
              <a:rPr lang="ja-JP" altLang="en-US" sz="1100" dirty="0"/>
              <a:t>億円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r>
              <a:rPr kumimoji="1" lang="en-US" altLang="ja-JP" sz="1100" dirty="0"/>
              <a:t>B2C</a:t>
            </a:r>
            <a:r>
              <a:rPr kumimoji="1" lang="ja-JP" altLang="en-US" sz="1100" dirty="0"/>
              <a:t>、</a:t>
            </a:r>
            <a:r>
              <a:rPr kumimoji="1" lang="en-US" altLang="ja-JP" sz="1100" dirty="0"/>
              <a:t>B2B</a:t>
            </a:r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：金融庁、株主、</a:t>
            </a:r>
            <a:endParaRPr kumimoji="1" lang="en-US" altLang="ja-JP" sz="1100" dirty="0"/>
          </a:p>
          <a:p>
            <a:r>
              <a:rPr lang="ja-JP" altLang="en-US" sz="1100" dirty="0"/>
              <a:t>　　　　顧客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r>
              <a:rPr kumimoji="1" lang="ja-JP" altLang="en-US" sz="1100" i="1" dirty="0"/>
              <a:t>仮想通貨も扱う銀行！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AE20140-3357-DB48-52AA-C4645C8AAAD9}"/>
              </a:ext>
            </a:extLst>
          </p:cNvPr>
          <p:cNvSpPr txBox="1"/>
          <p:nvPr/>
        </p:nvSpPr>
        <p:spPr>
          <a:xfrm>
            <a:off x="7443251" y="3622500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96D670D-A133-F7C7-5AAF-F42EB4D240E6}"/>
              </a:ext>
            </a:extLst>
          </p:cNvPr>
          <p:cNvSpPr txBox="1"/>
          <p:nvPr/>
        </p:nvSpPr>
        <p:spPr>
          <a:xfrm>
            <a:off x="7991452" y="3921183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ja-JP" altLang="en-US" sz="1200" b="1" dirty="0"/>
              <a:t>大企業</a:t>
            </a:r>
            <a:endParaRPr lang="en-US" altLang="ja-JP" sz="1200" b="1" dirty="0"/>
          </a:p>
          <a:p>
            <a:r>
              <a:rPr lang="ja-JP" altLang="en-US" sz="1200" b="1" dirty="0"/>
              <a:t>：金融機関</a:t>
            </a:r>
            <a:endParaRPr kumimoji="1" lang="ja-JP" altLang="en-US" sz="1200" b="1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2D4AD0C4-3185-F8AE-BFA3-CE6AAE902131}"/>
              </a:ext>
            </a:extLst>
          </p:cNvPr>
          <p:cNvSpPr>
            <a:spLocks/>
          </p:cNvSpPr>
          <p:nvPr/>
        </p:nvSpPr>
        <p:spPr>
          <a:xfrm>
            <a:off x="9498000" y="266125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DF71A0A8-5ADB-DAEF-FF2D-64F7B03470DB}"/>
              </a:ext>
            </a:extLst>
          </p:cNvPr>
          <p:cNvSpPr>
            <a:spLocks/>
          </p:cNvSpPr>
          <p:nvPr/>
        </p:nvSpPr>
        <p:spPr>
          <a:xfrm>
            <a:off x="9622428" y="381773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859813F-18DF-AD9B-512F-88CB31B87CFA}"/>
              </a:ext>
            </a:extLst>
          </p:cNvPr>
          <p:cNvCxnSpPr>
            <a:cxnSpLocks/>
          </p:cNvCxnSpPr>
          <p:nvPr/>
        </p:nvCxnSpPr>
        <p:spPr>
          <a:xfrm>
            <a:off x="9622428" y="1389425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72819A2-A254-537A-0A54-69F947082538}"/>
              </a:ext>
            </a:extLst>
          </p:cNvPr>
          <p:cNvSpPr txBox="1"/>
          <p:nvPr/>
        </p:nvSpPr>
        <p:spPr>
          <a:xfrm>
            <a:off x="9711249" y="1505074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　　　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endParaRPr kumimoji="1" lang="en-US" altLang="ja-JP" sz="1100" dirty="0"/>
          </a:p>
          <a:p>
            <a:r>
              <a:rPr lang="ja-JP" altLang="en-US" sz="1100" dirty="0"/>
              <a:t>売上　：　　　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endParaRPr kumimoji="1" lang="en-US" altLang="ja-JP" sz="1100" dirty="0"/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</a:t>
            </a:r>
            <a:endParaRPr kumimoji="1" lang="en-US" altLang="ja-JP" sz="1100" dirty="0"/>
          </a:p>
          <a:p>
            <a:r>
              <a:rPr lang="ja-JP" altLang="en-US" sz="1100" dirty="0"/>
              <a:t>　　　　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endParaRPr kumimoji="1" lang="ja-JP" altLang="en-US" sz="1100" i="1" dirty="0"/>
          </a:p>
        </p:txBody>
      </p:sp>
      <p:pic>
        <p:nvPicPr>
          <p:cNvPr id="91" name="グラフィックス 90" descr="都市 単色塗りつぶし">
            <a:extLst>
              <a:ext uri="{FF2B5EF4-FFF2-40B4-BE49-F238E27FC236}">
                <a16:creationId xmlns:a16="http://schemas.microsoft.com/office/drawing/2014/main" id="{54E87763-2536-6D3F-D270-3103126E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1249" y="765025"/>
            <a:ext cx="548201" cy="548201"/>
          </a:xfrm>
          <a:prstGeom prst="rect">
            <a:avLst/>
          </a:prstGeom>
        </p:spPr>
      </p:pic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C2A295-14A8-59B4-C724-1A4BBD111556}"/>
              </a:ext>
            </a:extLst>
          </p:cNvPr>
          <p:cNvSpPr txBox="1"/>
          <p:nvPr/>
        </p:nvSpPr>
        <p:spPr>
          <a:xfrm>
            <a:off x="9711249" y="464748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5243250-8BF2-02E9-D3E5-9003EFE8E212}"/>
              </a:ext>
            </a:extLst>
          </p:cNvPr>
          <p:cNvSpPr txBox="1"/>
          <p:nvPr/>
        </p:nvSpPr>
        <p:spPr>
          <a:xfrm>
            <a:off x="10259450" y="763431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endParaRPr kumimoji="1" lang="en-US" altLang="ja-JP" sz="1200" b="1" dirty="0"/>
          </a:p>
          <a:p>
            <a:r>
              <a:rPr lang="ja-JP" altLang="en-US" sz="1200" b="1" dirty="0"/>
              <a:t>：</a:t>
            </a:r>
            <a:endParaRPr kumimoji="1" lang="ja-JP" altLang="en-US" sz="1200" b="1" dirty="0"/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47CD33D1-4FD3-E56E-C4CB-60A59CA811BF}"/>
              </a:ext>
            </a:extLst>
          </p:cNvPr>
          <p:cNvSpPr>
            <a:spLocks/>
          </p:cNvSpPr>
          <p:nvPr/>
        </p:nvSpPr>
        <p:spPr>
          <a:xfrm>
            <a:off x="9498000" y="3434125"/>
            <a:ext cx="2268000" cy="3168000"/>
          </a:xfrm>
          <a:prstGeom prst="roundRect">
            <a:avLst>
              <a:gd name="adj" fmla="val 45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B175B273-5BE0-38AC-BEE8-BAAFEE48DE46}"/>
              </a:ext>
            </a:extLst>
          </p:cNvPr>
          <p:cNvSpPr>
            <a:spLocks/>
          </p:cNvSpPr>
          <p:nvPr/>
        </p:nvSpPr>
        <p:spPr>
          <a:xfrm>
            <a:off x="9622428" y="3549773"/>
            <a:ext cx="2019143" cy="2936703"/>
          </a:xfrm>
          <a:prstGeom prst="roundRect">
            <a:avLst>
              <a:gd name="adj" fmla="val 45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74F6858E-A0BC-1480-6FFA-DE687E0C06F5}"/>
              </a:ext>
            </a:extLst>
          </p:cNvPr>
          <p:cNvCxnSpPr>
            <a:cxnSpLocks/>
          </p:cNvCxnSpPr>
          <p:nvPr/>
        </p:nvCxnSpPr>
        <p:spPr>
          <a:xfrm>
            <a:off x="9622428" y="4557425"/>
            <a:ext cx="2019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E1EBFFF5-E2E2-5118-F96D-6B99D2268993}"/>
              </a:ext>
            </a:extLst>
          </p:cNvPr>
          <p:cNvSpPr txBox="1"/>
          <p:nvPr/>
        </p:nvSpPr>
        <p:spPr>
          <a:xfrm>
            <a:off x="9711249" y="4673074"/>
            <a:ext cx="1841500" cy="170680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1100" dirty="0"/>
              <a:t>従業員：　　　名</a:t>
            </a:r>
            <a:endParaRPr kumimoji="1" lang="en-US" altLang="ja-JP" sz="1100" dirty="0"/>
          </a:p>
          <a:p>
            <a:r>
              <a:rPr kumimoji="1" lang="ja-JP" altLang="en-US" sz="1100" dirty="0"/>
              <a:t>規模　：</a:t>
            </a:r>
            <a:endParaRPr kumimoji="1" lang="en-US" altLang="ja-JP" sz="1100" dirty="0"/>
          </a:p>
          <a:p>
            <a:r>
              <a:rPr lang="ja-JP" altLang="en-US" sz="1100" dirty="0"/>
              <a:t>売上　：　　　円</a:t>
            </a:r>
            <a:endParaRPr kumimoji="1" lang="en-US" altLang="ja-JP" sz="1100" dirty="0"/>
          </a:p>
          <a:p>
            <a:r>
              <a:rPr kumimoji="1" lang="ja-JP" altLang="en-US" sz="1100" dirty="0"/>
              <a:t>業種　：</a:t>
            </a:r>
            <a:endParaRPr kumimoji="1" lang="en-US" altLang="ja-JP" sz="1100" dirty="0"/>
          </a:p>
          <a:p>
            <a:r>
              <a:rPr lang="ja-JP" altLang="en-US" sz="1100" dirty="0"/>
              <a:t>　　　</a:t>
            </a:r>
            <a:endParaRPr lang="en-US" altLang="ja-JP" sz="1100" dirty="0"/>
          </a:p>
          <a:p>
            <a:r>
              <a:rPr kumimoji="1" lang="ja-JP" altLang="en-US" sz="1100" dirty="0"/>
              <a:t>利害　：</a:t>
            </a:r>
            <a:endParaRPr kumimoji="1" lang="en-US" altLang="ja-JP" sz="1100" dirty="0"/>
          </a:p>
          <a:p>
            <a:r>
              <a:rPr lang="ja-JP" altLang="en-US" sz="1100" dirty="0"/>
              <a:t>　　　　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pPr algn="ctr"/>
            <a:endParaRPr kumimoji="1" lang="ja-JP" altLang="en-US" sz="1100" i="1" dirty="0"/>
          </a:p>
        </p:txBody>
      </p:sp>
      <p:pic>
        <p:nvPicPr>
          <p:cNvPr id="105" name="グラフィックス 104" descr="都市 単色塗りつぶし">
            <a:extLst>
              <a:ext uri="{FF2B5EF4-FFF2-40B4-BE49-F238E27FC236}">
                <a16:creationId xmlns:a16="http://schemas.microsoft.com/office/drawing/2014/main" id="{0371D435-4905-DF05-3E58-12DD285B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1249" y="3933025"/>
            <a:ext cx="548201" cy="548201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58C8C09-A93F-FDDD-B78F-5E16CFD47706}"/>
              </a:ext>
            </a:extLst>
          </p:cNvPr>
          <p:cNvSpPr txBox="1"/>
          <p:nvPr/>
        </p:nvSpPr>
        <p:spPr>
          <a:xfrm>
            <a:off x="9711249" y="3632748"/>
            <a:ext cx="1841500" cy="260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ja-JP" altLang="en-US" sz="1100" dirty="0"/>
              <a:t>インシデントカード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1EB722A1-BE76-7702-F6C2-14274D266A6B}"/>
              </a:ext>
            </a:extLst>
          </p:cNvPr>
          <p:cNvSpPr txBox="1"/>
          <p:nvPr/>
        </p:nvSpPr>
        <p:spPr>
          <a:xfrm>
            <a:off x="10259450" y="3931431"/>
            <a:ext cx="1293299" cy="54820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endParaRPr kumimoji="1" lang="en-US" altLang="ja-JP" sz="1200" b="1" dirty="0"/>
          </a:p>
          <a:p>
            <a:r>
              <a:rPr lang="ja-JP" altLang="en-US" sz="1200" b="1" dirty="0"/>
              <a:t>：</a:t>
            </a:r>
            <a:endParaRPr kumimoji="1" lang="ja-JP" altLang="en-US" sz="1200" b="1" dirty="0"/>
          </a:p>
        </p:txBody>
      </p:sp>
      <p:pic>
        <p:nvPicPr>
          <p:cNvPr id="7" name="グラフィックス 6" descr="医療 単色塗りつぶし">
            <a:extLst>
              <a:ext uri="{FF2B5EF4-FFF2-40B4-BE49-F238E27FC236}">
                <a16:creationId xmlns:a16="http://schemas.microsoft.com/office/drawing/2014/main" id="{7CB894B8-C3CB-A76D-1694-A2CBCA3D4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244" y="3921183"/>
            <a:ext cx="548202" cy="548202"/>
          </a:xfrm>
          <a:prstGeom prst="rect">
            <a:avLst/>
          </a:prstGeom>
        </p:spPr>
      </p:pic>
      <p:pic>
        <p:nvPicPr>
          <p:cNvPr id="9" name="グラフィックス 8" descr="工場 単色塗りつぶし">
            <a:extLst>
              <a:ext uri="{FF2B5EF4-FFF2-40B4-BE49-F238E27FC236}">
                <a16:creationId xmlns:a16="http://schemas.microsoft.com/office/drawing/2014/main" id="{6F179EA6-BC14-7315-F376-2DAE03E75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10114" y="759899"/>
            <a:ext cx="548202" cy="548202"/>
          </a:xfrm>
          <a:prstGeom prst="rect">
            <a:avLst/>
          </a:prstGeom>
        </p:spPr>
      </p:pic>
      <p:pic>
        <p:nvPicPr>
          <p:cNvPr id="11" name="グラフィックス 10" descr="発電所 単色塗りつぶし">
            <a:extLst>
              <a:ext uri="{FF2B5EF4-FFF2-40B4-BE49-F238E27FC236}">
                <a16:creationId xmlns:a16="http://schemas.microsoft.com/office/drawing/2014/main" id="{455E9BAA-0BDB-91E9-F31C-CC6EA5D604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3251" y="753181"/>
            <a:ext cx="548202" cy="548202"/>
          </a:xfrm>
          <a:prstGeom prst="rect">
            <a:avLst/>
          </a:prstGeom>
        </p:spPr>
      </p:pic>
      <p:pic>
        <p:nvPicPr>
          <p:cNvPr id="13" name="グラフィックス 12" descr="雲 単色塗りつぶし">
            <a:extLst>
              <a:ext uri="{FF2B5EF4-FFF2-40B4-BE49-F238E27FC236}">
                <a16:creationId xmlns:a16="http://schemas.microsoft.com/office/drawing/2014/main" id="{19F911D4-5AAD-9C6A-58FE-BCAF8F8F05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5252" y="3922777"/>
            <a:ext cx="548202" cy="548202"/>
          </a:xfrm>
          <a:prstGeom prst="rect">
            <a:avLst/>
          </a:prstGeom>
        </p:spPr>
      </p:pic>
      <p:pic>
        <p:nvPicPr>
          <p:cNvPr id="16" name="グラフィックス 15" descr="銀行 単色塗りつぶし">
            <a:extLst>
              <a:ext uri="{FF2B5EF4-FFF2-40B4-BE49-F238E27FC236}">
                <a16:creationId xmlns:a16="http://schemas.microsoft.com/office/drawing/2014/main" id="{D747FD48-D8A9-3B32-78CB-4FD36B6512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43251" y="3935678"/>
            <a:ext cx="548202" cy="548202"/>
          </a:xfrm>
          <a:prstGeom prst="rect">
            <a:avLst/>
          </a:prstGeom>
        </p:spPr>
      </p:pic>
      <p:pic>
        <p:nvPicPr>
          <p:cNvPr id="18" name="グラフィックス 17" descr="工場 単色塗りつぶし">
            <a:extLst>
              <a:ext uri="{FF2B5EF4-FFF2-40B4-BE49-F238E27FC236}">
                <a16:creationId xmlns:a16="http://schemas.microsoft.com/office/drawing/2014/main" id="{7A5B88B0-9AD4-A17F-A50E-6266F21FB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7248" y="3933024"/>
            <a:ext cx="548202" cy="548202"/>
          </a:xfrm>
          <a:prstGeom prst="rect">
            <a:avLst/>
          </a:prstGeom>
        </p:spPr>
      </p:pic>
      <p:pic>
        <p:nvPicPr>
          <p:cNvPr id="45" name="グラフィックス 44" descr="在宅勤務Wi-Fi 単色塗りつぶし">
            <a:extLst>
              <a:ext uri="{FF2B5EF4-FFF2-40B4-BE49-F238E27FC236}">
                <a16:creationId xmlns:a16="http://schemas.microsoft.com/office/drawing/2014/main" id="{BC4FC948-F27D-3B34-2784-9BAA605D49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5768" y="759899"/>
            <a:ext cx="548202" cy="5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5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6942F-4FC0-EC7A-344A-C37890CF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167FF3-77BE-0CCB-D9A1-0108B2E3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855"/>
            <a:ext cx="10515600" cy="5574290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白無地トランプカードに印刷して貼り付ける、用のカード</a:t>
            </a:r>
          </a:p>
        </p:txBody>
      </p:sp>
    </p:spTree>
    <p:extLst>
      <p:ext uri="{BB962C8B-B14F-4D97-AF65-F5344CB8AC3E}">
        <p14:creationId xmlns:p14="http://schemas.microsoft.com/office/powerpoint/2010/main" val="32242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C55458-6119-EF0B-C322-74E40001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印刷コストを低減し、テストプレイをするためのカード内容記載面のデータです。</a:t>
            </a:r>
            <a:endParaRPr kumimoji="1" lang="en-US" altLang="ja-JP" dirty="0"/>
          </a:p>
          <a:p>
            <a:r>
              <a:rPr lang="en-US" altLang="ja-JP" dirty="0"/>
              <a:t>amazon</a:t>
            </a:r>
            <a:r>
              <a:rPr lang="ja-JP" altLang="en-US" dirty="0"/>
              <a:t>などでポーカーサイズ（</a:t>
            </a:r>
            <a:r>
              <a:rPr lang="en-US" altLang="ja-JP" dirty="0"/>
              <a:t>63mm x 88mm</a:t>
            </a:r>
            <a:r>
              <a:rPr lang="ja-JP" altLang="en-US" dirty="0"/>
              <a:t>）の白無地カードを購入し、印刷したものを切り貼りします。</a:t>
            </a:r>
            <a:endParaRPr lang="en-US" altLang="ja-JP" dirty="0"/>
          </a:p>
          <a:p>
            <a:pPr lvl="1"/>
            <a:r>
              <a:rPr kumimoji="1" lang="ja-JP" altLang="en-US" dirty="0"/>
              <a:t>カード種類がわかるように、裏面裏面は色を付けたほうが良い</a:t>
            </a:r>
            <a:endParaRPr kumimoji="1" lang="en-US" altLang="ja-JP" dirty="0"/>
          </a:p>
          <a:p>
            <a:pPr lvl="1"/>
            <a:r>
              <a:rPr lang="ja-JP" altLang="en-US" dirty="0"/>
              <a:t>テスト用なので記載内容は少なめのシンプルにしています。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011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6427693-021E-1450-5971-DFE126FF46C0}"/>
              </a:ext>
            </a:extLst>
          </p:cNvPr>
          <p:cNvSpPr/>
          <p:nvPr/>
        </p:nvSpPr>
        <p:spPr>
          <a:xfrm>
            <a:off x="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976942-A47F-89E8-F23B-6A76BC8905BC}"/>
              </a:ext>
            </a:extLst>
          </p:cNvPr>
          <p:cNvSpPr/>
          <p:nvPr/>
        </p:nvSpPr>
        <p:spPr>
          <a:xfrm>
            <a:off x="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C22F6F-AA68-1172-DC29-071D47197FCA}"/>
              </a:ext>
            </a:extLst>
          </p:cNvPr>
          <p:cNvSpPr/>
          <p:nvPr/>
        </p:nvSpPr>
        <p:spPr>
          <a:xfrm>
            <a:off x="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スタートアップ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</a:t>
            </a:r>
            <a:r>
              <a:rPr kumimoji="1" lang="en-US" altLang="ja-JP" sz="1100" b="1" dirty="0">
                <a:solidFill>
                  <a:schemeClr val="tx1"/>
                </a:solidFill>
              </a:rPr>
              <a:t>SaaS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8B32E61-CE00-897E-9C0B-353457062400}"/>
              </a:ext>
            </a:extLst>
          </p:cNvPr>
          <p:cNvSpPr/>
          <p:nvPr/>
        </p:nvSpPr>
        <p:spPr>
          <a:xfrm>
            <a:off x="6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kumimoji="1" lang="en-US" altLang="ja-JP" sz="1100" dirty="0">
                <a:solidFill>
                  <a:schemeClr val="tx1"/>
                </a:solidFill>
              </a:rPr>
              <a:t>80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規模：本社のみ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20</a:t>
            </a:r>
            <a:r>
              <a:rPr lang="ja-JP" altLang="en-US" sz="1100" dirty="0">
                <a:solidFill>
                  <a:schemeClr val="tx1"/>
                </a:solidFill>
              </a:rPr>
              <a:t>億円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B2B</a:t>
            </a: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利害：顧客企業、従業員、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投資ファンド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u="sng" dirty="0">
                <a:solidFill>
                  <a:schemeClr val="tx1"/>
                </a:solidFill>
              </a:rPr>
              <a:t>急成長中の</a:t>
            </a:r>
            <a:r>
              <a:rPr kumimoji="1" lang="en-US" altLang="ja-JP" sz="1100" i="1" u="sng" dirty="0">
                <a:solidFill>
                  <a:schemeClr val="tx1"/>
                </a:solidFill>
              </a:rPr>
              <a:t>SaaS</a:t>
            </a:r>
            <a:r>
              <a:rPr kumimoji="1" lang="ja-JP" altLang="en-US" sz="1100" i="1" u="sng" dirty="0">
                <a:solidFill>
                  <a:schemeClr val="tx1"/>
                </a:solidFill>
              </a:rPr>
              <a:t>です！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A513CE-937F-D3A4-5323-52007FB787FF}"/>
              </a:ext>
            </a:extLst>
          </p:cNvPr>
          <p:cNvSpPr/>
          <p:nvPr/>
        </p:nvSpPr>
        <p:spPr>
          <a:xfrm>
            <a:off x="24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7F3116B-7C9D-B9E0-04E8-780032401337}"/>
              </a:ext>
            </a:extLst>
          </p:cNvPr>
          <p:cNvSpPr/>
          <p:nvPr/>
        </p:nvSpPr>
        <p:spPr>
          <a:xfrm>
            <a:off x="24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EA3BFF9-0685-883A-F1C7-95EFE5AF986B}"/>
              </a:ext>
            </a:extLst>
          </p:cNvPr>
          <p:cNvSpPr/>
          <p:nvPr/>
        </p:nvSpPr>
        <p:spPr>
          <a:xfrm>
            <a:off x="24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中小企業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：製造業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7C5E89F-AE3E-D226-F6C0-2DE93693226B}"/>
              </a:ext>
            </a:extLst>
          </p:cNvPr>
          <p:cNvSpPr/>
          <p:nvPr/>
        </p:nvSpPr>
        <p:spPr>
          <a:xfrm>
            <a:off x="24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lang="en-US" altLang="ja-JP" sz="1100" dirty="0">
                <a:solidFill>
                  <a:schemeClr val="tx1"/>
                </a:solidFill>
              </a:rPr>
              <a:t>300</a:t>
            </a:r>
            <a:r>
              <a:rPr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規模：国内</a:t>
            </a:r>
            <a:r>
              <a:rPr lang="en-US" altLang="ja-JP" sz="1100" dirty="0">
                <a:solidFill>
                  <a:schemeClr val="tx1"/>
                </a:solidFill>
              </a:rPr>
              <a:t>2</a:t>
            </a:r>
            <a:r>
              <a:rPr lang="ja-JP" altLang="en-US" sz="1100" dirty="0">
                <a:solidFill>
                  <a:schemeClr val="tx1"/>
                </a:solidFill>
              </a:rPr>
              <a:t>拠点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120</a:t>
            </a:r>
            <a:r>
              <a:rPr lang="ja-JP" altLang="en-US" sz="1100" dirty="0">
                <a:solidFill>
                  <a:schemeClr val="tx1"/>
                </a:solidFill>
              </a:rPr>
              <a:t>億円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B2B</a:t>
            </a: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</a:t>
            </a:r>
            <a:r>
              <a:rPr lang="en-US" altLang="ja-JP" sz="1100" dirty="0">
                <a:solidFill>
                  <a:schemeClr val="tx1"/>
                </a:solidFill>
              </a:rPr>
              <a:t>(Tier-2 Supplier)</a:t>
            </a: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利害：親会社、取引先、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</a:t>
            </a:r>
            <a:r>
              <a:rPr lang="en-US" altLang="ja-JP" sz="1100" dirty="0">
                <a:solidFill>
                  <a:schemeClr val="tx1"/>
                </a:solidFill>
              </a:rPr>
              <a:t>OEM</a:t>
            </a: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u="sng" dirty="0">
                <a:solidFill>
                  <a:schemeClr val="tx1"/>
                </a:solidFill>
              </a:rPr>
              <a:t>自動車ｻﾌﾟﾗｲﾁｪｰﾝの一角</a:t>
            </a:r>
            <a:r>
              <a:rPr lang="ja-JP" altLang="en-US" sz="1100" i="1" u="sng" dirty="0">
                <a:solidFill>
                  <a:schemeClr val="tx1"/>
                </a:solidFill>
              </a:rPr>
              <a:t>！</a:t>
            </a:r>
            <a:endParaRPr kumimoji="1"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DB89757-4EF4-B4DA-4518-AD0AE0278205}"/>
              </a:ext>
            </a:extLst>
          </p:cNvPr>
          <p:cNvSpPr/>
          <p:nvPr/>
        </p:nvSpPr>
        <p:spPr>
          <a:xfrm>
            <a:off x="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90978BA-8C0A-E3D0-3EFE-D02A75F1D8E4}"/>
              </a:ext>
            </a:extLst>
          </p:cNvPr>
          <p:cNvSpPr/>
          <p:nvPr/>
        </p:nvSpPr>
        <p:spPr>
          <a:xfrm>
            <a:off x="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6C053D7-3D4C-6107-C9C3-76C5BA706449}"/>
              </a:ext>
            </a:extLst>
          </p:cNvPr>
          <p:cNvSpPr/>
          <p:nvPr/>
        </p:nvSpPr>
        <p:spPr>
          <a:xfrm>
            <a:off x="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大企業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：製造業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864410C-FC26-3E10-00AD-CC4DDEC5F1DB}"/>
              </a:ext>
            </a:extLst>
          </p:cNvPr>
          <p:cNvSpPr/>
          <p:nvPr/>
        </p:nvSpPr>
        <p:spPr>
          <a:xfrm>
            <a:off x="6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kumimoji="1" lang="en-US" altLang="ja-JP" sz="1100" dirty="0">
                <a:solidFill>
                  <a:schemeClr val="tx1"/>
                </a:solidFill>
              </a:rPr>
              <a:t>20,000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規模：世界</a:t>
            </a:r>
            <a:r>
              <a:rPr lang="en-US" altLang="ja-JP" sz="1100" dirty="0">
                <a:solidFill>
                  <a:schemeClr val="tx1"/>
                </a:solidFill>
              </a:rPr>
              <a:t>7</a:t>
            </a:r>
            <a:r>
              <a:rPr lang="ja-JP" altLang="en-US" sz="1100" dirty="0">
                <a:solidFill>
                  <a:schemeClr val="tx1"/>
                </a:solidFill>
              </a:rPr>
              <a:t>工場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3</a:t>
            </a:r>
            <a:r>
              <a:rPr lang="ja-JP" altLang="en-US" sz="1100" dirty="0">
                <a:solidFill>
                  <a:schemeClr val="tx1"/>
                </a:solidFill>
              </a:rPr>
              <a:t>兆円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B2B</a:t>
            </a: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（グローバル）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</a:t>
            </a:r>
            <a:r>
              <a:rPr lang="ja-JP" altLang="en-US" sz="1100" dirty="0">
                <a:solidFill>
                  <a:schemeClr val="tx1"/>
                </a:solidFill>
              </a:rPr>
              <a:t>取引先</a:t>
            </a:r>
            <a:r>
              <a:rPr lang="en-US" altLang="ja-JP" sz="1100" dirty="0">
                <a:solidFill>
                  <a:schemeClr val="tx1"/>
                </a:solidFill>
              </a:rPr>
              <a:t>OEM</a:t>
            </a:r>
            <a:r>
              <a:rPr lang="ja-JP" altLang="en-US" sz="1100" dirty="0">
                <a:solidFill>
                  <a:schemeClr val="tx1"/>
                </a:solidFill>
              </a:rPr>
              <a:t>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労使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i="1" u="sng" dirty="0">
                <a:solidFill>
                  <a:schemeClr val="tx1"/>
                </a:solidFill>
              </a:rPr>
              <a:t>JIT</a:t>
            </a:r>
            <a:r>
              <a:rPr kumimoji="1" lang="ja-JP" altLang="en-US" sz="1100" i="1" u="sng" dirty="0">
                <a:solidFill>
                  <a:schemeClr val="tx1"/>
                </a:solidFill>
              </a:rPr>
              <a:t>で世界をリード！</a:t>
            </a:r>
            <a:endParaRPr kumimoji="1"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B9EF95-EC68-DB32-7D56-8F411AABADBD}"/>
              </a:ext>
            </a:extLst>
          </p:cNvPr>
          <p:cNvSpPr/>
          <p:nvPr/>
        </p:nvSpPr>
        <p:spPr>
          <a:xfrm>
            <a:off x="24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A2127A7-A97E-0AE1-206D-7AEF1444AC45}"/>
              </a:ext>
            </a:extLst>
          </p:cNvPr>
          <p:cNvSpPr/>
          <p:nvPr/>
        </p:nvSpPr>
        <p:spPr>
          <a:xfrm>
            <a:off x="24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ECF4D7B-A5BC-4423-C506-3B95F55724BE}"/>
              </a:ext>
            </a:extLst>
          </p:cNvPr>
          <p:cNvSpPr/>
          <p:nvPr/>
        </p:nvSpPr>
        <p:spPr>
          <a:xfrm>
            <a:off x="24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大企業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</a:t>
            </a:r>
            <a:r>
              <a:rPr lang="ja-JP" altLang="en-US" sz="1100" b="1" dirty="0">
                <a:solidFill>
                  <a:schemeClr val="tx1"/>
                </a:solidFill>
              </a:rPr>
              <a:t>オンラインサービス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A1BDA9A-5611-8EEB-822F-43268519969D}"/>
              </a:ext>
            </a:extLst>
          </p:cNvPr>
          <p:cNvSpPr/>
          <p:nvPr/>
        </p:nvSpPr>
        <p:spPr>
          <a:xfrm>
            <a:off x="24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kumimoji="1" lang="en-US" altLang="ja-JP" sz="1100" dirty="0">
                <a:solidFill>
                  <a:schemeClr val="tx1"/>
                </a:solidFill>
              </a:rPr>
              <a:t>8,000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規模：複数データセンタ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9,000</a:t>
            </a:r>
            <a:r>
              <a:rPr lang="ja-JP" altLang="en-US" sz="1100" dirty="0">
                <a:solidFill>
                  <a:schemeClr val="tx1"/>
                </a:solidFill>
              </a:rPr>
              <a:t>億円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B2C</a:t>
            </a: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（ユーザ数千万）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利害：一般顧客、広告主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u="sng" dirty="0">
                <a:solidFill>
                  <a:schemeClr val="tx1"/>
                </a:solidFill>
              </a:rPr>
              <a:t>国内最大の</a:t>
            </a:r>
            <a:r>
              <a:rPr lang="en-US" altLang="ja-JP" sz="1100" i="1" u="sng" dirty="0">
                <a:solidFill>
                  <a:schemeClr val="tx1"/>
                </a:solidFill>
              </a:rPr>
              <a:t>SNS/</a:t>
            </a:r>
            <a:r>
              <a:rPr lang="ja-JP" altLang="en-US" sz="1100" i="1" u="sng" dirty="0">
                <a:solidFill>
                  <a:schemeClr val="tx1"/>
                </a:solidFill>
              </a:rPr>
              <a:t>動画ｻｲﾄ</a:t>
            </a:r>
            <a:endParaRPr kumimoji="1"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47D4264-1696-DB62-7AB9-10D3B43E5977}"/>
              </a:ext>
            </a:extLst>
          </p:cNvPr>
          <p:cNvSpPr/>
          <p:nvPr/>
        </p:nvSpPr>
        <p:spPr>
          <a:xfrm>
            <a:off x="42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00DA269-4C01-8DEF-2950-EEE7C09C7DD3}"/>
              </a:ext>
            </a:extLst>
          </p:cNvPr>
          <p:cNvSpPr/>
          <p:nvPr/>
        </p:nvSpPr>
        <p:spPr>
          <a:xfrm>
            <a:off x="42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5A4E0FD-2CCA-C304-2E5B-7D93A42C92B3}"/>
              </a:ext>
            </a:extLst>
          </p:cNvPr>
          <p:cNvSpPr/>
          <p:nvPr/>
        </p:nvSpPr>
        <p:spPr>
          <a:xfrm>
            <a:off x="42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中小企業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</a:t>
            </a:r>
            <a:r>
              <a:rPr lang="ja-JP" altLang="en-US" sz="1100" b="1" dirty="0">
                <a:solidFill>
                  <a:schemeClr val="tx1"/>
                </a:solidFill>
              </a:rPr>
              <a:t>オンラインサービス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DB08099-57A9-9B8A-6F75-3B33B21BA841}"/>
              </a:ext>
            </a:extLst>
          </p:cNvPr>
          <p:cNvSpPr/>
          <p:nvPr/>
        </p:nvSpPr>
        <p:spPr>
          <a:xfrm>
            <a:off x="42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kumimoji="1" lang="en-US" altLang="ja-JP" sz="1100" dirty="0">
                <a:solidFill>
                  <a:schemeClr val="tx1"/>
                </a:solidFill>
              </a:rPr>
              <a:t>250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</a:t>
            </a:r>
            <a:r>
              <a:rPr lang="en-US" altLang="ja-JP" sz="1100" dirty="0">
                <a:solidFill>
                  <a:schemeClr val="tx1"/>
                </a:solidFill>
              </a:rPr>
              <a:t>EC</a:t>
            </a:r>
            <a:r>
              <a:rPr lang="ja-JP" altLang="en-US" sz="1100" dirty="0">
                <a:solidFill>
                  <a:schemeClr val="tx1"/>
                </a:solidFill>
              </a:rPr>
              <a:t>サイト運営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80</a:t>
            </a:r>
            <a:r>
              <a:rPr lang="ja-JP" altLang="en-US" sz="1100" dirty="0">
                <a:solidFill>
                  <a:schemeClr val="tx1"/>
                </a:solidFill>
              </a:rPr>
              <a:t>億円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B2C</a:t>
            </a: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（国内ユーザ）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利害：一般顧客、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カード会社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u="sng" dirty="0">
                <a:solidFill>
                  <a:schemeClr val="tx1"/>
                </a:solidFill>
              </a:rPr>
              <a:t>ニッチ向け通販サイト！</a:t>
            </a:r>
            <a:endParaRPr kumimoji="1"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47E4568-2BE6-888B-5DDC-DE7992C82F0D}"/>
              </a:ext>
            </a:extLst>
          </p:cNvPr>
          <p:cNvSpPr/>
          <p:nvPr/>
        </p:nvSpPr>
        <p:spPr>
          <a:xfrm>
            <a:off x="60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80D4F6B-C55E-8414-E303-8429EEBDE9B8}"/>
              </a:ext>
            </a:extLst>
          </p:cNvPr>
          <p:cNvSpPr/>
          <p:nvPr/>
        </p:nvSpPr>
        <p:spPr>
          <a:xfrm>
            <a:off x="60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8DAD6FB-2665-436F-50E3-86A92D7A6368}"/>
              </a:ext>
            </a:extLst>
          </p:cNvPr>
          <p:cNvSpPr/>
          <p:nvPr/>
        </p:nvSpPr>
        <p:spPr>
          <a:xfrm>
            <a:off x="60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公的機関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：医療（病院）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70BEAA5-A771-E066-5DBC-7868E7129B5F}"/>
              </a:ext>
            </a:extLst>
          </p:cNvPr>
          <p:cNvSpPr/>
          <p:nvPr/>
        </p:nvSpPr>
        <p:spPr>
          <a:xfrm>
            <a:off x="60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従業員：職員</a:t>
            </a:r>
            <a:r>
              <a:rPr kumimoji="1" lang="en-US" altLang="ja-JP" sz="1100" dirty="0">
                <a:solidFill>
                  <a:schemeClr val="tx1"/>
                </a:solidFill>
              </a:rPr>
              <a:t>1,200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規模：急性期総合病院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50</a:t>
            </a:r>
            <a:r>
              <a:rPr lang="ja-JP" altLang="en-US" sz="1100" dirty="0">
                <a:solidFill>
                  <a:schemeClr val="tx1"/>
                </a:solidFill>
              </a:rPr>
              <a:t>億円（運営費）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B2C</a:t>
            </a: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</a:t>
            </a:r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患者）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利害：厚生労働省、患者、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医師会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u="sng" dirty="0">
                <a:solidFill>
                  <a:schemeClr val="tx1"/>
                </a:solidFill>
              </a:rPr>
              <a:t>地域最大急性期総合病院</a:t>
            </a:r>
            <a:endParaRPr kumimoji="1"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7307176-2910-3842-99CD-2FD0F45EDE08}"/>
              </a:ext>
            </a:extLst>
          </p:cNvPr>
          <p:cNvSpPr/>
          <p:nvPr/>
        </p:nvSpPr>
        <p:spPr>
          <a:xfrm>
            <a:off x="42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1433F09-A92A-09BF-162E-D01C87E7882E}"/>
              </a:ext>
            </a:extLst>
          </p:cNvPr>
          <p:cNvSpPr/>
          <p:nvPr/>
        </p:nvSpPr>
        <p:spPr>
          <a:xfrm>
            <a:off x="42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23D19F0-DEE5-FEF7-AE56-0C8122D14D43}"/>
              </a:ext>
            </a:extLst>
          </p:cNvPr>
          <p:cNvSpPr/>
          <p:nvPr/>
        </p:nvSpPr>
        <p:spPr>
          <a:xfrm>
            <a:off x="42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大企業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：金融機関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194008F-72DD-929A-B8FA-8074C8FB42FA}"/>
              </a:ext>
            </a:extLst>
          </p:cNvPr>
          <p:cNvSpPr/>
          <p:nvPr/>
        </p:nvSpPr>
        <p:spPr>
          <a:xfrm>
            <a:off x="42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kumimoji="1" lang="en-US" altLang="ja-JP" sz="1100" dirty="0">
                <a:solidFill>
                  <a:schemeClr val="tx1"/>
                </a:solidFill>
              </a:rPr>
              <a:t>15,000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規模：全国支店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2.5</a:t>
            </a:r>
            <a:r>
              <a:rPr lang="ja-JP" altLang="en-US" sz="1100" dirty="0">
                <a:solidFill>
                  <a:schemeClr val="tx1"/>
                </a:solidFill>
              </a:rPr>
              <a:t>兆円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B2C + B2B</a:t>
            </a: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利害：金融庁、株主、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顧客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u="sng" dirty="0">
                <a:solidFill>
                  <a:schemeClr val="tx1"/>
                </a:solidFill>
              </a:rPr>
              <a:t>預り資産</a:t>
            </a:r>
            <a:r>
              <a:rPr lang="en-US" altLang="ja-JP" sz="1100" i="1" u="sng" dirty="0">
                <a:solidFill>
                  <a:schemeClr val="tx1"/>
                </a:solidFill>
              </a:rPr>
              <a:t>50</a:t>
            </a:r>
            <a:r>
              <a:rPr lang="ja-JP" altLang="en-US" sz="1100" i="1" u="sng" dirty="0">
                <a:solidFill>
                  <a:schemeClr val="tx1"/>
                </a:solidFill>
              </a:rPr>
              <a:t>兆のﾒｶﾞﾊﾞﾝｸ</a:t>
            </a:r>
            <a:endParaRPr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ECA052A-1F04-556A-32B0-41783DFC6F6F}"/>
              </a:ext>
            </a:extLst>
          </p:cNvPr>
          <p:cNvSpPr/>
          <p:nvPr/>
        </p:nvSpPr>
        <p:spPr>
          <a:xfrm>
            <a:off x="60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B5D3B12-B1F3-B263-D566-5C99759F70A4}"/>
              </a:ext>
            </a:extLst>
          </p:cNvPr>
          <p:cNvSpPr/>
          <p:nvPr/>
        </p:nvSpPr>
        <p:spPr>
          <a:xfrm>
            <a:off x="60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EC1E105-A2D1-94EF-6E3F-DE76DC7D00D2}"/>
              </a:ext>
            </a:extLst>
          </p:cNvPr>
          <p:cNvSpPr/>
          <p:nvPr/>
        </p:nvSpPr>
        <p:spPr>
          <a:xfrm>
            <a:off x="60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重要インフラ事業者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：電力会社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FB6F887-50F7-4ABE-9E4F-53E37769E944}"/>
              </a:ext>
            </a:extLst>
          </p:cNvPr>
          <p:cNvSpPr/>
          <p:nvPr/>
        </p:nvSpPr>
        <p:spPr>
          <a:xfrm>
            <a:off x="60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kumimoji="1" lang="en-US" altLang="ja-JP" sz="1100" dirty="0">
                <a:solidFill>
                  <a:schemeClr val="tx1"/>
                </a:solidFill>
              </a:rPr>
              <a:t>10.000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規模：全国送配電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3.5</a:t>
            </a:r>
            <a:r>
              <a:rPr lang="ja-JP" altLang="en-US" sz="1100" dirty="0">
                <a:solidFill>
                  <a:schemeClr val="tx1"/>
                </a:solidFill>
              </a:rPr>
              <a:t>兆円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B2B + B2C</a:t>
            </a: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利害：経済産業省、住民、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自治体、企業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ja-JP" altLang="en-US" sz="1100" i="1" u="sng" dirty="0">
                <a:solidFill>
                  <a:schemeClr val="tx1"/>
                </a:solidFill>
              </a:rPr>
              <a:t>全国へ電力を安定供給！</a:t>
            </a:r>
            <a:endParaRPr kumimoji="1"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6CAABB6-3817-1514-A2A6-F295CEDBDB7D}"/>
              </a:ext>
            </a:extLst>
          </p:cNvPr>
          <p:cNvSpPr/>
          <p:nvPr/>
        </p:nvSpPr>
        <p:spPr>
          <a:xfrm>
            <a:off x="78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F843CC6-3EF4-B424-C808-D082ED1BDB1D}"/>
              </a:ext>
            </a:extLst>
          </p:cNvPr>
          <p:cNvSpPr/>
          <p:nvPr/>
        </p:nvSpPr>
        <p:spPr>
          <a:xfrm>
            <a:off x="78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A0C0AC-9FF2-988A-A116-AADEA69B690C}"/>
              </a:ext>
            </a:extLst>
          </p:cNvPr>
          <p:cNvSpPr/>
          <p:nvPr/>
        </p:nvSpPr>
        <p:spPr>
          <a:xfrm>
            <a:off x="78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b="1" dirty="0">
                <a:solidFill>
                  <a:schemeClr val="tx1"/>
                </a:solidFill>
              </a:rPr>
              <a:t>公的機関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：大学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8189128-2033-F0AB-00F1-0B5D3C44294E}"/>
              </a:ext>
            </a:extLst>
          </p:cNvPr>
          <p:cNvSpPr/>
          <p:nvPr/>
        </p:nvSpPr>
        <p:spPr>
          <a:xfrm>
            <a:off x="78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lang="ja-JP" altLang="en-US" sz="1100" dirty="0">
                <a:solidFill>
                  <a:schemeClr val="tx1"/>
                </a:solidFill>
              </a:rPr>
              <a:t>学生</a:t>
            </a:r>
            <a:r>
              <a:rPr lang="en-US" altLang="ja-JP" sz="1100" dirty="0">
                <a:solidFill>
                  <a:schemeClr val="tx1"/>
                </a:solidFill>
              </a:rPr>
              <a:t>25,000</a:t>
            </a:r>
            <a:r>
              <a:rPr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1,500</a:t>
            </a:r>
            <a:r>
              <a:rPr lang="ja-JP" altLang="en-US" sz="1100" dirty="0">
                <a:solidFill>
                  <a:schemeClr val="tx1"/>
                </a:solidFill>
              </a:rPr>
              <a:t>億円</a:t>
            </a:r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運営費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B2B</a:t>
            </a:r>
            <a:r>
              <a:rPr kumimoji="1" lang="ja-JP" altLang="en-US" sz="1100" dirty="0">
                <a:solidFill>
                  <a:schemeClr val="tx1"/>
                </a:solidFill>
              </a:rPr>
              <a:t>（学生）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</a:t>
            </a:r>
            <a:r>
              <a:rPr lang="en-US" altLang="ja-JP" sz="1100" dirty="0">
                <a:solidFill>
                  <a:schemeClr val="tx1"/>
                </a:solidFill>
              </a:rPr>
              <a:t>B2C</a:t>
            </a:r>
            <a:r>
              <a:rPr lang="ja-JP" altLang="en-US" sz="1100" dirty="0">
                <a:solidFill>
                  <a:schemeClr val="tx1"/>
                </a:solidFill>
              </a:rPr>
              <a:t>（研究）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利害：文部科学省、学生、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研究機関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1100" dirty="0">
                <a:solidFill>
                  <a:schemeClr val="tx1"/>
                </a:solidFill>
              </a:rPr>
              <a:t>(</a:t>
            </a:r>
            <a:r>
              <a:rPr lang="ja-JP" altLang="en-US" sz="1100" dirty="0">
                <a:solidFill>
                  <a:schemeClr val="tx1"/>
                </a:solidFill>
              </a:rPr>
              <a:t>教員と職員で、</a:t>
            </a:r>
            <a:r>
              <a:rPr lang="en-US" altLang="ja-JP" sz="1100" dirty="0">
                <a:solidFill>
                  <a:schemeClr val="tx1"/>
                </a:solidFill>
              </a:rPr>
              <a:t>7,000</a:t>
            </a:r>
            <a:r>
              <a:rPr lang="ja-JP" altLang="en-US" sz="1100" dirty="0">
                <a:solidFill>
                  <a:schemeClr val="tx1"/>
                </a:solidFill>
              </a:rPr>
              <a:t>人</a:t>
            </a:r>
            <a:r>
              <a:rPr lang="en-US" altLang="ja-JP" sz="1100" dirty="0">
                <a:solidFill>
                  <a:schemeClr val="tx1"/>
                </a:solidFill>
              </a:rPr>
              <a:t>)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i="1" u="sng" dirty="0">
                <a:solidFill>
                  <a:schemeClr val="tx1"/>
                </a:solidFill>
              </a:rPr>
              <a:t>大型研究施設もあります</a:t>
            </a:r>
            <a:r>
              <a:rPr kumimoji="1" lang="en-US" altLang="ja-JP" sz="1100" i="1" u="sng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9A7FA67-69F1-380F-1A06-6EA31107C205}"/>
              </a:ext>
            </a:extLst>
          </p:cNvPr>
          <p:cNvSpPr/>
          <p:nvPr/>
        </p:nvSpPr>
        <p:spPr>
          <a:xfrm>
            <a:off x="9696000" y="54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6DAA6C0-207B-F53B-C70F-229D0F06B5CF}"/>
              </a:ext>
            </a:extLst>
          </p:cNvPr>
          <p:cNvSpPr/>
          <p:nvPr/>
        </p:nvSpPr>
        <p:spPr>
          <a:xfrm>
            <a:off x="9696000" y="54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9DDF22C-9E32-5AB4-4C94-8EA53F0BDE2F}"/>
              </a:ext>
            </a:extLst>
          </p:cNvPr>
          <p:cNvSpPr/>
          <p:nvPr/>
        </p:nvSpPr>
        <p:spPr>
          <a:xfrm>
            <a:off x="9696000" y="86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BB752AA-C0DD-916A-CD23-CBB5C16F8A1C}"/>
              </a:ext>
            </a:extLst>
          </p:cNvPr>
          <p:cNvSpPr/>
          <p:nvPr/>
        </p:nvSpPr>
        <p:spPr>
          <a:xfrm>
            <a:off x="9696000" y="132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1100" dirty="0">
                <a:solidFill>
                  <a:schemeClr val="tx1"/>
                </a:solidFill>
              </a:rPr>
              <a:t>-</a:t>
            </a: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予備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C4D433A1-9485-3CA3-2B3C-AFB28E158134}"/>
              </a:ext>
            </a:extLst>
          </p:cNvPr>
          <p:cNvSpPr/>
          <p:nvPr/>
        </p:nvSpPr>
        <p:spPr>
          <a:xfrm>
            <a:off x="78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30D613E-A2CB-ACCF-2F67-949BA8F5B130}"/>
              </a:ext>
            </a:extLst>
          </p:cNvPr>
          <p:cNvSpPr/>
          <p:nvPr/>
        </p:nvSpPr>
        <p:spPr>
          <a:xfrm>
            <a:off x="78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9A30EB0-929C-6988-CBD3-C85C195B39B7}"/>
              </a:ext>
            </a:extLst>
          </p:cNvPr>
          <p:cNvSpPr/>
          <p:nvPr/>
        </p:nvSpPr>
        <p:spPr>
          <a:xfrm>
            <a:off x="78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100" b="1" dirty="0">
                <a:solidFill>
                  <a:schemeClr val="tx1"/>
                </a:solidFill>
              </a:rPr>
              <a:t>大企業</a:t>
            </a:r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：通信事業者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B555C5E-01EB-7F76-A6B6-D80F89BA81C9}"/>
              </a:ext>
            </a:extLst>
          </p:cNvPr>
          <p:cNvSpPr/>
          <p:nvPr/>
        </p:nvSpPr>
        <p:spPr>
          <a:xfrm>
            <a:off x="78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r>
              <a:rPr kumimoji="1" lang="en-US" altLang="ja-JP" sz="1100" dirty="0">
                <a:solidFill>
                  <a:schemeClr val="tx1"/>
                </a:solidFill>
              </a:rPr>
              <a:t>16,000</a:t>
            </a:r>
            <a:r>
              <a:rPr kumimoji="1" lang="ja-JP" altLang="en-US" sz="1100" dirty="0">
                <a:solidFill>
                  <a:schemeClr val="tx1"/>
                </a:solidFill>
              </a:rPr>
              <a:t>人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規模：全国基地局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r>
              <a:rPr lang="en-US" altLang="ja-JP" sz="1100" dirty="0">
                <a:solidFill>
                  <a:schemeClr val="tx1"/>
                </a:solidFill>
              </a:rPr>
              <a:t>5</a:t>
            </a:r>
            <a:r>
              <a:rPr lang="ja-JP" altLang="en-US" sz="1100" dirty="0">
                <a:solidFill>
                  <a:schemeClr val="tx1"/>
                </a:solidFill>
              </a:rPr>
              <a:t>兆円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r>
              <a:rPr kumimoji="1" lang="en-US" altLang="ja-JP" sz="1100" dirty="0">
                <a:solidFill>
                  <a:schemeClr val="tx1"/>
                </a:solidFill>
              </a:rPr>
              <a:t>B2C + B2B</a:t>
            </a: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利害：総務省、一般顧客、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　　　株主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i="1" u="sng" dirty="0">
                <a:solidFill>
                  <a:schemeClr val="tx1"/>
                </a:solidFill>
              </a:rPr>
              <a:t>3,000</a:t>
            </a:r>
            <a:r>
              <a:rPr lang="ja-JP" altLang="en-US" sz="1100" i="1" u="sng" dirty="0">
                <a:solidFill>
                  <a:schemeClr val="tx1"/>
                </a:solidFill>
              </a:rPr>
              <a:t>万回線を運営！</a:t>
            </a:r>
            <a:endParaRPr kumimoji="1" lang="en-US" altLang="ja-JP" sz="1100" i="1" u="sng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D077062-F874-367C-646F-9FD06198480B}"/>
              </a:ext>
            </a:extLst>
          </p:cNvPr>
          <p:cNvSpPr/>
          <p:nvPr/>
        </p:nvSpPr>
        <p:spPr>
          <a:xfrm>
            <a:off x="9696000" y="3429000"/>
            <a:ext cx="180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43C716C-DBFC-1935-0D33-CCF5A78CEE3C}"/>
              </a:ext>
            </a:extLst>
          </p:cNvPr>
          <p:cNvSpPr/>
          <p:nvPr/>
        </p:nvSpPr>
        <p:spPr>
          <a:xfrm>
            <a:off x="9696000" y="3429000"/>
            <a:ext cx="1800000" cy="3168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bg1"/>
                </a:solidFill>
              </a:rPr>
              <a:t>企業プロファイル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CA1E78A-8C65-7923-3D6C-75DAE6AAB5C4}"/>
              </a:ext>
            </a:extLst>
          </p:cNvPr>
          <p:cNvSpPr/>
          <p:nvPr/>
        </p:nvSpPr>
        <p:spPr>
          <a:xfrm>
            <a:off x="9696000" y="3745848"/>
            <a:ext cx="1800000" cy="4612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0" b="1" dirty="0">
              <a:solidFill>
                <a:schemeClr val="tx1"/>
              </a:solidFill>
            </a:endParaRPr>
          </a:p>
          <a:p>
            <a:r>
              <a:rPr kumimoji="1" lang="ja-JP" altLang="en-US" sz="1100" b="1" dirty="0">
                <a:solidFill>
                  <a:schemeClr val="tx1"/>
                </a:solidFill>
              </a:rPr>
              <a:t>：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DDDEF6B-D576-3825-FFA9-27CF3A737AB1}"/>
              </a:ext>
            </a:extLst>
          </p:cNvPr>
          <p:cNvSpPr/>
          <p:nvPr/>
        </p:nvSpPr>
        <p:spPr>
          <a:xfrm>
            <a:off x="9696000" y="4207094"/>
            <a:ext cx="1800000" cy="21019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100" dirty="0">
                <a:solidFill>
                  <a:schemeClr val="tx1"/>
                </a:solidFill>
              </a:rPr>
              <a:t>従業員：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規模：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売上：</a:t>
            </a:r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業種：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</a:rPr>
              <a:t>利害：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r>
              <a:rPr kumimoji="1" lang="en-US" altLang="ja-JP" sz="1100" dirty="0">
                <a:solidFill>
                  <a:schemeClr val="tx1"/>
                </a:solidFill>
              </a:rPr>
              <a:t>-</a:t>
            </a: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予備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57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3790</Words>
  <Application>Microsoft Office PowerPoint</Application>
  <PresentationFormat>ワイド画面</PresentationFormat>
  <Paragraphs>1080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 -</dc:creator>
  <cp:lastModifiedBy>- -</cp:lastModifiedBy>
  <cp:revision>4</cp:revision>
  <dcterms:created xsi:type="dcterms:W3CDTF">2025-05-06T03:14:58Z</dcterms:created>
  <dcterms:modified xsi:type="dcterms:W3CDTF">2025-05-15T14:29:48Z</dcterms:modified>
</cp:coreProperties>
</file>