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CDAC0-1D2C-3D50-FB3C-450211705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C9C947-A149-BA8B-6C3C-115F8F847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865F9B-8824-A198-6B1F-065AA2CB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8F136-B010-73AA-D558-E8CF0836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227F1C-9DB7-FAC0-1DEE-92E0C234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73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527BA2-77BD-8157-6436-D47A0688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BC968B-2BC1-B852-112E-BA1AD3BCE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29D90-4DAA-9B0B-6A95-BCB529B1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E3E0A-D3F8-AA71-7C08-6A43A5AB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EE59B-92C1-6AC2-0D60-F2FA2322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28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765BF8-C16F-1B7D-5DA9-F48464141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8B0808-EC4D-3E66-D99F-D0DCF857D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3144D5-DC9B-DE21-1326-1D76B60A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FBBD7E-EA31-28CA-B748-DF297C89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52E44-6AD1-00E3-4BFA-F831B472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89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DD6F4-D919-45D1-BC8C-BB927B5B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ED900-E901-9E71-4A47-F30F6FB8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F6EAA9-94C5-BDEA-81A2-AE723BAE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A9DC4F-223B-E84C-94E5-4BABAA6B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D88776-17F5-E534-0730-3089BC85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82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91F5D-DC8F-A2E7-C968-2D63758E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C9A9C4-3C56-B808-C46F-195378BCD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6967FD-6E3F-9F36-1F4A-590BA6B7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530ED-EA30-4765-5CCB-5DF498F3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B1FF85-9FF3-D46E-C354-1533947B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2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C0006-27C4-0949-D2F3-AC7ED748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53CAF6-BF30-DA69-2530-D5CD69DCC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EAD0B2-1CA9-88E1-BDA9-2C6CBD326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0163D-D14A-368B-D4BD-785E290B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F79F35-2DDE-45CB-6BA0-7C700659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F0BB2-54A2-6589-2889-4FFC5365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47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EE8CE-3D10-E51F-FC97-9806CB48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7BAFB0-0DE3-527B-F822-8A71E70C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5EA3CE-E2D3-19C2-21FA-29D4D7552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CC0C2D-0AE2-9D36-1DA0-8477E3444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834D12-404D-37DA-3290-4D720F326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BC8D16-4FAC-4A1C-C209-D8189414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BBA2EE-D704-AE14-2FF5-94C52CB5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37642F-AD69-F317-CB75-0358751D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3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D20AD3-1A5B-EB2E-EB4D-52EB248C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95380E-4C48-94BE-7BD0-BD171966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D609DB-93EB-843B-E1CB-52657A64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AE4673C-767C-99C9-C00C-3CD9B8BD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DAA487-56DB-3320-64C3-8E35FC20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2DFDA4-F505-4E8B-93E1-2D06377C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F7473C-9202-DF29-DDD6-E6BCE3D8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55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60B4D-90F6-0843-CDDB-1B8CE23C7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8EFCF-61A3-AAA3-8483-74A8D6F6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FC49EE-BA9D-AE8C-7C64-2B9D520F8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D223764-3A33-6318-E558-164ECB9A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70547E-8173-D39A-0D40-C22F297F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83A30-F1E6-09A3-AFDA-6579AA4A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72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A148F-28FE-DEA2-3203-8C2CE66CC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1A88FA-5DE4-690C-A540-F340558E4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99FA80-EE89-FCF0-2144-BC8D8E413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D90DAE-208E-AAD0-46C9-25859366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A59989-3691-1E20-9B1A-83BC0BAE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FFCA8D-A8F4-72F9-F1CB-89F4E55B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1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F09FB7-6D47-AAB2-95A2-F116CAB3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87D1E9-CFE6-EA59-9083-63B614C6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ED8F1C-7C87-BC10-6E38-480BCD2F9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5FB93-0362-4A9A-9DD8-714EFC88CB88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18B4C2-7F31-0AAF-547F-7439ABA55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D52D5F-1E83-49BB-3DE1-62C24625F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B5613-BC1E-4842-B78F-BC0BD1AA19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57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E7DA0B4-EE51-0278-220F-3428AC86E0FC}"/>
              </a:ext>
            </a:extLst>
          </p:cNvPr>
          <p:cNvSpPr/>
          <p:nvPr/>
        </p:nvSpPr>
        <p:spPr>
          <a:xfrm>
            <a:off x="622417" y="390618"/>
            <a:ext cx="2496084" cy="3559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企業活動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A37373-D214-2A20-C27C-73A535FFB0AD}"/>
              </a:ext>
            </a:extLst>
          </p:cNvPr>
          <p:cNvSpPr/>
          <p:nvPr/>
        </p:nvSpPr>
        <p:spPr>
          <a:xfrm>
            <a:off x="680035" y="747945"/>
            <a:ext cx="2380848" cy="3202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システムのリスク管理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EBF8BC8-A08F-C3B7-DE48-FEE1D6512E56}"/>
              </a:ext>
            </a:extLst>
          </p:cNvPr>
          <p:cNvSpPr/>
          <p:nvPr/>
        </p:nvSpPr>
        <p:spPr>
          <a:xfrm>
            <a:off x="735875" y="1127468"/>
            <a:ext cx="2269168" cy="2823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発覚した脆弱性や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対応状況の監督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D614208-E4C3-E9BA-3A61-CEE22EF160C7}"/>
              </a:ext>
            </a:extLst>
          </p:cNvPr>
          <p:cNvSpPr/>
          <p:nvPr/>
        </p:nvSpPr>
        <p:spPr>
          <a:xfrm>
            <a:off x="802030" y="1919803"/>
            <a:ext cx="2136859" cy="203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管理業務推進と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維持管理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0F63E6-7E45-26DD-B157-7C535B0C81B7}"/>
              </a:ext>
            </a:extLst>
          </p:cNvPr>
          <p:cNvSpPr/>
          <p:nvPr/>
        </p:nvSpPr>
        <p:spPr>
          <a:xfrm>
            <a:off x="878143" y="2566762"/>
            <a:ext cx="1984633" cy="1383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判断と承認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3600604-6386-84BD-F618-3840ED8B0333}"/>
              </a:ext>
            </a:extLst>
          </p:cNvPr>
          <p:cNvSpPr/>
          <p:nvPr/>
        </p:nvSpPr>
        <p:spPr>
          <a:xfrm>
            <a:off x="957813" y="3002692"/>
            <a:ext cx="1825293" cy="947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実務の担当</a:t>
            </a:r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75337F65-5635-8FBA-8B31-DF3142849EC9}"/>
              </a:ext>
            </a:extLst>
          </p:cNvPr>
          <p:cNvSpPr/>
          <p:nvPr/>
        </p:nvSpPr>
        <p:spPr>
          <a:xfrm>
            <a:off x="3278249" y="3022579"/>
            <a:ext cx="230819" cy="94787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646E33FB-5244-F2FE-BC2A-A9BD88819469}"/>
              </a:ext>
            </a:extLst>
          </p:cNvPr>
          <p:cNvSpPr/>
          <p:nvPr/>
        </p:nvSpPr>
        <p:spPr>
          <a:xfrm>
            <a:off x="3778930" y="2586650"/>
            <a:ext cx="230819" cy="1383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6A385F28-FDAD-7810-9616-B4886F95FBDA}"/>
              </a:ext>
            </a:extLst>
          </p:cNvPr>
          <p:cNvSpPr/>
          <p:nvPr/>
        </p:nvSpPr>
        <p:spPr>
          <a:xfrm>
            <a:off x="4284403" y="1139575"/>
            <a:ext cx="230819" cy="28251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BE507EBE-5779-76D4-1AC6-CB5789391038}"/>
              </a:ext>
            </a:extLst>
          </p:cNvPr>
          <p:cNvSpPr/>
          <p:nvPr/>
        </p:nvSpPr>
        <p:spPr>
          <a:xfrm>
            <a:off x="4789876" y="760052"/>
            <a:ext cx="230819" cy="320465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91AC21-70B5-8C9B-CC5F-924F1DA2AEB2}"/>
              </a:ext>
            </a:extLst>
          </p:cNvPr>
          <p:cNvSpPr txBox="1"/>
          <p:nvPr/>
        </p:nvSpPr>
        <p:spPr>
          <a:xfrm>
            <a:off x="3405661" y="1754169"/>
            <a:ext cx="430887" cy="221053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lang="ja-JP" altLang="en-US" sz="1600" dirty="0"/>
              <a:t>システム管理担当者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D70A6FD-AF49-EEBD-1194-875A4CA8B023}"/>
              </a:ext>
            </a:extLst>
          </p:cNvPr>
          <p:cNvSpPr txBox="1"/>
          <p:nvPr/>
        </p:nvSpPr>
        <p:spPr>
          <a:xfrm>
            <a:off x="3908264" y="1125430"/>
            <a:ext cx="430887" cy="2825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kumimoji="1" lang="ja-JP" altLang="en-US" sz="1600" dirty="0"/>
              <a:t>システム管理責任者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5C7B1E-60E9-A48B-9B15-33D28EEDD1E3}"/>
              </a:ext>
            </a:extLst>
          </p:cNvPr>
          <p:cNvSpPr txBox="1"/>
          <p:nvPr/>
        </p:nvSpPr>
        <p:spPr>
          <a:xfrm>
            <a:off x="4913470" y="68983"/>
            <a:ext cx="430887" cy="38957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kumimoji="1" lang="en-US" altLang="ja-JP" sz="1600" dirty="0"/>
              <a:t>CISO(Chef Information Security Officer)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A844110-950E-76F0-08A9-50F126CC4AFF}"/>
              </a:ext>
            </a:extLst>
          </p:cNvPr>
          <p:cNvSpPr txBox="1"/>
          <p:nvPr/>
        </p:nvSpPr>
        <p:spPr>
          <a:xfrm>
            <a:off x="4410867" y="1125430"/>
            <a:ext cx="430887" cy="2825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r"/>
            <a:r>
              <a:rPr kumimoji="1" lang="ja-JP" altLang="en-US" sz="1600" dirty="0"/>
              <a:t>セキュリティ統括室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F015042-FAD3-4EBD-2379-1FC8D324A4B1}"/>
              </a:ext>
            </a:extLst>
          </p:cNvPr>
          <p:cNvSpPr/>
          <p:nvPr/>
        </p:nvSpPr>
        <p:spPr>
          <a:xfrm>
            <a:off x="6247557" y="1304499"/>
            <a:ext cx="5586304" cy="1596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企業セキュリティポリシー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F4DFFF6-B43F-BFE8-65D8-FBCE7E55D834}"/>
              </a:ext>
            </a:extLst>
          </p:cNvPr>
          <p:cNvSpPr/>
          <p:nvPr/>
        </p:nvSpPr>
        <p:spPr>
          <a:xfrm>
            <a:off x="6370320" y="1859280"/>
            <a:ext cx="3560762" cy="9448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1600" dirty="0"/>
              <a:t>ガイドライン</a:t>
            </a:r>
            <a:r>
              <a:rPr kumimoji="1" lang="en-US" altLang="ja-JP" sz="1600" dirty="0"/>
              <a:t>A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417693-680F-8AE3-A818-FBE10221AFD3}"/>
              </a:ext>
            </a:extLst>
          </p:cNvPr>
          <p:cNvSpPr/>
          <p:nvPr/>
        </p:nvSpPr>
        <p:spPr>
          <a:xfrm>
            <a:off x="6470185" y="2349254"/>
            <a:ext cx="1584577" cy="372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システム</a:t>
            </a:r>
            <a:r>
              <a:rPr kumimoji="1" lang="en-US" altLang="ja-JP" sz="1600" dirty="0"/>
              <a:t>A</a:t>
            </a:r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AF6551E-A18D-CDF6-410A-A43BF27A63F1}"/>
              </a:ext>
            </a:extLst>
          </p:cNvPr>
          <p:cNvSpPr/>
          <p:nvPr/>
        </p:nvSpPr>
        <p:spPr>
          <a:xfrm>
            <a:off x="8249257" y="2349254"/>
            <a:ext cx="1584577" cy="372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システム</a:t>
            </a:r>
            <a:r>
              <a:rPr kumimoji="1" lang="en-US" altLang="ja-JP" sz="1600" dirty="0"/>
              <a:t>B</a:t>
            </a:r>
            <a:endParaRPr kumimoji="1" lang="ja-JP" altLang="en-US" sz="1600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4D714121-43B2-5F45-4A13-A5E3A98A8DED}"/>
              </a:ext>
            </a:extLst>
          </p:cNvPr>
          <p:cNvSpPr/>
          <p:nvPr/>
        </p:nvSpPr>
        <p:spPr>
          <a:xfrm>
            <a:off x="9931080" y="1859280"/>
            <a:ext cx="1803719" cy="944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1600" dirty="0"/>
              <a:t>ガイドライン</a:t>
            </a:r>
            <a:r>
              <a:rPr lang="en-US" altLang="ja-JP" sz="1600" dirty="0"/>
              <a:t>B</a:t>
            </a:r>
            <a:endParaRPr kumimoji="1" lang="ja-JP" altLang="en-US" sz="16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6FB9E30-62CF-A8D4-CC72-E2183D051D18}"/>
              </a:ext>
            </a:extLst>
          </p:cNvPr>
          <p:cNvSpPr/>
          <p:nvPr/>
        </p:nvSpPr>
        <p:spPr>
          <a:xfrm>
            <a:off x="10028329" y="2349254"/>
            <a:ext cx="1584577" cy="372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システム</a:t>
            </a:r>
            <a:r>
              <a:rPr kumimoji="1" lang="en-US" altLang="ja-JP" sz="1600" dirty="0"/>
              <a:t>C</a:t>
            </a:r>
            <a:endParaRPr kumimoji="1" lang="ja-JP" altLang="en-US" sz="1600" dirty="0"/>
          </a:p>
        </p:txBody>
      </p:sp>
      <p:sp>
        <p:nvSpPr>
          <p:cNvPr id="34" name="スクロール: 横 33">
            <a:extLst>
              <a:ext uri="{FF2B5EF4-FFF2-40B4-BE49-F238E27FC236}">
                <a16:creationId xmlns:a16="http://schemas.microsoft.com/office/drawing/2014/main" id="{46732BAB-473D-205C-72FE-1260BEE90C9F}"/>
              </a:ext>
            </a:extLst>
          </p:cNvPr>
          <p:cNvSpPr/>
          <p:nvPr/>
        </p:nvSpPr>
        <p:spPr>
          <a:xfrm>
            <a:off x="5692140" y="4373881"/>
            <a:ext cx="5845384" cy="952500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対応優先度 </a:t>
            </a:r>
            <a:r>
              <a:rPr kumimoji="1" lang="en-US" altLang="ja-JP" dirty="0"/>
              <a:t>= </a:t>
            </a:r>
            <a:r>
              <a:rPr kumimoji="1" lang="ja-JP" altLang="en-US" dirty="0"/>
              <a:t>対象資産の重要度 </a:t>
            </a:r>
            <a:r>
              <a:rPr kumimoji="1" lang="en-US" altLang="ja-JP" dirty="0"/>
              <a:t>× </a:t>
            </a:r>
            <a:r>
              <a:rPr kumimoji="1" lang="ja-JP" altLang="en-US" dirty="0"/>
              <a:t>脆弱性の危険度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3DF212C-FD13-A838-C1B3-57EA2A7DB894}"/>
              </a:ext>
            </a:extLst>
          </p:cNvPr>
          <p:cNvSpPr/>
          <p:nvPr/>
        </p:nvSpPr>
        <p:spPr>
          <a:xfrm>
            <a:off x="1958340" y="5591230"/>
            <a:ext cx="281940" cy="6609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DA13339-D8E8-2F9E-5920-954E3ADD6814}"/>
              </a:ext>
            </a:extLst>
          </p:cNvPr>
          <p:cNvSpPr/>
          <p:nvPr/>
        </p:nvSpPr>
        <p:spPr>
          <a:xfrm>
            <a:off x="1958340" y="4930287"/>
            <a:ext cx="281940" cy="660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9FCCC5A-5FED-D258-7C17-70D3F02D8D45}"/>
              </a:ext>
            </a:extLst>
          </p:cNvPr>
          <p:cNvSpPr/>
          <p:nvPr/>
        </p:nvSpPr>
        <p:spPr>
          <a:xfrm>
            <a:off x="1958340" y="4267051"/>
            <a:ext cx="281940" cy="6609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0DD732B-17DF-E5CB-EC7C-09FC5152CEF0}"/>
              </a:ext>
            </a:extLst>
          </p:cNvPr>
          <p:cNvSpPr/>
          <p:nvPr/>
        </p:nvSpPr>
        <p:spPr>
          <a:xfrm>
            <a:off x="2501166" y="5757258"/>
            <a:ext cx="281940" cy="4972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低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0DA8951-45FB-06D0-9A33-987CF9EBEF71}"/>
              </a:ext>
            </a:extLst>
          </p:cNvPr>
          <p:cNvSpPr/>
          <p:nvPr/>
        </p:nvSpPr>
        <p:spPr>
          <a:xfrm>
            <a:off x="2501166" y="5267178"/>
            <a:ext cx="281940" cy="4972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A296FA6-690C-844F-6494-312590582FE6}"/>
              </a:ext>
            </a:extLst>
          </p:cNvPr>
          <p:cNvSpPr/>
          <p:nvPr/>
        </p:nvSpPr>
        <p:spPr>
          <a:xfrm>
            <a:off x="2501166" y="4763552"/>
            <a:ext cx="281940" cy="49720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高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56FA3A2-E773-9192-5F57-E2BC34BCC060}"/>
              </a:ext>
            </a:extLst>
          </p:cNvPr>
          <p:cNvSpPr/>
          <p:nvPr/>
        </p:nvSpPr>
        <p:spPr>
          <a:xfrm>
            <a:off x="2501166" y="4267052"/>
            <a:ext cx="281940" cy="497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急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8C8D4EFD-F26B-C04C-3086-9EDD9A6203E0}"/>
              </a:ext>
            </a:extLst>
          </p:cNvPr>
          <p:cNvCxnSpPr/>
          <p:nvPr/>
        </p:nvCxnSpPr>
        <p:spPr>
          <a:xfrm>
            <a:off x="1474532" y="6252172"/>
            <a:ext cx="14299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7EABD1A-F9AB-7C33-B1BD-7B664678136C}"/>
              </a:ext>
            </a:extLst>
          </p:cNvPr>
          <p:cNvCxnSpPr/>
          <p:nvPr/>
        </p:nvCxnSpPr>
        <p:spPr>
          <a:xfrm>
            <a:off x="1474532" y="4267051"/>
            <a:ext cx="14299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CCAFF88-CF8B-EC60-0DBE-3A56D33CED07}"/>
              </a:ext>
            </a:extLst>
          </p:cNvPr>
          <p:cNvSpPr txBox="1"/>
          <p:nvPr/>
        </p:nvSpPr>
        <p:spPr>
          <a:xfrm>
            <a:off x="1143000" y="6005861"/>
            <a:ext cx="904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Score:0.0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F9C61DE-595F-3BBC-2054-AD374B558A56}"/>
              </a:ext>
            </a:extLst>
          </p:cNvPr>
          <p:cNvSpPr txBox="1"/>
          <p:nvPr/>
        </p:nvSpPr>
        <p:spPr>
          <a:xfrm>
            <a:off x="1076326" y="4267332"/>
            <a:ext cx="965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Score:10.0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227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77</Words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2024-05-28T05:54:21Z</dcterms:created>
  <dcterms:modified xsi:type="dcterms:W3CDTF">2024-05-31T01:32:51Z</dcterms:modified>
</cp:coreProperties>
</file>