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315" r:id="rId5"/>
    <p:sldId id="317" r:id="rId6"/>
    <p:sldId id="258" r:id="rId7"/>
    <p:sldId id="318" r:id="rId8"/>
    <p:sldId id="319" r:id="rId9"/>
    <p:sldId id="321" r:id="rId10"/>
    <p:sldId id="28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3C6E"/>
    <a:srgbClr val="208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88" d="100"/>
          <a:sy n="88" d="100"/>
        </p:scale>
        <p:origin x="83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FC2AE-618A-43C3-BB00-2C91E5150433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F4002-FD59-4037-9434-72B98BE20C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833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3A17C-37DC-0611-27D1-299D6B0C3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E62E058-D2ED-A4D2-FE01-1FF2B9B16A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6722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200483-0D12-B5CC-0E75-A72BF80F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脆弱性対応勉強会 </a:t>
            </a:r>
            <a:r>
              <a:rPr lang="en-US" altLang="ja-JP"/>
              <a:t>2025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AD4441-3DF5-7513-241B-F794F98D3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F2461A5C-CA86-EBA0-44E8-62BB8DD7E7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6813" y="4735957"/>
            <a:ext cx="5654675" cy="149021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013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C8DB7E-DEE0-D1B0-DC69-6CCF692E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057EA6-593E-8644-AC10-DB8065407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13AD3-5B01-E60C-DCAB-28D16D581A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E9145F-E5DE-43BE-2E87-F1153554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脆弱性対応勉強会 </a:t>
            </a:r>
            <a:r>
              <a:rPr kumimoji="1" lang="en-US" altLang="ja-JP"/>
              <a:t>2025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93DBDB-0423-1085-897D-33A1D15C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62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F46A48D-84EF-3F07-2F33-5085F9F87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B667EC-82EF-BEB9-CE92-1FD710C4E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72EA1-F0A5-11EB-584D-0AADA197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08B383-D5A0-44CE-1508-0126D4D3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脆弱性対応勉強会 </a:t>
            </a:r>
            <a:r>
              <a:rPr kumimoji="1" lang="en-US" altLang="ja-JP"/>
              <a:t>2025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15A68-AEED-C794-93E6-48FFB52B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832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A2F9-6F43-2607-1959-B6E2151BC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3C8FB8-7A0E-66BE-1CB0-283F6E61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D0B7FC-EF8C-E0A0-C2AF-DE5B08727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脆弱性対応勉強会 </a:t>
            </a:r>
            <a:r>
              <a:rPr kumimoji="1" lang="en-US" altLang="ja-JP"/>
              <a:t>2025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7EFEAC-E6F6-E0E5-5529-5D46A7AA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442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7C3B26-CDD8-9FF9-82B3-27508B4F2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2A9767-E6A2-AF01-8CAD-361531A80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2CBF75-C361-6ABE-869E-5B908DAD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脆弱性対応勉強会 </a:t>
            </a:r>
            <a:r>
              <a:rPr kumimoji="1" lang="en-US" altLang="ja-JP"/>
              <a:t>2025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B48F1C-5E1C-3AB9-3FCA-64106A77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03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904581-D3EA-F5B4-3EE7-9D3949BE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50B32F-9594-584B-B018-1582196BB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1101" y="986319"/>
            <a:ext cx="5728699" cy="519064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ADC9FB-85FD-3DB7-EB9A-AF0AB0EED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6319"/>
            <a:ext cx="5728698" cy="5190644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0A190-6A75-3EE8-9409-F1B176E2E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脆弱性対応勉強会 </a:t>
            </a:r>
            <a:r>
              <a:rPr kumimoji="1" lang="en-US" altLang="ja-JP"/>
              <a:t>2025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078C9F-43EB-086B-E2E9-21E39892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987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5A687-2581-79FD-D507-5D02234F1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672FF3-5CAD-6C77-0596-04D69D1D2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637673-478E-F007-3653-24C695D1D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42E51A-FB6A-5C2D-915A-514A8E592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DC25BF4-B500-957F-0F31-30DAA4D57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90A5CE-B114-5BDE-5725-2A8C8B71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脆弱性対応勉強会 </a:t>
            </a:r>
            <a:r>
              <a:rPr kumimoji="1" lang="en-US" altLang="ja-JP"/>
              <a:t>2025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D496E1-05B2-4C9D-5585-43067E04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22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542C8F-4701-05C7-19C5-92CA0F373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7D32D9-C0B1-9C23-13A1-C0DD07EFA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脆弱性対応勉強会 </a:t>
            </a:r>
            <a:r>
              <a:rPr kumimoji="1" lang="en-US" altLang="ja-JP"/>
              <a:t>2025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AB75A26-9822-4D1B-4162-2FED6F110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479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98EEBA4-1F49-16A6-A65D-033ED69F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脆弱性対応勉強会 </a:t>
            </a:r>
            <a:r>
              <a:rPr kumimoji="1" lang="en-US" altLang="ja-JP"/>
              <a:t>2025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3CA19C-9680-8C91-CCC8-7E404238C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92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346BF0-3398-42D2-3002-965F4F919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626E68-B086-9723-3A07-954E1279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AA62EC-BFD0-81A1-D7DC-8490DC29F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71BA381-F8B8-659A-C295-5465BB211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脆弱性対応勉強会 </a:t>
            </a:r>
            <a:r>
              <a:rPr kumimoji="1" lang="en-US" altLang="ja-JP"/>
              <a:t>2025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BACCB5-AD74-902D-0614-A25A0911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622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2D34C2-A259-33E9-CA62-2FFB2DF3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0D6D28-98BC-5843-16CB-B4147A661E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EF5273-B99F-6753-06C2-AFB4FAAEE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9A9647-9617-7D9C-DC76-B13B06D3AE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57EFB4-937E-41EC-65C0-38A3D392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脆弱性対応勉強会 </a:t>
            </a:r>
            <a:r>
              <a:rPr kumimoji="1" lang="en-US" altLang="ja-JP"/>
              <a:t>2025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1C6317-D7FC-3C6C-3D2A-567B50D2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305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61BB70-0FC5-B8CB-622A-6CAEADD49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01" y="365125"/>
            <a:ext cx="11609797" cy="405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493F23-652D-005E-160D-7F4D8851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101" y="1005225"/>
            <a:ext cx="11609797" cy="5282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6E1C04-5285-91FB-1D23-21D77ECD8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101" y="6492875"/>
            <a:ext cx="786229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脆弱性対応勉強会 </a:t>
            </a:r>
            <a:r>
              <a:rPr lang="en-US" altLang="ja-JP"/>
              <a:t>2025</a:t>
            </a: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C19DF5-015F-F942-F641-C911CAE7A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48594"/>
            <a:ext cx="3290298" cy="2728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5D64311-2522-477B-8D07-5C1D5CBB8559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E636740-0185-0126-6189-DFDC6D5DE215}"/>
              </a:ext>
            </a:extLst>
          </p:cNvPr>
          <p:cNvSpPr/>
          <p:nvPr userDrawn="1"/>
        </p:nvSpPr>
        <p:spPr>
          <a:xfrm>
            <a:off x="0" y="842481"/>
            <a:ext cx="12192000" cy="107468"/>
          </a:xfrm>
          <a:prstGeom prst="rect">
            <a:avLst/>
          </a:prstGeom>
          <a:gradFill flip="none" rotWithShape="1">
            <a:gsLst>
              <a:gs pos="75000">
                <a:srgbClr val="208C2F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BCCF0DD-5266-C25A-1E26-80580C5F2FE1}"/>
              </a:ext>
            </a:extLst>
          </p:cNvPr>
          <p:cNvSpPr/>
          <p:nvPr userDrawn="1"/>
        </p:nvSpPr>
        <p:spPr>
          <a:xfrm>
            <a:off x="-1" y="6341126"/>
            <a:ext cx="12192000" cy="107468"/>
          </a:xfrm>
          <a:prstGeom prst="rect">
            <a:avLst/>
          </a:prstGeom>
          <a:gradFill flip="none" rotWithShape="1">
            <a:gsLst>
              <a:gs pos="75000">
                <a:srgbClr val="208C2F"/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9" name="図 8" descr="テキスト, ホワイトボード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878461E-111F-EE3B-A870-53462F2C060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6576" y="173131"/>
            <a:ext cx="1003418" cy="47254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5FBEBA50-BB5F-8667-ADC5-C7A1FBD43D97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673" y="611606"/>
            <a:ext cx="805225" cy="174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9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kei.inou@lac.co.j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zeijyakuseitaioukenkyukai.connpass.com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facebook.com/groups/zeijyakuseitaioukenkyukai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facebook.com/groups/zeijyakuseitaioukenkyukai" TargetMode="External"/><Relationship Id="rId7" Type="http://schemas.openxmlformats.org/officeDocument/2006/relationships/image" Target="../media/image9.png"/><Relationship Id="rId2" Type="http://schemas.openxmlformats.org/officeDocument/2006/relationships/hyperlink" Target="https://zeijyakuseitaioukenkyukai.connpas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github.com/hogehuga/vulnRespStudyGroup/" TargetMode="External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hogehuga/cveTreage/tree/nightly-de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99F9F81-36CB-3950-D239-CCE2A4AAFA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15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 脆弱性対応勉強会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2AB6ACF5-F77E-D49A-B8F9-4214D2264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IPA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ｾｷｭﾘﾃｨｲﾝｼﾃﾞﾝﾄ対応机上演習教材 体験会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8EE614B-A604-01CD-2859-82D9069913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2025-04-19</a:t>
            </a:r>
          </a:p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脆弱性対応勉強会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hogehuga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AA6DAF09-BF97-5C5B-5652-8939CB28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脆弱性対応勉強会 </a:t>
            </a:r>
            <a:r>
              <a:rPr lang="en-US" altLang="ja-JP"/>
              <a:t>2025</a:t>
            </a:r>
            <a:endParaRPr lang="ja-JP" altLang="en-US" dirty="0"/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96BB1C13-F0F8-6E5F-6CF8-1922E1CA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26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A5CEDE-916E-DC65-FFD2-F97D7907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solidFill>
                  <a:schemeClr val="bg1"/>
                </a:solidFill>
              </a:rPr>
              <a:t>Question and Answer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31DE66-BB78-5129-A3DC-3FE73C3CD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01" y="4718304"/>
            <a:ext cx="11609797" cy="1569088"/>
          </a:xfrm>
        </p:spPr>
        <p:txBody>
          <a:bodyPr anchor="ctr"/>
          <a:lstStyle/>
          <a:p>
            <a:pPr marL="0" indent="0" algn="r">
              <a:buNone/>
            </a:pPr>
            <a:r>
              <a:rPr kumimoji="1" lang="ja-JP" altLang="en-US" sz="1800" dirty="0">
                <a:solidFill>
                  <a:schemeClr val="bg1"/>
                </a:solidFill>
              </a:rPr>
              <a:t>オープンな議論としてお話ししたい場合は、</a:t>
            </a:r>
            <a:r>
              <a:rPr kumimoji="1" lang="en-US" altLang="ja-JP" sz="1800" dirty="0">
                <a:solidFill>
                  <a:schemeClr val="bg1"/>
                </a:solidFill>
              </a:rPr>
              <a:t>Facebook/X/LinkedIn/Eight </a:t>
            </a:r>
            <a:r>
              <a:rPr lang="ja-JP" altLang="en-US" sz="1800" dirty="0">
                <a:solidFill>
                  <a:schemeClr val="bg1"/>
                </a:solidFill>
              </a:rPr>
              <a:t>等</a:t>
            </a:r>
            <a:r>
              <a:rPr kumimoji="1" lang="ja-JP" altLang="en-US" sz="1800" dirty="0">
                <a:solidFill>
                  <a:schemeClr val="bg1"/>
                </a:solidFill>
              </a:rPr>
              <a:t>でご連絡下さい。</a:t>
            </a:r>
            <a:endParaRPr kumimoji="1" lang="en-US" altLang="ja-JP" sz="1800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ja-JP" altLang="en-US" sz="1800" dirty="0">
                <a:solidFill>
                  <a:schemeClr val="bg1"/>
                </a:solidFill>
              </a:rPr>
              <a:t>仕事として議論をしたい場合は、 </a:t>
            </a:r>
            <a:r>
              <a:rPr lang="en-US" altLang="ja-JP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kei.inoue@lac.co.jp</a:t>
            </a:r>
            <a:r>
              <a:rPr lang="en-US" altLang="ja-JP" sz="1800" dirty="0">
                <a:solidFill>
                  <a:schemeClr val="bg1"/>
                </a:solidFill>
              </a:rPr>
              <a:t> </a:t>
            </a:r>
            <a:r>
              <a:rPr lang="ja-JP" altLang="en-US" sz="1800" dirty="0">
                <a:solidFill>
                  <a:schemeClr val="bg1"/>
                </a:solidFill>
              </a:rPr>
              <a:t>までご連絡ください。</a:t>
            </a:r>
            <a:endParaRPr lang="en-US" altLang="ja-JP" sz="1800" dirty="0">
              <a:solidFill>
                <a:schemeClr val="bg1"/>
              </a:solidFill>
            </a:endParaRPr>
          </a:p>
          <a:p>
            <a:pPr marL="0" indent="0" algn="r">
              <a:buNone/>
            </a:pPr>
            <a:r>
              <a:rPr lang="ja-JP" altLang="en-US" sz="1800" dirty="0">
                <a:solidFill>
                  <a:schemeClr val="bg1"/>
                </a:solidFill>
              </a:rPr>
              <a:t>（どちらもお金が貰えるわけではないので、どっちでもいいです</a:t>
            </a:r>
            <a:r>
              <a:rPr lang="en-US" altLang="ja-JP" sz="1800" dirty="0">
                <a:solidFill>
                  <a:schemeClr val="bg1"/>
                </a:solidFill>
              </a:rPr>
              <a:t>…</a:t>
            </a:r>
            <a:r>
              <a:rPr lang="ja-JP" altLang="en-US" sz="1800" dirty="0">
                <a:solidFill>
                  <a:schemeClr val="bg1"/>
                </a:solidFill>
              </a:rPr>
              <a:t>）</a:t>
            </a:r>
            <a:endParaRPr lang="en-US" altLang="ja-JP" sz="1800" dirty="0">
              <a:solidFill>
                <a:schemeClr val="bg1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FED014-DA2E-1275-07DF-BAF7501B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脆弱性対応勉強会 </a:t>
            </a:r>
            <a:r>
              <a:rPr kumimoji="1" lang="en-US" altLang="ja-JP"/>
              <a:t>2025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6526AFE-6D2D-2C9C-FB20-0F629311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C6B5B3-00AC-0C00-1F00-8C5E10664731}"/>
              </a:ext>
            </a:extLst>
          </p:cNvPr>
          <p:cNvSpPr txBox="1"/>
          <p:nvPr/>
        </p:nvSpPr>
        <p:spPr>
          <a:xfrm>
            <a:off x="291101" y="1121664"/>
            <a:ext cx="45613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Meiryo" panose="020B0604030504040204" pitchFamily="50" charset="-128"/>
                <a:ea typeface="Meiryo" panose="020B0604030504040204" pitchFamily="50" charset="-128"/>
              </a:rPr>
              <a:t>Thank you!</a:t>
            </a:r>
            <a:endParaRPr kumimoji="1" lang="ja-JP" altLang="en-US" sz="5400" b="1" dirty="0">
              <a:solidFill>
                <a:schemeClr val="tx2">
                  <a:lumMod val="75000"/>
                  <a:lumOff val="25000"/>
                </a:schemeClr>
              </a:solidFill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4B134F-5E5D-E854-AAF5-868B08200232}"/>
              </a:ext>
            </a:extLst>
          </p:cNvPr>
          <p:cNvSpPr txBox="1"/>
          <p:nvPr/>
        </p:nvSpPr>
        <p:spPr>
          <a:xfrm>
            <a:off x="48767" y="3114209"/>
            <a:ext cx="1209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Any Questions?</a:t>
            </a:r>
            <a:endParaRPr kumimoji="1" lang="ja-JP" altLang="en-US" sz="60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321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304231-8C4A-F7A9-11E2-2C44C6DB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初めに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940681-920C-8DF7-73C7-450E90AC6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今回は、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2025-04-15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に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IPA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から公開</a:t>
            </a:r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された「セキュリティインシデント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対応机上演習教材」を体験してみる勉強会、です。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おそらく、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教材が想定したユーザ ではない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ような方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が参加されていると思います。本教材を通して、以下が得られれば良いかと思っています。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そもそも、世の中はこのレベルに達していないことを知る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中小企業向け教材をより高度な環境で実施する場合、どの点に気を付けたほうが良いのか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自社に持ち帰って実施をする場合の、気付きを得る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07E6B5-360F-F8EF-2076-0A61AD0A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脆弱性対応勉強会 </a:t>
            </a:r>
            <a:r>
              <a:rPr kumimoji="1" lang="en-US" altLang="ja-JP"/>
              <a:t>2025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94679E-15FB-687E-5762-AB434B1A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271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21C51C-8CFC-D51D-A900-EAA44EF2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About Me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F0EFD-8899-08E3-88C9-43413D2A8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en-US" altLang="ja-JP" sz="5100" dirty="0"/>
              <a:t>hogehuga</a:t>
            </a:r>
            <a:r>
              <a:rPr kumimoji="1" lang="ja-JP" altLang="en-US" sz="5100" dirty="0"/>
              <a:t>（</a:t>
            </a:r>
            <a:r>
              <a:rPr kumimoji="1" lang="en-US" altLang="ja-JP" sz="5100" dirty="0"/>
              <a:t>INOUE Kei</a:t>
            </a:r>
            <a:r>
              <a:rPr kumimoji="1" lang="ja-JP" altLang="en-US" sz="5100" dirty="0"/>
              <a:t>）</a:t>
            </a:r>
            <a:endParaRPr kumimoji="1" lang="en-US" altLang="ja-JP" sz="5100" dirty="0"/>
          </a:p>
          <a:p>
            <a:endParaRPr kumimoji="1" lang="en-US" altLang="ja-JP" dirty="0"/>
          </a:p>
          <a:p>
            <a:r>
              <a:rPr kumimoji="1" lang="ja-JP" altLang="en-US" sz="2900" dirty="0"/>
              <a:t>脆弱性対応研究会主催</a:t>
            </a:r>
            <a:endParaRPr kumimoji="1" lang="en-US" altLang="ja-JP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900" dirty="0"/>
              <a:t>一応、研究会の中の勉強会が</a:t>
            </a:r>
            <a:r>
              <a:rPr lang="en-US" altLang="ja-JP" sz="2900" dirty="0"/>
              <a:t>”</a:t>
            </a:r>
            <a:r>
              <a:rPr lang="ja-JP" altLang="en-US" sz="2900" dirty="0"/>
              <a:t>脆弱性対応勉強会</a:t>
            </a:r>
            <a:r>
              <a:rPr lang="en-US" altLang="ja-JP" sz="2900" dirty="0"/>
              <a:t>”</a:t>
            </a:r>
          </a:p>
          <a:p>
            <a:r>
              <a:rPr lang="ja-JP" altLang="en-US" sz="2900" dirty="0"/>
              <a:t>趣味</a:t>
            </a:r>
            <a:endParaRPr lang="en-US" altLang="ja-JP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900" dirty="0"/>
              <a:t>バイク、水風呂</a:t>
            </a:r>
            <a:endParaRPr lang="en-US" altLang="ja-JP" sz="2900" dirty="0"/>
          </a:p>
          <a:p>
            <a:r>
              <a:rPr lang="ja-JP" altLang="en-US" sz="2900" dirty="0"/>
              <a:t>経歴等</a:t>
            </a:r>
            <a:endParaRPr lang="en-US" altLang="ja-JP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900" dirty="0"/>
              <a:t>情シス、</a:t>
            </a:r>
            <a:r>
              <a:rPr lang="en-US" altLang="ja-JP" sz="2900" dirty="0"/>
              <a:t>MSP</a:t>
            </a:r>
            <a:r>
              <a:rPr lang="ja-JP" altLang="en-US" sz="2900" dirty="0"/>
              <a:t>、重要インフラ運営、コンサル、セールス</a:t>
            </a:r>
            <a:r>
              <a:rPr lang="en-US" altLang="ja-JP" sz="2900" dirty="0"/>
              <a:t>/</a:t>
            </a:r>
            <a:r>
              <a:rPr lang="ja-JP" altLang="en-US" sz="2900" dirty="0"/>
              <a:t>マーケ、を経験</a:t>
            </a:r>
            <a:endParaRPr lang="en-US" altLang="ja-JP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900" dirty="0"/>
              <a:t>最近</a:t>
            </a:r>
            <a:r>
              <a:rPr lang="en-US" altLang="ja-JP" sz="2900" dirty="0"/>
              <a:t>KDDI</a:t>
            </a:r>
            <a:r>
              <a:rPr lang="ja-JP" altLang="en-US" sz="2900" dirty="0"/>
              <a:t>買収で話題になっている会社で、脆弱性管理等の研究職</a:t>
            </a:r>
            <a:endParaRPr lang="en-US" altLang="ja-JP" sz="2900" dirty="0"/>
          </a:p>
          <a:p>
            <a:r>
              <a:rPr lang="ja-JP" altLang="en-US" sz="2900" dirty="0"/>
              <a:t>発表歴</a:t>
            </a:r>
            <a:endParaRPr lang="en-US" altLang="ja-JP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100" dirty="0"/>
              <a:t>Code Blue Open Talks(2022)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100" dirty="0"/>
              <a:t>Internet Week2023,2024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100" dirty="0"/>
              <a:t>Internet Week SHOWCASE</a:t>
            </a:r>
            <a:r>
              <a:rPr lang="ja-JP" altLang="en-US" sz="2100" dirty="0"/>
              <a:t> </a:t>
            </a:r>
            <a:r>
              <a:rPr lang="en-US" altLang="ja-JP" sz="2100" dirty="0"/>
              <a:t>IN</a:t>
            </a:r>
            <a:r>
              <a:rPr lang="ja-JP" altLang="en-US" sz="2100" dirty="0"/>
              <a:t> 福岡</a:t>
            </a:r>
            <a:endParaRPr lang="en-US" altLang="ja-JP" sz="2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100" dirty="0"/>
              <a:t>NCA Annual Conference 2023,2024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100" dirty="0"/>
              <a:t>OWASP (</a:t>
            </a:r>
            <a:r>
              <a:rPr lang="en-US" altLang="ja-JP" sz="2100" dirty="0" err="1"/>
              <a:t>Japan|Kansai|Nagoya</a:t>
            </a:r>
            <a:r>
              <a:rPr lang="en-US" altLang="ja-JP" sz="2100" dirty="0"/>
              <a:t>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100" dirty="0"/>
              <a:t>OWASP Hardening Conference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100" dirty="0"/>
              <a:t>塩尻サイバーセキュリティ勉強会</a:t>
            </a:r>
            <a:endParaRPr lang="en-US" altLang="ja-JP" sz="2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100" dirty="0"/>
              <a:t>脆弱性対応勉強会</a:t>
            </a:r>
            <a:endParaRPr lang="en-US" altLang="ja-JP" sz="2100" dirty="0"/>
          </a:p>
          <a:p>
            <a:r>
              <a:rPr lang="ja-JP" altLang="en-US" sz="2900" dirty="0"/>
              <a:t>その他</a:t>
            </a:r>
            <a:endParaRPr lang="en-US" altLang="ja-JP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100" dirty="0"/>
              <a:t>ISOG-J WG1 “</a:t>
            </a:r>
            <a:r>
              <a:rPr lang="ja-JP" altLang="en-US" sz="2100" dirty="0"/>
              <a:t>脆弱性トリアージガイドライン作成の手引き</a:t>
            </a:r>
            <a:r>
              <a:rPr lang="en-US" altLang="ja-JP" sz="2100" dirty="0"/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100" dirty="0"/>
              <a:t>ISOG-J WG1/OWASP “</a:t>
            </a:r>
            <a:r>
              <a:rPr lang="ja-JP" altLang="en-US" sz="2100" dirty="0"/>
              <a:t>セキュリティエンジニアの知識地図</a:t>
            </a:r>
            <a:r>
              <a:rPr lang="en-US" altLang="ja-JP" sz="2100" dirty="0"/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ja-JP" sz="2100" dirty="0"/>
              <a:t>ISOG-J WG6 “</a:t>
            </a:r>
            <a:r>
              <a:rPr lang="ja-JP" altLang="en-US" sz="2100" dirty="0"/>
              <a:t>セキュリティ対応組織の教科書 第</a:t>
            </a:r>
            <a:r>
              <a:rPr lang="en-US" altLang="ja-JP" sz="2100" dirty="0"/>
              <a:t>3.x</a:t>
            </a:r>
            <a:r>
              <a:rPr lang="ja-JP" altLang="en-US" sz="2100" dirty="0"/>
              <a:t>版</a:t>
            </a:r>
            <a:r>
              <a:rPr lang="en-US" altLang="ja-JP" sz="2100" dirty="0"/>
              <a:t>”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7FF4AD0-DE33-9B45-824D-F458270C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782" y="1235426"/>
            <a:ext cx="4715331" cy="10585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C71DF3-DDCA-2574-B5DD-6B91B9F48CEC}"/>
              </a:ext>
            </a:extLst>
          </p:cNvPr>
          <p:cNvSpPr txBox="1"/>
          <p:nvPr/>
        </p:nvSpPr>
        <p:spPr>
          <a:xfrm>
            <a:off x="7022781" y="2339529"/>
            <a:ext cx="4715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hlinkClick r:id="rId3"/>
              </a:rPr>
              <a:t>https://zeijyakuseitaioukenkyukai.connpass.com/</a:t>
            </a:r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19F0492-D8FC-EEBB-8954-122424D3A7DB}"/>
              </a:ext>
            </a:extLst>
          </p:cNvPr>
          <p:cNvSpPr txBox="1"/>
          <p:nvPr/>
        </p:nvSpPr>
        <p:spPr>
          <a:xfrm>
            <a:off x="6222382" y="4204268"/>
            <a:ext cx="5515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hlinkClick r:id="rId4"/>
              </a:rPr>
              <a:t>https://www.facebook.com/groups/zeijyakuseitaioukenkyukai/</a:t>
            </a:r>
            <a:endParaRPr kumimoji="1" lang="ja-JP" altLang="en-US" sz="14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8A5A9B6-D178-8FBC-0137-899CEBE3B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2108" y="2692865"/>
            <a:ext cx="2896004" cy="457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3F280D0-47BA-88E0-E277-3516903FEBE6}"/>
              </a:ext>
            </a:extLst>
          </p:cNvPr>
          <p:cNvSpPr txBox="1"/>
          <p:nvPr/>
        </p:nvSpPr>
        <p:spPr>
          <a:xfrm>
            <a:off x="4235938" y="5022409"/>
            <a:ext cx="766496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脆弱性対応勉強会は個人で行っている活動であり、</a:t>
            </a:r>
            <a:r>
              <a:rPr lang="ja-JP" altLang="en-US" dirty="0"/>
              <a:t>会社とは無関係です。</a:t>
            </a:r>
            <a:endParaRPr lang="en-US" altLang="ja-JP" dirty="0"/>
          </a:p>
          <a:p>
            <a:r>
              <a:rPr kumimoji="1" lang="ja-JP" altLang="en-US" dirty="0"/>
              <a:t>私の発言は、会社及び組織を代表する見解ではないことがあります。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間違いや最新の情報は</a:t>
            </a:r>
            <a:r>
              <a:rPr lang="ja-JP" altLang="en-US" dirty="0"/>
              <a:t>、後ろから刺さずにご</a:t>
            </a:r>
            <a:r>
              <a:rPr kumimoji="1" lang="ja-JP" altLang="en-US" dirty="0"/>
              <a:t>共有いただければ幸いです。</a:t>
            </a:r>
            <a:endParaRPr kumimoji="1" lang="en-US" altLang="ja-JP" dirty="0"/>
          </a:p>
        </p:txBody>
      </p:sp>
      <p:sp>
        <p:nvSpPr>
          <p:cNvPr id="13" name="フッター プレースホルダー 12">
            <a:extLst>
              <a:ext uri="{FF2B5EF4-FFF2-40B4-BE49-F238E27FC236}">
                <a16:creationId xmlns:a16="http://schemas.microsoft.com/office/drawing/2014/main" id="{EED8B908-DA9B-1203-1BEC-EB117785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脆弱性対応勉強会 </a:t>
            </a:r>
            <a:r>
              <a:rPr kumimoji="1" lang="en-US" altLang="ja-JP"/>
              <a:t>2025</a:t>
            </a:r>
            <a:endParaRPr kumimoji="1" lang="ja-JP" altLang="en-US"/>
          </a:p>
        </p:txBody>
      </p:sp>
      <p:sp>
        <p:nvSpPr>
          <p:cNvPr id="14" name="スライド番号プレースホルダー 13">
            <a:extLst>
              <a:ext uri="{FF2B5EF4-FFF2-40B4-BE49-F238E27FC236}">
                <a16:creationId xmlns:a16="http://schemas.microsoft.com/office/drawing/2014/main" id="{55CADC82-DA6E-C665-0A74-33073824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936383E-33B9-9C15-723E-57D4B2775CA2}"/>
              </a:ext>
            </a:extLst>
          </p:cNvPr>
          <p:cNvSpPr txBox="1"/>
          <p:nvPr/>
        </p:nvSpPr>
        <p:spPr>
          <a:xfrm>
            <a:off x="4686918" y="2112221"/>
            <a:ext cx="231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DALLE-E</a:t>
            </a:r>
            <a:r>
              <a:rPr kumimoji="1" lang="ja-JP" altLang="en-US" sz="1200" dirty="0"/>
              <a:t>が表現する</a:t>
            </a:r>
            <a:br>
              <a:rPr lang="en-US" altLang="ja-JP" sz="1200" dirty="0"/>
            </a:br>
            <a:r>
              <a:rPr lang="ja-JP" altLang="en-US" sz="1200" dirty="0"/>
              <a:t>登壇者が後ろから刺される絵</a:t>
            </a:r>
            <a:endParaRPr kumimoji="1" lang="en-US" altLang="ja-JP" sz="1200" dirty="0"/>
          </a:p>
        </p:txBody>
      </p:sp>
      <p:pic>
        <p:nvPicPr>
          <p:cNvPr id="7" name="図 6" descr="テキスト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6DA68FD-D9DF-C878-D84E-5EF4D80D5D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1359" y="647250"/>
            <a:ext cx="2104873" cy="140324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10CD8CDF-0182-54F1-0C00-882009220A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0846" y="3549024"/>
            <a:ext cx="2267266" cy="609685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91D6828-B8FA-031F-0559-7F30A8A54FDC}"/>
              </a:ext>
            </a:extLst>
          </p:cNvPr>
          <p:cNvSpPr txBox="1"/>
          <p:nvPr/>
        </p:nvSpPr>
        <p:spPr>
          <a:xfrm>
            <a:off x="7185567" y="3195688"/>
            <a:ext cx="4715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hlinkClick r:id="rId3"/>
              </a:rPr>
              <a:t>https://zeijyakuseitaioukenkyukai.connpass.com/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421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13FB3-093D-ECDA-8641-BD493679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脆弱性対応勉強会とは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D73F14-15CE-0314-5EFC-055FBBC7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2019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年から開催している、セキュリティに関する勉強会です。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connpass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/Facebook/</a:t>
            </a:r>
            <a:r>
              <a:rPr kumimoji="1"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で活動しています。</a:t>
            </a:r>
            <a:endParaRPr kumimoji="1"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connpass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メンバーは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1,050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人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(2025-04-18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現在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で、勉強会の告知に利用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ja-JP" dirty="0">
                <a:hlinkClick r:id="rId2"/>
              </a:rPr>
              <a:t>https://zeijyakuseitaioukenkyukai.connpass.com/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Facebook: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メンバーは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260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人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(2025-02-11</a:t>
            </a:r>
            <a:r>
              <a:rPr lang="ja-JP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現在</a:t>
            </a:r>
            <a:r>
              <a:rPr lang="en-US" altLang="ja-JP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で、イベント告知と相談的に利用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ja-JP" dirty="0">
                <a:hlinkClick r:id="rId3"/>
              </a:rPr>
              <a:t>https://www.facebook.com/groups/zeijyakuseitaioukenkyukai</a:t>
            </a:r>
            <a:endParaRPr lang="en-US" altLang="ja-JP" dirty="0"/>
          </a:p>
          <a:p>
            <a:pPr lvl="1"/>
            <a:r>
              <a:rPr lang="en-US" altLang="ja-JP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ファイル置き場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ja-JP" dirty="0">
                <a:hlinkClick r:id="rId4"/>
              </a:rPr>
              <a:t>https://github.com/hogehuga/vulnRespStudyGroup/</a:t>
            </a:r>
            <a:endParaRPr lang="en-US" altLang="ja-JP" dirty="0"/>
          </a:p>
          <a:p>
            <a:pPr lvl="1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勉強会としては、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28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回？ほど実施実績があります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endParaRPr lang="en-US" altLang="ja-JP" dirty="0"/>
          </a:p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活動拠点は東京（神田付近？）ですが、県外でも活動をしています。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出張ついでに「出張版 脆弱性対応勉強会」を実施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大阪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回、名古屋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長崎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回、札幌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回（但し誰も現地に来なかった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VR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（アバターを使った録画）も増やします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回ほど実施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要望があればどこにでも駆けつける勉強会です！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068E52-0640-E88D-9B4A-403E4B659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脆弱性対応勉強会 </a:t>
            </a:r>
            <a:r>
              <a:rPr kumimoji="1" lang="en-US" altLang="ja-JP"/>
              <a:t>2025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94419D-634B-48C7-778E-76353F41A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4C80AFD-1E1C-F995-5E9F-3E2859A591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2826295"/>
            <a:ext cx="2791215" cy="457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E305C4C-36FC-6DBB-F11F-7B1D39F90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1432127"/>
            <a:ext cx="2777245" cy="5570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352C6A8-52EF-E895-ADA8-5DB5A1D7E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4570" y="2106546"/>
            <a:ext cx="2777245" cy="6024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72DD7E6-67AA-E5A6-654B-A4D73E95BC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6050" y="4868786"/>
            <a:ext cx="3924848" cy="13908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81D109B1-CA7C-E16D-B559-BFF93DFFBD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63764" y="3444761"/>
            <a:ext cx="2470915" cy="1390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199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04595-6F9B-AAA9-80D9-E4FE3AC52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C0FE516-BC75-C310-1FBD-F6A964FE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次回予告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21377F29-A6C9-F0FB-23A6-862E1C49C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脆弱性対応勉強会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か月以内？：本勉強会実施結果を基に、再度同じ内容を実施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どのようにファシリテーションすべきか、の知識をまとめるために実施し、後ほど公開する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未定：使って学ぶ、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SSVC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と脆弱性トリアージ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https://github.com/hogehuga/cveTreage/tree/nightly-dev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を用いた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SSVC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の活用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JNSA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教育部会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2025-05-28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：総関西サイバーセキュリティ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LT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大会（第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51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2025-08-23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：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【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ハンズオン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】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第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13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回サイバーセキュリティ勉強会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2025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夏 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塩尻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ISOG-J</a:t>
            </a:r>
          </a:p>
          <a:p>
            <a:pPr lvl="1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脆弱性管理プロジェクト（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WG6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配下の新プロジェクト）</a:t>
            </a:r>
            <a:b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05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月頃から始動）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1748CFE-4352-C821-FF36-AA97F56F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脆弱性対応勉強会 </a:t>
            </a:r>
            <a:r>
              <a:rPr kumimoji="1" lang="en-US" altLang="ja-JP"/>
              <a:t>2025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6FFCC5-E500-52C6-532F-77754C53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2497D95-1796-004D-6251-176A9428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4592195"/>
            <a:ext cx="1565359" cy="15464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20720BA-5150-7617-516E-1009418C3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338" y="4563615"/>
            <a:ext cx="1565360" cy="157500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C2223E1-D16E-58A5-7D03-5033BEDAC3E6}"/>
              </a:ext>
            </a:extLst>
          </p:cNvPr>
          <p:cNvSpPr/>
          <p:nvPr/>
        </p:nvSpPr>
        <p:spPr>
          <a:xfrm>
            <a:off x="8124420" y="6242654"/>
            <a:ext cx="1594339" cy="2794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塩尻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A026B4-9CDF-7418-4AE7-9E1F86A238EC}"/>
              </a:ext>
            </a:extLst>
          </p:cNvPr>
          <p:cNvSpPr/>
          <p:nvPr/>
        </p:nvSpPr>
        <p:spPr>
          <a:xfrm>
            <a:off x="10132338" y="6248723"/>
            <a:ext cx="1594339" cy="2794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SosaiLT</a:t>
            </a:r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98A471F-638F-3A81-A808-1ABBFFBD0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5539" y="844023"/>
            <a:ext cx="1565359" cy="153995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DC42B98-86F4-2916-ED3F-D0FA0A64A844}"/>
              </a:ext>
            </a:extLst>
          </p:cNvPr>
          <p:cNvSpPr/>
          <p:nvPr/>
        </p:nvSpPr>
        <p:spPr>
          <a:xfrm>
            <a:off x="10321048" y="2457442"/>
            <a:ext cx="1594339" cy="2794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cveTreage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148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E590A6B-0474-D177-917E-7A4104FA3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以降、</a:t>
            </a:r>
            <a:r>
              <a:rPr lang="en-US" altLang="ja-JP" dirty="0"/>
              <a:t>IPA</a:t>
            </a:r>
            <a:r>
              <a:rPr lang="ja-JP" altLang="en-US" dirty="0"/>
              <a:t>の教材で進めます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A2DC88-4C62-59D3-07A1-9774C8454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94E24ED-657A-5AF0-C672-A25A4C21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脆弱性対応勉強会 </a:t>
            </a:r>
            <a:r>
              <a:rPr kumimoji="1" lang="en-US" altLang="ja-JP"/>
              <a:t>2025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6FAD06C-6F0D-D2FF-B98E-80C5CA56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29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E6AC7-76EC-2FF2-4B98-E94A9D7E1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EA70CA90-C2E2-F357-7CE0-DA875C74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目的（実施マニュアル　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章）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296E1DBD-F699-F1A3-8377-715AE80AA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TTX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は技術的なスキル向上を目的としたものではなく、意思決定のプロセスを体験することを通じ、以下のような目的を達成するために行うものである。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理解の促進</a:t>
            </a:r>
          </a:p>
          <a:p>
            <a:pPr lvl="1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サイバー攻撃やリスクに対する組織の対応能力を向上させるため、参加者が自らの役割や責任を理解する。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コミュニケーションの強化</a:t>
            </a:r>
          </a:p>
          <a:p>
            <a:pPr lvl="1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関係者間の情報共有やコミュニケーションを促進し、チームワークを強化する。</a:t>
            </a:r>
          </a:p>
          <a:p>
            <a:pPr marL="514350" indent="-514350">
              <a:buFont typeface="+mj-lt"/>
              <a:buAutoNum type="arabicPeriod"/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戦略の検証</a:t>
            </a:r>
          </a:p>
          <a:p>
            <a:pPr lvl="1"/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既存のインシデント対応計画や戦略が効果的であるかを検証し、改善点を見つける。</a:t>
            </a:r>
          </a:p>
          <a:p>
            <a:pPr marL="0" indent="0">
              <a:buNone/>
            </a:pP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EDB809-D43C-3966-7BBE-99CEB3F2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脆弱性対応勉強会 </a:t>
            </a:r>
            <a:r>
              <a:rPr kumimoji="1" lang="en-US" altLang="ja-JP"/>
              <a:t>2025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D7D84C-FBC0-DF3F-1C79-965D2CB5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2" name="右中かっこ 1">
            <a:extLst>
              <a:ext uri="{FF2B5EF4-FFF2-40B4-BE49-F238E27FC236}">
                <a16:creationId xmlns:a16="http://schemas.microsoft.com/office/drawing/2014/main" id="{6C62B029-58CD-760C-F9CB-828B7B604C65}"/>
              </a:ext>
            </a:extLst>
          </p:cNvPr>
          <p:cNvSpPr/>
          <p:nvPr/>
        </p:nvSpPr>
        <p:spPr>
          <a:xfrm>
            <a:off x="11087100" y="4279106"/>
            <a:ext cx="328613" cy="1643063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0753B40-4B70-4442-D743-435FC1AE52CC}"/>
              </a:ext>
            </a:extLst>
          </p:cNvPr>
          <p:cNvSpPr txBox="1"/>
          <p:nvPr/>
        </p:nvSpPr>
        <p:spPr>
          <a:xfrm>
            <a:off x="11415713" y="4075878"/>
            <a:ext cx="461665" cy="20495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今日はここが目的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97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23547B-BE8F-1EB6-6F8A-759CA955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進行例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F41C46-2407-6A28-DA42-938DE9860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脆弱性対応勉強会 </a:t>
            </a:r>
            <a:r>
              <a:rPr kumimoji="1" lang="en-US" altLang="ja-JP"/>
              <a:t>2025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473C332-9C0A-31BB-1FE9-0644FAF4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6C086F9-8B92-FCFB-DFE2-C6C577F2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75" y="1090285"/>
            <a:ext cx="8124061" cy="509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CA290-D572-6A4B-3E18-DA7C18373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C0E174-0474-F7FF-0623-9F901422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当日の進行状況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AC14750-F05C-B3A0-A39D-256BEE0A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ja-JP" altLang="en-US"/>
              <a:t>脆弱性対応勉強会 </a:t>
            </a:r>
            <a:r>
              <a:rPr kumimoji="1" lang="en-US" altLang="ja-JP"/>
              <a:t>2025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D142355-ABA4-60AA-B006-0937CCB3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64311-2522-477B-8D07-5C1D5CBB8559}" type="slidenum">
              <a:rPr kumimoji="1" lang="ja-JP" altLang="en-US" smtClean="0"/>
              <a:t>9</a:t>
            </a:fld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BEB4D3C-9C1B-F792-2EF6-B7B429AE2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326789"/>
              </p:ext>
            </p:extLst>
          </p:nvPr>
        </p:nvGraphicFramePr>
        <p:xfrm>
          <a:off x="586421" y="1401020"/>
          <a:ext cx="11170149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693">
                  <a:extLst>
                    <a:ext uri="{9D8B030D-6E8A-4147-A177-3AD203B41FA5}">
                      <a16:colId xmlns:a16="http://schemas.microsoft.com/office/drawing/2014/main" val="302597258"/>
                    </a:ext>
                  </a:extLst>
                </a:gridCol>
                <a:gridCol w="1785257">
                  <a:extLst>
                    <a:ext uri="{9D8B030D-6E8A-4147-A177-3AD203B41FA5}">
                      <a16:colId xmlns:a16="http://schemas.microsoft.com/office/drawing/2014/main" val="3634861053"/>
                    </a:ext>
                  </a:extLst>
                </a:gridCol>
                <a:gridCol w="7696199">
                  <a:extLst>
                    <a:ext uri="{9D8B030D-6E8A-4147-A177-3AD203B41FA5}">
                      <a16:colId xmlns:a16="http://schemas.microsoft.com/office/drawing/2014/main" val="31435055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474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10:00-10:10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オープニング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弊勉強会の趣旨、本勉強会の趣旨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540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10:10-10:35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座学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講師用資料を基に概要説明（</a:t>
                      </a:r>
                      <a:r>
                        <a:rPr kumimoji="1" lang="en-US" altLang="ja-JP" dirty="0"/>
                        <a:t>w/</a:t>
                      </a:r>
                      <a:r>
                        <a:rPr kumimoji="1" lang="ja-JP" altLang="en-US" dirty="0"/>
                        <a:t>事例）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6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10:35-11:10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演習</a:t>
                      </a: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状況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の議論後、状況</a:t>
                      </a:r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の議論</a:t>
                      </a:r>
                      <a:br>
                        <a:rPr kumimoji="1" lang="en-US" altLang="ja-JP" dirty="0"/>
                      </a:br>
                      <a:r>
                        <a:rPr kumimoji="1" lang="ja-JP" altLang="en-US" dirty="0"/>
                        <a:t>当初、</a:t>
                      </a:r>
                      <a:r>
                        <a:rPr kumimoji="1" lang="en-US" altLang="ja-JP" dirty="0"/>
                        <a:t>15</a:t>
                      </a:r>
                      <a:r>
                        <a:rPr kumimoji="1" lang="ja-JP" altLang="en-US" dirty="0"/>
                        <a:t>分程度を想定したが、不足していた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7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11:10-11:25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発表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各グループ発表と議論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講評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547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11:25-11:55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演習</a:t>
                      </a:r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状況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の議論後、状況</a:t>
                      </a:r>
                      <a:r>
                        <a:rPr kumimoji="1" lang="en-US" altLang="ja-JP" dirty="0"/>
                        <a:t>2</a:t>
                      </a:r>
                      <a:r>
                        <a:rPr kumimoji="1" lang="ja-JP" altLang="en-US" dirty="0"/>
                        <a:t>の議論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講演</a:t>
                      </a: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を踏まえて時間を取りたいが、会議室利用時間により短縮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99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11:55-12:15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発表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各グループ発表と議論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講評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532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503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11769f2-88ef-4c20-80b1-26523e4e7599}" enabled="1" method="Standard" siteId="{576ec8d8-f4f9-4e36-b6f4-e32d84d3d87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7130</TotalTime>
  <Words>1000</Words>
  <PresentationFormat>ワイド画面</PresentationFormat>
  <Paragraphs>134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Meiryo UI</vt:lpstr>
      <vt:lpstr>メイリオ</vt:lpstr>
      <vt:lpstr>メイリオ</vt:lpstr>
      <vt:lpstr>游ゴシック</vt:lpstr>
      <vt:lpstr>Arial</vt:lpstr>
      <vt:lpstr>Wingdings</vt:lpstr>
      <vt:lpstr>Office テーマ</vt:lpstr>
      <vt:lpstr>第15回 脆弱性対応勉強会</vt:lpstr>
      <vt:lpstr>初めに</vt:lpstr>
      <vt:lpstr>About Me</vt:lpstr>
      <vt:lpstr>脆弱性対応勉強会とは</vt:lpstr>
      <vt:lpstr>次回予告</vt:lpstr>
      <vt:lpstr>以降、IPAの教材で進めます</vt:lpstr>
      <vt:lpstr>目的（実施マニュアル　3章）</vt:lpstr>
      <vt:lpstr>進行例</vt:lpstr>
      <vt:lpstr>当日の進行状況</vt:lpstr>
      <vt:lpstr>Question and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2025-02-08T04:53:58Z</dcterms:created>
  <dcterms:modified xsi:type="dcterms:W3CDTF">2025-04-20T04:19:43Z</dcterms:modified>
</cp:coreProperties>
</file>